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400" r:id="rId2"/>
    <p:sldId id="597" r:id="rId3"/>
    <p:sldId id="606" r:id="rId4"/>
    <p:sldId id="607" r:id="rId5"/>
    <p:sldId id="608" r:id="rId6"/>
    <p:sldId id="648" r:id="rId7"/>
    <p:sldId id="609" r:id="rId8"/>
    <p:sldId id="610" r:id="rId9"/>
    <p:sldId id="611" r:id="rId10"/>
    <p:sldId id="613" r:id="rId11"/>
    <p:sldId id="614" r:id="rId12"/>
    <p:sldId id="619" r:id="rId13"/>
    <p:sldId id="620" r:id="rId14"/>
    <p:sldId id="621" r:id="rId15"/>
    <p:sldId id="626" r:id="rId16"/>
    <p:sldId id="598" r:id="rId17"/>
    <p:sldId id="599" r:id="rId18"/>
    <p:sldId id="600" r:id="rId19"/>
    <p:sldId id="601" r:id="rId20"/>
    <p:sldId id="627" r:id="rId21"/>
    <p:sldId id="628" r:id="rId22"/>
    <p:sldId id="629" r:id="rId23"/>
    <p:sldId id="635" r:id="rId24"/>
    <p:sldId id="642" r:id="rId25"/>
    <p:sldId id="636" r:id="rId26"/>
    <p:sldId id="637" r:id="rId27"/>
    <p:sldId id="638" r:id="rId28"/>
    <p:sldId id="640" r:id="rId29"/>
    <p:sldId id="649" r:id="rId30"/>
    <p:sldId id="506" r:id="rId31"/>
  </p:sldIdLst>
  <p:sldSz cx="9144000" cy="6858000" type="screen4x3"/>
  <p:notesSz cx="7010400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FFA4FA"/>
    <a:srgbClr val="FFFFFF"/>
    <a:srgbClr val="FF8A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04" autoAdjust="0"/>
    <p:restoredTop sz="94660"/>
  </p:normalViewPr>
  <p:slideViewPr>
    <p:cSldViewPr>
      <p:cViewPr varScale="1">
        <p:scale>
          <a:sx n="93" d="100"/>
          <a:sy n="93" d="100"/>
        </p:scale>
        <p:origin x="-9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3038144" cy="461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810" tIns="43905" rIns="87810" bIns="43905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739" y="0"/>
            <a:ext cx="3038144" cy="461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810" tIns="43905" rIns="87810" bIns="43905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8773356"/>
            <a:ext cx="3038144" cy="461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810" tIns="43905" rIns="87810" bIns="43905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63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739" y="8773356"/>
            <a:ext cx="3038144" cy="461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810" tIns="43905" rIns="87810" bIns="43905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2F1AC7A-A382-1944-9F1F-F30449D4AFF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1437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3038144" cy="461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4" tIns="46412" rIns="92824" bIns="46412" numCol="1" anchor="t" anchorCtr="0" compatLnSpc="1">
            <a:prstTxWarp prst="textNoShape">
              <a:avLst/>
            </a:prstTxWarp>
          </a:bodyPr>
          <a:lstStyle>
            <a:lvl1pPr defTabSz="928407">
              <a:defRPr sz="1200"/>
            </a:lvl1pPr>
          </a:lstStyle>
          <a:p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739" y="0"/>
            <a:ext cx="3038144" cy="461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4" tIns="46412" rIns="92824" bIns="46412" numCol="1" anchor="t" anchorCtr="0" compatLnSpc="1">
            <a:prstTxWarp prst="textNoShape">
              <a:avLst/>
            </a:prstTxWarp>
          </a:bodyPr>
          <a:lstStyle>
            <a:lvl1pPr algn="r" defTabSz="928407">
              <a:defRPr sz="1200"/>
            </a:lvl1pPr>
          </a:lstStyle>
          <a:p>
            <a:endParaRPr lang="en-US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6975" y="693738"/>
            <a:ext cx="4616450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348" y="4387446"/>
            <a:ext cx="5607711" cy="4155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4" tIns="46412" rIns="92824" bIns="464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8773356"/>
            <a:ext cx="3038144" cy="461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4" tIns="46412" rIns="92824" bIns="46412" numCol="1" anchor="b" anchorCtr="0" compatLnSpc="1">
            <a:prstTxWarp prst="textNoShape">
              <a:avLst/>
            </a:prstTxWarp>
          </a:bodyPr>
          <a:lstStyle>
            <a:lvl1pPr defTabSz="928407">
              <a:defRPr sz="1200"/>
            </a:lvl1pPr>
          </a:lstStyle>
          <a:p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739" y="8773356"/>
            <a:ext cx="3038144" cy="461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4" tIns="46412" rIns="92824" bIns="46412" numCol="1" anchor="b" anchorCtr="0" compatLnSpc="1">
            <a:prstTxWarp prst="textNoShape">
              <a:avLst/>
            </a:prstTxWarp>
          </a:bodyPr>
          <a:lstStyle>
            <a:lvl1pPr algn="r" defTabSz="928407">
              <a:defRPr sz="1200"/>
            </a:lvl1pPr>
          </a:lstStyle>
          <a:p>
            <a:fld id="{6FF646D4-3BFA-E74D-A4AF-6678D14BEF9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5257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646D4-3BFA-E74D-A4AF-6678D14BEF9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fld id="{69C8B611-EFBC-4662-A96E-AB7C0EE7CAA0}" type="slidenum">
              <a:rPr lang="en-US" altLang="en-US" sz="1200"/>
              <a:pPr/>
              <a:t>28</a:t>
            </a:fld>
            <a:endParaRPr lang="en-US" altLang="en-US" sz="1200"/>
          </a:p>
        </p:txBody>
      </p:sp>
      <p:sp>
        <p:nvSpPr>
          <p:cNvPr id="154627" name="Rectangle 7"/>
          <p:cNvSpPr txBox="1">
            <a:spLocks noGrp="1" noChangeArrowheads="1"/>
          </p:cNvSpPr>
          <p:nvPr/>
        </p:nvSpPr>
        <p:spPr bwMode="auto">
          <a:xfrm>
            <a:off x="3970938" y="8772668"/>
            <a:ext cx="3037840" cy="461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algn="r" eaLnBrk="1" hangingPunct="1"/>
            <a:fld id="{3E56AC2A-D70B-4B43-BC0F-DEDB1530D143}" type="slidenum">
              <a:rPr lang="en-US" altLang="en-US" sz="1200"/>
              <a:pPr algn="r" eaLnBrk="1" hangingPunct="1"/>
              <a:t>28</a:t>
            </a:fld>
            <a:endParaRPr lang="en-US" altLang="en-US" sz="1200"/>
          </a:p>
        </p:txBody>
      </p:sp>
      <p:sp>
        <p:nvSpPr>
          <p:cNvPr id="1546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46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040" y="4387136"/>
            <a:ext cx="5608320" cy="4156234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fld id="{DBE86D64-108A-4A1E-99B0-7529503E500B}" type="slidenum">
              <a:rPr lang="en-US" altLang="en-US" sz="1200"/>
              <a:pPr/>
              <a:t>9</a:t>
            </a:fld>
            <a:endParaRPr lang="en-US" altLang="en-US" sz="1200"/>
          </a:p>
        </p:txBody>
      </p:sp>
      <p:sp>
        <p:nvSpPr>
          <p:cNvPr id="146435" name="Rectangle 7"/>
          <p:cNvSpPr txBox="1">
            <a:spLocks noGrp="1" noChangeArrowheads="1"/>
          </p:cNvSpPr>
          <p:nvPr/>
        </p:nvSpPr>
        <p:spPr bwMode="auto">
          <a:xfrm>
            <a:off x="3970938" y="8772668"/>
            <a:ext cx="3037840" cy="461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algn="r" eaLnBrk="1" hangingPunct="1"/>
            <a:fld id="{2C7926CA-3FA6-487D-8F63-CDFE4D224255}" type="slidenum">
              <a:rPr lang="en-US" altLang="en-US" sz="1200"/>
              <a:pPr algn="r" eaLnBrk="1" hangingPunct="1"/>
              <a:t>9</a:t>
            </a:fld>
            <a:endParaRPr lang="en-US" altLang="en-US" sz="1200"/>
          </a:p>
        </p:txBody>
      </p:sp>
      <p:sp>
        <p:nvSpPr>
          <p:cNvPr id="1464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64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040" y="4387136"/>
            <a:ext cx="5608320" cy="4156234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fld id="{E6B245A9-6F8B-4065-9BEB-00B2EE45B577}" type="slidenum">
              <a:rPr lang="en-US" altLang="en-US" sz="1200"/>
              <a:pPr/>
              <a:t>14</a:t>
            </a:fld>
            <a:endParaRPr lang="en-US" altLang="en-US" sz="1200"/>
          </a:p>
        </p:txBody>
      </p:sp>
      <p:sp>
        <p:nvSpPr>
          <p:cNvPr id="148483" name="Rectangle 7"/>
          <p:cNvSpPr txBox="1">
            <a:spLocks noGrp="1" noChangeArrowheads="1"/>
          </p:cNvSpPr>
          <p:nvPr/>
        </p:nvSpPr>
        <p:spPr bwMode="auto">
          <a:xfrm>
            <a:off x="3970938" y="8772668"/>
            <a:ext cx="3037840" cy="461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algn="r" eaLnBrk="1" hangingPunct="1"/>
            <a:fld id="{8AF8DDD6-6982-41D1-B123-AF3E3E01E547}" type="slidenum">
              <a:rPr lang="en-US" altLang="en-US" sz="1200"/>
              <a:pPr algn="r" eaLnBrk="1" hangingPunct="1"/>
              <a:t>14</a:t>
            </a:fld>
            <a:endParaRPr lang="en-US" altLang="en-US" sz="1200"/>
          </a:p>
        </p:txBody>
      </p:sp>
      <p:sp>
        <p:nvSpPr>
          <p:cNvPr id="1484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84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040" y="4387136"/>
            <a:ext cx="5608320" cy="4156234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A5063B-CAA0-A84E-ACC6-C079E2B08E8D}" type="slidenum">
              <a:rPr lang="en-US"/>
              <a:pPr/>
              <a:t>16</a:t>
            </a:fld>
            <a:endParaRPr lang="en-US"/>
          </a:p>
        </p:txBody>
      </p:sp>
      <p:sp>
        <p:nvSpPr>
          <p:cNvPr id="258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Answer: D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A5063B-CAA0-A84E-ACC6-C079E2B08E8D}" type="slidenum">
              <a:rPr lang="en-US"/>
              <a:pPr/>
              <a:t>17</a:t>
            </a:fld>
            <a:endParaRPr lang="en-US"/>
          </a:p>
        </p:txBody>
      </p:sp>
      <p:sp>
        <p:nvSpPr>
          <p:cNvPr id="258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Answer: D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A5063B-CAA0-A84E-ACC6-C079E2B08E8D}" type="slidenum">
              <a:rPr lang="en-US"/>
              <a:pPr/>
              <a:t>18</a:t>
            </a:fld>
            <a:endParaRPr lang="en-US"/>
          </a:p>
        </p:txBody>
      </p:sp>
      <p:sp>
        <p:nvSpPr>
          <p:cNvPr id="258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Answer: D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A5063B-CAA0-A84E-ACC6-C079E2B08E8D}" type="slidenum">
              <a:rPr lang="en-US"/>
              <a:pPr/>
              <a:t>19</a:t>
            </a:fld>
            <a:endParaRPr lang="en-US"/>
          </a:p>
        </p:txBody>
      </p:sp>
      <p:sp>
        <p:nvSpPr>
          <p:cNvPr id="258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Answer: D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fld id="{3B9A4D35-E7B2-4F39-BE7A-BC23CF9782F6}" type="slidenum">
              <a:rPr lang="en-US" altLang="en-US" sz="1200"/>
              <a:pPr/>
              <a:t>22</a:t>
            </a:fld>
            <a:endParaRPr lang="en-US" altLang="en-US" sz="1200"/>
          </a:p>
        </p:txBody>
      </p:sp>
      <p:sp>
        <p:nvSpPr>
          <p:cNvPr id="150531" name="Rectangle 7"/>
          <p:cNvSpPr txBox="1">
            <a:spLocks noGrp="1" noChangeArrowheads="1"/>
          </p:cNvSpPr>
          <p:nvPr/>
        </p:nvSpPr>
        <p:spPr bwMode="auto">
          <a:xfrm>
            <a:off x="3970938" y="8772668"/>
            <a:ext cx="3037840" cy="461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algn="r" eaLnBrk="1" hangingPunct="1"/>
            <a:fld id="{46AB4661-59D3-4AC1-BAF2-FD434025D015}" type="slidenum">
              <a:rPr lang="en-US" altLang="en-US" sz="1200"/>
              <a:pPr algn="r" eaLnBrk="1" hangingPunct="1"/>
              <a:t>22</a:t>
            </a:fld>
            <a:endParaRPr lang="en-US" altLang="en-US" sz="1200"/>
          </a:p>
        </p:txBody>
      </p:sp>
      <p:sp>
        <p:nvSpPr>
          <p:cNvPr id="1505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05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040" y="4387136"/>
            <a:ext cx="5608320" cy="4156234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fld id="{8C68D601-047A-4AF5-99E6-C463C451856E}" type="slidenum">
              <a:rPr lang="en-US" altLang="en-US" sz="1200"/>
              <a:pPr/>
              <a:t>27</a:t>
            </a:fld>
            <a:endParaRPr lang="en-US" altLang="en-US" sz="1200"/>
          </a:p>
        </p:txBody>
      </p:sp>
      <p:sp>
        <p:nvSpPr>
          <p:cNvPr id="152579" name="Rectangle 7"/>
          <p:cNvSpPr txBox="1">
            <a:spLocks noGrp="1" noChangeArrowheads="1"/>
          </p:cNvSpPr>
          <p:nvPr/>
        </p:nvSpPr>
        <p:spPr bwMode="auto">
          <a:xfrm>
            <a:off x="3970938" y="8772668"/>
            <a:ext cx="3037840" cy="461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algn="r" eaLnBrk="1" hangingPunct="1"/>
            <a:fld id="{D37E6B58-AE67-47F7-BFB1-99BBD9FBA01A}" type="slidenum">
              <a:rPr lang="en-US" altLang="en-US" sz="1200"/>
              <a:pPr algn="r" eaLnBrk="1" hangingPunct="1"/>
              <a:t>27</a:t>
            </a:fld>
            <a:endParaRPr lang="en-US" altLang="en-US" sz="1200"/>
          </a:p>
        </p:txBody>
      </p:sp>
      <p:sp>
        <p:nvSpPr>
          <p:cNvPr id="1525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25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040" y="4387136"/>
            <a:ext cx="5608320" cy="4156234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A4F68FB-EE49-9343-A0ED-B0856B509A4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C20A5F7B-88EF-7B45-8812-1532E15AA29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91F44708-FAB7-2045-8B3A-6927164A3E0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fld id="{41DC41E4-161D-AD48-AF17-D1FE093EF1F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fld id="{ED8FF46A-E926-D546-BE79-04D6CFA6226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fld id="{B1C2E7EE-3F0F-F04F-BC9B-A63CA1690A8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fld id="{0576F906-14E8-7945-A91B-E55F877418F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8ED08B8-F681-A54C-8FFA-FC0952B85C2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1727D9AC-3F73-A348-BDD5-1BA1C412213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FAA60D5-5E86-4146-B7DB-47C3ADEC7B9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22122C6-74C2-914D-A144-6F089015A48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126DD08A-62AC-B24A-8465-7668FA50572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96E55F0-21D3-514B-BCC5-621A0649533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88BF4E4-0EF4-544A-89A3-67E2D5BDC6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01FEE343-5AAC-6B4F-B0C7-7D21E6D067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E62B28E-DA43-FF4F-BBBD-88F512B7E93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22.wmf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9.wmf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21.wmf"/><Relationship Id="rId5" Type="http://schemas.openxmlformats.org/officeDocument/2006/relationships/image" Target="../media/image18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20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13" Type="http://schemas.openxmlformats.org/officeDocument/2006/relationships/image" Target="../media/image22.wmf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9.wmf"/><Relationship Id="rId12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21.wmf"/><Relationship Id="rId5" Type="http://schemas.openxmlformats.org/officeDocument/2006/relationships/image" Target="../media/image18.wmf"/><Relationship Id="rId10" Type="http://schemas.openxmlformats.org/officeDocument/2006/relationships/oleObject" Target="../embeddings/oleObject9.bin"/><Relationship Id="rId4" Type="http://schemas.openxmlformats.org/officeDocument/2006/relationships/oleObject" Target="../embeddings/oleObject6.bin"/><Relationship Id="rId9" Type="http://schemas.openxmlformats.org/officeDocument/2006/relationships/image" Target="../media/image20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13" Type="http://schemas.openxmlformats.org/officeDocument/2006/relationships/image" Target="../media/image22.wmf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9.wmf"/><Relationship Id="rId12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2.bin"/><Relationship Id="rId11" Type="http://schemas.openxmlformats.org/officeDocument/2006/relationships/image" Target="../media/image21.wmf"/><Relationship Id="rId5" Type="http://schemas.openxmlformats.org/officeDocument/2006/relationships/image" Target="../media/image18.wmf"/><Relationship Id="rId10" Type="http://schemas.openxmlformats.org/officeDocument/2006/relationships/oleObject" Target="../embeddings/oleObject14.bin"/><Relationship Id="rId4" Type="http://schemas.openxmlformats.org/officeDocument/2006/relationships/oleObject" Target="../embeddings/oleObject11.bin"/><Relationship Id="rId9" Type="http://schemas.openxmlformats.org/officeDocument/2006/relationships/image" Target="../media/image20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13" Type="http://schemas.openxmlformats.org/officeDocument/2006/relationships/image" Target="../media/image22.wmf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9.wmf"/><Relationship Id="rId12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7.bin"/><Relationship Id="rId11" Type="http://schemas.openxmlformats.org/officeDocument/2006/relationships/image" Target="../media/image21.wmf"/><Relationship Id="rId5" Type="http://schemas.openxmlformats.org/officeDocument/2006/relationships/image" Target="../media/image18.wmf"/><Relationship Id="rId10" Type="http://schemas.openxmlformats.org/officeDocument/2006/relationships/oleObject" Target="../embeddings/oleObject19.bin"/><Relationship Id="rId4" Type="http://schemas.openxmlformats.org/officeDocument/2006/relationships/oleObject" Target="../embeddings/oleObject16.bin"/><Relationship Id="rId9" Type="http://schemas.openxmlformats.org/officeDocument/2006/relationships/image" Target="../media/image20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www.labelident.com/images/product_images/info_images/31958_0_W73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908720"/>
            <a:ext cx="6526528" cy="4894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>
          <a:xfrm>
            <a:off x="31204" y="80814"/>
            <a:ext cx="8229600" cy="1143000"/>
          </a:xfrm>
        </p:spPr>
        <p:txBody>
          <a:bodyPr/>
          <a:lstStyle/>
          <a:p>
            <a:pPr algn="l"/>
            <a:r>
              <a:rPr lang="en-US" sz="3300" dirty="0" smtClean="0"/>
              <a:t>PHY132 </a:t>
            </a:r>
            <a:r>
              <a:rPr lang="en-US" sz="3300" dirty="0"/>
              <a:t>Introduction to Physics II</a:t>
            </a:r>
            <a:r>
              <a:rPr lang="en-US" sz="3300" dirty="0" smtClean="0"/>
              <a:t> </a:t>
            </a:r>
            <a:br>
              <a:rPr lang="en-US" sz="3300" dirty="0" smtClean="0"/>
            </a:br>
            <a:r>
              <a:rPr lang="en-US" sz="3300" dirty="0" smtClean="0"/>
              <a:t>Class 12 – </a:t>
            </a:r>
            <a:r>
              <a:rPr lang="en-US" sz="3300" b="1" dirty="0" smtClean="0"/>
              <a:t>Outline:</a:t>
            </a:r>
            <a:endParaRPr lang="en-US" sz="3300" b="1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179512" y="1772815"/>
            <a:ext cx="4680520" cy="4722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3600" dirty="0"/>
              <a:t>Electric Potential </a:t>
            </a:r>
            <a:r>
              <a:rPr lang="en-CA" sz="3600" dirty="0" smtClean="0"/>
              <a:t>of:</a:t>
            </a:r>
          </a:p>
          <a:p>
            <a:pPr lvl="1"/>
            <a:r>
              <a:rPr lang="en-CA" sz="3600" dirty="0" smtClean="0"/>
              <a:t> Parallel </a:t>
            </a:r>
            <a:r>
              <a:rPr lang="en-CA" sz="3600" dirty="0"/>
              <a:t>Plate Capacitor</a:t>
            </a:r>
          </a:p>
          <a:p>
            <a:pPr lvl="1"/>
            <a:r>
              <a:rPr lang="en-CA" sz="3600" dirty="0" smtClean="0"/>
              <a:t> Point </a:t>
            </a:r>
            <a:r>
              <a:rPr lang="en-CA" sz="3600" dirty="0"/>
              <a:t>Charge</a:t>
            </a:r>
          </a:p>
          <a:p>
            <a:pPr lvl="1"/>
            <a:r>
              <a:rPr lang="en-CA" sz="3600" dirty="0" smtClean="0"/>
              <a:t> Many </a:t>
            </a:r>
            <a:r>
              <a:rPr lang="en-CA" sz="3600" dirty="0"/>
              <a:t>Charges</a:t>
            </a:r>
          </a:p>
        </p:txBody>
      </p:sp>
    </p:spTree>
    <p:extLst>
      <p:ext uri="{BB962C8B-B14F-4D97-AF65-F5344CB8AC3E}">
        <p14:creationId xmlns:p14="http://schemas.microsoft.com/office/powerpoint/2010/main" val="2219990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5250" y="85725"/>
            <a:ext cx="8229600" cy="457200"/>
          </a:xfrm>
        </p:spPr>
        <p:txBody>
          <a:bodyPr/>
          <a:lstStyle/>
          <a:p>
            <a:pPr algn="l" eaLnBrk="1" hangingPunct="1"/>
            <a:r>
              <a:rPr lang="en-US" altLang="en-US" sz="3200" smtClean="0">
                <a:solidFill>
                  <a:schemeClr val="tx1"/>
                </a:solidFill>
              </a:rPr>
              <a:t>The Parallel-Plate Capacitor</a:t>
            </a:r>
          </a:p>
        </p:txBody>
      </p:sp>
      <p:sp>
        <p:nvSpPr>
          <p:cNvPr id="84995" name="Text Box 3"/>
          <p:cNvSpPr txBox="1">
            <a:spLocks noChangeArrowheads="1"/>
          </p:cNvSpPr>
          <p:nvPr/>
        </p:nvSpPr>
        <p:spPr bwMode="auto">
          <a:xfrm>
            <a:off x="100013" y="954088"/>
            <a:ext cx="8358187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2575" indent="-282575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84" charset="2"/>
              <a:buChar char="§"/>
            </a:pPr>
            <a:r>
              <a:rPr lang="en-US" altLang="en-US" sz="2600">
                <a:cs typeface="Arial" charset="0"/>
              </a:rPr>
              <a:t>The figure shows the contour lines of the electric potential and the electric field vectors inside a parallel-plate capacitor.</a:t>
            </a: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100013" y="2362200"/>
            <a:ext cx="3938587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7338" indent="-287338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84" charset="2"/>
              <a:buChar char="§"/>
            </a:pPr>
            <a:r>
              <a:rPr lang="en-US" altLang="en-US" sz="2600" dirty="0">
                <a:cs typeface="Arial" charset="0"/>
              </a:rPr>
              <a:t>The electric field vectors are </a:t>
            </a:r>
            <a:r>
              <a:rPr lang="en-US" altLang="en-US" sz="2600" i="1" dirty="0">
                <a:cs typeface="Arial" charset="0"/>
              </a:rPr>
              <a:t>perpendicular </a:t>
            </a:r>
            <a:r>
              <a:rPr lang="en-US" altLang="en-US" sz="2600" dirty="0">
                <a:cs typeface="Arial" charset="0"/>
              </a:rPr>
              <a:t>to the equipotential surfaces.</a:t>
            </a:r>
          </a:p>
          <a:p>
            <a:pPr eaLnBrk="1" hangingPunct="1"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84" charset="2"/>
              <a:buChar char="§"/>
            </a:pPr>
            <a:r>
              <a:rPr lang="en-US" altLang="en-US" sz="2600" dirty="0">
                <a:cs typeface="Arial" charset="0"/>
              </a:rPr>
              <a:t>The electric field points in the direction of </a:t>
            </a:r>
            <a:r>
              <a:rPr lang="en-US" altLang="en-US" sz="2600" i="1" dirty="0">
                <a:cs typeface="Arial" charset="0"/>
              </a:rPr>
              <a:t>decreasing </a:t>
            </a:r>
            <a:r>
              <a:rPr lang="en-US" altLang="en-US" sz="2600" dirty="0">
                <a:cs typeface="Arial" charset="0"/>
              </a:rPr>
              <a:t>potential.</a:t>
            </a:r>
          </a:p>
        </p:txBody>
      </p:sp>
      <p:pic>
        <p:nvPicPr>
          <p:cNvPr id="84998" name="Picture 7" descr="28_21_Fig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52"/>
          <a:stretch>
            <a:fillRect/>
          </a:stretch>
        </p:blipFill>
        <p:spPr bwMode="auto">
          <a:xfrm>
            <a:off x="3895725" y="2127250"/>
            <a:ext cx="4943475" cy="434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0022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9538" y="166688"/>
            <a:ext cx="8229600" cy="276225"/>
          </a:xfrm>
        </p:spPr>
        <p:txBody>
          <a:bodyPr/>
          <a:lstStyle/>
          <a:p>
            <a:pPr algn="l" eaLnBrk="1" hangingPunct="1"/>
            <a:r>
              <a:rPr lang="en-US" altLang="en-US" sz="3200" smtClean="0">
                <a:solidFill>
                  <a:schemeClr val="tx1"/>
                </a:solidFill>
              </a:rPr>
              <a:t>The Zero Point of Electric Potential</a:t>
            </a:r>
          </a:p>
        </p:txBody>
      </p:sp>
      <p:sp>
        <p:nvSpPr>
          <p:cNvPr id="86019" name="Text Box 3"/>
          <p:cNvSpPr txBox="1">
            <a:spLocks noChangeArrowheads="1"/>
          </p:cNvSpPr>
          <p:nvPr/>
        </p:nvSpPr>
        <p:spPr bwMode="auto">
          <a:xfrm>
            <a:off x="384175" y="788988"/>
            <a:ext cx="8607425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>
              <a:buClr>
                <a:srgbClr val="FF0000"/>
              </a:buClr>
            </a:pPr>
            <a:r>
              <a:rPr lang="en-US" altLang="en-US" sz="2600">
                <a:cs typeface="Arial" charset="0"/>
              </a:rPr>
              <a:t>Where you choose </a:t>
            </a:r>
            <a:r>
              <a:rPr lang="en-US" altLang="en-US" sz="2600" i="1">
                <a:latin typeface="Times New Roman" pitchFamily="84" charset="0"/>
                <a:cs typeface="Arial" charset="0"/>
              </a:rPr>
              <a:t>V</a:t>
            </a:r>
            <a:r>
              <a:rPr lang="en-US" altLang="en-US" sz="2600">
                <a:latin typeface="Times New Roman" pitchFamily="84" charset="0"/>
                <a:cs typeface="Arial" charset="0"/>
              </a:rPr>
              <a:t> </a:t>
            </a:r>
            <a:r>
              <a:rPr lang="en-US" altLang="en-US" sz="2600">
                <a:latin typeface="Symbol" pitchFamily="84" charset="2"/>
                <a:cs typeface="Arial" charset="0"/>
                <a:sym typeface="Symbol" pitchFamily="84" charset="2"/>
              </a:rPr>
              <a:t></a:t>
            </a:r>
            <a:r>
              <a:rPr lang="en-US" altLang="en-US" sz="2600">
                <a:latin typeface="Times New Roman" pitchFamily="84" charset="0"/>
                <a:cs typeface="Arial" charset="0"/>
              </a:rPr>
              <a:t> 0</a:t>
            </a:r>
            <a:r>
              <a:rPr lang="en-US" altLang="en-US" sz="2600">
                <a:cs typeface="Arial" charset="0"/>
              </a:rPr>
              <a:t> is arbitrary. The three contour maps below represent the </a:t>
            </a:r>
            <a:r>
              <a:rPr lang="en-US" altLang="en-US" sz="2600" i="1">
                <a:cs typeface="Arial" charset="0"/>
              </a:rPr>
              <a:t>same physical situation</a:t>
            </a:r>
            <a:r>
              <a:rPr lang="en-US" altLang="en-US" sz="2600">
                <a:cs typeface="Arial" charset="0"/>
              </a:rPr>
              <a:t>.</a:t>
            </a:r>
          </a:p>
        </p:txBody>
      </p:sp>
      <p:pic>
        <p:nvPicPr>
          <p:cNvPr id="86021" name="Picture 6" descr="28_25_Fig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5"/>
          <a:stretch>
            <a:fillRect/>
          </a:stretch>
        </p:blipFill>
        <p:spPr bwMode="auto">
          <a:xfrm>
            <a:off x="377825" y="1876425"/>
            <a:ext cx="8385175" cy="460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5772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109538"/>
            <a:ext cx="7772400" cy="381000"/>
          </a:xfrm>
        </p:spPr>
        <p:txBody>
          <a:bodyPr/>
          <a:lstStyle/>
          <a:p>
            <a:pPr algn="l" eaLnBrk="1" hangingPunct="1"/>
            <a:r>
              <a:rPr lang="en-US" altLang="en-US" sz="3200" smtClean="0">
                <a:solidFill>
                  <a:schemeClr val="tx1"/>
                </a:solidFill>
              </a:rPr>
              <a:t>The Electric Potential of a Point Charge</a:t>
            </a:r>
          </a:p>
        </p:txBody>
      </p:sp>
      <p:sp>
        <p:nvSpPr>
          <p:cNvPr id="91139" name="Text Box 3"/>
          <p:cNvSpPr txBox="1">
            <a:spLocks noChangeArrowheads="1"/>
          </p:cNvSpPr>
          <p:nvPr/>
        </p:nvSpPr>
        <p:spPr bwMode="auto">
          <a:xfrm>
            <a:off x="80963" y="790575"/>
            <a:ext cx="3006725" cy="469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2575" indent="-282575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84" charset="2"/>
              <a:buChar char="§"/>
            </a:pPr>
            <a:r>
              <a:rPr lang="en-US" altLang="en-US" sz="2600" dirty="0"/>
              <a:t>Let </a:t>
            </a:r>
            <a:r>
              <a:rPr lang="en-US" altLang="en-US" sz="2600" i="1" dirty="0">
                <a:latin typeface="Times New Roman" pitchFamily="84" charset="0"/>
              </a:rPr>
              <a:t>q</a:t>
            </a:r>
            <a:r>
              <a:rPr lang="en-US" altLang="en-US" sz="2600" i="1" dirty="0"/>
              <a:t> </a:t>
            </a:r>
            <a:r>
              <a:rPr lang="en-US" altLang="en-US" sz="2600" dirty="0"/>
              <a:t>in the figure be the source charge, and let a second charge </a:t>
            </a:r>
            <a:r>
              <a:rPr lang="en-US" altLang="en-US" sz="2600" i="1" dirty="0">
                <a:latin typeface="Times New Roman" pitchFamily="84" charset="0"/>
              </a:rPr>
              <a:t>q</a:t>
            </a:r>
            <a:r>
              <a:rPr lang="en-US" altLang="en-US" sz="2600" i="1" dirty="0">
                <a:latin typeface="Times New Roman" pitchFamily="84" charset="0"/>
                <a:cs typeface="Times New Roman" pitchFamily="84" charset="0"/>
              </a:rPr>
              <a:t>'</a:t>
            </a:r>
            <a:r>
              <a:rPr lang="en-US" altLang="en-US" sz="2600" i="1" dirty="0">
                <a:cs typeface="Times New Roman" pitchFamily="84" charset="0"/>
              </a:rPr>
              <a:t>,</a:t>
            </a:r>
            <a:r>
              <a:rPr lang="en-US" altLang="en-US" sz="2600" dirty="0">
                <a:cs typeface="Times New Roman" pitchFamily="84" charset="0"/>
              </a:rPr>
              <a:t> a distance </a:t>
            </a:r>
            <a:r>
              <a:rPr lang="en-US" altLang="en-US" sz="2600" i="1" dirty="0">
                <a:latin typeface="Times New Roman" pitchFamily="84" charset="0"/>
                <a:cs typeface="Times New Roman" pitchFamily="84" charset="0"/>
              </a:rPr>
              <a:t>r</a:t>
            </a:r>
            <a:r>
              <a:rPr lang="en-US" altLang="en-US" sz="2600" dirty="0">
                <a:cs typeface="Times New Roman" pitchFamily="84" charset="0"/>
              </a:rPr>
              <a:t> away, probe the electric potential of </a:t>
            </a:r>
            <a:r>
              <a:rPr lang="en-US" altLang="en-US" sz="2600" i="1" dirty="0">
                <a:latin typeface="Times New Roman" pitchFamily="84" charset="0"/>
                <a:cs typeface="Times New Roman" pitchFamily="84" charset="0"/>
              </a:rPr>
              <a:t>q</a:t>
            </a:r>
            <a:r>
              <a:rPr lang="en-US" altLang="en-US" sz="2600" dirty="0">
                <a:cs typeface="Times New Roman" pitchFamily="84" charset="0"/>
              </a:rPr>
              <a:t>.</a:t>
            </a:r>
            <a:endParaRPr lang="en-US" altLang="en-US" sz="2600" i="1" dirty="0">
              <a:cs typeface="Times New Roman" pitchFamily="84" charset="0"/>
            </a:endParaRPr>
          </a:p>
          <a:p>
            <a:pPr eaLnBrk="1" hangingPunct="1"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84" charset="2"/>
              <a:buChar char="§"/>
            </a:pPr>
            <a:r>
              <a:rPr lang="en-US" altLang="en-US" sz="2600" dirty="0">
                <a:cs typeface="Times New Roman" pitchFamily="84" charset="0"/>
              </a:rPr>
              <a:t>The potential energy of the two point charges is</a:t>
            </a:r>
          </a:p>
        </p:txBody>
      </p:sp>
      <p:pic>
        <p:nvPicPr>
          <p:cNvPr id="91141" name="Picture 7" descr="28_26_Fig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95"/>
          <a:stretch>
            <a:fillRect/>
          </a:stretch>
        </p:blipFill>
        <p:spPr bwMode="auto">
          <a:xfrm>
            <a:off x="3733800" y="838200"/>
            <a:ext cx="5184775" cy="462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42" name="Picture 8" descr="CH28_PPT_Slide_28-8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578"/>
          <a:stretch>
            <a:fillRect/>
          </a:stretch>
        </p:blipFill>
        <p:spPr bwMode="auto">
          <a:xfrm>
            <a:off x="609600" y="5562600"/>
            <a:ext cx="3092497" cy="1034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3562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ext Box 5"/>
          <p:cNvSpPr txBox="1">
            <a:spLocks noChangeArrowheads="1"/>
          </p:cNvSpPr>
          <p:nvPr/>
        </p:nvSpPr>
        <p:spPr bwMode="auto">
          <a:xfrm>
            <a:off x="71438" y="1143000"/>
            <a:ext cx="813435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2575" indent="-282575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>
              <a:buClr>
                <a:srgbClr val="93001B"/>
              </a:buClr>
              <a:buFont typeface="Wingdings" pitchFamily="84" charset="2"/>
              <a:buChar char="§"/>
            </a:pPr>
            <a:r>
              <a:rPr lang="en-US" altLang="en-US" sz="2600">
                <a:cs typeface="Arial" charset="0"/>
              </a:rPr>
              <a:t>The electric potential due to a point charge </a:t>
            </a:r>
            <a:r>
              <a:rPr lang="en-US" altLang="en-US" sz="2600" i="1">
                <a:latin typeface="Times New Roman" pitchFamily="84" charset="0"/>
                <a:cs typeface="Arial" charset="0"/>
              </a:rPr>
              <a:t>q</a:t>
            </a:r>
            <a:r>
              <a:rPr lang="en-US" altLang="en-US" sz="2600">
                <a:cs typeface="Arial" charset="0"/>
              </a:rPr>
              <a:t> is</a:t>
            </a:r>
          </a:p>
        </p:txBody>
      </p:sp>
      <p:sp>
        <p:nvSpPr>
          <p:cNvPr id="92163" name="Text Box 7"/>
          <p:cNvSpPr txBox="1">
            <a:spLocks noChangeArrowheads="1"/>
          </p:cNvSpPr>
          <p:nvPr/>
        </p:nvSpPr>
        <p:spPr bwMode="auto">
          <a:xfrm>
            <a:off x="77788" y="3313113"/>
            <a:ext cx="8134350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2575" indent="-282575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>
              <a:buClr>
                <a:srgbClr val="93001B"/>
              </a:buClr>
              <a:buFont typeface="Wingdings" pitchFamily="84" charset="2"/>
              <a:buChar char="§"/>
            </a:pPr>
            <a:r>
              <a:rPr lang="en-US" altLang="en-US" sz="2600" dirty="0"/>
              <a:t>The potential extends through all of space, showing the influence of charge </a:t>
            </a:r>
            <a:r>
              <a:rPr lang="en-US" altLang="en-US" sz="2600" i="1" dirty="0">
                <a:latin typeface="Times New Roman" pitchFamily="84" charset="0"/>
              </a:rPr>
              <a:t>q</a:t>
            </a:r>
            <a:r>
              <a:rPr lang="en-US" altLang="en-US" sz="2600" dirty="0"/>
              <a:t>, but it weakens with distance as </a:t>
            </a:r>
            <a:r>
              <a:rPr lang="en-US" altLang="en-US" sz="2600" dirty="0">
                <a:latin typeface="Times New Roman" pitchFamily="84" charset="0"/>
              </a:rPr>
              <a:t>1/</a:t>
            </a:r>
            <a:r>
              <a:rPr lang="en-US" altLang="en-US" sz="2600" i="1" dirty="0">
                <a:latin typeface="Times New Roman" pitchFamily="84" charset="0"/>
              </a:rPr>
              <a:t>r</a:t>
            </a:r>
            <a:r>
              <a:rPr lang="en-US" altLang="en-US" sz="2600" dirty="0"/>
              <a:t>.</a:t>
            </a:r>
          </a:p>
          <a:p>
            <a:pPr eaLnBrk="1" hangingPunct="1">
              <a:buClr>
                <a:srgbClr val="93001B"/>
              </a:buClr>
              <a:buFont typeface="Wingdings" pitchFamily="84" charset="2"/>
              <a:buChar char="§"/>
            </a:pPr>
            <a:r>
              <a:rPr lang="en-US" altLang="en-US" sz="2600" dirty="0"/>
              <a:t>This expression for </a:t>
            </a:r>
            <a:r>
              <a:rPr lang="en-US" altLang="en-US" sz="2600" i="1" dirty="0">
                <a:latin typeface="Times New Roman" pitchFamily="84" charset="0"/>
              </a:rPr>
              <a:t>V</a:t>
            </a:r>
            <a:r>
              <a:rPr lang="en-US" altLang="en-US" sz="2600" i="1" dirty="0"/>
              <a:t> </a:t>
            </a:r>
            <a:r>
              <a:rPr lang="en-US" altLang="en-US" sz="2600" dirty="0"/>
              <a:t>assumes that we have chosen </a:t>
            </a:r>
            <a:r>
              <a:rPr lang="en-US" altLang="en-US" sz="2600" i="1" dirty="0">
                <a:latin typeface="Times New Roman" pitchFamily="84" charset="0"/>
              </a:rPr>
              <a:t>V</a:t>
            </a:r>
            <a:r>
              <a:rPr lang="en-US" altLang="en-US" sz="2600" dirty="0">
                <a:latin typeface="Times New Roman" pitchFamily="84" charset="0"/>
              </a:rPr>
              <a:t> = 0</a:t>
            </a:r>
            <a:r>
              <a:rPr lang="en-US" altLang="en-US" sz="2600" dirty="0"/>
              <a:t> to be at </a:t>
            </a:r>
            <a:r>
              <a:rPr lang="en-US" altLang="en-US" sz="2600" i="1" dirty="0">
                <a:latin typeface="Times New Roman" pitchFamily="84" charset="0"/>
              </a:rPr>
              <a:t>r</a:t>
            </a:r>
            <a:r>
              <a:rPr lang="en-US" altLang="en-US" sz="2600" dirty="0">
                <a:latin typeface="Times New Roman" pitchFamily="84" charset="0"/>
              </a:rPr>
              <a:t> = </a:t>
            </a:r>
            <a:r>
              <a:rPr lang="en-US" altLang="en-US" sz="2600" dirty="0">
                <a:latin typeface="Times New Roman" pitchFamily="84" charset="0"/>
                <a:sym typeface="Symbol" pitchFamily="84" charset="2"/>
              </a:rPr>
              <a:t></a:t>
            </a:r>
            <a:r>
              <a:rPr lang="en-US" altLang="en-US" sz="2600" dirty="0">
                <a:latin typeface="Times New Roman" pitchFamily="84" charset="0"/>
              </a:rPr>
              <a:t>.</a:t>
            </a:r>
            <a:endParaRPr lang="en-US" altLang="en-US" sz="2600" dirty="0"/>
          </a:p>
        </p:txBody>
      </p:sp>
      <p:sp>
        <p:nvSpPr>
          <p:cNvPr id="92164" name="Rectangle 2"/>
          <p:cNvSpPr>
            <a:spLocks noChangeArrowheads="1"/>
          </p:cNvSpPr>
          <p:nvPr/>
        </p:nvSpPr>
        <p:spPr bwMode="auto">
          <a:xfrm>
            <a:off x="76200" y="109538"/>
            <a:ext cx="7772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/>
            <a:r>
              <a:rPr lang="en-US" altLang="en-US" sz="3200"/>
              <a:t>The Electric Potential of a Point Charge</a:t>
            </a:r>
          </a:p>
        </p:txBody>
      </p:sp>
      <p:pic>
        <p:nvPicPr>
          <p:cNvPr id="92166" name="Picture 8" descr="28_KeyEquation_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9" r="16119" b="22650"/>
          <a:stretch>
            <a:fillRect/>
          </a:stretch>
        </p:blipFill>
        <p:spPr bwMode="auto">
          <a:xfrm>
            <a:off x="457200" y="1833563"/>
            <a:ext cx="8077200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8311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/>
          </p:cNvSpPr>
          <p:nvPr/>
        </p:nvSpPr>
        <p:spPr bwMode="auto">
          <a:xfrm>
            <a:off x="495300" y="1027113"/>
            <a:ext cx="5219700" cy="133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en-US" sz="2800"/>
              <a:t>What is the ratio </a:t>
            </a:r>
            <a:r>
              <a:rPr lang="en-US" altLang="en-US" sz="2800" i="1">
                <a:latin typeface="Times New Roman" pitchFamily="84" charset="0"/>
              </a:rPr>
              <a:t>V</a:t>
            </a:r>
            <a:r>
              <a:rPr lang="en-US" altLang="en-US" sz="2800" baseline="-25000">
                <a:latin typeface="Times New Roman" pitchFamily="84" charset="0"/>
              </a:rPr>
              <a:t>B</a:t>
            </a:r>
            <a:r>
              <a:rPr lang="en-US" altLang="en-US" sz="2800">
                <a:latin typeface="Times New Roman" pitchFamily="84" charset="0"/>
              </a:rPr>
              <a:t>/</a:t>
            </a:r>
            <a:r>
              <a:rPr lang="en-US" altLang="en-US" sz="2800" i="1">
                <a:latin typeface="Times New Roman" pitchFamily="84" charset="0"/>
              </a:rPr>
              <a:t>V</a:t>
            </a:r>
            <a:r>
              <a:rPr lang="en-US" altLang="en-US" sz="2800" baseline="-25000">
                <a:latin typeface="Times New Roman" pitchFamily="84" charset="0"/>
              </a:rPr>
              <a:t>A</a:t>
            </a:r>
            <a:r>
              <a:rPr lang="en-US" altLang="en-US" sz="2800"/>
              <a:t> of the electric potentials at the two points?</a:t>
            </a:r>
          </a:p>
        </p:txBody>
      </p:sp>
      <p:sp>
        <p:nvSpPr>
          <p:cNvPr id="93187" name="Rectangle 3"/>
          <p:cNvSpPr>
            <a:spLocks noChangeArrowheads="1"/>
          </p:cNvSpPr>
          <p:nvPr/>
        </p:nvSpPr>
        <p:spPr bwMode="auto">
          <a:xfrm>
            <a:off x="80963" y="204788"/>
            <a:ext cx="4498975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/>
            <a:r>
              <a:rPr lang="en-US" altLang="en-US" sz="3200">
                <a:solidFill>
                  <a:schemeClr val="bg1"/>
                </a:solidFill>
              </a:rPr>
              <a:t>QuickCheck 28.10 </a:t>
            </a:r>
          </a:p>
        </p:txBody>
      </p:sp>
      <p:sp>
        <p:nvSpPr>
          <p:cNvPr id="93188" name="Rectangle 2"/>
          <p:cNvSpPr>
            <a:spLocks/>
          </p:cNvSpPr>
          <p:nvPr/>
        </p:nvSpPr>
        <p:spPr bwMode="auto">
          <a:xfrm>
            <a:off x="490538" y="2438400"/>
            <a:ext cx="7129462" cy="362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577850" indent="-5778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>
              <a:lnSpc>
                <a:spcPct val="110000"/>
              </a:lnSpc>
            </a:pPr>
            <a:endParaRPr lang="en-US" altLang="en-US" sz="2800"/>
          </a:p>
          <a:p>
            <a:pPr eaLnBrk="1" hangingPunct="1">
              <a:lnSpc>
                <a:spcPct val="110000"/>
              </a:lnSpc>
              <a:buFont typeface="Arial" charset="0"/>
              <a:buAutoNum type="alphaUcPeriod"/>
            </a:pPr>
            <a:r>
              <a:rPr lang="en-US" altLang="en-US" sz="2800"/>
              <a:t>9.</a:t>
            </a:r>
          </a:p>
          <a:p>
            <a:pPr eaLnBrk="1" hangingPunct="1">
              <a:lnSpc>
                <a:spcPct val="110000"/>
              </a:lnSpc>
              <a:buFont typeface="Arial" charset="0"/>
              <a:buAutoNum type="alphaUcPeriod"/>
            </a:pPr>
            <a:r>
              <a:rPr lang="en-US" altLang="en-US" sz="2800"/>
              <a:t>3.</a:t>
            </a:r>
          </a:p>
          <a:p>
            <a:pPr eaLnBrk="1" hangingPunct="1">
              <a:lnSpc>
                <a:spcPct val="110000"/>
              </a:lnSpc>
              <a:buFont typeface="Arial" charset="0"/>
              <a:buAutoNum type="alphaUcPeriod"/>
            </a:pPr>
            <a:r>
              <a:rPr lang="en-US" altLang="en-US" sz="2800"/>
              <a:t>1/3.</a:t>
            </a:r>
          </a:p>
          <a:p>
            <a:pPr eaLnBrk="1" hangingPunct="1">
              <a:lnSpc>
                <a:spcPct val="110000"/>
              </a:lnSpc>
              <a:buFont typeface="Arial" charset="0"/>
              <a:buAutoNum type="alphaUcPeriod"/>
            </a:pPr>
            <a:r>
              <a:rPr lang="en-US" altLang="en-US" sz="2800"/>
              <a:t>1/9.</a:t>
            </a:r>
          </a:p>
          <a:p>
            <a:pPr eaLnBrk="1" hangingPunct="1">
              <a:lnSpc>
                <a:spcPct val="110000"/>
              </a:lnSpc>
              <a:buFont typeface="Arial" charset="0"/>
              <a:buAutoNum type="alphaUcPeriod"/>
            </a:pPr>
            <a:r>
              <a:rPr lang="en-US" altLang="en-US" sz="2800"/>
              <a:t>Undefined without knowing the charge.</a:t>
            </a:r>
          </a:p>
          <a:p>
            <a:pPr eaLnBrk="1" hangingPunct="1">
              <a:lnSpc>
                <a:spcPct val="80000"/>
              </a:lnSpc>
            </a:pPr>
            <a:endParaRPr lang="en-US" altLang="en-US" sz="2800"/>
          </a:p>
          <a:p>
            <a:pPr eaLnBrk="1" hangingPunct="1">
              <a:lnSpc>
                <a:spcPct val="110000"/>
              </a:lnSpc>
              <a:buFont typeface="Arial" charset="0"/>
              <a:buNone/>
            </a:pPr>
            <a:endParaRPr lang="en-US" altLang="en-US" sz="2800"/>
          </a:p>
          <a:p>
            <a:pPr eaLnBrk="1" hangingPunct="1">
              <a:lnSpc>
                <a:spcPct val="80000"/>
              </a:lnSpc>
            </a:pPr>
            <a:endParaRPr lang="en-US" altLang="en-US" sz="2800"/>
          </a:p>
        </p:txBody>
      </p:sp>
      <p:pic>
        <p:nvPicPr>
          <p:cNvPr id="93190" name="Picture 8" descr="CH28_PPT_Slide-88-8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0" r="7280"/>
          <a:stretch>
            <a:fillRect/>
          </a:stretch>
        </p:blipFill>
        <p:spPr bwMode="auto">
          <a:xfrm>
            <a:off x="5672138" y="1181100"/>
            <a:ext cx="3038475" cy="267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43647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123825"/>
            <a:ext cx="7772400" cy="381000"/>
          </a:xfrm>
        </p:spPr>
        <p:txBody>
          <a:bodyPr/>
          <a:lstStyle/>
          <a:p>
            <a:pPr algn="l" eaLnBrk="1" hangingPunct="1"/>
            <a:r>
              <a:rPr lang="en-US" altLang="en-US" sz="3200" dirty="0" smtClean="0">
                <a:solidFill>
                  <a:schemeClr val="tx1"/>
                </a:solidFill>
              </a:rPr>
              <a:t>The Electric Potential of a Point Charge</a:t>
            </a:r>
          </a:p>
        </p:txBody>
      </p:sp>
      <p:sp>
        <p:nvSpPr>
          <p:cNvPr id="98307" name="Rectangle 6"/>
          <p:cNvSpPr>
            <a:spLocks noChangeArrowheads="1"/>
          </p:cNvSpPr>
          <p:nvPr/>
        </p:nvSpPr>
        <p:spPr bwMode="auto">
          <a:xfrm>
            <a:off x="6456363" y="1328738"/>
            <a:ext cx="2420937" cy="2349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/>
            <a:endParaRPr lang="en-US" altLang="en-US">
              <a:latin typeface="Times New Roman" pitchFamily="84" charset="0"/>
            </a:endParaRPr>
          </a:p>
        </p:txBody>
      </p:sp>
      <p:sp>
        <p:nvSpPr>
          <p:cNvPr id="98308" name="Rectangle 7"/>
          <p:cNvSpPr>
            <a:spLocks noChangeArrowheads="1"/>
          </p:cNvSpPr>
          <p:nvPr/>
        </p:nvSpPr>
        <p:spPr bwMode="auto">
          <a:xfrm>
            <a:off x="6313488" y="5608638"/>
            <a:ext cx="2422525" cy="2349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/>
            <a:endParaRPr lang="en-US" altLang="en-US">
              <a:latin typeface="Times New Roman" pitchFamily="84" charset="0"/>
            </a:endParaRPr>
          </a:p>
        </p:txBody>
      </p:sp>
      <p:pic>
        <p:nvPicPr>
          <p:cNvPr id="98310" name="Picture 7" descr="28_27_Fig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905" b="6546"/>
          <a:stretch>
            <a:fillRect/>
          </a:stretch>
        </p:blipFill>
        <p:spPr bwMode="auto">
          <a:xfrm>
            <a:off x="904875" y="1447800"/>
            <a:ext cx="7324725" cy="443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0606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Text Box 2"/>
          <p:cNvSpPr txBox="1">
            <a:spLocks noChangeArrowheads="1"/>
          </p:cNvSpPr>
          <p:nvPr/>
        </p:nvSpPr>
        <p:spPr bwMode="auto">
          <a:xfrm>
            <a:off x="968375" y="303213"/>
            <a:ext cx="5601213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b="1" dirty="0" smtClean="0">
                <a:solidFill>
                  <a:srgbClr val="336699"/>
                </a:solidFill>
              </a:rPr>
              <a:t>Quick Equations Quiz.. [1/4]</a:t>
            </a:r>
          </a:p>
          <a:p>
            <a:r>
              <a:rPr lang="en-US" sz="3200" b="1" dirty="0" smtClean="0">
                <a:solidFill>
                  <a:srgbClr val="336699"/>
                </a:solidFill>
              </a:rPr>
              <a:t>Which is which? 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5418137" y="4724400"/>
          <a:ext cx="1287236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01" name="Equation" r:id="rId4" imgW="419100" imgH="355600" progId="Equation.3">
                  <p:embed/>
                </p:oleObj>
              </mc:Choice>
              <mc:Fallback>
                <p:oleObj name="Equation" r:id="rId4" imgW="419100" imgH="355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8137" y="4724400"/>
                        <a:ext cx="1287236" cy="1092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1" name="Object 3"/>
          <p:cNvGraphicFramePr>
            <a:graphicFrameLocks noChangeAspect="1"/>
          </p:cNvGraphicFramePr>
          <p:nvPr/>
        </p:nvGraphicFramePr>
        <p:xfrm>
          <a:off x="2133600" y="4724400"/>
          <a:ext cx="974725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02" name="Equation" r:id="rId6" imgW="317500" imgH="355600" progId="Equation.3">
                  <p:embed/>
                </p:oleObj>
              </mc:Choice>
              <mc:Fallback>
                <p:oleObj name="Equation" r:id="rId6" imgW="317500" imgH="355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4724400"/>
                        <a:ext cx="974725" cy="1092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2" name="Object 4"/>
          <p:cNvGraphicFramePr>
            <a:graphicFrameLocks noChangeAspect="1"/>
          </p:cNvGraphicFramePr>
          <p:nvPr/>
        </p:nvGraphicFramePr>
        <p:xfrm>
          <a:off x="5418137" y="2819400"/>
          <a:ext cx="1287463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03" name="Equation" r:id="rId8" imgW="419100" imgH="355600" progId="Equation.3">
                  <p:embed/>
                </p:oleObj>
              </mc:Choice>
              <mc:Fallback>
                <p:oleObj name="Equation" r:id="rId8" imgW="419100" imgH="355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8137" y="2819400"/>
                        <a:ext cx="1287463" cy="1092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3" name="Object 5"/>
          <p:cNvGraphicFramePr>
            <a:graphicFrameLocks noChangeAspect="1"/>
          </p:cNvGraphicFramePr>
          <p:nvPr/>
        </p:nvGraphicFramePr>
        <p:xfrm>
          <a:off x="2133600" y="2819400"/>
          <a:ext cx="779463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04" name="Equation" r:id="rId10" imgW="254000" imgH="355600" progId="Equation.3">
                  <p:embed/>
                </p:oleObj>
              </mc:Choice>
              <mc:Fallback>
                <p:oleObj name="Equation" r:id="rId10" imgW="254000" imgH="355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2819400"/>
                        <a:ext cx="779463" cy="1092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43000" y="3048000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A.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1143000" y="5105400"/>
            <a:ext cx="57239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B.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4495800" y="3048000"/>
            <a:ext cx="5950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C.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4495800" y="5105400"/>
            <a:ext cx="5950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D.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" y="1447800"/>
            <a:ext cx="7467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 magnitude of the </a:t>
            </a:r>
            <a:r>
              <a:rPr lang="en-US" sz="2800" b="1" dirty="0" smtClean="0"/>
              <a:t>force</a:t>
            </a:r>
            <a:r>
              <a:rPr lang="en-US" sz="2800" dirty="0" smtClean="0"/>
              <a:t>, in </a:t>
            </a:r>
            <a:r>
              <a:rPr lang="en-US" sz="2800" dirty="0" err="1" smtClean="0"/>
              <a:t>Newtons</a:t>
            </a:r>
            <a:r>
              <a:rPr lang="en-US" sz="2800" dirty="0" smtClean="0"/>
              <a:t>, on a point charge that is near another point charge is:</a:t>
            </a:r>
            <a:endParaRPr lang="en-US" sz="2800" dirty="0"/>
          </a:p>
        </p:txBody>
      </p:sp>
      <p:graphicFrame>
        <p:nvGraphicFramePr>
          <p:cNvPr id="22534" name="Object 6"/>
          <p:cNvGraphicFramePr>
            <a:graphicFrameLocks noChangeAspect="1"/>
          </p:cNvGraphicFramePr>
          <p:nvPr/>
        </p:nvGraphicFramePr>
        <p:xfrm>
          <a:off x="7448550" y="5806793"/>
          <a:ext cx="1695450" cy="10512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05" name="Equation" r:id="rId12" imgW="635000" imgH="393700" progId="Equation.3">
                  <p:embed/>
                </p:oleObj>
              </mc:Choice>
              <mc:Fallback>
                <p:oleObj name="Equation" r:id="rId12" imgW="6350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48550" y="5806793"/>
                        <a:ext cx="1695450" cy="1051207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99586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5418137" y="4724400"/>
          <a:ext cx="1287236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44" name="Equation" r:id="rId4" imgW="419100" imgH="355600" progId="Equation.3">
                  <p:embed/>
                </p:oleObj>
              </mc:Choice>
              <mc:Fallback>
                <p:oleObj name="Equation" r:id="rId4" imgW="419100" imgH="355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8137" y="4724400"/>
                        <a:ext cx="1287236" cy="1092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1" name="Object 3"/>
          <p:cNvGraphicFramePr>
            <a:graphicFrameLocks noChangeAspect="1"/>
          </p:cNvGraphicFramePr>
          <p:nvPr/>
        </p:nvGraphicFramePr>
        <p:xfrm>
          <a:off x="2133600" y="4724400"/>
          <a:ext cx="974725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45" name="Equation" r:id="rId6" imgW="317500" imgH="355600" progId="Equation.3">
                  <p:embed/>
                </p:oleObj>
              </mc:Choice>
              <mc:Fallback>
                <p:oleObj name="Equation" r:id="rId6" imgW="317500" imgH="355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4724400"/>
                        <a:ext cx="974725" cy="1092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2" name="Object 4"/>
          <p:cNvGraphicFramePr>
            <a:graphicFrameLocks noChangeAspect="1"/>
          </p:cNvGraphicFramePr>
          <p:nvPr/>
        </p:nvGraphicFramePr>
        <p:xfrm>
          <a:off x="5418137" y="2819400"/>
          <a:ext cx="1287463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46" name="Equation" r:id="rId8" imgW="419100" imgH="355600" progId="Equation.3">
                  <p:embed/>
                </p:oleObj>
              </mc:Choice>
              <mc:Fallback>
                <p:oleObj name="Equation" r:id="rId8" imgW="419100" imgH="355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8137" y="2819400"/>
                        <a:ext cx="1287463" cy="1092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3" name="Object 5"/>
          <p:cNvGraphicFramePr>
            <a:graphicFrameLocks noChangeAspect="1"/>
          </p:cNvGraphicFramePr>
          <p:nvPr/>
        </p:nvGraphicFramePr>
        <p:xfrm>
          <a:off x="2133600" y="2819400"/>
          <a:ext cx="779463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47" name="Equation" r:id="rId10" imgW="254000" imgH="355600" progId="Equation.3">
                  <p:embed/>
                </p:oleObj>
              </mc:Choice>
              <mc:Fallback>
                <p:oleObj name="Equation" r:id="rId10" imgW="254000" imgH="355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2819400"/>
                        <a:ext cx="779463" cy="1092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43000" y="3048000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A.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1143000" y="5105400"/>
            <a:ext cx="57239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B.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4495800" y="3048000"/>
            <a:ext cx="5950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C.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4495800" y="5105400"/>
            <a:ext cx="5950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D.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" y="1447800"/>
            <a:ext cx="7467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 magnitude of the </a:t>
            </a:r>
            <a:r>
              <a:rPr lang="en-US" sz="2800" b="1" dirty="0" smtClean="0"/>
              <a:t>Electric Field</a:t>
            </a:r>
            <a:r>
              <a:rPr lang="en-US" sz="2800" dirty="0" smtClean="0"/>
              <a:t>, in </a:t>
            </a:r>
            <a:r>
              <a:rPr lang="en-US" sz="2800" dirty="0" err="1" smtClean="0"/>
              <a:t>Newtons</a:t>
            </a:r>
            <a:r>
              <a:rPr lang="en-US" sz="2800" dirty="0" smtClean="0"/>
              <a:t> per Coulomb, near a point charge is:</a:t>
            </a:r>
            <a:endParaRPr lang="en-US" sz="2800" dirty="0"/>
          </a:p>
        </p:txBody>
      </p:sp>
      <p:graphicFrame>
        <p:nvGraphicFramePr>
          <p:cNvPr id="56326" name="Object 6"/>
          <p:cNvGraphicFramePr>
            <a:graphicFrameLocks noChangeAspect="1"/>
          </p:cNvGraphicFramePr>
          <p:nvPr/>
        </p:nvGraphicFramePr>
        <p:xfrm>
          <a:off x="7443788" y="5807075"/>
          <a:ext cx="1695450" cy="105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48" name="Equation" r:id="rId12" imgW="635000" imgH="393700" progId="Equation.3">
                  <p:embed/>
                </p:oleObj>
              </mc:Choice>
              <mc:Fallback>
                <p:oleObj name="Equation" r:id="rId12" imgW="6350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43788" y="5807075"/>
                        <a:ext cx="1695450" cy="1050925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968375" y="335558"/>
            <a:ext cx="5601213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b="1" dirty="0" smtClean="0">
                <a:solidFill>
                  <a:srgbClr val="336699"/>
                </a:solidFill>
              </a:rPr>
              <a:t>Quick Equations Quiz.. [2/4]</a:t>
            </a:r>
          </a:p>
          <a:p>
            <a:r>
              <a:rPr lang="en-US" sz="3200" b="1" dirty="0" smtClean="0">
                <a:solidFill>
                  <a:srgbClr val="336699"/>
                </a:solidFill>
              </a:rPr>
              <a:t>Which is which? </a:t>
            </a:r>
          </a:p>
        </p:txBody>
      </p:sp>
    </p:spTree>
    <p:extLst>
      <p:ext uri="{BB962C8B-B14F-4D97-AF65-F5344CB8AC3E}">
        <p14:creationId xmlns:p14="http://schemas.microsoft.com/office/powerpoint/2010/main" val="1188079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5418137" y="4724400"/>
          <a:ext cx="1287236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92" name="Equation" r:id="rId4" imgW="419100" imgH="355600" progId="Equation.3">
                  <p:embed/>
                </p:oleObj>
              </mc:Choice>
              <mc:Fallback>
                <p:oleObj name="Equation" r:id="rId4" imgW="419100" imgH="355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8137" y="4724400"/>
                        <a:ext cx="1287236" cy="1092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1" name="Object 3"/>
          <p:cNvGraphicFramePr>
            <a:graphicFrameLocks noChangeAspect="1"/>
          </p:cNvGraphicFramePr>
          <p:nvPr/>
        </p:nvGraphicFramePr>
        <p:xfrm>
          <a:off x="2133600" y="4724400"/>
          <a:ext cx="974725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93" name="Equation" r:id="rId6" imgW="317500" imgH="355600" progId="Equation.3">
                  <p:embed/>
                </p:oleObj>
              </mc:Choice>
              <mc:Fallback>
                <p:oleObj name="Equation" r:id="rId6" imgW="317500" imgH="355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4724400"/>
                        <a:ext cx="974725" cy="1092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2" name="Object 4"/>
          <p:cNvGraphicFramePr>
            <a:graphicFrameLocks noChangeAspect="1"/>
          </p:cNvGraphicFramePr>
          <p:nvPr/>
        </p:nvGraphicFramePr>
        <p:xfrm>
          <a:off x="5418137" y="2819400"/>
          <a:ext cx="1287463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94" name="Equation" r:id="rId8" imgW="419100" imgH="355600" progId="Equation.3">
                  <p:embed/>
                </p:oleObj>
              </mc:Choice>
              <mc:Fallback>
                <p:oleObj name="Equation" r:id="rId8" imgW="419100" imgH="355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8137" y="2819400"/>
                        <a:ext cx="1287463" cy="1092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3" name="Object 5"/>
          <p:cNvGraphicFramePr>
            <a:graphicFrameLocks noChangeAspect="1"/>
          </p:cNvGraphicFramePr>
          <p:nvPr/>
        </p:nvGraphicFramePr>
        <p:xfrm>
          <a:off x="2133600" y="2819400"/>
          <a:ext cx="779463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95" name="Equation" r:id="rId10" imgW="254000" imgH="355600" progId="Equation.3">
                  <p:embed/>
                </p:oleObj>
              </mc:Choice>
              <mc:Fallback>
                <p:oleObj name="Equation" r:id="rId10" imgW="254000" imgH="355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2819400"/>
                        <a:ext cx="779463" cy="1092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43000" y="3048000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A.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1143000" y="5105400"/>
            <a:ext cx="57239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B.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4495800" y="3048000"/>
            <a:ext cx="5950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C.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4495800" y="5105400"/>
            <a:ext cx="5950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D.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" y="1447800"/>
            <a:ext cx="7467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 </a:t>
            </a:r>
            <a:r>
              <a:rPr lang="en-US" sz="2800" b="1" dirty="0" smtClean="0"/>
              <a:t>electric potential energy</a:t>
            </a:r>
            <a:r>
              <a:rPr lang="en-US" sz="2800" dirty="0" smtClean="0"/>
              <a:t>, in Joules, of two point charges is:</a:t>
            </a:r>
            <a:endParaRPr lang="en-US" sz="2800" dirty="0"/>
          </a:p>
        </p:txBody>
      </p:sp>
      <p:graphicFrame>
        <p:nvGraphicFramePr>
          <p:cNvPr id="58374" name="Object 6"/>
          <p:cNvGraphicFramePr>
            <a:graphicFrameLocks noChangeAspect="1"/>
          </p:cNvGraphicFramePr>
          <p:nvPr/>
        </p:nvGraphicFramePr>
        <p:xfrm>
          <a:off x="7443788" y="5807075"/>
          <a:ext cx="1695450" cy="105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96" name="Equation" r:id="rId12" imgW="635000" imgH="393700" progId="Equation.3">
                  <p:embed/>
                </p:oleObj>
              </mc:Choice>
              <mc:Fallback>
                <p:oleObj name="Equation" r:id="rId12" imgW="6350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43788" y="5807075"/>
                        <a:ext cx="1695450" cy="1050925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968375" y="303213"/>
            <a:ext cx="5601213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b="1" dirty="0" smtClean="0">
                <a:solidFill>
                  <a:srgbClr val="336699"/>
                </a:solidFill>
              </a:rPr>
              <a:t>Quick Equations Quiz.. [3/4]</a:t>
            </a:r>
          </a:p>
          <a:p>
            <a:r>
              <a:rPr lang="en-US" sz="3200" b="1" dirty="0" smtClean="0">
                <a:solidFill>
                  <a:srgbClr val="336699"/>
                </a:solidFill>
              </a:rPr>
              <a:t>Which is which? </a:t>
            </a:r>
          </a:p>
        </p:txBody>
      </p:sp>
    </p:spTree>
    <p:extLst>
      <p:ext uri="{BB962C8B-B14F-4D97-AF65-F5344CB8AC3E}">
        <p14:creationId xmlns:p14="http://schemas.microsoft.com/office/powerpoint/2010/main" val="943338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5418137" y="4724400"/>
          <a:ext cx="1287236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40" name="Equation" r:id="rId4" imgW="419100" imgH="355600" progId="Equation.3">
                  <p:embed/>
                </p:oleObj>
              </mc:Choice>
              <mc:Fallback>
                <p:oleObj name="Equation" r:id="rId4" imgW="419100" imgH="355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8137" y="4724400"/>
                        <a:ext cx="1287236" cy="1092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1" name="Object 3"/>
          <p:cNvGraphicFramePr>
            <a:graphicFrameLocks noChangeAspect="1"/>
          </p:cNvGraphicFramePr>
          <p:nvPr/>
        </p:nvGraphicFramePr>
        <p:xfrm>
          <a:off x="2133600" y="4724400"/>
          <a:ext cx="974725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41" name="Equation" r:id="rId6" imgW="317500" imgH="355600" progId="Equation.3">
                  <p:embed/>
                </p:oleObj>
              </mc:Choice>
              <mc:Fallback>
                <p:oleObj name="Equation" r:id="rId6" imgW="317500" imgH="355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4724400"/>
                        <a:ext cx="974725" cy="1092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2" name="Object 4"/>
          <p:cNvGraphicFramePr>
            <a:graphicFrameLocks noChangeAspect="1"/>
          </p:cNvGraphicFramePr>
          <p:nvPr/>
        </p:nvGraphicFramePr>
        <p:xfrm>
          <a:off x="5418137" y="2819400"/>
          <a:ext cx="1287463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42" name="Equation" r:id="rId8" imgW="419100" imgH="355600" progId="Equation.3">
                  <p:embed/>
                </p:oleObj>
              </mc:Choice>
              <mc:Fallback>
                <p:oleObj name="Equation" r:id="rId8" imgW="419100" imgH="355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8137" y="2819400"/>
                        <a:ext cx="1287463" cy="1092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3" name="Object 5"/>
          <p:cNvGraphicFramePr>
            <a:graphicFrameLocks noChangeAspect="1"/>
          </p:cNvGraphicFramePr>
          <p:nvPr/>
        </p:nvGraphicFramePr>
        <p:xfrm>
          <a:off x="2133600" y="2819400"/>
          <a:ext cx="779463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43" name="Equation" r:id="rId10" imgW="254000" imgH="355600" progId="Equation.3">
                  <p:embed/>
                </p:oleObj>
              </mc:Choice>
              <mc:Fallback>
                <p:oleObj name="Equation" r:id="rId10" imgW="254000" imgH="355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2819400"/>
                        <a:ext cx="779463" cy="1092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43000" y="3048000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A.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1143000" y="5105400"/>
            <a:ext cx="57239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B.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4495800" y="3048000"/>
            <a:ext cx="5950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C.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4495800" y="5105400"/>
            <a:ext cx="5950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D.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" y="1447800"/>
            <a:ext cx="7467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 </a:t>
            </a:r>
            <a:r>
              <a:rPr lang="en-US" sz="2800" b="1" dirty="0" smtClean="0"/>
              <a:t>electric potential</a:t>
            </a:r>
            <a:r>
              <a:rPr lang="en-US" sz="2800" dirty="0" smtClean="0"/>
              <a:t>, in Volts, near a point charge is:</a:t>
            </a:r>
            <a:endParaRPr lang="en-US" sz="2800" dirty="0"/>
          </a:p>
        </p:txBody>
      </p:sp>
      <p:graphicFrame>
        <p:nvGraphicFramePr>
          <p:cNvPr id="60422" name="Object 6"/>
          <p:cNvGraphicFramePr>
            <a:graphicFrameLocks noChangeAspect="1"/>
          </p:cNvGraphicFramePr>
          <p:nvPr/>
        </p:nvGraphicFramePr>
        <p:xfrm>
          <a:off x="7443788" y="5807075"/>
          <a:ext cx="1695450" cy="105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44" name="Equation" r:id="rId12" imgW="635000" imgH="393700" progId="Equation.3">
                  <p:embed/>
                </p:oleObj>
              </mc:Choice>
              <mc:Fallback>
                <p:oleObj name="Equation" r:id="rId12" imgW="6350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43788" y="5807075"/>
                        <a:ext cx="1695450" cy="1050925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968375" y="303213"/>
            <a:ext cx="5601213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b="1" dirty="0" smtClean="0">
                <a:solidFill>
                  <a:srgbClr val="336699"/>
                </a:solidFill>
              </a:rPr>
              <a:t>Quick Equations Quiz.. [4/4]</a:t>
            </a:r>
          </a:p>
          <a:p>
            <a:r>
              <a:rPr lang="en-US" sz="3200" b="1" dirty="0" smtClean="0">
                <a:solidFill>
                  <a:srgbClr val="336699"/>
                </a:solidFill>
              </a:rPr>
              <a:t>Which is which? </a:t>
            </a:r>
          </a:p>
        </p:txBody>
      </p:sp>
    </p:spTree>
    <p:extLst>
      <p:ext uri="{BB962C8B-B14F-4D97-AF65-F5344CB8AC3E}">
        <p14:creationId xmlns:p14="http://schemas.microsoft.com/office/powerpoint/2010/main" val="1020207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44624"/>
            <a:ext cx="8763000" cy="1440160"/>
          </a:xfrm>
        </p:spPr>
        <p:txBody>
          <a:bodyPr/>
          <a:lstStyle/>
          <a:p>
            <a:pPr eaLnBrk="1" hangingPunct="1"/>
            <a:r>
              <a:rPr lang="en-US" dirty="0" smtClean="0"/>
              <a:t>Last time I asked you to consider…</a:t>
            </a:r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26308" y="1628800"/>
            <a:ext cx="8712968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kern="0" dirty="0"/>
              <a:t> A battery is designed to supply a steady amount of which of the following quantities?</a:t>
            </a:r>
          </a:p>
          <a:p>
            <a:pPr lvl="1"/>
            <a:r>
              <a:rPr lang="en-US" kern="0" dirty="0"/>
              <a:t>Energy</a:t>
            </a:r>
          </a:p>
          <a:p>
            <a:pPr lvl="1"/>
            <a:r>
              <a:rPr lang="en-US" kern="0" dirty="0"/>
              <a:t>Power</a:t>
            </a:r>
          </a:p>
          <a:p>
            <a:pPr lvl="1"/>
            <a:r>
              <a:rPr lang="en-US" kern="0" dirty="0"/>
              <a:t>Electric potential difference</a:t>
            </a:r>
          </a:p>
          <a:p>
            <a:pPr lvl="1"/>
            <a:r>
              <a:rPr lang="en-US" kern="0" dirty="0"/>
              <a:t>Electric current</a:t>
            </a:r>
          </a:p>
        </p:txBody>
      </p:sp>
    </p:spTree>
    <p:extLst>
      <p:ext uri="{BB962C8B-B14F-4D97-AF65-F5344CB8AC3E}">
        <p14:creationId xmlns:p14="http://schemas.microsoft.com/office/powerpoint/2010/main" val="2873938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9"/>
          <p:cNvSpPr>
            <a:spLocks noChangeArrowheads="1"/>
          </p:cNvSpPr>
          <p:nvPr/>
        </p:nvSpPr>
        <p:spPr bwMode="auto">
          <a:xfrm>
            <a:off x="47625" y="1539875"/>
            <a:ext cx="1069975" cy="3175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/>
            <a:endParaRPr lang="en-US" altLang="en-US">
              <a:latin typeface="Times New Roman" pitchFamily="84" charset="0"/>
            </a:endParaRPr>
          </a:p>
        </p:txBody>
      </p:sp>
      <p:sp>
        <p:nvSpPr>
          <p:cNvPr id="99331" name="Rectangle 10"/>
          <p:cNvSpPr>
            <a:spLocks noChangeArrowheads="1"/>
          </p:cNvSpPr>
          <p:nvPr/>
        </p:nvSpPr>
        <p:spPr bwMode="auto">
          <a:xfrm>
            <a:off x="47625" y="4962525"/>
            <a:ext cx="1069975" cy="1746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/>
            <a:endParaRPr lang="en-US" altLang="en-US">
              <a:latin typeface="Times New Roman" pitchFamily="84" charset="0"/>
            </a:endParaRPr>
          </a:p>
        </p:txBody>
      </p:sp>
      <p:sp>
        <p:nvSpPr>
          <p:cNvPr id="99332" name="Rectangle 2"/>
          <p:cNvSpPr>
            <a:spLocks noChangeArrowheads="1"/>
          </p:cNvSpPr>
          <p:nvPr/>
        </p:nvSpPr>
        <p:spPr bwMode="auto">
          <a:xfrm>
            <a:off x="76200" y="254690"/>
            <a:ext cx="7772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/>
            <a:r>
              <a:rPr lang="en-US" altLang="en-US" sz="3200"/>
              <a:t>The Electric Potential of a Point Charge</a:t>
            </a:r>
          </a:p>
        </p:txBody>
      </p:sp>
      <p:pic>
        <p:nvPicPr>
          <p:cNvPr id="99334" name="Picture 8" descr="28_27_Fig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95"/>
          <a:stretch>
            <a:fillRect/>
          </a:stretch>
        </p:blipFill>
        <p:spPr bwMode="auto">
          <a:xfrm>
            <a:off x="336550" y="1552575"/>
            <a:ext cx="8350250" cy="378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9082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76200"/>
            <a:ext cx="8153400" cy="457200"/>
          </a:xfrm>
        </p:spPr>
        <p:txBody>
          <a:bodyPr/>
          <a:lstStyle/>
          <a:p>
            <a:pPr algn="l" eaLnBrk="1" hangingPunct="1"/>
            <a:r>
              <a:rPr lang="en-US" altLang="en-US" sz="3200" smtClean="0">
                <a:solidFill>
                  <a:schemeClr val="tx1"/>
                </a:solidFill>
              </a:rPr>
              <a:t>The Electric Potential of a Charged Sphere</a:t>
            </a:r>
          </a:p>
        </p:txBody>
      </p:sp>
      <p:sp>
        <p:nvSpPr>
          <p:cNvPr id="100355" name="Text Box 3"/>
          <p:cNvSpPr txBox="1">
            <a:spLocks noChangeArrowheads="1"/>
          </p:cNvSpPr>
          <p:nvPr/>
        </p:nvSpPr>
        <p:spPr bwMode="auto">
          <a:xfrm>
            <a:off x="184943" y="748646"/>
            <a:ext cx="421957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/>
            <a:r>
              <a:rPr lang="en-US" altLang="en-US" dirty="0"/>
              <a:t>Outside a uniformly charged sphere of radius </a:t>
            </a:r>
            <a:r>
              <a:rPr lang="en-US" altLang="en-US" i="1" dirty="0">
                <a:latin typeface="Times New Roman" pitchFamily="84" charset="0"/>
              </a:rPr>
              <a:t>R</a:t>
            </a:r>
            <a:r>
              <a:rPr lang="en-US" altLang="en-US" dirty="0"/>
              <a:t>, the electric potential is identical to that of a point charge </a:t>
            </a:r>
            <a:r>
              <a:rPr lang="en-US" altLang="en-US" i="1" dirty="0">
                <a:latin typeface="Times New Roman" pitchFamily="84" charset="0"/>
              </a:rPr>
              <a:t>Q</a:t>
            </a:r>
            <a:r>
              <a:rPr lang="en-US" altLang="en-US" i="1" dirty="0"/>
              <a:t> </a:t>
            </a:r>
            <a:r>
              <a:rPr lang="en-US" altLang="en-US" dirty="0"/>
              <a:t>at the center. </a:t>
            </a:r>
          </a:p>
        </p:txBody>
      </p:sp>
      <p:sp>
        <p:nvSpPr>
          <p:cNvPr id="100356" name="Text Box 5"/>
          <p:cNvSpPr txBox="1">
            <a:spLocks noChangeArrowheads="1"/>
          </p:cNvSpPr>
          <p:nvPr/>
        </p:nvSpPr>
        <p:spPr bwMode="auto">
          <a:xfrm>
            <a:off x="246063" y="3767138"/>
            <a:ext cx="44196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/>
            <a:r>
              <a:rPr lang="en-US" altLang="en-US" dirty="0">
                <a:cs typeface="Arial" charset="0"/>
              </a:rPr>
              <a:t>where </a:t>
            </a:r>
            <a:r>
              <a:rPr lang="en-US" altLang="en-US" i="1" dirty="0">
                <a:latin typeface="Times New Roman" pitchFamily="84" charset="0"/>
                <a:cs typeface="Arial" charset="0"/>
              </a:rPr>
              <a:t>r</a:t>
            </a:r>
            <a:r>
              <a:rPr lang="en-US" altLang="en-US" dirty="0">
                <a:latin typeface="Times New Roman" pitchFamily="84" charset="0"/>
                <a:cs typeface="Arial" charset="0"/>
              </a:rPr>
              <a:t> </a:t>
            </a:r>
            <a:r>
              <a:rPr lang="en-US" altLang="en-US" dirty="0">
                <a:latin typeface="Symbol" pitchFamily="84" charset="2"/>
                <a:cs typeface="Arial" charset="0"/>
                <a:sym typeface="Symbol" pitchFamily="84" charset="2"/>
              </a:rPr>
              <a:t></a:t>
            </a:r>
            <a:r>
              <a:rPr lang="en-US" altLang="en-US" dirty="0">
                <a:latin typeface="Times New Roman" pitchFamily="84" charset="0"/>
                <a:cs typeface="Arial" charset="0"/>
              </a:rPr>
              <a:t> </a:t>
            </a:r>
            <a:r>
              <a:rPr lang="en-US" altLang="en-US" i="1" dirty="0">
                <a:latin typeface="Times New Roman" pitchFamily="84" charset="0"/>
                <a:cs typeface="Arial" charset="0"/>
              </a:rPr>
              <a:t>R</a:t>
            </a:r>
            <a:r>
              <a:rPr lang="en-US" altLang="en-US" dirty="0">
                <a:cs typeface="Arial" charset="0"/>
              </a:rPr>
              <a:t>.  </a:t>
            </a:r>
          </a:p>
          <a:p>
            <a:pPr eaLnBrk="1" hangingPunct="1"/>
            <a:r>
              <a:rPr lang="en-US" altLang="en-US" dirty="0">
                <a:cs typeface="Arial" charset="0"/>
              </a:rPr>
              <a:t>If the potential at the surface </a:t>
            </a:r>
            <a:r>
              <a:rPr lang="en-US" altLang="en-US" i="1" dirty="0">
                <a:latin typeface="Times New Roman" pitchFamily="84" charset="0"/>
                <a:cs typeface="Arial" charset="0"/>
              </a:rPr>
              <a:t>V</a:t>
            </a:r>
            <a:r>
              <a:rPr lang="en-US" altLang="en-US" baseline="-25000" dirty="0">
                <a:latin typeface="Times New Roman" pitchFamily="84" charset="0"/>
                <a:cs typeface="Arial" charset="0"/>
              </a:rPr>
              <a:t>0</a:t>
            </a:r>
            <a:r>
              <a:rPr lang="en-US" altLang="en-US" dirty="0">
                <a:cs typeface="Arial" charset="0"/>
              </a:rPr>
              <a:t> is known, then the potential at </a:t>
            </a:r>
            <a:br>
              <a:rPr lang="en-US" altLang="en-US" dirty="0">
                <a:cs typeface="Arial" charset="0"/>
              </a:rPr>
            </a:br>
            <a:r>
              <a:rPr lang="en-US" altLang="en-US" i="1" dirty="0">
                <a:latin typeface="Times New Roman" pitchFamily="84" charset="0"/>
                <a:cs typeface="Arial" charset="0"/>
              </a:rPr>
              <a:t>r</a:t>
            </a:r>
            <a:r>
              <a:rPr lang="en-US" altLang="en-US" dirty="0">
                <a:latin typeface="Times New Roman" pitchFamily="84" charset="0"/>
                <a:cs typeface="Arial" charset="0"/>
              </a:rPr>
              <a:t> </a:t>
            </a:r>
            <a:r>
              <a:rPr lang="en-US" altLang="en-US" dirty="0">
                <a:latin typeface="Symbol" pitchFamily="84" charset="2"/>
                <a:cs typeface="Arial" charset="0"/>
                <a:sym typeface="Symbol" pitchFamily="84" charset="2"/>
              </a:rPr>
              <a:t></a:t>
            </a:r>
            <a:r>
              <a:rPr lang="en-US" altLang="en-US" dirty="0">
                <a:latin typeface="Times New Roman" pitchFamily="84" charset="0"/>
                <a:cs typeface="Arial" charset="0"/>
              </a:rPr>
              <a:t> </a:t>
            </a:r>
            <a:r>
              <a:rPr lang="en-US" altLang="en-US" i="1" dirty="0">
                <a:latin typeface="Times New Roman" pitchFamily="84" charset="0"/>
                <a:cs typeface="Arial" charset="0"/>
              </a:rPr>
              <a:t>R</a:t>
            </a:r>
            <a:r>
              <a:rPr lang="en-US" altLang="en-US" dirty="0">
                <a:cs typeface="Arial" charset="0"/>
              </a:rPr>
              <a:t> is: </a:t>
            </a:r>
          </a:p>
        </p:txBody>
      </p:sp>
      <p:pic>
        <p:nvPicPr>
          <p:cNvPr id="100359" name="Picture 10" descr="28_Pg827_UnPho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09"/>
          <a:stretch>
            <a:fillRect/>
          </a:stretch>
        </p:blipFill>
        <p:spPr bwMode="auto">
          <a:xfrm>
            <a:off x="4675039" y="782926"/>
            <a:ext cx="4264025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60" name="Picture 11" descr="CH28_PPT_Slide_28-95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841"/>
          <a:stretch>
            <a:fillRect/>
          </a:stretch>
        </p:blipFill>
        <p:spPr bwMode="auto">
          <a:xfrm>
            <a:off x="1101725" y="2687638"/>
            <a:ext cx="2533169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61" name="Picture 12" descr="CH28_PPT_Slide_28-95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971"/>
          <a:stretch>
            <a:fillRect/>
          </a:stretch>
        </p:blipFill>
        <p:spPr bwMode="auto">
          <a:xfrm>
            <a:off x="1631339" y="5517232"/>
            <a:ext cx="1831280" cy="934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9952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8" descr="CH28_PPT_Slide-96-9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06" b="16441"/>
          <a:stretch>
            <a:fillRect/>
          </a:stretch>
        </p:blipFill>
        <p:spPr bwMode="auto">
          <a:xfrm>
            <a:off x="5143500" y="1193800"/>
            <a:ext cx="3813175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79" name="Rectangle 2"/>
          <p:cNvSpPr>
            <a:spLocks/>
          </p:cNvSpPr>
          <p:nvPr/>
        </p:nvSpPr>
        <p:spPr bwMode="auto">
          <a:xfrm>
            <a:off x="457200" y="1028700"/>
            <a:ext cx="44196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800"/>
              <a:t>An electron follows the trajectory shown from point </a:t>
            </a:r>
            <a:r>
              <a:rPr lang="en-US" altLang="en-US" sz="2800">
                <a:latin typeface="Times New Roman" pitchFamily="84" charset="0"/>
              </a:rPr>
              <a:t>1</a:t>
            </a:r>
            <a:r>
              <a:rPr lang="en-US" altLang="en-US" sz="2800"/>
              <a:t> to point </a:t>
            </a:r>
            <a:r>
              <a:rPr lang="en-US" altLang="en-US" sz="2800">
                <a:latin typeface="Times New Roman" pitchFamily="84" charset="0"/>
              </a:rPr>
              <a:t>2</a:t>
            </a:r>
            <a:r>
              <a:rPr lang="en-US" altLang="en-US" sz="2800"/>
              <a:t>. At point </a:t>
            </a:r>
            <a:r>
              <a:rPr lang="en-US" altLang="en-US" sz="2800">
                <a:latin typeface="Times New Roman" pitchFamily="84" charset="0"/>
              </a:rPr>
              <a:t>2</a:t>
            </a:r>
            <a:r>
              <a:rPr lang="en-US" altLang="en-US" sz="2800"/>
              <a:t>,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 typeface="Arial" charset="0"/>
              <a:buNone/>
            </a:pPr>
            <a:endParaRPr lang="en-US" altLang="en-US" sz="2800"/>
          </a:p>
        </p:txBody>
      </p:sp>
      <p:sp>
        <p:nvSpPr>
          <p:cNvPr id="101380" name="Rectangle 3"/>
          <p:cNvSpPr>
            <a:spLocks noChangeArrowheads="1"/>
          </p:cNvSpPr>
          <p:nvPr/>
        </p:nvSpPr>
        <p:spPr bwMode="auto">
          <a:xfrm>
            <a:off x="76200" y="90488"/>
            <a:ext cx="48037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/>
            <a:r>
              <a:rPr lang="en-US" altLang="en-US" sz="3200">
                <a:solidFill>
                  <a:schemeClr val="bg1"/>
                </a:solidFill>
              </a:rPr>
              <a:t>QuickCheck 28.11 </a:t>
            </a:r>
          </a:p>
        </p:txBody>
      </p:sp>
      <p:sp>
        <p:nvSpPr>
          <p:cNvPr id="101381" name="Rectangle 5"/>
          <p:cNvSpPr>
            <a:spLocks/>
          </p:cNvSpPr>
          <p:nvPr/>
        </p:nvSpPr>
        <p:spPr bwMode="auto">
          <a:xfrm>
            <a:off x="5851525" y="1128713"/>
            <a:ext cx="127000" cy="2524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/>
            <a:endParaRPr lang="en-US" altLang="en-US">
              <a:latin typeface="Times New Roman" pitchFamily="84" charset="0"/>
            </a:endParaRPr>
          </a:p>
        </p:txBody>
      </p:sp>
      <p:sp>
        <p:nvSpPr>
          <p:cNvPr id="101382" name="Rectangle 2"/>
          <p:cNvSpPr>
            <a:spLocks/>
          </p:cNvSpPr>
          <p:nvPr/>
        </p:nvSpPr>
        <p:spPr bwMode="auto">
          <a:xfrm>
            <a:off x="438150" y="2246313"/>
            <a:ext cx="7486650" cy="362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635000" indent="-6350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endParaRPr lang="en-US" altLang="en-US" sz="2800"/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 typeface="Arial" charset="0"/>
              <a:buAutoNum type="alphaUcPeriod"/>
            </a:pPr>
            <a:r>
              <a:rPr lang="en-US" altLang="en-US" sz="2800"/>
              <a:t> </a:t>
            </a:r>
            <a:r>
              <a:rPr lang="en-US" altLang="en-US" sz="2800" i="1">
                <a:latin typeface="Times New Roman" pitchFamily="84" charset="0"/>
              </a:rPr>
              <a:t>v</a:t>
            </a:r>
            <a:r>
              <a:rPr lang="en-US" altLang="en-US" sz="2800" baseline="-25000">
                <a:latin typeface="Times New Roman" pitchFamily="84" charset="0"/>
              </a:rPr>
              <a:t>2</a:t>
            </a:r>
            <a:r>
              <a:rPr lang="en-US" altLang="en-US" sz="2800">
                <a:latin typeface="Times New Roman" pitchFamily="84" charset="0"/>
              </a:rPr>
              <a:t> &gt; </a:t>
            </a:r>
            <a:r>
              <a:rPr lang="en-US" altLang="en-US" sz="2800" i="1">
                <a:latin typeface="Times New Roman" pitchFamily="84" charset="0"/>
              </a:rPr>
              <a:t>v</a:t>
            </a:r>
            <a:r>
              <a:rPr lang="en-US" altLang="en-US" sz="2800" baseline="-25000">
                <a:latin typeface="Times New Roman" pitchFamily="84" charset="0"/>
              </a:rPr>
              <a:t>1</a:t>
            </a:r>
            <a:r>
              <a:rPr lang="en-US" altLang="en-US" sz="2800"/>
              <a:t>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 typeface="Arial" charset="0"/>
              <a:buAutoNum type="alphaUcPeriod"/>
            </a:pPr>
            <a:r>
              <a:rPr lang="en-US" altLang="en-US" sz="2800"/>
              <a:t> </a:t>
            </a:r>
            <a:r>
              <a:rPr lang="en-US" altLang="en-US" sz="2800" i="1">
                <a:latin typeface="Times New Roman" pitchFamily="84" charset="0"/>
              </a:rPr>
              <a:t>v</a:t>
            </a:r>
            <a:r>
              <a:rPr lang="en-US" altLang="en-US" sz="2800" baseline="-25000">
                <a:latin typeface="Times New Roman" pitchFamily="84" charset="0"/>
              </a:rPr>
              <a:t>2</a:t>
            </a:r>
            <a:r>
              <a:rPr lang="en-US" altLang="en-US" sz="2800">
                <a:latin typeface="Times New Roman" pitchFamily="84" charset="0"/>
              </a:rPr>
              <a:t> = </a:t>
            </a:r>
            <a:r>
              <a:rPr lang="en-US" altLang="en-US" sz="2800" i="1">
                <a:latin typeface="Times New Roman" pitchFamily="84" charset="0"/>
              </a:rPr>
              <a:t>v</a:t>
            </a:r>
            <a:r>
              <a:rPr lang="en-US" altLang="en-US" sz="2800" baseline="-25000">
                <a:latin typeface="Times New Roman" pitchFamily="84" charset="0"/>
              </a:rPr>
              <a:t>1</a:t>
            </a:r>
            <a:r>
              <a:rPr lang="en-US" altLang="en-US" sz="2800"/>
              <a:t>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 typeface="Arial" charset="0"/>
              <a:buAutoNum type="alphaUcPeriod"/>
            </a:pPr>
            <a:r>
              <a:rPr lang="en-US" altLang="en-US" sz="2800"/>
              <a:t> </a:t>
            </a:r>
            <a:r>
              <a:rPr lang="en-US" altLang="en-US" sz="2800" i="1">
                <a:latin typeface="Times New Roman" pitchFamily="84" charset="0"/>
              </a:rPr>
              <a:t>v</a:t>
            </a:r>
            <a:r>
              <a:rPr lang="en-US" altLang="en-US" sz="2800" baseline="-25000">
                <a:latin typeface="Times New Roman" pitchFamily="84" charset="0"/>
              </a:rPr>
              <a:t>2</a:t>
            </a:r>
            <a:r>
              <a:rPr lang="en-US" altLang="en-US" sz="2800">
                <a:latin typeface="Times New Roman" pitchFamily="84" charset="0"/>
              </a:rPr>
              <a:t> &lt; </a:t>
            </a:r>
            <a:r>
              <a:rPr lang="en-US" altLang="en-US" sz="2800" i="1">
                <a:latin typeface="Times New Roman" pitchFamily="84" charset="0"/>
              </a:rPr>
              <a:t>v</a:t>
            </a:r>
            <a:r>
              <a:rPr lang="en-US" altLang="en-US" sz="2800" baseline="-25000">
                <a:latin typeface="Times New Roman" pitchFamily="84" charset="0"/>
              </a:rPr>
              <a:t>1</a:t>
            </a:r>
            <a:r>
              <a:rPr lang="en-US" altLang="en-US" sz="2800"/>
              <a:t>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 typeface="Arial" charset="0"/>
              <a:buAutoNum type="alphaUcPeriod" startAt="4"/>
            </a:pPr>
            <a:r>
              <a:rPr lang="en-US" altLang="en-US" sz="2800"/>
              <a:t> Not enough information to compare the   </a:t>
            </a:r>
            <a:br>
              <a:rPr lang="en-US" altLang="en-US" sz="2800"/>
            </a:br>
            <a:r>
              <a:rPr lang="en-US" altLang="en-US" sz="2800"/>
              <a:t> speeds at these points.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endParaRPr lang="en-US" altLang="en-US" sz="2800"/>
          </a:p>
        </p:txBody>
      </p:sp>
    </p:spTree>
    <p:extLst>
      <p:ext uri="{BB962C8B-B14F-4D97-AF65-F5344CB8AC3E}">
        <p14:creationId xmlns:p14="http://schemas.microsoft.com/office/powerpoint/2010/main" val="20267576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l" eaLnBrk="1" hangingPunct="1"/>
            <a:r>
              <a:rPr lang="en-US" altLang="en-US" sz="3200" smtClean="0">
                <a:solidFill>
                  <a:schemeClr val="bg1"/>
                </a:solidFill>
              </a:rPr>
              <a:t>The Electric Potential of Many Charges</a:t>
            </a:r>
          </a:p>
        </p:txBody>
      </p:sp>
      <p:sp>
        <p:nvSpPr>
          <p:cNvPr id="107523" name="Text Box 3"/>
          <p:cNvSpPr txBox="1">
            <a:spLocks noChangeArrowheads="1"/>
          </p:cNvSpPr>
          <p:nvPr/>
        </p:nvSpPr>
        <p:spPr bwMode="auto">
          <a:xfrm>
            <a:off x="82550" y="1219200"/>
            <a:ext cx="8756650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2575" indent="-282575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84" charset="2"/>
              <a:buChar char="§"/>
            </a:pPr>
            <a:r>
              <a:rPr lang="en-US" altLang="en-US" sz="2600"/>
              <a:t>The electric potential </a:t>
            </a:r>
            <a:r>
              <a:rPr lang="en-US" altLang="en-US" sz="2600" i="1">
                <a:latin typeface="Times New Roman" pitchFamily="84" charset="0"/>
              </a:rPr>
              <a:t>V</a:t>
            </a:r>
            <a:r>
              <a:rPr lang="en-US" altLang="en-US" sz="2600" i="1"/>
              <a:t> </a:t>
            </a:r>
            <a:r>
              <a:rPr lang="en-US" altLang="en-US" sz="2600"/>
              <a:t>at a point in space is the sum of the potentials due to each charge:</a:t>
            </a:r>
            <a:endParaRPr lang="en-US" altLang="en-US" sz="2600">
              <a:cs typeface="Arial" charset="0"/>
            </a:endParaRPr>
          </a:p>
        </p:txBody>
      </p:sp>
      <p:sp>
        <p:nvSpPr>
          <p:cNvPr id="107524" name="Text Box 5"/>
          <p:cNvSpPr txBox="1">
            <a:spLocks noChangeArrowheads="1"/>
          </p:cNvSpPr>
          <p:nvPr/>
        </p:nvSpPr>
        <p:spPr bwMode="auto">
          <a:xfrm>
            <a:off x="76200" y="3867150"/>
            <a:ext cx="868680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2575" indent="-282575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ct val="20000"/>
              </a:spcAft>
            </a:pPr>
            <a:r>
              <a:rPr lang="en-US" altLang="en-US" sz="2600" dirty="0"/>
              <a:t>   where </a:t>
            </a:r>
            <a:r>
              <a:rPr lang="en-US" altLang="en-US" sz="2600" i="1" dirty="0" err="1">
                <a:latin typeface="Times New Roman" pitchFamily="84" charset="0"/>
              </a:rPr>
              <a:t>r</a:t>
            </a:r>
            <a:r>
              <a:rPr lang="en-US" altLang="en-US" sz="2600" i="1" baseline="-25000" dirty="0" err="1">
                <a:latin typeface="Times New Roman" pitchFamily="84" charset="0"/>
              </a:rPr>
              <a:t>i</a:t>
            </a:r>
            <a:r>
              <a:rPr lang="en-US" altLang="en-US" sz="2600" dirty="0"/>
              <a:t> is the distance from charge </a:t>
            </a:r>
            <a:r>
              <a:rPr lang="en-US" altLang="en-US" sz="2600" i="1" dirty="0">
                <a:latin typeface="Times New Roman" pitchFamily="84" charset="0"/>
              </a:rPr>
              <a:t>q</a:t>
            </a:r>
            <a:r>
              <a:rPr lang="en-US" altLang="en-US" sz="2600" i="1" baseline="-25000" dirty="0">
                <a:latin typeface="Times New Roman" pitchFamily="84" charset="0"/>
              </a:rPr>
              <a:t>i</a:t>
            </a:r>
            <a:r>
              <a:rPr lang="en-US" altLang="en-US" sz="2600" dirty="0"/>
              <a:t> to the point in space where the potential is being calculated.</a:t>
            </a:r>
          </a:p>
          <a:p>
            <a:pPr eaLnBrk="1" hangingPunct="1"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84" charset="2"/>
              <a:buChar char="§"/>
            </a:pPr>
            <a:r>
              <a:rPr lang="en-US" altLang="en-US" sz="2600" b="1" dirty="0"/>
              <a:t>The electric potential, like the electric field, obeys the principle of superposition.</a:t>
            </a:r>
            <a:endParaRPr lang="en-US" altLang="en-US" sz="2600" dirty="0"/>
          </a:p>
        </p:txBody>
      </p:sp>
      <p:pic>
        <p:nvPicPr>
          <p:cNvPr id="107526" name="Picture 7" descr="CH28_PPT_Slide_28-1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253"/>
          <a:stretch>
            <a:fillRect/>
          </a:stretch>
        </p:blipFill>
        <p:spPr bwMode="auto">
          <a:xfrm>
            <a:off x="3197225" y="2460625"/>
            <a:ext cx="2746375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7" name="Rectangle 2"/>
          <p:cNvSpPr>
            <a:spLocks noChangeArrowheads="1"/>
          </p:cNvSpPr>
          <p:nvPr/>
        </p:nvSpPr>
        <p:spPr bwMode="auto">
          <a:xfrm>
            <a:off x="61913" y="103188"/>
            <a:ext cx="9082087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/>
            <a:r>
              <a:rPr lang="en-US" altLang="en-US" sz="3200" dirty="0"/>
              <a:t>The Electric Potential of Many Charges</a:t>
            </a:r>
          </a:p>
        </p:txBody>
      </p:sp>
    </p:spTree>
    <p:extLst>
      <p:ext uri="{BB962C8B-B14F-4D97-AF65-F5344CB8AC3E}">
        <p14:creationId xmlns:p14="http://schemas.microsoft.com/office/powerpoint/2010/main" val="1344996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675" y="83975"/>
            <a:ext cx="21884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 smtClean="0"/>
              <a:t>Problem 28.66</a:t>
            </a:r>
            <a:endParaRPr lang="en-CA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5002" y="535092"/>
            <a:ext cx="89394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/>
              <a:t>The arrangement of charges shown is called a linear electric </a:t>
            </a:r>
            <a:r>
              <a:rPr lang="en-CA" sz="2400" dirty="0" err="1" smtClean="0"/>
              <a:t>quadrupole</a:t>
            </a:r>
            <a:r>
              <a:rPr lang="en-CA" sz="2400" dirty="0" smtClean="0"/>
              <a:t>.  The positive charges are located at </a:t>
            </a:r>
            <a:r>
              <a:rPr lang="en-CA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C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± </a:t>
            </a:r>
            <a:r>
              <a:rPr lang="en-CA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CA" sz="2400" dirty="0" smtClean="0"/>
              <a:t>. </a:t>
            </a:r>
            <a:endParaRPr lang="en-CA" sz="2400" dirty="0"/>
          </a:p>
        </p:txBody>
      </p:sp>
      <p:pic>
        <p:nvPicPr>
          <p:cNvPr id="7" name="Picture 3" descr="P28_66_Fig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15" y="2684754"/>
            <a:ext cx="3499995" cy="4356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9883" y="1366089"/>
            <a:ext cx="88846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/>
              <a:t>Find an expression for the electric potential on the y-axis at a distance </a:t>
            </a:r>
            <a:r>
              <a:rPr lang="en-CA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C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&gt;&gt; </a:t>
            </a:r>
            <a:r>
              <a:rPr lang="en-CA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CA" sz="2400" dirty="0" smtClean="0"/>
              <a:t>. </a:t>
            </a:r>
            <a:endParaRPr lang="en-CA" sz="2400" dirty="0"/>
          </a:p>
        </p:txBody>
      </p:sp>
      <p:sp>
        <p:nvSpPr>
          <p:cNvPr id="5" name="Rectangle 4"/>
          <p:cNvSpPr/>
          <p:nvPr/>
        </p:nvSpPr>
        <p:spPr>
          <a:xfrm>
            <a:off x="1741882" y="4725144"/>
            <a:ext cx="1749998" cy="72008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20395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8" name="Picture 6" descr="28_29_Fig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271" b="7895"/>
          <a:stretch>
            <a:fillRect/>
          </a:stretch>
        </p:blipFill>
        <p:spPr bwMode="auto">
          <a:xfrm>
            <a:off x="228600" y="1828800"/>
            <a:ext cx="8772525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549" name="Rectangle 2"/>
          <p:cNvSpPr>
            <a:spLocks noChangeArrowheads="1"/>
          </p:cNvSpPr>
          <p:nvPr/>
        </p:nvSpPr>
        <p:spPr bwMode="auto">
          <a:xfrm>
            <a:off x="61913" y="103188"/>
            <a:ext cx="9082087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/>
            <a:r>
              <a:rPr lang="en-US" altLang="en-US" sz="3200" dirty="0"/>
              <a:t>The Electric Potential of an Electric Dipole</a:t>
            </a:r>
          </a:p>
        </p:txBody>
      </p:sp>
    </p:spTree>
    <p:extLst>
      <p:ext uri="{BB962C8B-B14F-4D97-AF65-F5344CB8AC3E}">
        <p14:creationId xmlns:p14="http://schemas.microsoft.com/office/powerpoint/2010/main" val="2794527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l" eaLnBrk="1" hangingPunct="1"/>
            <a:r>
              <a:rPr lang="en-US" altLang="en-US" sz="3200" smtClean="0">
                <a:solidFill>
                  <a:schemeClr val="bg1"/>
                </a:solidFill>
              </a:rPr>
              <a:t>The Electric Potential of a Human Heart</a:t>
            </a:r>
          </a:p>
        </p:txBody>
      </p:sp>
      <p:sp>
        <p:nvSpPr>
          <p:cNvPr id="109571" name="Text Box 3"/>
          <p:cNvSpPr txBox="1">
            <a:spLocks noChangeArrowheads="1"/>
          </p:cNvSpPr>
          <p:nvPr/>
        </p:nvSpPr>
        <p:spPr bwMode="auto">
          <a:xfrm>
            <a:off x="61913" y="1219200"/>
            <a:ext cx="3441700" cy="469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2575" indent="-282575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84" charset="2"/>
              <a:buChar char="§"/>
            </a:pPr>
            <a:r>
              <a:rPr lang="en-US" altLang="en-US" sz="2600" dirty="0"/>
              <a:t>Electrical activity within the body can be monitored by measuring equipotential lines on the skin.</a:t>
            </a:r>
          </a:p>
          <a:p>
            <a:pPr eaLnBrk="1" hangingPunct="1"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84" charset="2"/>
              <a:buChar char="§"/>
            </a:pPr>
            <a:r>
              <a:rPr lang="en-US" altLang="en-US" sz="2600" dirty="0"/>
              <a:t>The </a:t>
            </a:r>
            <a:r>
              <a:rPr lang="en-US" altLang="en-US" sz="2600" dirty="0" err="1"/>
              <a:t>equipotentials</a:t>
            </a:r>
            <a:r>
              <a:rPr lang="en-US" altLang="en-US" sz="2600" dirty="0"/>
              <a:t> near the heart are a slightly distorted but recognizable </a:t>
            </a:r>
            <a:r>
              <a:rPr lang="en-US" altLang="en-US" sz="2600" i="1" dirty="0"/>
              <a:t>electric dipole.</a:t>
            </a:r>
          </a:p>
        </p:txBody>
      </p:sp>
      <p:pic>
        <p:nvPicPr>
          <p:cNvPr id="109573" name="Picture 6" descr="28_29_Figure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2" b="3308"/>
          <a:stretch>
            <a:fillRect/>
          </a:stretch>
        </p:blipFill>
        <p:spPr bwMode="auto">
          <a:xfrm>
            <a:off x="3736975" y="1143000"/>
            <a:ext cx="5102225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574" name="Rectangle 2"/>
          <p:cNvSpPr>
            <a:spLocks noChangeArrowheads="1"/>
          </p:cNvSpPr>
          <p:nvPr/>
        </p:nvSpPr>
        <p:spPr bwMode="auto">
          <a:xfrm>
            <a:off x="61913" y="103188"/>
            <a:ext cx="9082087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/>
            <a:r>
              <a:rPr lang="en-US" altLang="en-US" sz="3200" dirty="0"/>
              <a:t>The Electric Potential of a Human Heart</a:t>
            </a:r>
          </a:p>
        </p:txBody>
      </p:sp>
    </p:spTree>
    <p:extLst>
      <p:ext uri="{BB962C8B-B14F-4D97-AF65-F5344CB8AC3E}">
        <p14:creationId xmlns:p14="http://schemas.microsoft.com/office/powerpoint/2010/main" val="4036788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/>
          </p:cNvSpPr>
          <p:nvPr/>
        </p:nvSpPr>
        <p:spPr bwMode="auto">
          <a:xfrm>
            <a:off x="457200" y="1028700"/>
            <a:ext cx="4759325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600"/>
              <a:t>At the midpoint between these two equal but opposite charges,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 typeface="Arial" charset="0"/>
              <a:buAutoNum type="alphaUcPeriod"/>
            </a:pPr>
            <a:endParaRPr lang="en-US" altLang="en-US" sz="2600"/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endParaRPr lang="en-US" altLang="en-US" sz="2600"/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 typeface="Arial" charset="0"/>
              <a:buNone/>
            </a:pPr>
            <a:endParaRPr lang="en-US" altLang="en-US" sz="2600"/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endParaRPr lang="en-US" altLang="en-US" sz="2600"/>
          </a:p>
        </p:txBody>
      </p:sp>
      <p:sp>
        <p:nvSpPr>
          <p:cNvPr id="110595" name="Rectangle 3"/>
          <p:cNvSpPr>
            <a:spLocks noChangeArrowheads="1"/>
          </p:cNvSpPr>
          <p:nvPr/>
        </p:nvSpPr>
        <p:spPr bwMode="auto">
          <a:xfrm>
            <a:off x="76200" y="209550"/>
            <a:ext cx="4270375" cy="20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/>
            <a:r>
              <a:rPr lang="en-US" altLang="en-US" sz="3200">
                <a:solidFill>
                  <a:schemeClr val="bg1"/>
                </a:solidFill>
              </a:rPr>
              <a:t>QuickCheck 28.12 </a:t>
            </a:r>
          </a:p>
        </p:txBody>
      </p:sp>
      <p:pic>
        <p:nvPicPr>
          <p:cNvPr id="110596" name="Picture 18" descr="CH5_PPT_Slide_5-73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587" b="56766"/>
          <a:stretch>
            <a:fillRect/>
          </a:stretch>
        </p:blipFill>
        <p:spPr bwMode="auto">
          <a:xfrm>
            <a:off x="1095375" y="2314575"/>
            <a:ext cx="301625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597" name="Picture 19" descr="CH5_PPT_Slide_5-73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587" b="56766"/>
          <a:stretch>
            <a:fillRect/>
          </a:stretch>
        </p:blipFill>
        <p:spPr bwMode="auto">
          <a:xfrm>
            <a:off x="1616075" y="2320925"/>
            <a:ext cx="301625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598" name="Picture 20" descr="CH5_PPT_Slide_5-73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587" b="56766"/>
          <a:stretch>
            <a:fillRect/>
          </a:stretch>
        </p:blipFill>
        <p:spPr bwMode="auto">
          <a:xfrm>
            <a:off x="1082675" y="2833688"/>
            <a:ext cx="301625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599" name="Picture 21" descr="CH5_PPT_Slide_5-73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587" b="56766"/>
          <a:stretch>
            <a:fillRect/>
          </a:stretch>
        </p:blipFill>
        <p:spPr bwMode="auto">
          <a:xfrm>
            <a:off x="1603375" y="2840038"/>
            <a:ext cx="301625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600" name="Picture 22" descr="CH5_PPT_Slide_5-73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587" b="56766"/>
          <a:stretch>
            <a:fillRect/>
          </a:stretch>
        </p:blipFill>
        <p:spPr bwMode="auto">
          <a:xfrm>
            <a:off x="1100138" y="3338513"/>
            <a:ext cx="301625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601" name="Picture 23" descr="CH5_PPT_Slide_5-73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587" b="56766"/>
          <a:stretch>
            <a:fillRect/>
          </a:stretch>
        </p:blipFill>
        <p:spPr bwMode="auto">
          <a:xfrm>
            <a:off x="1620838" y="3344863"/>
            <a:ext cx="301625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602" name="Picture 24" descr="CH5_PPT_Slide_5-73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587" b="56766"/>
          <a:stretch>
            <a:fillRect/>
          </a:stretch>
        </p:blipFill>
        <p:spPr bwMode="auto">
          <a:xfrm>
            <a:off x="1093788" y="3857625"/>
            <a:ext cx="301625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603" name="Picture 25" descr="CH5_PPT_Slide_5-73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587" b="56766"/>
          <a:stretch>
            <a:fillRect/>
          </a:stretch>
        </p:blipFill>
        <p:spPr bwMode="auto">
          <a:xfrm>
            <a:off x="1108075" y="4368800"/>
            <a:ext cx="301625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604" name="Rectangle 11"/>
          <p:cNvSpPr>
            <a:spLocks/>
          </p:cNvSpPr>
          <p:nvPr/>
        </p:nvSpPr>
        <p:spPr bwMode="auto">
          <a:xfrm>
            <a:off x="381000" y="2268538"/>
            <a:ext cx="4191000" cy="266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>
            <a:spAutoFit/>
          </a:bodyPr>
          <a:lstStyle>
            <a:lvl1pPr marL="508000" indent="-5080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>
              <a:lnSpc>
                <a:spcPct val="130000"/>
              </a:lnSpc>
              <a:buFont typeface="Arial" charset="0"/>
              <a:buAutoNum type="alphaUcPeriod"/>
            </a:pPr>
            <a:r>
              <a:rPr lang="en-US" altLang="en-US" sz="2600"/>
              <a:t> </a:t>
            </a:r>
            <a:r>
              <a:rPr lang="en-US" altLang="en-US" sz="2600" i="1">
                <a:latin typeface="Times New Roman" pitchFamily="84" charset="0"/>
              </a:rPr>
              <a:t>E</a:t>
            </a:r>
            <a:r>
              <a:rPr lang="en-US" altLang="en-US" sz="2600">
                <a:latin typeface="Times New Roman" pitchFamily="84" charset="0"/>
              </a:rPr>
              <a:t> </a:t>
            </a:r>
            <a:r>
              <a:rPr lang="en-US" altLang="en-US" sz="2600">
                <a:latin typeface="Symbol" pitchFamily="84" charset="2"/>
                <a:sym typeface="Symbol" pitchFamily="84" charset="2"/>
              </a:rPr>
              <a:t></a:t>
            </a:r>
            <a:r>
              <a:rPr lang="en-US" altLang="en-US" sz="2600">
                <a:latin typeface="Times New Roman" pitchFamily="84" charset="0"/>
              </a:rPr>
              <a:t> 0;</a:t>
            </a:r>
            <a:r>
              <a:rPr lang="en-US" altLang="en-US" sz="2600"/>
              <a:t> </a:t>
            </a:r>
            <a:r>
              <a:rPr lang="en-US" altLang="en-US" sz="2600" i="1">
                <a:latin typeface="Times New Roman" pitchFamily="84" charset="0"/>
              </a:rPr>
              <a:t>V</a:t>
            </a:r>
            <a:r>
              <a:rPr lang="en-US" altLang="en-US" sz="2600">
                <a:latin typeface="Times New Roman" pitchFamily="84" charset="0"/>
              </a:rPr>
              <a:t> = 0</a:t>
            </a:r>
            <a:r>
              <a:rPr lang="en-US" altLang="en-US" sz="2600"/>
              <a:t>.</a:t>
            </a:r>
          </a:p>
          <a:p>
            <a:pPr eaLnBrk="1" hangingPunct="1">
              <a:lnSpc>
                <a:spcPct val="130000"/>
              </a:lnSpc>
              <a:buFont typeface="Arial" charset="0"/>
              <a:buAutoNum type="alphaUcPeriod"/>
            </a:pPr>
            <a:r>
              <a:rPr lang="en-US" altLang="en-US" sz="2600"/>
              <a:t> </a:t>
            </a:r>
            <a:r>
              <a:rPr lang="en-US" altLang="en-US" sz="2600" i="1">
                <a:latin typeface="Times New Roman" pitchFamily="84" charset="0"/>
              </a:rPr>
              <a:t>E</a:t>
            </a:r>
            <a:r>
              <a:rPr lang="en-US" altLang="en-US" sz="2600">
                <a:latin typeface="Times New Roman" pitchFamily="84" charset="0"/>
              </a:rPr>
              <a:t> </a:t>
            </a:r>
            <a:r>
              <a:rPr lang="en-US" altLang="en-US" sz="2600">
                <a:latin typeface="Symbol" pitchFamily="84" charset="2"/>
                <a:sym typeface="Symbol" pitchFamily="84" charset="2"/>
              </a:rPr>
              <a:t></a:t>
            </a:r>
            <a:r>
              <a:rPr lang="en-US" altLang="en-US" sz="2600">
                <a:latin typeface="Times New Roman" pitchFamily="84" charset="0"/>
              </a:rPr>
              <a:t> 0;</a:t>
            </a:r>
            <a:r>
              <a:rPr lang="en-US" altLang="en-US" sz="2600"/>
              <a:t> </a:t>
            </a:r>
            <a:r>
              <a:rPr lang="en-US" altLang="en-US" sz="2600" i="1">
                <a:latin typeface="Times New Roman" pitchFamily="84" charset="0"/>
              </a:rPr>
              <a:t>V</a:t>
            </a:r>
            <a:r>
              <a:rPr lang="en-US" altLang="en-US" sz="2600">
                <a:latin typeface="Times New Roman" pitchFamily="84" charset="0"/>
              </a:rPr>
              <a:t> &gt; 0</a:t>
            </a:r>
            <a:r>
              <a:rPr lang="en-US" altLang="en-US" sz="2600"/>
              <a:t>.</a:t>
            </a:r>
          </a:p>
          <a:p>
            <a:pPr eaLnBrk="1" hangingPunct="1">
              <a:lnSpc>
                <a:spcPct val="130000"/>
              </a:lnSpc>
              <a:buFont typeface="Arial" charset="0"/>
              <a:buAutoNum type="alphaUcPeriod"/>
            </a:pPr>
            <a:r>
              <a:rPr lang="en-US" altLang="en-US" sz="2600"/>
              <a:t> </a:t>
            </a:r>
            <a:r>
              <a:rPr lang="en-US" altLang="en-US" sz="2600" i="1">
                <a:latin typeface="Times New Roman" pitchFamily="84" charset="0"/>
              </a:rPr>
              <a:t>E</a:t>
            </a:r>
            <a:r>
              <a:rPr lang="en-US" altLang="en-US" sz="2600">
                <a:latin typeface="Times New Roman" pitchFamily="84" charset="0"/>
              </a:rPr>
              <a:t> </a:t>
            </a:r>
            <a:r>
              <a:rPr lang="en-US" altLang="en-US" sz="2600">
                <a:latin typeface="Symbol" pitchFamily="84" charset="2"/>
                <a:sym typeface="Symbol" pitchFamily="84" charset="2"/>
              </a:rPr>
              <a:t></a:t>
            </a:r>
            <a:r>
              <a:rPr lang="en-US" altLang="en-US" sz="2600">
                <a:latin typeface="Times New Roman" pitchFamily="84" charset="0"/>
              </a:rPr>
              <a:t> 0;</a:t>
            </a:r>
            <a:r>
              <a:rPr lang="en-US" altLang="en-US" sz="2600"/>
              <a:t> </a:t>
            </a:r>
            <a:r>
              <a:rPr lang="en-US" altLang="en-US" sz="2600" i="1">
                <a:latin typeface="Times New Roman" pitchFamily="84" charset="0"/>
              </a:rPr>
              <a:t>V</a:t>
            </a:r>
            <a:r>
              <a:rPr lang="en-US" altLang="en-US" sz="2600">
                <a:latin typeface="Times New Roman" pitchFamily="84" charset="0"/>
              </a:rPr>
              <a:t> &lt; 0</a:t>
            </a:r>
            <a:r>
              <a:rPr lang="en-US" altLang="en-US" sz="2600"/>
              <a:t>.</a:t>
            </a:r>
          </a:p>
          <a:p>
            <a:pPr eaLnBrk="1" hangingPunct="1">
              <a:lnSpc>
                <a:spcPct val="130000"/>
              </a:lnSpc>
              <a:buFont typeface="Arial" charset="0"/>
              <a:buAutoNum type="alphaUcPeriod"/>
            </a:pPr>
            <a:r>
              <a:rPr lang="en-US" altLang="en-US" sz="2600"/>
              <a:t> </a:t>
            </a:r>
            <a:r>
              <a:rPr lang="en-US" altLang="en-US" sz="2600" i="1">
                <a:latin typeface="Times New Roman" pitchFamily="84" charset="0"/>
              </a:rPr>
              <a:t>E</a:t>
            </a:r>
            <a:r>
              <a:rPr lang="en-US" altLang="en-US" sz="2600"/>
              <a:t> points right; </a:t>
            </a:r>
            <a:r>
              <a:rPr lang="en-US" altLang="en-US" sz="2600" i="1">
                <a:latin typeface="Times New Roman" pitchFamily="84" charset="0"/>
              </a:rPr>
              <a:t>V</a:t>
            </a:r>
            <a:r>
              <a:rPr lang="en-US" altLang="en-US" sz="2600">
                <a:latin typeface="Times New Roman" pitchFamily="84" charset="0"/>
              </a:rPr>
              <a:t> = 0</a:t>
            </a:r>
            <a:r>
              <a:rPr lang="en-US" altLang="en-US" sz="2600"/>
              <a:t>.</a:t>
            </a:r>
          </a:p>
          <a:p>
            <a:pPr eaLnBrk="1" hangingPunct="1">
              <a:lnSpc>
                <a:spcPct val="130000"/>
              </a:lnSpc>
              <a:buFont typeface="Arial" charset="0"/>
              <a:buAutoNum type="alphaUcPeriod"/>
            </a:pPr>
            <a:r>
              <a:rPr lang="en-US" altLang="en-US" sz="2600"/>
              <a:t> </a:t>
            </a:r>
            <a:r>
              <a:rPr lang="en-US" altLang="en-US" sz="2600" i="1">
                <a:latin typeface="Times New Roman" pitchFamily="84" charset="0"/>
              </a:rPr>
              <a:t>E</a:t>
            </a:r>
            <a:r>
              <a:rPr lang="en-US" altLang="en-US" sz="2600"/>
              <a:t> points left; </a:t>
            </a:r>
            <a:r>
              <a:rPr lang="en-US" altLang="en-US" sz="2600" i="1">
                <a:latin typeface="Times New Roman" pitchFamily="84" charset="0"/>
              </a:rPr>
              <a:t>V</a:t>
            </a:r>
            <a:r>
              <a:rPr lang="en-US" altLang="en-US" sz="2600">
                <a:latin typeface="Times New Roman" pitchFamily="84" charset="0"/>
              </a:rPr>
              <a:t> = 0</a:t>
            </a:r>
            <a:r>
              <a:rPr lang="en-US" altLang="en-US" sz="2600"/>
              <a:t>.</a:t>
            </a:r>
          </a:p>
        </p:txBody>
      </p:sp>
      <p:pic>
        <p:nvPicPr>
          <p:cNvPr id="110606" name="Picture 28" descr="CH28_PPT_Slide-105-10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78" b="27026"/>
          <a:stretch>
            <a:fillRect/>
          </a:stretch>
        </p:blipFill>
        <p:spPr bwMode="auto">
          <a:xfrm>
            <a:off x="5943600" y="1066800"/>
            <a:ext cx="24415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04408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/>
          </p:cNvSpPr>
          <p:nvPr/>
        </p:nvSpPr>
        <p:spPr bwMode="auto">
          <a:xfrm>
            <a:off x="457200" y="1028700"/>
            <a:ext cx="7840663" cy="362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en-US" sz="2600"/>
              <a:t>At which point or points is the electric potential zero?</a:t>
            </a:r>
          </a:p>
          <a:p>
            <a:pPr eaLnBrk="1" hangingPunct="1">
              <a:lnSpc>
                <a:spcPct val="110000"/>
              </a:lnSpc>
              <a:buFont typeface="Arial" charset="0"/>
              <a:buAutoNum type="alphaUcPeriod"/>
            </a:pPr>
            <a:endParaRPr lang="en-US" altLang="en-US" sz="2600"/>
          </a:p>
          <a:p>
            <a:pPr eaLnBrk="1" hangingPunct="1">
              <a:lnSpc>
                <a:spcPct val="80000"/>
              </a:lnSpc>
            </a:pPr>
            <a:endParaRPr lang="en-US" altLang="en-US" sz="2600"/>
          </a:p>
          <a:p>
            <a:pPr eaLnBrk="1" hangingPunct="1">
              <a:lnSpc>
                <a:spcPct val="110000"/>
              </a:lnSpc>
              <a:buFont typeface="Arial" charset="0"/>
              <a:buNone/>
            </a:pPr>
            <a:endParaRPr lang="en-US" altLang="en-US" sz="2600"/>
          </a:p>
          <a:p>
            <a:pPr eaLnBrk="1" hangingPunct="1">
              <a:lnSpc>
                <a:spcPct val="80000"/>
              </a:lnSpc>
            </a:pPr>
            <a:endParaRPr lang="en-US" altLang="en-US" sz="2600"/>
          </a:p>
        </p:txBody>
      </p:sp>
      <p:sp>
        <p:nvSpPr>
          <p:cNvPr id="112643" name="Rectangle 3"/>
          <p:cNvSpPr>
            <a:spLocks noChangeArrowheads="1"/>
          </p:cNvSpPr>
          <p:nvPr/>
        </p:nvSpPr>
        <p:spPr bwMode="auto">
          <a:xfrm>
            <a:off x="80963" y="109538"/>
            <a:ext cx="40417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/>
            <a:r>
              <a:rPr lang="en-US" altLang="en-US" sz="3200">
                <a:solidFill>
                  <a:schemeClr val="bg1"/>
                </a:solidFill>
              </a:rPr>
              <a:t>QuickCheck 28.13 </a:t>
            </a:r>
          </a:p>
        </p:txBody>
      </p:sp>
      <p:sp>
        <p:nvSpPr>
          <p:cNvPr id="112644" name="Rectangle 10"/>
          <p:cNvSpPr>
            <a:spLocks/>
          </p:cNvSpPr>
          <p:nvPr/>
        </p:nvSpPr>
        <p:spPr bwMode="auto">
          <a:xfrm>
            <a:off x="457200" y="2684463"/>
            <a:ext cx="4778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/>
            <a:r>
              <a:rPr lang="en-US" altLang="en-US" sz="2600"/>
              <a:t>A.</a:t>
            </a:r>
          </a:p>
        </p:txBody>
      </p:sp>
      <p:sp>
        <p:nvSpPr>
          <p:cNvPr id="112645" name="Rectangle 11"/>
          <p:cNvSpPr>
            <a:spLocks/>
          </p:cNvSpPr>
          <p:nvPr/>
        </p:nvSpPr>
        <p:spPr bwMode="auto">
          <a:xfrm>
            <a:off x="3967163" y="2684463"/>
            <a:ext cx="4778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/>
            <a:r>
              <a:rPr lang="en-US" altLang="en-US" sz="2600"/>
              <a:t>B.</a:t>
            </a:r>
          </a:p>
        </p:txBody>
      </p:sp>
      <p:sp>
        <p:nvSpPr>
          <p:cNvPr id="112646" name="Rectangle 12"/>
          <p:cNvSpPr>
            <a:spLocks/>
          </p:cNvSpPr>
          <p:nvPr/>
        </p:nvSpPr>
        <p:spPr bwMode="auto">
          <a:xfrm>
            <a:off x="4762500" y="2684463"/>
            <a:ext cx="49530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/>
            <a:r>
              <a:rPr lang="en-US" altLang="en-US" sz="2600"/>
              <a:t>C.</a:t>
            </a:r>
          </a:p>
        </p:txBody>
      </p:sp>
      <p:sp>
        <p:nvSpPr>
          <p:cNvPr id="112647" name="Rectangle 13"/>
          <p:cNvSpPr>
            <a:spLocks/>
          </p:cNvSpPr>
          <p:nvPr/>
        </p:nvSpPr>
        <p:spPr bwMode="auto">
          <a:xfrm>
            <a:off x="8267700" y="2684463"/>
            <a:ext cx="49530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/>
            <a:r>
              <a:rPr lang="en-US" altLang="en-US" sz="2600"/>
              <a:t>D.</a:t>
            </a:r>
          </a:p>
        </p:txBody>
      </p:sp>
      <p:sp>
        <p:nvSpPr>
          <p:cNvPr id="112648" name="Rectangle 14"/>
          <p:cNvSpPr>
            <a:spLocks/>
          </p:cNvSpPr>
          <p:nvPr/>
        </p:nvSpPr>
        <p:spPr bwMode="auto">
          <a:xfrm>
            <a:off x="727075" y="3763963"/>
            <a:ext cx="4240213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/>
            <a:r>
              <a:rPr lang="en-US" altLang="en-US" sz="2600"/>
              <a:t>E.   More than one of these.</a:t>
            </a:r>
          </a:p>
        </p:txBody>
      </p:sp>
      <p:pic>
        <p:nvPicPr>
          <p:cNvPr id="112650" name="Picture 16" descr="CH28_PPT_Slide-107-1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742" b="47685"/>
          <a:stretch>
            <a:fillRect/>
          </a:stretch>
        </p:blipFill>
        <p:spPr bwMode="auto">
          <a:xfrm>
            <a:off x="530225" y="1849438"/>
            <a:ext cx="80803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63110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0"/>
            <a:ext cx="7371928" cy="864096"/>
          </a:xfrm>
        </p:spPr>
        <p:txBody>
          <a:bodyPr/>
          <a:lstStyle/>
          <a:p>
            <a:pPr eaLnBrk="1" hangingPunct="1"/>
            <a:r>
              <a:rPr lang="en-US" sz="4000" dirty="0" smtClean="0"/>
              <a:t>The next test… </a:t>
            </a:r>
            <a:endParaRPr lang="en-US" sz="4000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526822"/>
            <a:ext cx="8784976" cy="2982298"/>
          </a:xfrm>
        </p:spPr>
        <p:txBody>
          <a:bodyPr/>
          <a:lstStyle/>
          <a:p>
            <a:r>
              <a:rPr lang="en-CA" sz="2600" dirty="0" smtClean="0"/>
              <a:t>Term Test 2 is in 4 weeks: </a:t>
            </a:r>
          </a:p>
          <a:p>
            <a:r>
              <a:rPr lang="en-CA" sz="2600" dirty="0" smtClean="0"/>
              <a:t>Tuesday, Mar. 10 6:10pm in room TBA</a:t>
            </a:r>
          </a:p>
          <a:p>
            <a:r>
              <a:rPr lang="en-CA" sz="2600" dirty="0" smtClean="0"/>
              <a:t>This will cover Chapters 25, 26, 28, 29 and conceptual questions (clicker-style questions) from Chapter 30</a:t>
            </a:r>
          </a:p>
          <a:p>
            <a:r>
              <a:rPr lang="en-CA" sz="2600" dirty="0" smtClean="0"/>
              <a:t>Remember the second half of chapter 23 on lenses will not be tested on the midterm or final exam.</a:t>
            </a:r>
            <a:endParaRPr lang="en-US" sz="2600" dirty="0"/>
          </a:p>
          <a:p>
            <a:endParaRPr lang="en-CA" sz="2600" dirty="0"/>
          </a:p>
        </p:txBody>
      </p:sp>
    </p:spTree>
    <p:extLst>
      <p:ext uri="{BB962C8B-B14F-4D97-AF65-F5344CB8AC3E}">
        <p14:creationId xmlns:p14="http://schemas.microsoft.com/office/powerpoint/2010/main" val="1517050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3500" y="101600"/>
            <a:ext cx="9055100" cy="422275"/>
          </a:xfrm>
        </p:spPr>
        <p:txBody>
          <a:bodyPr/>
          <a:lstStyle/>
          <a:p>
            <a:pPr algn="l" eaLnBrk="1" hangingPunct="1"/>
            <a:r>
              <a:rPr lang="en-US" altLang="en-US" sz="3100" dirty="0" smtClean="0">
                <a:solidFill>
                  <a:schemeClr val="tx1"/>
                </a:solidFill>
              </a:rPr>
              <a:t>The Electric Field Inside a Parallel-Plate Capacitor</a:t>
            </a:r>
          </a:p>
        </p:txBody>
      </p:sp>
      <p:sp>
        <p:nvSpPr>
          <p:cNvPr id="77827" name="Text Box 3"/>
          <p:cNvSpPr txBox="1">
            <a:spLocks noChangeArrowheads="1"/>
          </p:cNvSpPr>
          <p:nvPr/>
        </p:nvSpPr>
        <p:spPr bwMode="auto">
          <a:xfrm>
            <a:off x="303213" y="1441450"/>
            <a:ext cx="2730500" cy="92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>
              <a:spcAft>
                <a:spcPct val="10000"/>
              </a:spcAft>
              <a:buClr>
                <a:srgbClr val="FF0000"/>
              </a:buClr>
            </a:pPr>
            <a:r>
              <a:rPr lang="en-US" altLang="en-US" sz="2600">
                <a:cs typeface="Arial" charset="0"/>
              </a:rPr>
              <a:t>This is a review of Chapter 26.</a:t>
            </a:r>
          </a:p>
        </p:txBody>
      </p:sp>
      <p:pic>
        <p:nvPicPr>
          <p:cNvPr id="77829" name="Picture 7" descr="28_19_Fig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86"/>
          <a:stretch>
            <a:fillRect/>
          </a:stretch>
        </p:blipFill>
        <p:spPr bwMode="auto">
          <a:xfrm>
            <a:off x="3782359" y="620688"/>
            <a:ext cx="5333206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30" name="Picture 9" descr="CH28_PPT_Slide_28-7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489"/>
          <a:stretch>
            <a:fillRect/>
          </a:stretch>
        </p:blipFill>
        <p:spPr bwMode="auto">
          <a:xfrm>
            <a:off x="467544" y="5013176"/>
            <a:ext cx="5378450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8204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44624"/>
            <a:ext cx="7371928" cy="864096"/>
          </a:xfrm>
        </p:spPr>
        <p:txBody>
          <a:bodyPr/>
          <a:lstStyle/>
          <a:p>
            <a:pPr eaLnBrk="1" hangingPunct="1"/>
            <a:r>
              <a:rPr lang="en-US" sz="4000" dirty="0" smtClean="0"/>
              <a:t>Have a great Reading Week!!</a:t>
            </a:r>
            <a:endParaRPr lang="en-US" sz="4000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980728"/>
            <a:ext cx="8784976" cy="5331178"/>
          </a:xfrm>
        </p:spPr>
        <p:txBody>
          <a:bodyPr/>
          <a:lstStyle/>
          <a:p>
            <a:r>
              <a:rPr lang="en-CA" sz="2600" dirty="0" smtClean="0"/>
              <a:t>Happy Valentine’s Day tomorrow!</a:t>
            </a:r>
          </a:p>
          <a:p>
            <a:r>
              <a:rPr lang="en-CA" sz="2600" dirty="0" smtClean="0"/>
              <a:t>Sorry, </a:t>
            </a:r>
            <a:r>
              <a:rPr lang="en-CA" sz="2600" dirty="0" smtClean="0"/>
              <a:t>no office hours for me next week.</a:t>
            </a:r>
          </a:p>
          <a:p>
            <a:r>
              <a:rPr lang="en-CA" sz="2600" dirty="0" smtClean="0"/>
              <a:t>When you get back on Feb. 23, Professor </a:t>
            </a:r>
            <a:r>
              <a:rPr lang="en-CA" sz="2600" dirty="0" err="1" smtClean="0"/>
              <a:t>Meyertholen</a:t>
            </a:r>
            <a:r>
              <a:rPr lang="en-CA" sz="2600" dirty="0" smtClean="0"/>
              <a:t> will start where I am leaving off: Chapter 29, connecting Electric Potential with Electric Field.</a:t>
            </a:r>
          </a:p>
          <a:p>
            <a:r>
              <a:rPr lang="en-CA" sz="2600" dirty="0" smtClean="0"/>
              <a:t>I hope you enjoy the rest of your semester, and please keep coming to see me in office hours; you are my students until the final exam is done!</a:t>
            </a:r>
          </a:p>
          <a:p>
            <a:r>
              <a:rPr lang="en-CA" sz="2600" dirty="0" smtClean="0"/>
              <a:t>And even after you are no longer my students, please stay in touch and drop by whenever you like!</a:t>
            </a:r>
          </a:p>
          <a:p>
            <a:r>
              <a:rPr lang="en-CA" sz="2600" dirty="0" smtClean="0"/>
              <a:t>Best wishes and see you around!</a:t>
            </a:r>
            <a:endParaRPr lang="en-US" sz="2600" dirty="0"/>
          </a:p>
          <a:p>
            <a:endParaRPr lang="en-CA" sz="2600" dirty="0"/>
          </a:p>
        </p:txBody>
      </p:sp>
      <p:sp>
        <p:nvSpPr>
          <p:cNvPr id="3" name="Heart 2"/>
          <p:cNvSpPr/>
          <p:nvPr/>
        </p:nvSpPr>
        <p:spPr>
          <a:xfrm>
            <a:off x="8172400" y="332656"/>
            <a:ext cx="864096" cy="936104"/>
          </a:xfrm>
          <a:prstGeom prst="heart">
            <a:avLst/>
          </a:prstGeom>
          <a:gradFill>
            <a:gsLst>
              <a:gs pos="0">
                <a:srgbClr val="FFA4FA"/>
              </a:gs>
              <a:gs pos="100000">
                <a:srgbClr val="FF0000"/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3308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11" descr="28_20_Fig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62"/>
          <a:stretch>
            <a:fillRect/>
          </a:stretch>
        </p:blipFill>
        <p:spPr bwMode="auto">
          <a:xfrm>
            <a:off x="5013325" y="2562225"/>
            <a:ext cx="3673475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0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altLang="en-US" sz="3200" dirty="0" smtClean="0">
                <a:solidFill>
                  <a:schemeClr val="tx1"/>
                </a:solidFill>
              </a:rPr>
              <a:t>The Electric Potential Inside a Parallel-Plate Capacitor</a:t>
            </a:r>
          </a:p>
        </p:txBody>
      </p:sp>
      <p:sp>
        <p:nvSpPr>
          <p:cNvPr id="78853" name="Text Box 3"/>
          <p:cNvSpPr txBox="1">
            <a:spLocks noChangeArrowheads="1"/>
          </p:cNvSpPr>
          <p:nvPr/>
        </p:nvSpPr>
        <p:spPr bwMode="auto">
          <a:xfrm>
            <a:off x="58738" y="1365250"/>
            <a:ext cx="8780462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38138" indent="-338138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84" charset="2"/>
              <a:buChar char="§"/>
            </a:pPr>
            <a:r>
              <a:rPr lang="en-US" altLang="en-US" sz="2600">
                <a:cs typeface="Arial" charset="0"/>
              </a:rPr>
              <a:t>The electric potential inside a parallel-plate capacitor is </a:t>
            </a:r>
          </a:p>
        </p:txBody>
      </p:sp>
      <p:sp>
        <p:nvSpPr>
          <p:cNvPr id="78854" name="Text Box 5"/>
          <p:cNvSpPr txBox="1">
            <a:spLocks noChangeArrowheads="1"/>
          </p:cNvSpPr>
          <p:nvPr/>
        </p:nvSpPr>
        <p:spPr bwMode="auto">
          <a:xfrm>
            <a:off x="47625" y="2682875"/>
            <a:ext cx="4427538" cy="271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2575" indent="-282575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ct val="20000"/>
              </a:spcAft>
              <a:buClr>
                <a:srgbClr val="FF0000"/>
              </a:buClr>
            </a:pPr>
            <a:r>
              <a:rPr lang="en-US" altLang="en-US" sz="2600" dirty="0"/>
              <a:t>   where </a:t>
            </a:r>
            <a:r>
              <a:rPr lang="en-US" altLang="en-US" sz="2600" b="1" i="1" dirty="0">
                <a:latin typeface="Times New Roman" pitchFamily="84" charset="0"/>
              </a:rPr>
              <a:t>s</a:t>
            </a:r>
            <a:r>
              <a:rPr lang="en-US" altLang="en-US" sz="2600" b="1" i="1" dirty="0"/>
              <a:t> </a:t>
            </a:r>
            <a:r>
              <a:rPr lang="en-US" altLang="en-US" sz="2600" b="1" dirty="0"/>
              <a:t>is the distance from the </a:t>
            </a:r>
            <a:r>
              <a:rPr lang="en-US" altLang="en-US" sz="2600" b="1" i="1" dirty="0"/>
              <a:t>negative </a:t>
            </a:r>
            <a:r>
              <a:rPr lang="en-US" altLang="en-US" sz="2600" b="1" dirty="0"/>
              <a:t>electrode.</a:t>
            </a:r>
            <a:endParaRPr lang="en-US" altLang="en-US" sz="2600" dirty="0"/>
          </a:p>
          <a:p>
            <a:pPr eaLnBrk="1" hangingPunct="1"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84" charset="2"/>
              <a:buChar char="§"/>
            </a:pPr>
            <a:r>
              <a:rPr lang="en-US" altLang="en-US" sz="2600" dirty="0"/>
              <a:t>The </a:t>
            </a:r>
            <a:r>
              <a:rPr lang="en-US" altLang="en-US" sz="2600" i="1" dirty="0"/>
              <a:t>potential difference </a:t>
            </a:r>
            <a:r>
              <a:rPr lang="en-US" altLang="en-US" sz="2600" dirty="0">
                <a:latin typeface="Lucida Grande" pitchFamily="84" charset="0"/>
                <a:sym typeface="Symbol" pitchFamily="84" charset="2"/>
              </a:rPr>
              <a:t></a:t>
            </a:r>
            <a:r>
              <a:rPr lang="en-US" altLang="en-US" sz="2600" i="1" dirty="0">
                <a:latin typeface="Times New Roman" pitchFamily="84" charset="0"/>
              </a:rPr>
              <a:t>V</a:t>
            </a:r>
            <a:r>
              <a:rPr lang="en-US" altLang="en-US" sz="2600" baseline="-25000" dirty="0">
                <a:latin typeface="Times New Roman" pitchFamily="84" charset="0"/>
              </a:rPr>
              <a:t>C</a:t>
            </a:r>
            <a:r>
              <a:rPr lang="en-US" altLang="en-US" sz="2600" dirty="0"/>
              <a:t>, or “voltage” between the two capacitor plates is</a:t>
            </a:r>
          </a:p>
        </p:txBody>
      </p:sp>
      <p:pic>
        <p:nvPicPr>
          <p:cNvPr id="78856" name="Picture 13" descr="28_KeyEquation_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9" r="16119" b="27464"/>
          <a:stretch>
            <a:fillRect/>
          </a:stretch>
        </p:blipFill>
        <p:spPr bwMode="auto">
          <a:xfrm>
            <a:off x="609600" y="1838325"/>
            <a:ext cx="79248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7" name="Picture 14" descr="CH28_PPT_Slide_28-7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339"/>
          <a:stretch>
            <a:fillRect/>
          </a:stretch>
        </p:blipFill>
        <p:spPr bwMode="auto">
          <a:xfrm>
            <a:off x="692150" y="5603875"/>
            <a:ext cx="334645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733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1913" y="123825"/>
            <a:ext cx="8351837" cy="411163"/>
          </a:xfrm>
        </p:spPr>
        <p:txBody>
          <a:bodyPr/>
          <a:lstStyle/>
          <a:p>
            <a:pPr algn="l" eaLnBrk="1" hangingPunct="1"/>
            <a:r>
              <a:rPr lang="en-US" altLang="en-US" sz="3200" dirty="0" smtClean="0">
                <a:solidFill>
                  <a:schemeClr val="tx1"/>
                </a:solidFill>
              </a:rPr>
              <a:t>Units of Electric Field</a:t>
            </a:r>
          </a:p>
        </p:txBody>
      </p:sp>
      <p:sp>
        <p:nvSpPr>
          <p:cNvPr id="79875" name="Rectangle 8"/>
          <p:cNvSpPr>
            <a:spLocks noChangeArrowheads="1"/>
          </p:cNvSpPr>
          <p:nvPr/>
        </p:nvSpPr>
        <p:spPr bwMode="auto">
          <a:xfrm>
            <a:off x="3349625" y="2613025"/>
            <a:ext cx="1319213" cy="8588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/>
            <a:endParaRPr lang="en-US" altLang="en-US">
              <a:latin typeface="Times New Roman" pitchFamily="84" charset="0"/>
            </a:endParaRPr>
          </a:p>
        </p:txBody>
      </p:sp>
      <p:sp>
        <p:nvSpPr>
          <p:cNvPr id="79876" name="Rectangle 9"/>
          <p:cNvSpPr>
            <a:spLocks noChangeArrowheads="1"/>
          </p:cNvSpPr>
          <p:nvPr/>
        </p:nvSpPr>
        <p:spPr bwMode="auto">
          <a:xfrm>
            <a:off x="6834188" y="3810000"/>
            <a:ext cx="1801812" cy="327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/>
            <a:endParaRPr lang="en-US" altLang="en-US">
              <a:latin typeface="Times New Roman" pitchFamily="84" charset="0"/>
            </a:endParaRPr>
          </a:p>
        </p:txBody>
      </p:sp>
      <p:sp>
        <p:nvSpPr>
          <p:cNvPr id="79877" name="Text Box 3"/>
          <p:cNvSpPr txBox="1">
            <a:spLocks noChangeArrowheads="1"/>
          </p:cNvSpPr>
          <p:nvPr/>
        </p:nvSpPr>
        <p:spPr bwMode="auto">
          <a:xfrm>
            <a:off x="57150" y="914400"/>
            <a:ext cx="8477250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38138" indent="-338138"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84" charset="2"/>
              <a:buChar char="§"/>
            </a:pPr>
            <a:r>
              <a:rPr lang="en-US" altLang="en-US" sz="2600">
                <a:cs typeface="Arial" charset="0"/>
              </a:rPr>
              <a:t>If we know a capacitor’s voltage </a:t>
            </a:r>
            <a:r>
              <a:rPr lang="en-US" altLang="en-US" sz="2600">
                <a:latin typeface="Lucida Grande" pitchFamily="84" charset="0"/>
                <a:cs typeface="Arial" charset="0"/>
                <a:sym typeface="Symbol" pitchFamily="84" charset="2"/>
              </a:rPr>
              <a:t></a:t>
            </a:r>
            <a:r>
              <a:rPr lang="en-US" altLang="en-US" sz="2600" i="1">
                <a:latin typeface="Times New Roman" pitchFamily="84" charset="0"/>
                <a:cs typeface="Arial" charset="0"/>
              </a:rPr>
              <a:t>V</a:t>
            </a:r>
            <a:r>
              <a:rPr lang="en-US" altLang="en-US" sz="2600">
                <a:cs typeface="Arial" charset="0"/>
              </a:rPr>
              <a:t> and the distance between the plates </a:t>
            </a:r>
            <a:r>
              <a:rPr lang="en-US" altLang="en-US" sz="2600" i="1">
                <a:latin typeface="Times New Roman" pitchFamily="84" charset="0"/>
                <a:cs typeface="Arial" charset="0"/>
              </a:rPr>
              <a:t>d</a:t>
            </a:r>
            <a:r>
              <a:rPr lang="en-US" altLang="en-US" sz="2600">
                <a:cs typeface="Arial" charset="0"/>
              </a:rPr>
              <a:t>, then the electric field strength within the capacitor is: </a:t>
            </a:r>
          </a:p>
        </p:txBody>
      </p:sp>
      <p:sp>
        <p:nvSpPr>
          <p:cNvPr id="79878" name="Text Box 3"/>
          <p:cNvSpPr txBox="1">
            <a:spLocks noChangeArrowheads="1"/>
          </p:cNvSpPr>
          <p:nvPr/>
        </p:nvSpPr>
        <p:spPr bwMode="auto">
          <a:xfrm>
            <a:off x="58738" y="3127375"/>
            <a:ext cx="8307387" cy="342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38138" indent="-338138"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84" charset="2"/>
              <a:buChar char="§"/>
            </a:pPr>
            <a:r>
              <a:rPr lang="en-US" altLang="en-US" sz="2600" dirty="0">
                <a:cs typeface="Arial" charset="0"/>
              </a:rPr>
              <a:t>This implies that the units of electric field are volts per meter, or </a:t>
            </a:r>
            <a:r>
              <a:rPr lang="en-US" altLang="en-US" sz="2600" dirty="0">
                <a:latin typeface="Times New Roman" pitchFamily="84" charset="0"/>
                <a:cs typeface="Arial" charset="0"/>
              </a:rPr>
              <a:t>V/m.</a:t>
            </a:r>
            <a:endParaRPr lang="en-US" altLang="en-US" sz="2600" dirty="0">
              <a:cs typeface="Arial" charset="0"/>
            </a:endParaRPr>
          </a:p>
          <a:p>
            <a:pPr eaLnBrk="1" hangingPunct="1"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84" charset="2"/>
              <a:buChar char="§"/>
            </a:pPr>
            <a:r>
              <a:rPr lang="en-US" altLang="en-US" sz="2600" dirty="0">
                <a:cs typeface="Arial" charset="0"/>
              </a:rPr>
              <a:t>Previously, we have been using electric field units of </a:t>
            </a:r>
            <a:r>
              <a:rPr lang="en-US" altLang="en-US" sz="2600" dirty="0" err="1">
                <a:cs typeface="Arial" charset="0"/>
              </a:rPr>
              <a:t>newtons</a:t>
            </a:r>
            <a:r>
              <a:rPr lang="en-US" altLang="en-US" sz="2600" dirty="0">
                <a:cs typeface="Arial" charset="0"/>
              </a:rPr>
              <a:t> per coulomb.</a:t>
            </a:r>
          </a:p>
          <a:p>
            <a:pPr eaLnBrk="1" hangingPunct="1"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84" charset="2"/>
              <a:buChar char="§"/>
            </a:pPr>
            <a:r>
              <a:rPr lang="en-US" altLang="en-US" sz="2600" dirty="0">
                <a:cs typeface="Arial" charset="0"/>
              </a:rPr>
              <a:t>In fact, as you can show as a homework problem, these units are equivalent to each other:</a:t>
            </a:r>
          </a:p>
          <a:p>
            <a:pPr algn="ctr" eaLnBrk="1" hangingPunct="1">
              <a:spcBef>
                <a:spcPct val="20000"/>
              </a:spcBef>
              <a:spcAft>
                <a:spcPct val="20000"/>
              </a:spcAft>
              <a:buClr>
                <a:srgbClr val="FF0000"/>
              </a:buClr>
            </a:pPr>
            <a:r>
              <a:rPr lang="en-US" altLang="en-US" sz="2600" dirty="0">
                <a:latin typeface="Times New Roman" pitchFamily="84" charset="0"/>
                <a:cs typeface="Arial" charset="0"/>
              </a:rPr>
              <a:t>1 N/C </a:t>
            </a:r>
            <a:r>
              <a:rPr lang="en-US" altLang="en-US" sz="2600" dirty="0">
                <a:latin typeface="Symbol" pitchFamily="84" charset="2"/>
                <a:cs typeface="Arial" charset="0"/>
                <a:sym typeface="Symbol" pitchFamily="84" charset="2"/>
              </a:rPr>
              <a:t></a:t>
            </a:r>
            <a:r>
              <a:rPr lang="en-US" altLang="en-US" sz="2600" dirty="0">
                <a:latin typeface="Times New Roman" pitchFamily="84" charset="0"/>
                <a:cs typeface="Arial" charset="0"/>
              </a:rPr>
              <a:t> 1 V/m</a:t>
            </a:r>
            <a:endParaRPr lang="en-US" altLang="en-US" sz="2600" dirty="0">
              <a:cs typeface="Arial" charset="0"/>
            </a:endParaRPr>
          </a:p>
        </p:txBody>
      </p:sp>
      <p:pic>
        <p:nvPicPr>
          <p:cNvPr id="79880" name="Picture 9" descr="CH28_PPT_Slide_28-7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732"/>
          <a:stretch>
            <a:fillRect/>
          </a:stretch>
        </p:blipFill>
        <p:spPr bwMode="auto">
          <a:xfrm>
            <a:off x="3511550" y="2225675"/>
            <a:ext cx="15176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9119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260648"/>
            <a:ext cx="72728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2800" dirty="0" smtClean="0"/>
              <a:t>Electric Potential = Electric Potential Energy per charge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2501713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5250" y="228600"/>
            <a:ext cx="8820150" cy="685800"/>
          </a:xfrm>
        </p:spPr>
        <p:txBody>
          <a:bodyPr/>
          <a:lstStyle/>
          <a:p>
            <a:pPr algn="l" eaLnBrk="1" hangingPunct="1"/>
            <a:r>
              <a:rPr lang="en-US" altLang="en-US" sz="3200" dirty="0" smtClean="0">
                <a:solidFill>
                  <a:schemeClr val="tx1"/>
                </a:solidFill>
              </a:rPr>
              <a:t>The Electric Potential Inside a Parallel-Plate Capacitor</a:t>
            </a:r>
          </a:p>
        </p:txBody>
      </p:sp>
      <p:pic>
        <p:nvPicPr>
          <p:cNvPr id="80901" name="Picture 7" descr="28_Pg823_UnFig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316" b="5327"/>
          <a:stretch>
            <a:fillRect/>
          </a:stretch>
        </p:blipFill>
        <p:spPr bwMode="auto">
          <a:xfrm>
            <a:off x="952500" y="1531938"/>
            <a:ext cx="7581900" cy="457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1335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9"/>
          <p:cNvSpPr>
            <a:spLocks noChangeArrowheads="1"/>
          </p:cNvSpPr>
          <p:nvPr/>
        </p:nvSpPr>
        <p:spPr bwMode="auto">
          <a:xfrm>
            <a:off x="6750050" y="1398588"/>
            <a:ext cx="2185988" cy="2952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/>
            <a:endParaRPr lang="en-US" altLang="en-US">
              <a:latin typeface="Times New Roman" pitchFamily="84" charset="0"/>
            </a:endParaRPr>
          </a:p>
        </p:txBody>
      </p:sp>
      <p:sp>
        <p:nvSpPr>
          <p:cNvPr id="81923" name="Rectangle 10"/>
          <p:cNvSpPr>
            <a:spLocks noChangeArrowheads="1"/>
          </p:cNvSpPr>
          <p:nvPr/>
        </p:nvSpPr>
        <p:spPr bwMode="auto">
          <a:xfrm>
            <a:off x="6815138" y="5891213"/>
            <a:ext cx="2187575" cy="2936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/>
            <a:endParaRPr lang="en-US" altLang="en-US">
              <a:latin typeface="Times New Roman" pitchFamily="84" charset="0"/>
            </a:endParaRPr>
          </a:p>
        </p:txBody>
      </p:sp>
      <p:sp>
        <p:nvSpPr>
          <p:cNvPr id="81924" name="Rectangle 6"/>
          <p:cNvSpPr>
            <a:spLocks noChangeArrowheads="1"/>
          </p:cNvSpPr>
          <p:nvPr/>
        </p:nvSpPr>
        <p:spPr bwMode="auto">
          <a:xfrm>
            <a:off x="458788" y="1387475"/>
            <a:ext cx="1304925" cy="1762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/>
            <a:endParaRPr lang="en-US" altLang="en-US">
              <a:latin typeface="Times New Roman" pitchFamily="84" charset="0"/>
            </a:endParaRPr>
          </a:p>
        </p:txBody>
      </p:sp>
      <p:sp>
        <p:nvSpPr>
          <p:cNvPr id="81925" name="Rectangle 7"/>
          <p:cNvSpPr>
            <a:spLocks noChangeArrowheads="1"/>
          </p:cNvSpPr>
          <p:nvPr/>
        </p:nvSpPr>
        <p:spPr bwMode="auto">
          <a:xfrm>
            <a:off x="317500" y="6149975"/>
            <a:ext cx="1987550" cy="1762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/>
            <a:endParaRPr lang="en-US" altLang="en-US">
              <a:latin typeface="Times New Roman" pitchFamily="84" charset="0"/>
            </a:endParaRPr>
          </a:p>
        </p:txBody>
      </p:sp>
      <p:sp>
        <p:nvSpPr>
          <p:cNvPr id="81927" name="Rectangle 2"/>
          <p:cNvSpPr>
            <a:spLocks noChangeArrowheads="1"/>
          </p:cNvSpPr>
          <p:nvPr/>
        </p:nvSpPr>
        <p:spPr bwMode="auto">
          <a:xfrm>
            <a:off x="95250" y="228600"/>
            <a:ext cx="88201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/>
            <a:r>
              <a:rPr lang="en-US" altLang="en-US" sz="3200" dirty="0"/>
              <a:t>The Electric Potential Inside a Parallel-Plate Capacitor</a:t>
            </a:r>
          </a:p>
        </p:txBody>
      </p:sp>
      <p:pic>
        <p:nvPicPr>
          <p:cNvPr id="81929" name="Picture 11" descr="28_Pg823_UnFig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84"/>
          <a:stretch>
            <a:fillRect/>
          </a:stretch>
        </p:blipFill>
        <p:spPr bwMode="auto">
          <a:xfrm>
            <a:off x="1295400" y="1514475"/>
            <a:ext cx="670560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9955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/>
          </p:cNvSpPr>
          <p:nvPr/>
        </p:nvSpPr>
        <p:spPr bwMode="auto">
          <a:xfrm>
            <a:off x="457200" y="952500"/>
            <a:ext cx="46482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en-US" sz="2600"/>
              <a:t>Two protons, one after the other, are launched from point </a:t>
            </a:r>
            <a:r>
              <a:rPr lang="en-US" altLang="en-US" sz="2600">
                <a:latin typeface="Times New Roman" pitchFamily="84" charset="0"/>
              </a:rPr>
              <a:t>1</a:t>
            </a:r>
            <a:r>
              <a:rPr lang="en-US" altLang="en-US" sz="2600"/>
              <a:t> with the same speed. They follow the two trajectories shown. The protons’ speeds at points </a:t>
            </a:r>
            <a:r>
              <a:rPr lang="en-US" altLang="en-US" sz="2600">
                <a:latin typeface="Times New Roman" pitchFamily="84" charset="0"/>
              </a:rPr>
              <a:t>2</a:t>
            </a:r>
            <a:r>
              <a:rPr lang="en-US" altLang="en-US" sz="2600"/>
              <a:t> and </a:t>
            </a:r>
            <a:r>
              <a:rPr lang="en-US" altLang="en-US" sz="2600">
                <a:latin typeface="Times New Roman" pitchFamily="84" charset="0"/>
              </a:rPr>
              <a:t>3</a:t>
            </a:r>
            <a:r>
              <a:rPr lang="en-US" altLang="en-US" sz="2600"/>
              <a:t> are related by</a:t>
            </a:r>
          </a:p>
        </p:txBody>
      </p:sp>
      <p:sp>
        <p:nvSpPr>
          <p:cNvPr id="82947" name="Rectangle 3"/>
          <p:cNvSpPr>
            <a:spLocks noChangeArrowheads="1"/>
          </p:cNvSpPr>
          <p:nvPr/>
        </p:nvSpPr>
        <p:spPr bwMode="auto">
          <a:xfrm>
            <a:off x="80963" y="200025"/>
            <a:ext cx="3390900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/>
            <a:r>
              <a:rPr lang="en-US" altLang="en-US" sz="3200">
                <a:solidFill>
                  <a:schemeClr val="bg1"/>
                </a:solidFill>
              </a:rPr>
              <a:t>QuickCheck 28.9 </a:t>
            </a:r>
          </a:p>
        </p:txBody>
      </p:sp>
      <p:sp>
        <p:nvSpPr>
          <p:cNvPr id="82948" name="Rectangle 2"/>
          <p:cNvSpPr>
            <a:spLocks/>
          </p:cNvSpPr>
          <p:nvPr/>
        </p:nvSpPr>
        <p:spPr bwMode="auto">
          <a:xfrm>
            <a:off x="457200" y="3451225"/>
            <a:ext cx="8001000" cy="287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577850" indent="-5778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>
              <a:lnSpc>
                <a:spcPct val="110000"/>
              </a:lnSpc>
            </a:pPr>
            <a:endParaRPr lang="en-US" altLang="en-US"/>
          </a:p>
          <a:p>
            <a:pPr eaLnBrk="1" hangingPunct="1">
              <a:lnSpc>
                <a:spcPct val="110000"/>
              </a:lnSpc>
              <a:buFont typeface="Arial" charset="0"/>
              <a:buAutoNum type="alphaUcPeriod"/>
            </a:pPr>
            <a:r>
              <a:rPr lang="en-US" altLang="en-US"/>
              <a:t> </a:t>
            </a:r>
            <a:r>
              <a:rPr lang="en-US" altLang="en-US" i="1">
                <a:latin typeface="Times New Roman" pitchFamily="84" charset="0"/>
              </a:rPr>
              <a:t>v</a:t>
            </a:r>
            <a:r>
              <a:rPr lang="en-US" altLang="en-US" baseline="-25000">
                <a:latin typeface="Times New Roman" pitchFamily="84" charset="0"/>
              </a:rPr>
              <a:t>2</a:t>
            </a:r>
            <a:r>
              <a:rPr lang="en-US" altLang="en-US">
                <a:latin typeface="Times New Roman" pitchFamily="84" charset="0"/>
              </a:rPr>
              <a:t> &gt; </a:t>
            </a:r>
            <a:r>
              <a:rPr lang="en-US" altLang="en-US" i="1">
                <a:latin typeface="Times New Roman" pitchFamily="84" charset="0"/>
              </a:rPr>
              <a:t>v</a:t>
            </a:r>
            <a:r>
              <a:rPr lang="en-US" altLang="en-US" baseline="-25000">
                <a:latin typeface="Times New Roman" pitchFamily="84" charset="0"/>
              </a:rPr>
              <a:t>3</a:t>
            </a:r>
            <a:r>
              <a:rPr lang="en-US" altLang="en-US"/>
              <a:t>.</a:t>
            </a:r>
          </a:p>
          <a:p>
            <a:pPr eaLnBrk="1" hangingPunct="1">
              <a:lnSpc>
                <a:spcPct val="110000"/>
              </a:lnSpc>
              <a:buFont typeface="Arial" charset="0"/>
              <a:buAutoNum type="alphaUcPeriod"/>
            </a:pPr>
            <a:r>
              <a:rPr lang="en-US" altLang="en-US"/>
              <a:t> </a:t>
            </a:r>
            <a:r>
              <a:rPr lang="en-US" altLang="en-US" i="1">
                <a:latin typeface="Times New Roman" pitchFamily="84" charset="0"/>
              </a:rPr>
              <a:t>v</a:t>
            </a:r>
            <a:r>
              <a:rPr lang="en-US" altLang="en-US" baseline="-25000">
                <a:latin typeface="Times New Roman" pitchFamily="84" charset="0"/>
              </a:rPr>
              <a:t>2</a:t>
            </a:r>
            <a:r>
              <a:rPr lang="en-US" altLang="en-US">
                <a:latin typeface="Times New Roman" pitchFamily="84" charset="0"/>
              </a:rPr>
              <a:t> = </a:t>
            </a:r>
            <a:r>
              <a:rPr lang="en-US" altLang="en-US" i="1">
                <a:latin typeface="Times New Roman" pitchFamily="84" charset="0"/>
              </a:rPr>
              <a:t>v</a:t>
            </a:r>
            <a:r>
              <a:rPr lang="en-US" altLang="en-US" baseline="-25000">
                <a:latin typeface="Times New Roman" pitchFamily="84" charset="0"/>
              </a:rPr>
              <a:t>3</a:t>
            </a:r>
            <a:r>
              <a:rPr lang="en-US" altLang="en-US"/>
              <a:t>.</a:t>
            </a:r>
          </a:p>
          <a:p>
            <a:pPr eaLnBrk="1" hangingPunct="1">
              <a:lnSpc>
                <a:spcPct val="110000"/>
              </a:lnSpc>
              <a:buFont typeface="Arial" charset="0"/>
              <a:buAutoNum type="alphaUcPeriod"/>
            </a:pPr>
            <a:r>
              <a:rPr lang="en-US" altLang="en-US"/>
              <a:t> </a:t>
            </a:r>
            <a:r>
              <a:rPr lang="en-US" altLang="en-US" i="1">
                <a:latin typeface="Times New Roman" pitchFamily="84" charset="0"/>
              </a:rPr>
              <a:t>v</a:t>
            </a:r>
            <a:r>
              <a:rPr lang="en-US" altLang="en-US" baseline="-25000">
                <a:latin typeface="Times New Roman" pitchFamily="84" charset="0"/>
              </a:rPr>
              <a:t>2</a:t>
            </a:r>
            <a:r>
              <a:rPr lang="en-US" altLang="en-US">
                <a:latin typeface="Times New Roman" pitchFamily="84" charset="0"/>
              </a:rPr>
              <a:t> &lt; </a:t>
            </a:r>
            <a:r>
              <a:rPr lang="en-US" altLang="en-US" i="1">
                <a:latin typeface="Times New Roman" pitchFamily="84" charset="0"/>
              </a:rPr>
              <a:t>v</a:t>
            </a:r>
            <a:r>
              <a:rPr lang="en-US" altLang="en-US" baseline="-25000">
                <a:latin typeface="Times New Roman" pitchFamily="84" charset="0"/>
              </a:rPr>
              <a:t>3</a:t>
            </a:r>
            <a:r>
              <a:rPr lang="en-US" altLang="en-US"/>
              <a:t>.</a:t>
            </a:r>
          </a:p>
          <a:p>
            <a:pPr eaLnBrk="1" hangingPunct="1">
              <a:lnSpc>
                <a:spcPct val="110000"/>
              </a:lnSpc>
              <a:buFont typeface="Arial" charset="0"/>
              <a:buAutoNum type="alphaUcPeriod" startAt="4"/>
            </a:pPr>
            <a:r>
              <a:rPr lang="en-US" altLang="en-US"/>
              <a:t> Not enough information to compare their speeds.</a:t>
            </a:r>
          </a:p>
        </p:txBody>
      </p:sp>
      <p:pic>
        <p:nvPicPr>
          <p:cNvPr id="82950" name="Picture 7" descr="CH28_PPT_Slide-78-7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225" y="844550"/>
            <a:ext cx="3355975" cy="258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13668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7837</TotalTime>
  <Words>1178</Words>
  <Application>Microsoft Office PowerPoint</Application>
  <PresentationFormat>On-screen Show (4:3)</PresentationFormat>
  <Paragraphs>158</Paragraphs>
  <Slides>30</Slides>
  <Notes>10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Default Design</vt:lpstr>
      <vt:lpstr>Equation</vt:lpstr>
      <vt:lpstr>PHY132 Introduction to Physics II  Class 12 – Outline:</vt:lpstr>
      <vt:lpstr>Last time I asked you to consider…</vt:lpstr>
      <vt:lpstr>The Electric Field Inside a Parallel-Plate Capacitor</vt:lpstr>
      <vt:lpstr>The Electric Potential Inside a Parallel-Plate Capacitor</vt:lpstr>
      <vt:lpstr>Units of Electric Field</vt:lpstr>
      <vt:lpstr>PowerPoint Presentation</vt:lpstr>
      <vt:lpstr>The Electric Potential Inside a Parallel-Plate Capacitor</vt:lpstr>
      <vt:lpstr>PowerPoint Presentation</vt:lpstr>
      <vt:lpstr>PowerPoint Presentation</vt:lpstr>
      <vt:lpstr>The Parallel-Plate Capacitor</vt:lpstr>
      <vt:lpstr>The Zero Point of Electric Potential</vt:lpstr>
      <vt:lpstr>The Electric Potential of a Point Charge</vt:lpstr>
      <vt:lpstr>PowerPoint Presentation</vt:lpstr>
      <vt:lpstr>PowerPoint Presentation</vt:lpstr>
      <vt:lpstr>The Electric Potential of a Point Charge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Electric Potential of a Charged Sphere</vt:lpstr>
      <vt:lpstr>PowerPoint Presentation</vt:lpstr>
      <vt:lpstr>The Electric Potential of Many Charges</vt:lpstr>
      <vt:lpstr>PowerPoint Presentation</vt:lpstr>
      <vt:lpstr>PowerPoint Presentation</vt:lpstr>
      <vt:lpstr>The Electric Potential of a Human Heart</vt:lpstr>
      <vt:lpstr>PowerPoint Presentation</vt:lpstr>
      <vt:lpstr>PowerPoint Presentation</vt:lpstr>
      <vt:lpstr>The next test… </vt:lpstr>
      <vt:lpstr>Have a great Reading Week!!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PHY132 Introduction to Physics II</dc:title>
  <dc:creator>Jason Harlow</dc:creator>
  <cp:lastModifiedBy>Jason Harlow</cp:lastModifiedBy>
  <cp:revision>291</cp:revision>
  <cp:lastPrinted>2014-02-03T15:45:10Z</cp:lastPrinted>
  <dcterms:created xsi:type="dcterms:W3CDTF">2010-09-20T13:36:26Z</dcterms:created>
  <dcterms:modified xsi:type="dcterms:W3CDTF">2015-02-02T21:45:39Z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