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1"/>
  </p:sldMasterIdLst>
  <p:notesMasterIdLst>
    <p:notesMasterId r:id="rId81"/>
  </p:notesMasterIdLst>
  <p:handoutMasterIdLst>
    <p:handoutMasterId r:id="rId82"/>
  </p:handoutMasterIdLst>
  <p:sldIdLst>
    <p:sldId id="378" r:id="rId2"/>
    <p:sldId id="365" r:id="rId3"/>
    <p:sldId id="387" r:id="rId4"/>
    <p:sldId id="386" r:id="rId5"/>
    <p:sldId id="316" r:id="rId6"/>
    <p:sldId id="383" r:id="rId7"/>
    <p:sldId id="266" r:id="rId8"/>
    <p:sldId id="268" r:id="rId9"/>
    <p:sldId id="269" r:id="rId10"/>
    <p:sldId id="324" r:id="rId11"/>
    <p:sldId id="304" r:id="rId12"/>
    <p:sldId id="380" r:id="rId13"/>
    <p:sldId id="379" r:id="rId14"/>
    <p:sldId id="322" r:id="rId15"/>
    <p:sldId id="313" r:id="rId16"/>
    <p:sldId id="271" r:id="rId17"/>
    <p:sldId id="272" r:id="rId18"/>
    <p:sldId id="275" r:id="rId19"/>
    <p:sldId id="328" r:id="rId20"/>
    <p:sldId id="327" r:id="rId21"/>
    <p:sldId id="270" r:id="rId22"/>
    <p:sldId id="274" r:id="rId23"/>
    <p:sldId id="276" r:id="rId24"/>
    <p:sldId id="278" r:id="rId25"/>
    <p:sldId id="273" r:id="rId26"/>
    <p:sldId id="281" r:id="rId27"/>
    <p:sldId id="282" r:id="rId28"/>
    <p:sldId id="283" r:id="rId29"/>
    <p:sldId id="285" r:id="rId30"/>
    <p:sldId id="286" r:id="rId31"/>
    <p:sldId id="289" r:id="rId32"/>
    <p:sldId id="288" r:id="rId33"/>
    <p:sldId id="329" r:id="rId34"/>
    <p:sldId id="291" r:id="rId35"/>
    <p:sldId id="290" r:id="rId36"/>
    <p:sldId id="331" r:id="rId37"/>
    <p:sldId id="334" r:id="rId38"/>
    <p:sldId id="323" r:id="rId39"/>
    <p:sldId id="333" r:id="rId40"/>
    <p:sldId id="310" r:id="rId41"/>
    <p:sldId id="376" r:id="rId42"/>
    <p:sldId id="301" r:id="rId43"/>
    <p:sldId id="309" r:id="rId44"/>
    <p:sldId id="308" r:id="rId45"/>
    <p:sldId id="302" r:id="rId46"/>
    <p:sldId id="336" r:id="rId47"/>
    <p:sldId id="369" r:id="rId48"/>
    <p:sldId id="337" r:id="rId49"/>
    <p:sldId id="340" r:id="rId50"/>
    <p:sldId id="338" r:id="rId51"/>
    <p:sldId id="339" r:id="rId52"/>
    <p:sldId id="341" r:id="rId53"/>
    <p:sldId id="342" r:id="rId54"/>
    <p:sldId id="295" r:id="rId55"/>
    <p:sldId id="343" r:id="rId56"/>
    <p:sldId id="296" r:id="rId57"/>
    <p:sldId id="344" r:id="rId58"/>
    <p:sldId id="345" r:id="rId59"/>
    <p:sldId id="299" r:id="rId60"/>
    <p:sldId id="300" r:id="rId61"/>
    <p:sldId id="368" r:id="rId62"/>
    <p:sldId id="305" r:id="rId63"/>
    <p:sldId id="306" r:id="rId64"/>
    <p:sldId id="352" r:id="rId65"/>
    <p:sldId id="373" r:id="rId66"/>
    <p:sldId id="355" r:id="rId67"/>
    <p:sldId id="363" r:id="rId68"/>
    <p:sldId id="357" r:id="rId69"/>
    <p:sldId id="358" r:id="rId70"/>
    <p:sldId id="359" r:id="rId71"/>
    <p:sldId id="367" r:id="rId72"/>
    <p:sldId id="360" r:id="rId73"/>
    <p:sldId id="361" r:id="rId74"/>
    <p:sldId id="362" r:id="rId75"/>
    <p:sldId id="364" r:id="rId76"/>
    <p:sldId id="303" r:id="rId77"/>
    <p:sldId id="371" r:id="rId78"/>
    <p:sldId id="375" r:id="rId79"/>
    <p:sldId id="370" r:id="rId8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7E6A"/>
    <a:srgbClr val="8D7D5E"/>
    <a:srgbClr val="8D775E"/>
    <a:srgbClr val="7D7A66"/>
    <a:srgbClr val="8C8672"/>
    <a:srgbClr val="807664"/>
    <a:srgbClr val="8C7D6A"/>
    <a:srgbClr val="857765"/>
    <a:srgbClr val="817462"/>
    <a:srgbClr val="B5B0B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92" autoAdjust="0"/>
    <p:restoredTop sz="94570" autoAdjust="0"/>
  </p:normalViewPr>
  <p:slideViewPr>
    <p:cSldViewPr snapToGrid="0" snapToObjects="1">
      <p:cViewPr varScale="1">
        <p:scale>
          <a:sx n="54" d="100"/>
          <a:sy n="54" d="100"/>
        </p:scale>
        <p:origin x="-976" y="-112"/>
      </p:cViewPr>
      <p:guideLst>
        <p:guide orient="horz" pos="2160"/>
        <p:guide pos="2880"/>
      </p:guideLst>
    </p:cSldViewPr>
  </p:slideViewPr>
  <p:outlineViewPr>
    <p:cViewPr>
      <p:scale>
        <a:sx n="33" d="100"/>
        <a:sy n="33" d="100"/>
      </p:scale>
      <p:origin x="85064" y="24080"/>
    </p:cViewPr>
  </p:outlineViewPr>
  <p:notesTextViewPr>
    <p:cViewPr>
      <p:scale>
        <a:sx n="100" d="100"/>
        <a:sy n="100" d="100"/>
      </p:scale>
      <p:origin x="0" y="0"/>
    </p:cViewPr>
  </p:notesTextViewPr>
  <p:sorterViewPr>
    <p:cViewPr>
      <p:scale>
        <a:sx n="93" d="100"/>
        <a:sy n="93" d="100"/>
      </p:scale>
      <p:origin x="0" y="0"/>
    </p:cViewPr>
  </p:sorterViewPr>
  <p:notesViewPr>
    <p:cSldViewPr snapToGrid="0" snapToObjects="1">
      <p:cViewPr varScale="1">
        <p:scale>
          <a:sx n="90" d="100"/>
          <a:sy n="90" d="100"/>
        </p:scale>
        <p:origin x="-342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notesMaster" Target="notesMasters/notesMaster1.xml"/><Relationship Id="rId82" Type="http://schemas.openxmlformats.org/officeDocument/2006/relationships/handoutMaster" Target="handoutMasters/handoutMaster1.xml"/><Relationship Id="rId83" Type="http://schemas.openxmlformats.org/officeDocument/2006/relationships/printerSettings" Target="printerSettings/printerSettings1.bin"/><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A0F987E-F08E-9C4F-A68B-ACEF0B9EE16B}" type="datetimeFigureOut">
              <a:rPr lang="en-US" smtClean="0"/>
              <a:t>29.09.17</a:t>
            </a:fld>
            <a:endParaRPr lang="fr-F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7F1CB81-742E-1944-9596-D621CA11889C}" type="slidenum">
              <a:rPr lang="fr-FR" smtClean="0"/>
              <a:t>‹#›</a:t>
            </a:fld>
            <a:endParaRPr lang="fr-FR"/>
          </a:p>
        </p:txBody>
      </p:sp>
    </p:spTree>
    <p:extLst>
      <p:ext uri="{BB962C8B-B14F-4D97-AF65-F5344CB8AC3E}">
        <p14:creationId xmlns:p14="http://schemas.microsoft.com/office/powerpoint/2010/main" val="18476593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1BACC9-1BF2-864F-8C74-29081577BE27}" type="datetimeFigureOut">
              <a:rPr lang="en-US" smtClean="0"/>
              <a:t>29.09.17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0586DB-1821-CE49-B728-8D399E61FA5C}" type="slidenum">
              <a:rPr lang="en-US" smtClean="0"/>
              <a:t>‹#›</a:t>
            </a:fld>
            <a:endParaRPr lang="en-US"/>
          </a:p>
        </p:txBody>
      </p:sp>
    </p:spTree>
    <p:extLst>
      <p:ext uri="{BB962C8B-B14F-4D97-AF65-F5344CB8AC3E}">
        <p14:creationId xmlns:p14="http://schemas.microsoft.com/office/powerpoint/2010/main" val="35359816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290586DB-1821-CE49-B728-8D399E61FA5C}" type="slidenum">
              <a:rPr lang="en-US" smtClean="0"/>
              <a:t>1</a:t>
            </a:fld>
            <a:endParaRPr lang="en-US" dirty="0"/>
          </a:p>
        </p:txBody>
      </p:sp>
    </p:spTree>
    <p:extLst>
      <p:ext uri="{BB962C8B-B14F-4D97-AF65-F5344CB8AC3E}">
        <p14:creationId xmlns:p14="http://schemas.microsoft.com/office/powerpoint/2010/main" val="3697861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0586DB-1821-CE49-B728-8D399E61FA5C}" type="slidenum">
              <a:rPr lang="en-US" smtClean="0"/>
              <a:t>16</a:t>
            </a:fld>
            <a:endParaRPr lang="en-US" dirty="0"/>
          </a:p>
        </p:txBody>
      </p:sp>
    </p:spTree>
    <p:extLst>
      <p:ext uri="{BB962C8B-B14F-4D97-AF65-F5344CB8AC3E}">
        <p14:creationId xmlns:p14="http://schemas.microsoft.com/office/powerpoint/2010/main" val="4033031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smtClean="0"/>
              <a:t>Click to edit Master subtitle style</a:t>
            </a:r>
            <a:endParaRPr lang="en-US"/>
          </a:p>
        </p:txBody>
      </p:sp>
      <p:sp>
        <p:nvSpPr>
          <p:cNvPr id="4" name="Date Placeholder 3"/>
          <p:cNvSpPr>
            <a:spLocks noGrp="1"/>
          </p:cNvSpPr>
          <p:nvPr>
            <p:ph type="dt" sz="half" idx="10"/>
          </p:nvPr>
        </p:nvSpPr>
        <p:spPr/>
        <p:txBody>
          <a:bodyPr/>
          <a:lstStyle/>
          <a:p>
            <a:fld id="{E3DC7A81-E968-204A-B254-95351954845B}" type="datetime1">
              <a:rPr lang="fr-CA" smtClean="0"/>
              <a:t>29.09.17</a:t>
            </a:fld>
            <a:endParaRPr lang="en-US" dirty="0"/>
          </a:p>
        </p:txBody>
      </p:sp>
      <p:sp>
        <p:nvSpPr>
          <p:cNvPr id="5" name="Footer Placeholder 4"/>
          <p:cNvSpPr>
            <a:spLocks noGrp="1"/>
          </p:cNvSpPr>
          <p:nvPr>
            <p:ph type="ftr" sz="quarter" idx="11"/>
          </p:nvPr>
        </p:nvSpPr>
        <p:spPr/>
        <p:txBody>
          <a:bodyPr/>
          <a:lstStyle/>
          <a:p>
            <a:r>
              <a:rPr lang="en-US" dirty="0" smtClean="0"/>
              <a:t>Pauline Gagnon</a:t>
            </a:r>
            <a:endParaRPr lang="en-US" dirty="0"/>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dirty="0"/>
          </a:p>
        </p:txBody>
      </p:sp>
    </p:spTree>
    <p:extLst>
      <p:ext uri="{BB962C8B-B14F-4D97-AF65-F5344CB8AC3E}">
        <p14:creationId xmlns:p14="http://schemas.microsoft.com/office/powerpoint/2010/main" val="231594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4" name="Date Placeholder 3"/>
          <p:cNvSpPr>
            <a:spLocks noGrp="1"/>
          </p:cNvSpPr>
          <p:nvPr>
            <p:ph type="dt" sz="half" idx="10"/>
          </p:nvPr>
        </p:nvSpPr>
        <p:spPr/>
        <p:txBody>
          <a:bodyPr/>
          <a:lstStyle/>
          <a:p>
            <a:fld id="{C63E2812-17EB-A547-8463-C2758B6E29F5}" type="datetime1">
              <a:rPr lang="fr-CA" smtClean="0"/>
              <a:t>29.09.17</a:t>
            </a:fld>
            <a:endParaRPr lang="en-US"/>
          </a:p>
        </p:txBody>
      </p:sp>
      <p:sp>
        <p:nvSpPr>
          <p:cNvPr id="5" name="Footer Placeholder 4"/>
          <p:cNvSpPr>
            <a:spLocks noGrp="1"/>
          </p:cNvSpPr>
          <p:nvPr>
            <p:ph type="ftr" sz="quarter" idx="11"/>
          </p:nvPr>
        </p:nvSpPr>
        <p:spPr/>
        <p:txBody>
          <a:bodyPr/>
          <a:lstStyle/>
          <a:p>
            <a:r>
              <a:rPr lang="en-US" smtClean="0"/>
              <a:t>Pauline Gagnon</a:t>
            </a:r>
            <a:endParaRPr lang="en-US"/>
          </a:p>
        </p:txBody>
      </p:sp>
      <p:sp>
        <p:nvSpPr>
          <p:cNvPr id="6" name="Slide Number Placeholder 5"/>
          <p:cNvSpPr>
            <a:spLocks noGrp="1"/>
          </p:cNvSpPr>
          <p:nvPr>
            <p:ph type="sldNum" sz="quarter" idx="12"/>
          </p:nvPr>
        </p:nvSpPr>
        <p:spPr/>
        <p:txBody>
          <a:bodyPr/>
          <a:lstStyle/>
          <a:p>
            <a:fld id="{B44D27A9-ED0C-8246-8976-D4C08DB79F0F}" type="slidenum">
              <a:rPr lang="en-US" smtClean="0"/>
              <a:t>‹#›</a:t>
            </a:fld>
            <a:endParaRPr lang="en-US"/>
          </a:p>
        </p:txBody>
      </p:sp>
    </p:spTree>
    <p:extLst>
      <p:ext uri="{BB962C8B-B14F-4D97-AF65-F5344CB8AC3E}">
        <p14:creationId xmlns:p14="http://schemas.microsoft.com/office/powerpoint/2010/main" val="3993569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4" name="Date Placeholder 3"/>
          <p:cNvSpPr>
            <a:spLocks noGrp="1"/>
          </p:cNvSpPr>
          <p:nvPr>
            <p:ph type="dt" sz="half" idx="10"/>
          </p:nvPr>
        </p:nvSpPr>
        <p:spPr/>
        <p:txBody>
          <a:bodyPr/>
          <a:lstStyle/>
          <a:p>
            <a:fld id="{7B32D118-5E91-5743-95C4-2B0C6505D8C8}" type="datetime1">
              <a:rPr lang="fr-CA" smtClean="0"/>
              <a:t>29.09.17</a:t>
            </a:fld>
            <a:endParaRPr lang="en-US"/>
          </a:p>
        </p:txBody>
      </p:sp>
      <p:sp>
        <p:nvSpPr>
          <p:cNvPr id="5" name="Footer Placeholder 4"/>
          <p:cNvSpPr>
            <a:spLocks noGrp="1"/>
          </p:cNvSpPr>
          <p:nvPr>
            <p:ph type="ftr" sz="quarter" idx="11"/>
          </p:nvPr>
        </p:nvSpPr>
        <p:spPr/>
        <p:txBody>
          <a:bodyPr/>
          <a:lstStyle/>
          <a:p>
            <a:r>
              <a:rPr lang="en-US" smtClean="0"/>
              <a:t>Pauline Gagnon</a:t>
            </a:r>
            <a:endParaRPr lang="en-US"/>
          </a:p>
        </p:txBody>
      </p:sp>
      <p:sp>
        <p:nvSpPr>
          <p:cNvPr id="6" name="Slide Number Placeholder 5"/>
          <p:cNvSpPr>
            <a:spLocks noGrp="1"/>
          </p:cNvSpPr>
          <p:nvPr>
            <p:ph type="sldNum" sz="quarter" idx="12"/>
          </p:nvPr>
        </p:nvSpPr>
        <p:spPr/>
        <p:txBody>
          <a:bodyPr/>
          <a:lstStyle/>
          <a:p>
            <a:fld id="{B44D27A9-ED0C-8246-8976-D4C08DB79F0F}" type="slidenum">
              <a:rPr lang="en-US" smtClean="0"/>
              <a:t>‹#›</a:t>
            </a:fld>
            <a:endParaRPr lang="en-US"/>
          </a:p>
        </p:txBody>
      </p:sp>
    </p:spTree>
    <p:extLst>
      <p:ext uri="{BB962C8B-B14F-4D97-AF65-F5344CB8AC3E}">
        <p14:creationId xmlns:p14="http://schemas.microsoft.com/office/powerpoint/2010/main" val="393332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Click to edit Master title style</a:t>
            </a:r>
            <a:endParaRPr lang="en-US"/>
          </a:p>
        </p:txBody>
      </p:sp>
      <p:sp>
        <p:nvSpPr>
          <p:cNvPr id="3" name="Content Placeholder 2"/>
          <p:cNvSpPr>
            <a:spLocks noGrp="1"/>
          </p:cNvSpPr>
          <p:nvPr>
            <p:ph idx="1"/>
          </p:nvPr>
        </p:nvSpPr>
        <p:spPr/>
        <p:txBody>
          <a:body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4" name="Date Placeholder 3"/>
          <p:cNvSpPr>
            <a:spLocks noGrp="1"/>
          </p:cNvSpPr>
          <p:nvPr>
            <p:ph type="dt" sz="half" idx="10"/>
          </p:nvPr>
        </p:nvSpPr>
        <p:spPr/>
        <p:txBody>
          <a:bodyPr/>
          <a:lstStyle/>
          <a:p>
            <a:fld id="{3D888C86-F1E6-D445-831D-FB35C9B975DE}" type="datetime1">
              <a:rPr lang="fr-CA" smtClean="0"/>
              <a:t>29.09.17</a:t>
            </a:fld>
            <a:endParaRPr lang="en-US" dirty="0"/>
          </a:p>
        </p:txBody>
      </p:sp>
      <p:sp>
        <p:nvSpPr>
          <p:cNvPr id="5" name="Footer Placeholder 4"/>
          <p:cNvSpPr>
            <a:spLocks noGrp="1"/>
          </p:cNvSpPr>
          <p:nvPr>
            <p:ph type="ftr" sz="quarter" idx="11"/>
          </p:nvPr>
        </p:nvSpPr>
        <p:spPr/>
        <p:txBody>
          <a:bodyPr/>
          <a:lstStyle/>
          <a:p>
            <a:r>
              <a:rPr lang="en-US" dirty="0" smtClean="0"/>
              <a:t>Pauline Gagnon</a:t>
            </a:r>
            <a:endParaRPr lang="en-US" dirty="0"/>
          </a:p>
        </p:txBody>
      </p:sp>
      <p:sp>
        <p:nvSpPr>
          <p:cNvPr id="6" name="Slide Number Placeholder 5"/>
          <p:cNvSpPr>
            <a:spLocks noGrp="1"/>
          </p:cNvSpPr>
          <p:nvPr>
            <p:ph type="sldNum" sz="quarter" idx="12"/>
          </p:nvPr>
        </p:nvSpPr>
        <p:spPr/>
        <p:txBody>
          <a:bodyPr/>
          <a:lstStyle/>
          <a:p>
            <a:fld id="{B44D27A9-ED0C-8246-8976-D4C08DB79F0F}" type="slidenum">
              <a:rPr lang="en-US" smtClean="0"/>
              <a:t>‹#›</a:t>
            </a:fld>
            <a:endParaRPr lang="en-US" dirty="0"/>
          </a:p>
        </p:txBody>
      </p:sp>
    </p:spTree>
    <p:extLst>
      <p:ext uri="{BB962C8B-B14F-4D97-AF65-F5344CB8AC3E}">
        <p14:creationId xmlns:p14="http://schemas.microsoft.com/office/powerpoint/2010/main" val="3098675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smtClean="0"/>
              <a:t>Click to edit Master text styles</a:t>
            </a:r>
          </a:p>
        </p:txBody>
      </p:sp>
      <p:sp>
        <p:nvSpPr>
          <p:cNvPr id="4" name="Date Placeholder 3"/>
          <p:cNvSpPr>
            <a:spLocks noGrp="1"/>
          </p:cNvSpPr>
          <p:nvPr>
            <p:ph type="dt" sz="half" idx="10"/>
          </p:nvPr>
        </p:nvSpPr>
        <p:spPr/>
        <p:txBody>
          <a:bodyPr/>
          <a:lstStyle/>
          <a:p>
            <a:fld id="{26B9E8EF-B753-7148-BA7B-079F2FAA1415}" type="datetime1">
              <a:rPr lang="fr-CA" smtClean="0"/>
              <a:t>29.09.17</a:t>
            </a:fld>
            <a:endParaRPr lang="en-US" dirty="0"/>
          </a:p>
        </p:txBody>
      </p:sp>
      <p:sp>
        <p:nvSpPr>
          <p:cNvPr id="5" name="Footer Placeholder 4"/>
          <p:cNvSpPr>
            <a:spLocks noGrp="1"/>
          </p:cNvSpPr>
          <p:nvPr>
            <p:ph type="ftr" sz="quarter" idx="11"/>
          </p:nvPr>
        </p:nvSpPr>
        <p:spPr/>
        <p:txBody>
          <a:bodyPr/>
          <a:lstStyle/>
          <a:p>
            <a:r>
              <a:rPr lang="en-US" dirty="0" smtClean="0"/>
              <a:t>Pauline Gagnon</a:t>
            </a:r>
            <a:endParaRPr lang="en-US" dirty="0"/>
          </a:p>
        </p:txBody>
      </p:sp>
      <p:sp>
        <p:nvSpPr>
          <p:cNvPr id="6" name="Slide Number Placeholder 5"/>
          <p:cNvSpPr>
            <a:spLocks noGrp="1"/>
          </p:cNvSpPr>
          <p:nvPr>
            <p:ph type="sldNum" sz="quarter" idx="12"/>
          </p:nvPr>
        </p:nvSpPr>
        <p:spPr/>
        <p:txBody>
          <a:bodyPr/>
          <a:lstStyle/>
          <a:p>
            <a:fld id="{B44D27A9-ED0C-8246-8976-D4C08DB79F0F}" type="slidenum">
              <a:rPr lang="en-US" smtClean="0"/>
              <a:t>‹#›</a:t>
            </a:fld>
            <a:endParaRPr lang="en-US" dirty="0"/>
          </a:p>
        </p:txBody>
      </p:sp>
    </p:spTree>
    <p:extLst>
      <p:ext uri="{BB962C8B-B14F-4D97-AF65-F5344CB8AC3E}">
        <p14:creationId xmlns:p14="http://schemas.microsoft.com/office/powerpoint/2010/main" val="495472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5" name="Date Placeholder 4"/>
          <p:cNvSpPr>
            <a:spLocks noGrp="1"/>
          </p:cNvSpPr>
          <p:nvPr>
            <p:ph type="dt" sz="half" idx="10"/>
          </p:nvPr>
        </p:nvSpPr>
        <p:spPr/>
        <p:txBody>
          <a:bodyPr/>
          <a:lstStyle/>
          <a:p>
            <a:fld id="{4FE1775D-06D9-DF44-A7DD-30A589C8A1C5}" type="datetime1">
              <a:rPr lang="fr-CA" smtClean="0"/>
              <a:t>29.09.17</a:t>
            </a:fld>
            <a:endParaRPr lang="en-US" dirty="0"/>
          </a:p>
        </p:txBody>
      </p:sp>
      <p:sp>
        <p:nvSpPr>
          <p:cNvPr id="6" name="Footer Placeholder 5"/>
          <p:cNvSpPr>
            <a:spLocks noGrp="1"/>
          </p:cNvSpPr>
          <p:nvPr>
            <p:ph type="ftr" sz="quarter" idx="11"/>
          </p:nvPr>
        </p:nvSpPr>
        <p:spPr/>
        <p:txBody>
          <a:bodyPr/>
          <a:lstStyle/>
          <a:p>
            <a:r>
              <a:rPr lang="en-US" dirty="0" smtClean="0"/>
              <a:t>Pauline Gagnon</a:t>
            </a:r>
            <a:endParaRPr lang="en-US" dirty="0"/>
          </a:p>
        </p:txBody>
      </p:sp>
      <p:sp>
        <p:nvSpPr>
          <p:cNvPr id="7" name="Slide Number Placeholder 6"/>
          <p:cNvSpPr>
            <a:spLocks noGrp="1"/>
          </p:cNvSpPr>
          <p:nvPr>
            <p:ph type="sldNum" sz="quarter" idx="12"/>
          </p:nvPr>
        </p:nvSpPr>
        <p:spPr/>
        <p:txBody>
          <a:bodyPr/>
          <a:lstStyle/>
          <a:p>
            <a:fld id="{B44D27A9-ED0C-8246-8976-D4C08DB79F0F}" type="slidenum">
              <a:rPr lang="en-US" smtClean="0"/>
              <a:t>‹#›</a:t>
            </a:fld>
            <a:endParaRPr lang="en-US" dirty="0"/>
          </a:p>
        </p:txBody>
      </p:sp>
    </p:spTree>
    <p:extLst>
      <p:ext uri="{BB962C8B-B14F-4D97-AF65-F5344CB8AC3E}">
        <p14:creationId xmlns:p14="http://schemas.microsoft.com/office/powerpoint/2010/main" val="288178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7" name="Date Placeholder 6"/>
          <p:cNvSpPr>
            <a:spLocks noGrp="1"/>
          </p:cNvSpPr>
          <p:nvPr>
            <p:ph type="dt" sz="half" idx="10"/>
          </p:nvPr>
        </p:nvSpPr>
        <p:spPr/>
        <p:txBody>
          <a:bodyPr/>
          <a:lstStyle/>
          <a:p>
            <a:fld id="{0E585145-7BA8-A345-B93E-968908A5E071}" type="datetime1">
              <a:rPr lang="fr-CA" smtClean="0"/>
              <a:t>29.09.17</a:t>
            </a:fld>
            <a:endParaRPr lang="en-US" dirty="0"/>
          </a:p>
        </p:txBody>
      </p:sp>
      <p:sp>
        <p:nvSpPr>
          <p:cNvPr id="8" name="Footer Placeholder 7"/>
          <p:cNvSpPr>
            <a:spLocks noGrp="1"/>
          </p:cNvSpPr>
          <p:nvPr>
            <p:ph type="ftr" sz="quarter" idx="11"/>
          </p:nvPr>
        </p:nvSpPr>
        <p:spPr/>
        <p:txBody>
          <a:bodyPr/>
          <a:lstStyle/>
          <a:p>
            <a:r>
              <a:rPr lang="en-US" dirty="0" smtClean="0"/>
              <a:t>Pauline Gagnon</a:t>
            </a:r>
            <a:endParaRPr lang="en-US" dirty="0"/>
          </a:p>
        </p:txBody>
      </p:sp>
      <p:sp>
        <p:nvSpPr>
          <p:cNvPr id="9" name="Slide Number Placeholder 8"/>
          <p:cNvSpPr>
            <a:spLocks noGrp="1"/>
          </p:cNvSpPr>
          <p:nvPr>
            <p:ph type="sldNum" sz="quarter" idx="12"/>
          </p:nvPr>
        </p:nvSpPr>
        <p:spPr/>
        <p:txBody>
          <a:bodyPr/>
          <a:lstStyle/>
          <a:p>
            <a:fld id="{B44D27A9-ED0C-8246-8976-D4C08DB79F0F}" type="slidenum">
              <a:rPr lang="en-US" smtClean="0"/>
              <a:t>‹#›</a:t>
            </a:fld>
            <a:endParaRPr lang="en-US" dirty="0"/>
          </a:p>
        </p:txBody>
      </p:sp>
    </p:spTree>
    <p:extLst>
      <p:ext uri="{BB962C8B-B14F-4D97-AF65-F5344CB8AC3E}">
        <p14:creationId xmlns:p14="http://schemas.microsoft.com/office/powerpoint/2010/main" val="3614286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Click to edit Master title style</a:t>
            </a:r>
            <a:endParaRPr lang="en-US"/>
          </a:p>
        </p:txBody>
      </p:sp>
      <p:sp>
        <p:nvSpPr>
          <p:cNvPr id="3" name="Date Placeholder 2"/>
          <p:cNvSpPr>
            <a:spLocks noGrp="1"/>
          </p:cNvSpPr>
          <p:nvPr>
            <p:ph type="dt" sz="half" idx="10"/>
          </p:nvPr>
        </p:nvSpPr>
        <p:spPr/>
        <p:txBody>
          <a:bodyPr/>
          <a:lstStyle/>
          <a:p>
            <a:fld id="{C913C136-C706-144A-9A8A-08232A118788}" type="datetime1">
              <a:rPr lang="fr-CA" smtClean="0"/>
              <a:t>29.09.17</a:t>
            </a:fld>
            <a:endParaRPr lang="en-US" dirty="0"/>
          </a:p>
        </p:txBody>
      </p:sp>
      <p:sp>
        <p:nvSpPr>
          <p:cNvPr id="4" name="Footer Placeholder 3"/>
          <p:cNvSpPr>
            <a:spLocks noGrp="1"/>
          </p:cNvSpPr>
          <p:nvPr>
            <p:ph type="ftr" sz="quarter" idx="11"/>
          </p:nvPr>
        </p:nvSpPr>
        <p:spPr/>
        <p:txBody>
          <a:bodyPr/>
          <a:lstStyle/>
          <a:p>
            <a:r>
              <a:rPr lang="en-US" dirty="0" smtClean="0"/>
              <a:t>Pauline Gagnon</a:t>
            </a:r>
            <a:endParaRPr lang="en-US" dirty="0"/>
          </a:p>
        </p:txBody>
      </p:sp>
      <p:sp>
        <p:nvSpPr>
          <p:cNvPr id="5" name="Slide Number Placeholder 4"/>
          <p:cNvSpPr>
            <a:spLocks noGrp="1"/>
          </p:cNvSpPr>
          <p:nvPr>
            <p:ph type="sldNum" sz="quarter" idx="12"/>
          </p:nvPr>
        </p:nvSpPr>
        <p:spPr/>
        <p:txBody>
          <a:bodyPr/>
          <a:lstStyle/>
          <a:p>
            <a:fld id="{B44D27A9-ED0C-8246-8976-D4C08DB79F0F}" type="slidenum">
              <a:rPr lang="en-US" smtClean="0"/>
              <a:t>‹#›</a:t>
            </a:fld>
            <a:endParaRPr lang="en-US" dirty="0"/>
          </a:p>
        </p:txBody>
      </p:sp>
    </p:spTree>
    <p:extLst>
      <p:ext uri="{BB962C8B-B14F-4D97-AF65-F5344CB8AC3E}">
        <p14:creationId xmlns:p14="http://schemas.microsoft.com/office/powerpoint/2010/main" val="1927889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D0B407-6CC5-EC47-ACD6-904EBA581408}" type="datetime1">
              <a:rPr lang="fr-CA" smtClean="0"/>
              <a:t>29.09.17</a:t>
            </a:fld>
            <a:endParaRPr lang="en-US" dirty="0"/>
          </a:p>
        </p:txBody>
      </p:sp>
      <p:sp>
        <p:nvSpPr>
          <p:cNvPr id="3" name="Footer Placeholder 2"/>
          <p:cNvSpPr>
            <a:spLocks noGrp="1"/>
          </p:cNvSpPr>
          <p:nvPr>
            <p:ph type="ftr" sz="quarter" idx="11"/>
          </p:nvPr>
        </p:nvSpPr>
        <p:spPr/>
        <p:txBody>
          <a:bodyPr/>
          <a:lstStyle/>
          <a:p>
            <a:r>
              <a:rPr lang="en-US" dirty="0" smtClean="0"/>
              <a:t>Pauline Gagnon</a:t>
            </a:r>
            <a:endParaRPr lang="en-US" dirty="0"/>
          </a:p>
        </p:txBody>
      </p:sp>
      <p:sp>
        <p:nvSpPr>
          <p:cNvPr id="4" name="Slide Number Placeholder 3"/>
          <p:cNvSpPr>
            <a:spLocks noGrp="1"/>
          </p:cNvSpPr>
          <p:nvPr>
            <p:ph type="sldNum" sz="quarter" idx="12"/>
          </p:nvPr>
        </p:nvSpPr>
        <p:spPr/>
        <p:txBody>
          <a:bodyPr/>
          <a:lstStyle/>
          <a:p>
            <a:fld id="{B44D27A9-ED0C-8246-8976-D4C08DB79F0F}" type="slidenum">
              <a:rPr lang="en-US" smtClean="0"/>
              <a:t>‹#›</a:t>
            </a:fld>
            <a:endParaRPr lang="en-US" dirty="0"/>
          </a:p>
        </p:txBody>
      </p:sp>
    </p:spTree>
    <p:extLst>
      <p:ext uri="{BB962C8B-B14F-4D97-AF65-F5344CB8AC3E}">
        <p14:creationId xmlns:p14="http://schemas.microsoft.com/office/powerpoint/2010/main" val="767837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smtClean="0"/>
              <a:t>Click to edit Master text styles</a:t>
            </a:r>
          </a:p>
        </p:txBody>
      </p:sp>
      <p:sp>
        <p:nvSpPr>
          <p:cNvPr id="5" name="Date Placeholder 4"/>
          <p:cNvSpPr>
            <a:spLocks noGrp="1"/>
          </p:cNvSpPr>
          <p:nvPr>
            <p:ph type="dt" sz="half" idx="10"/>
          </p:nvPr>
        </p:nvSpPr>
        <p:spPr/>
        <p:txBody>
          <a:bodyPr/>
          <a:lstStyle/>
          <a:p>
            <a:fld id="{7C650F5C-9230-C94A-BC89-43BC45F92056}" type="datetime1">
              <a:rPr lang="fr-CA" smtClean="0"/>
              <a:t>29.09.17</a:t>
            </a:fld>
            <a:endParaRPr lang="en-US" dirty="0"/>
          </a:p>
        </p:txBody>
      </p:sp>
      <p:sp>
        <p:nvSpPr>
          <p:cNvPr id="6" name="Footer Placeholder 5"/>
          <p:cNvSpPr>
            <a:spLocks noGrp="1"/>
          </p:cNvSpPr>
          <p:nvPr>
            <p:ph type="ftr" sz="quarter" idx="11"/>
          </p:nvPr>
        </p:nvSpPr>
        <p:spPr/>
        <p:txBody>
          <a:bodyPr/>
          <a:lstStyle/>
          <a:p>
            <a:r>
              <a:rPr lang="en-US" dirty="0" smtClean="0"/>
              <a:t>Pauline Gagnon</a:t>
            </a:r>
            <a:endParaRPr lang="en-US" dirty="0"/>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dirty="0"/>
          </a:p>
        </p:txBody>
      </p:sp>
    </p:spTree>
    <p:extLst>
      <p:ext uri="{BB962C8B-B14F-4D97-AF65-F5344CB8AC3E}">
        <p14:creationId xmlns:p14="http://schemas.microsoft.com/office/powerpoint/2010/main" val="2369952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CA" dirty="0" smtClean="0"/>
              <a:t>Drag </a:t>
            </a:r>
            <a:r>
              <a:rPr lang="fr-CA" dirty="0" err="1" smtClean="0"/>
              <a:t>picture</a:t>
            </a:r>
            <a:r>
              <a:rPr lang="fr-CA" dirty="0" smtClean="0"/>
              <a:t> to </a:t>
            </a:r>
            <a:r>
              <a:rPr lang="fr-CA" dirty="0" err="1" smtClean="0"/>
              <a:t>placeholder</a:t>
            </a:r>
            <a:r>
              <a:rPr lang="fr-CA" dirty="0" smtClean="0"/>
              <a:t> or click </a:t>
            </a:r>
            <a:r>
              <a:rPr lang="fr-CA" dirty="0" err="1" smtClean="0"/>
              <a:t>icon</a:t>
            </a:r>
            <a:r>
              <a:rPr lang="fr-CA" dirty="0" smtClean="0"/>
              <a:t> to </a:t>
            </a:r>
            <a:r>
              <a:rPr lang="fr-CA" dirty="0" err="1" smtClean="0"/>
              <a:t>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smtClean="0"/>
              <a:t>Click to edit Master text styles</a:t>
            </a:r>
          </a:p>
        </p:txBody>
      </p:sp>
      <p:sp>
        <p:nvSpPr>
          <p:cNvPr id="5" name="Date Placeholder 4"/>
          <p:cNvSpPr>
            <a:spLocks noGrp="1"/>
          </p:cNvSpPr>
          <p:nvPr>
            <p:ph type="dt" sz="half" idx="10"/>
          </p:nvPr>
        </p:nvSpPr>
        <p:spPr/>
        <p:txBody>
          <a:bodyPr/>
          <a:lstStyle/>
          <a:p>
            <a:fld id="{66B68432-EF2F-704B-9462-51CE5A1B6523}" type="datetime1">
              <a:rPr lang="fr-CA" smtClean="0"/>
              <a:t>29.09.17</a:t>
            </a:fld>
            <a:endParaRPr lang="en-US"/>
          </a:p>
        </p:txBody>
      </p:sp>
      <p:sp>
        <p:nvSpPr>
          <p:cNvPr id="6" name="Footer Placeholder 5"/>
          <p:cNvSpPr>
            <a:spLocks noGrp="1"/>
          </p:cNvSpPr>
          <p:nvPr>
            <p:ph type="ftr" sz="quarter" idx="11"/>
          </p:nvPr>
        </p:nvSpPr>
        <p:spPr/>
        <p:txBody>
          <a:bodyPr/>
          <a:lstStyle/>
          <a:p>
            <a:r>
              <a:rPr lang="en-US" smtClean="0"/>
              <a:t>Pauline Gagnon</a:t>
            </a:r>
            <a:endParaRPr lang="en-US"/>
          </a:p>
        </p:txBody>
      </p:sp>
      <p:sp>
        <p:nvSpPr>
          <p:cNvPr id="7" name="Slide Number Placeholder 6"/>
          <p:cNvSpPr>
            <a:spLocks noGrp="1"/>
          </p:cNvSpPr>
          <p:nvPr>
            <p:ph type="sldNum" sz="quarter" idx="12"/>
          </p:nvPr>
        </p:nvSpPr>
        <p:spPr/>
        <p:txBody>
          <a:bodyPr/>
          <a:lstStyle/>
          <a:p>
            <a:fld id="{B44D27A9-ED0C-8246-8976-D4C08DB79F0F}" type="slidenum">
              <a:rPr lang="en-US" smtClean="0"/>
              <a:t>‹#›</a:t>
            </a:fld>
            <a:endParaRPr lang="en-US"/>
          </a:p>
        </p:txBody>
      </p:sp>
    </p:spTree>
    <p:extLst>
      <p:ext uri="{BB962C8B-B14F-4D97-AF65-F5344CB8AC3E}">
        <p14:creationId xmlns:p14="http://schemas.microsoft.com/office/powerpoint/2010/main" val="23680958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a:solidFill>
            <a:schemeClr val="accent3"/>
          </a:solidFill>
        </p:spPr>
        <p:txBody>
          <a:bodyPr vert="horz" lIns="91440" tIns="45720" rIns="91440" bIns="45720" rtlCol="0" anchor="ctr">
            <a:normAutofit/>
          </a:bodyPr>
          <a:lstStyle/>
          <a:p>
            <a:r>
              <a:rPr lang="fr-CA"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a:solidFill>
            <a:schemeClr val="accent4">
              <a:lumMod val="60000"/>
              <a:lumOff val="40000"/>
            </a:schemeClr>
          </a:solidFill>
        </p:spPr>
        <p:txBody>
          <a:bodyPr vert="horz" lIns="91440" tIns="45720" rIns="91440" bIns="45720" rtlCol="0">
            <a:normAutofit/>
          </a:body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2911F7-B763-9241-B63B-96A1BA60D1C9}" type="datetime1">
              <a:rPr lang="fr-CA" smtClean="0"/>
              <a:t>29.09.17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Pauline Gagnon</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4D27A9-ED0C-8246-8976-D4C08DB79F0F}" type="slidenum">
              <a:rPr lang="en-US" smtClean="0"/>
              <a:t>‹#›</a:t>
            </a:fld>
            <a:endParaRPr lang="en-US" dirty="0"/>
          </a:p>
        </p:txBody>
      </p:sp>
    </p:spTree>
    <p:extLst>
      <p:ext uri="{BB962C8B-B14F-4D97-AF65-F5344CB8AC3E}">
        <p14:creationId xmlns:p14="http://schemas.microsoft.com/office/powerpoint/2010/main" val="140132185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iming>
    <p:tnLst>
      <p:par>
        <p:cTn xmlns:p14="http://schemas.microsoft.com/office/powerpoint/2010/mai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 Id="rId3"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 Id="rId3"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 Id="rId3" Type="http://schemas.openxmlformats.org/officeDocument/2006/relationships/image" Target="../media/image2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40.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3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 Id="rId3" Type="http://schemas.openxmlformats.org/officeDocument/2006/relationships/image" Target="../media/image40.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G"/><Relationship Id="rId3" Type="http://schemas.openxmlformats.org/officeDocument/2006/relationships/image" Target="../media/image46.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png"/></Relationships>
</file>

<file path=ppt/slides/_rels/slide78.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png"/><Relationship Id="rId3" Type="http://schemas.openxmlformats.org/officeDocument/2006/relationships/image" Target="../media/image4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44D27A9-ED0C-8246-8976-D4C08DB79F0F}" type="slidenum">
              <a:rPr lang="en-US" smtClean="0"/>
              <a:t>1</a:t>
            </a:fld>
            <a:endParaRPr lang="en-US" dirty="0"/>
          </a:p>
        </p:txBody>
      </p:sp>
      <p:pic>
        <p:nvPicPr>
          <p:cNvPr id="5" name="Content Placeholder 4" descr="Mileva-derrière-Albert.png"/>
          <p:cNvPicPr>
            <a:picLocks noGrp="1" noChangeAspect="1"/>
          </p:cNvPicPr>
          <p:nvPr>
            <p:ph idx="1"/>
          </p:nvPr>
        </p:nvPicPr>
        <p:blipFill rotWithShape="1">
          <a:blip r:embed="rId3">
            <a:extLst>
              <a:ext uri="{28A0092B-C50C-407E-A947-70E740481C1C}">
                <a14:useLocalDpi xmlns:a14="http://schemas.microsoft.com/office/drawing/2010/main" val="0"/>
              </a:ext>
            </a:extLst>
          </a:blip>
          <a:srcRect t="2266" b="2266"/>
          <a:stretch/>
        </p:blipFill>
        <p:spPr>
          <a:xfrm>
            <a:off x="3222105" y="260916"/>
            <a:ext cx="5495925" cy="3913188"/>
          </a:xfrm>
          <a:prstGeom prst="rect">
            <a:avLst/>
          </a:prstGeom>
        </p:spPr>
      </p:pic>
      <p:sp>
        <p:nvSpPr>
          <p:cNvPr id="10" name="Title 1"/>
          <p:cNvSpPr txBox="1">
            <a:spLocks/>
          </p:cNvSpPr>
          <p:nvPr/>
        </p:nvSpPr>
        <p:spPr>
          <a:xfrm>
            <a:off x="-26557" y="4172082"/>
            <a:ext cx="9286874" cy="2172710"/>
          </a:xfrm>
          <a:prstGeom prst="rect">
            <a:avLst/>
          </a:prstGeom>
          <a:solidFill>
            <a:schemeClr val="accent3"/>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i="1" dirty="0" smtClean="0"/>
              <a:t>   Behind every great man, there is a great woman</a:t>
            </a:r>
            <a:r>
              <a:rPr lang="en-US" sz="3200" b="1" dirty="0" smtClean="0"/>
              <a:t/>
            </a:r>
            <a:br>
              <a:rPr lang="en-US" sz="3200" b="1" dirty="0" smtClean="0"/>
            </a:br>
            <a:endParaRPr lang="en-US" sz="3200" b="1" dirty="0"/>
          </a:p>
        </p:txBody>
      </p:sp>
      <p:sp>
        <p:nvSpPr>
          <p:cNvPr id="11" name="TextBox 10"/>
          <p:cNvSpPr txBox="1"/>
          <p:nvPr/>
        </p:nvSpPr>
        <p:spPr>
          <a:xfrm>
            <a:off x="152400" y="6376055"/>
            <a:ext cx="9143999" cy="523220"/>
          </a:xfrm>
          <a:prstGeom prst="rect">
            <a:avLst/>
          </a:prstGeom>
          <a:noFill/>
        </p:spPr>
        <p:txBody>
          <a:bodyPr wrap="square" rtlCol="0">
            <a:spAutoFit/>
          </a:bodyPr>
          <a:lstStyle/>
          <a:p>
            <a:pPr algn="ctr"/>
            <a:r>
              <a:rPr lang="en-US" sz="2800" b="1" dirty="0" smtClean="0"/>
              <a:t>Pauline Gagnon</a:t>
            </a:r>
            <a:endParaRPr lang="en-US" dirty="0"/>
          </a:p>
        </p:txBody>
      </p:sp>
      <p:sp>
        <p:nvSpPr>
          <p:cNvPr id="12" name="TextBox 11"/>
          <p:cNvSpPr txBox="1"/>
          <p:nvPr/>
        </p:nvSpPr>
        <p:spPr>
          <a:xfrm>
            <a:off x="361403" y="5571619"/>
            <a:ext cx="8934997" cy="584776"/>
          </a:xfrm>
          <a:prstGeom prst="rect">
            <a:avLst/>
          </a:prstGeom>
          <a:solidFill>
            <a:schemeClr val="accent3"/>
          </a:solidFill>
        </p:spPr>
        <p:txBody>
          <a:bodyPr wrap="square" rtlCol="0">
            <a:spAutoFit/>
          </a:bodyPr>
          <a:lstStyle/>
          <a:p>
            <a:r>
              <a:rPr lang="en-US" sz="3200" b="1" dirty="0" smtClean="0"/>
              <a:t>The role of Mileva Marić Einstein</a:t>
            </a:r>
            <a:endParaRPr lang="en-US" sz="3200" b="1" dirty="0"/>
          </a:p>
        </p:txBody>
      </p:sp>
      <p:sp>
        <p:nvSpPr>
          <p:cNvPr id="13" name="Slide Number Placeholder 2"/>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B37D5FE-740C-46F5-801A-FA5477D9711F}" type="slidenum">
              <a:rPr lang="en-US" smtClean="0"/>
              <a:pPr/>
              <a:t>1</a:t>
            </a:fld>
            <a:endParaRPr lang="en-US" dirty="0"/>
          </a:p>
        </p:txBody>
      </p:sp>
    </p:spTree>
    <p:extLst>
      <p:ext uri="{BB962C8B-B14F-4D97-AF65-F5344CB8AC3E}">
        <p14:creationId xmlns:p14="http://schemas.microsoft.com/office/powerpoint/2010/main" val="17043888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Mileva’s friends</a:t>
            </a:r>
            <a:endParaRPr lang="en-CA" dirty="0"/>
          </a:p>
        </p:txBody>
      </p:sp>
      <p:sp>
        <p:nvSpPr>
          <p:cNvPr id="3" name="Content Placeholder 2"/>
          <p:cNvSpPr>
            <a:spLocks noGrp="1"/>
          </p:cNvSpPr>
          <p:nvPr>
            <p:ph idx="1"/>
          </p:nvPr>
        </p:nvSpPr>
        <p:spPr>
          <a:xfrm>
            <a:off x="272134" y="1600200"/>
            <a:ext cx="4735510" cy="4525963"/>
          </a:xfrm>
        </p:spPr>
        <p:txBody>
          <a:bodyPr>
            <a:normAutofit/>
          </a:bodyPr>
          <a:lstStyle/>
          <a:p>
            <a:r>
              <a:rPr lang="en-CA" dirty="0" smtClean="0"/>
              <a:t>Mileva met Milana Bota and </a:t>
            </a:r>
            <a:r>
              <a:rPr lang="en-CA" u="sng" dirty="0" smtClean="0"/>
              <a:t>Helene Kaufler </a:t>
            </a:r>
            <a:r>
              <a:rPr lang="en-CA" u="sng" dirty="0">
                <a:solidFill>
                  <a:srgbClr val="000000"/>
                </a:solidFill>
                <a:ea typeface="Lucida Grande"/>
                <a:cs typeface="Lucida Grande"/>
              </a:rPr>
              <a:t>Savić </a:t>
            </a:r>
            <a:r>
              <a:rPr lang="en-CA" u="sng" dirty="0" smtClean="0"/>
              <a:t> </a:t>
            </a:r>
          </a:p>
          <a:p>
            <a:r>
              <a:rPr lang="en-CA" dirty="0" smtClean="0"/>
              <a:t>They spoke of Albert’s continuous presence at Mileva’s place</a:t>
            </a:r>
          </a:p>
          <a:p>
            <a:r>
              <a:rPr lang="en-CA" dirty="0" smtClean="0"/>
              <a:t>Albert came in and out freely to borrow books</a:t>
            </a:r>
            <a:endParaRPr lang="en-CA" dirty="0"/>
          </a:p>
        </p:txBody>
      </p:sp>
      <p:pic>
        <p:nvPicPr>
          <p:cNvPr id="4" name="Picture 3" descr="Mileva-et-ami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8087" y="1600200"/>
            <a:ext cx="3685443" cy="3923913"/>
          </a:xfrm>
          <a:prstGeom prst="rect">
            <a:avLst/>
          </a:prstGeom>
        </p:spPr>
      </p:pic>
      <p:sp>
        <p:nvSpPr>
          <p:cNvPr id="5" name="TextBox 4"/>
          <p:cNvSpPr txBox="1"/>
          <p:nvPr/>
        </p:nvSpPr>
        <p:spPr>
          <a:xfrm>
            <a:off x="5310700" y="5656678"/>
            <a:ext cx="3218168" cy="646331"/>
          </a:xfrm>
          <a:prstGeom prst="rect">
            <a:avLst/>
          </a:prstGeom>
          <a:noFill/>
        </p:spPr>
        <p:txBody>
          <a:bodyPr wrap="square" rtlCol="0">
            <a:spAutoFit/>
          </a:bodyPr>
          <a:lstStyle/>
          <a:p>
            <a:r>
              <a:rPr lang="fr-FR" dirty="0" smtClean="0"/>
              <a:t>Mileva Marić, Milana Bota and Ružica Dražic in 1899</a:t>
            </a:r>
            <a:endParaRPr lang="fr-FR" dirty="0"/>
          </a:p>
        </p:txBody>
      </p:sp>
      <p:sp>
        <p:nvSpPr>
          <p:cNvPr id="6" name="Slide Number Placeholder 5"/>
          <p:cNvSpPr>
            <a:spLocks noGrp="1"/>
          </p:cNvSpPr>
          <p:nvPr>
            <p:ph type="sldNum" sz="quarter" idx="12"/>
          </p:nvPr>
        </p:nvSpPr>
        <p:spPr/>
        <p:txBody>
          <a:bodyPr/>
          <a:lstStyle/>
          <a:p>
            <a:fld id="{B44D27A9-ED0C-8246-8976-D4C08DB79F0F}" type="slidenum">
              <a:rPr lang="en-US" smtClean="0"/>
              <a:t>10</a:t>
            </a:fld>
            <a:endParaRPr lang="en-US" dirty="0"/>
          </a:p>
        </p:txBody>
      </p:sp>
      <p:sp>
        <p:nvSpPr>
          <p:cNvPr id="7" name="Footer Placeholder 6"/>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33099573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noProof="0" dirty="0" smtClean="0"/>
              <a:t>Mileva’s letters to Helene Kaufler </a:t>
            </a:r>
            <a:r>
              <a:rPr lang="en-CA" sz="3600" dirty="0" smtClean="0">
                <a:solidFill>
                  <a:srgbClr val="000000"/>
                </a:solidFill>
                <a:ea typeface="Lucida Grande"/>
                <a:cs typeface="Lucida Grande"/>
              </a:rPr>
              <a:t>Savić</a:t>
            </a:r>
            <a:r>
              <a:rPr lang="en-CA" sz="3600" noProof="0" dirty="0" smtClean="0"/>
              <a:t> </a:t>
            </a:r>
            <a:endParaRPr lang="en-CA" sz="3600" noProof="0" dirty="0"/>
          </a:p>
        </p:txBody>
      </p:sp>
      <p:pic>
        <p:nvPicPr>
          <p:cNvPr id="6" name="Picture 5" descr="Milan-Popovi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5866" y="2343859"/>
            <a:ext cx="4510934" cy="3044880"/>
          </a:xfrm>
          <a:prstGeom prst="rect">
            <a:avLst/>
          </a:prstGeom>
        </p:spPr>
      </p:pic>
      <p:pic>
        <p:nvPicPr>
          <p:cNvPr id="7" name="Picture 6" descr="MilanPopovic-cov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1609483"/>
            <a:ext cx="3306799" cy="4767302"/>
          </a:xfrm>
          <a:prstGeom prst="rect">
            <a:avLst/>
          </a:prstGeom>
        </p:spPr>
      </p:pic>
      <p:sp>
        <p:nvSpPr>
          <p:cNvPr id="3" name="Slide Number Placeholder 2"/>
          <p:cNvSpPr>
            <a:spLocks noGrp="1"/>
          </p:cNvSpPr>
          <p:nvPr>
            <p:ph type="sldNum" sz="quarter" idx="12"/>
          </p:nvPr>
        </p:nvSpPr>
        <p:spPr/>
        <p:txBody>
          <a:bodyPr/>
          <a:lstStyle/>
          <a:p>
            <a:fld id="{B44D27A9-ED0C-8246-8976-D4C08DB79F0F}" type="slidenum">
              <a:rPr lang="en-US" smtClean="0"/>
              <a:t>11</a:t>
            </a:fld>
            <a:endParaRPr lang="en-US" dirty="0"/>
          </a:p>
        </p:txBody>
      </p:sp>
      <p:sp>
        <p:nvSpPr>
          <p:cNvPr id="4" name="Footer Placeholder 3"/>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242002730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2523"/>
            <a:ext cx="8229600" cy="4525963"/>
          </a:xfrm>
        </p:spPr>
        <p:txBody>
          <a:bodyPr>
            <a:normAutofit/>
          </a:bodyPr>
          <a:lstStyle/>
          <a:p>
            <a:pPr marL="0" indent="0" algn="ctr">
              <a:buNone/>
            </a:pPr>
            <a:endParaRPr lang="en-CA" sz="4800" b="1" dirty="0" smtClean="0"/>
          </a:p>
          <a:p>
            <a:pPr marL="0" indent="0" algn="ctr">
              <a:buNone/>
            </a:pPr>
            <a:r>
              <a:rPr lang="en-CA" sz="4800" b="1" dirty="0" smtClean="0"/>
              <a:t>The beginning of their collaboration</a:t>
            </a:r>
            <a:endParaRPr lang="en-CA" sz="4800" b="1" dirty="0"/>
          </a:p>
        </p:txBody>
      </p:sp>
      <p:sp>
        <p:nvSpPr>
          <p:cNvPr id="2" name="Slide Number Placeholder 1"/>
          <p:cNvSpPr>
            <a:spLocks noGrp="1"/>
          </p:cNvSpPr>
          <p:nvPr>
            <p:ph type="sldNum" sz="quarter" idx="12"/>
          </p:nvPr>
        </p:nvSpPr>
        <p:spPr/>
        <p:txBody>
          <a:bodyPr/>
          <a:lstStyle/>
          <a:p>
            <a:fld id="{B44D27A9-ED0C-8246-8976-D4C08DB79F0F}" type="slidenum">
              <a:rPr lang="en-US" smtClean="0"/>
              <a:t>12</a:t>
            </a:fld>
            <a:endParaRPr lang="en-US" dirty="0"/>
          </a:p>
        </p:txBody>
      </p:sp>
      <p:sp>
        <p:nvSpPr>
          <p:cNvPr id="4" name="Footer Placeholder 3"/>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199874014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111" y="0"/>
            <a:ext cx="8598916" cy="1143000"/>
          </a:xfrm>
        </p:spPr>
        <p:txBody>
          <a:bodyPr/>
          <a:lstStyle/>
          <a:p>
            <a:r>
              <a:rPr lang="en-CA" dirty="0" smtClean="0"/>
              <a:t>Correspondence from 1899-1903</a:t>
            </a:r>
            <a:endParaRPr lang="en-CA" dirty="0"/>
          </a:p>
        </p:txBody>
      </p:sp>
      <p:sp>
        <p:nvSpPr>
          <p:cNvPr id="3" name="Content Placeholder 2"/>
          <p:cNvSpPr>
            <a:spLocks noGrp="1"/>
          </p:cNvSpPr>
          <p:nvPr>
            <p:ph idx="1"/>
          </p:nvPr>
        </p:nvSpPr>
        <p:spPr>
          <a:xfrm>
            <a:off x="260111" y="1250149"/>
            <a:ext cx="8598916" cy="5301442"/>
          </a:xfrm>
        </p:spPr>
        <p:txBody>
          <a:bodyPr>
            <a:normAutofit/>
          </a:bodyPr>
          <a:lstStyle/>
          <a:p>
            <a:r>
              <a:rPr lang="en-CA" dirty="0" smtClean="0">
                <a:solidFill>
                  <a:srgbClr val="000000"/>
                </a:solidFill>
              </a:rPr>
              <a:t>43 letters from Albert to Mileva </a:t>
            </a:r>
          </a:p>
          <a:p>
            <a:r>
              <a:rPr lang="en-CA" dirty="0" smtClean="0">
                <a:solidFill>
                  <a:srgbClr val="000000"/>
                </a:solidFill>
              </a:rPr>
              <a:t>10 letters from Mileva to Albert</a:t>
            </a:r>
          </a:p>
          <a:p>
            <a:r>
              <a:rPr lang="en-CA" dirty="0" smtClean="0">
                <a:solidFill>
                  <a:srgbClr val="000000"/>
                </a:solidFill>
              </a:rPr>
              <a:t>Radmila Milentijević notes that Albert’s letters are peppered with terms such as « </a:t>
            </a:r>
            <a:r>
              <a:rPr lang="en-CA" i="1" dirty="0" smtClean="0">
                <a:solidFill>
                  <a:srgbClr val="000000"/>
                </a:solidFill>
              </a:rPr>
              <a:t>our new studies </a:t>
            </a:r>
            <a:r>
              <a:rPr lang="en-CA" dirty="0" smtClean="0">
                <a:solidFill>
                  <a:srgbClr val="000000"/>
                </a:solidFill>
              </a:rPr>
              <a:t>», « </a:t>
            </a:r>
            <a:r>
              <a:rPr lang="en-CA" i="1" dirty="0" smtClean="0">
                <a:solidFill>
                  <a:srgbClr val="000000"/>
                </a:solidFill>
              </a:rPr>
              <a:t>our research </a:t>
            </a:r>
            <a:r>
              <a:rPr lang="en-CA" dirty="0" smtClean="0">
                <a:solidFill>
                  <a:srgbClr val="000000"/>
                </a:solidFill>
              </a:rPr>
              <a:t>»,  « </a:t>
            </a:r>
            <a:r>
              <a:rPr lang="en-CA" i="1" dirty="0" smtClean="0">
                <a:solidFill>
                  <a:srgbClr val="000000"/>
                </a:solidFill>
              </a:rPr>
              <a:t>our viewpoint </a:t>
            </a:r>
            <a:r>
              <a:rPr lang="en-CA" dirty="0" smtClean="0">
                <a:solidFill>
                  <a:srgbClr val="000000"/>
                </a:solidFill>
              </a:rPr>
              <a:t>»,     « </a:t>
            </a:r>
            <a:r>
              <a:rPr lang="en-CA" i="1" dirty="0" smtClean="0">
                <a:solidFill>
                  <a:srgbClr val="000000"/>
                </a:solidFill>
              </a:rPr>
              <a:t>our theory </a:t>
            </a:r>
            <a:r>
              <a:rPr lang="en-CA" dirty="0" smtClean="0">
                <a:solidFill>
                  <a:srgbClr val="000000"/>
                </a:solidFill>
              </a:rPr>
              <a:t>», « </a:t>
            </a:r>
            <a:r>
              <a:rPr lang="en-CA" i="1" dirty="0" smtClean="0">
                <a:solidFill>
                  <a:srgbClr val="000000"/>
                </a:solidFill>
              </a:rPr>
              <a:t>our article </a:t>
            </a:r>
            <a:r>
              <a:rPr lang="en-CA" dirty="0" smtClean="0">
                <a:solidFill>
                  <a:srgbClr val="000000"/>
                </a:solidFill>
              </a:rPr>
              <a:t>»,  « </a:t>
            </a:r>
            <a:r>
              <a:rPr lang="en-CA" i="1" dirty="0" smtClean="0">
                <a:solidFill>
                  <a:srgbClr val="000000"/>
                </a:solidFill>
              </a:rPr>
              <a:t>our work on relative motion</a:t>
            </a:r>
            <a:r>
              <a:rPr lang="en-CA" dirty="0" smtClean="0">
                <a:solidFill>
                  <a:srgbClr val="000000"/>
                </a:solidFill>
              </a:rPr>
              <a:t>».</a:t>
            </a:r>
          </a:p>
          <a:p>
            <a:endParaRPr lang="en-CA" dirty="0">
              <a:solidFill>
                <a:srgbClr val="000000"/>
              </a:solidFill>
            </a:endParaRPr>
          </a:p>
          <a:p>
            <a:endParaRPr lang="en-CA" dirty="0" smtClean="0">
              <a:solidFill>
                <a:srgbClr val="000000"/>
              </a:solidFill>
            </a:endParaRPr>
          </a:p>
          <a:p>
            <a:endParaRPr lang="en-CA" dirty="0" smtClean="0">
              <a:solidFill>
                <a:srgbClr val="000000"/>
              </a:solidFill>
            </a:endParaRPr>
          </a:p>
        </p:txBody>
      </p:sp>
      <p:sp>
        <p:nvSpPr>
          <p:cNvPr id="5" name="Slide Number Placeholder 4"/>
          <p:cNvSpPr>
            <a:spLocks noGrp="1"/>
          </p:cNvSpPr>
          <p:nvPr>
            <p:ph type="sldNum" sz="quarter" idx="12"/>
          </p:nvPr>
        </p:nvSpPr>
        <p:spPr/>
        <p:txBody>
          <a:bodyPr/>
          <a:lstStyle/>
          <a:p>
            <a:fld id="{B44D27A9-ED0C-8246-8976-D4C08DB79F0F}" type="slidenum">
              <a:rPr lang="en-US" smtClean="0"/>
              <a:t>13</a:t>
            </a:fld>
            <a:endParaRPr lang="en-US" dirty="0"/>
          </a:p>
        </p:txBody>
      </p:sp>
      <p:sp>
        <p:nvSpPr>
          <p:cNvPr id="6" name="Footer Placeholder 5"/>
          <p:cNvSpPr>
            <a:spLocks noGrp="1"/>
          </p:cNvSpPr>
          <p:nvPr>
            <p:ph type="ftr" sz="quarter" idx="11"/>
          </p:nvPr>
        </p:nvSpPr>
        <p:spPr/>
        <p:txBody>
          <a:bodyPr/>
          <a:lstStyle/>
          <a:p>
            <a:r>
              <a:rPr lang="en-US" dirty="0" smtClean="0"/>
              <a:t>Pauline Gagnon</a:t>
            </a:r>
            <a:endParaRPr lang="en-US" dirty="0"/>
          </a:p>
        </p:txBody>
      </p:sp>
      <p:pic>
        <p:nvPicPr>
          <p:cNvPr id="7" name="Picture 6" descr="Renn&amp;Schulman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9413" y="4990799"/>
            <a:ext cx="1152498" cy="1730476"/>
          </a:xfrm>
          <a:prstGeom prst="rect">
            <a:avLst/>
          </a:prstGeom>
        </p:spPr>
      </p:pic>
      <p:pic>
        <p:nvPicPr>
          <p:cNvPr id="8" name="Picture 7" descr="couverture-Radmil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19" y="5053507"/>
            <a:ext cx="1358412" cy="1686402"/>
          </a:xfrm>
          <a:prstGeom prst="rect">
            <a:avLst/>
          </a:prstGeom>
        </p:spPr>
      </p:pic>
      <p:sp>
        <p:nvSpPr>
          <p:cNvPr id="4" name="TextBox 3"/>
          <p:cNvSpPr txBox="1"/>
          <p:nvPr/>
        </p:nvSpPr>
        <p:spPr>
          <a:xfrm>
            <a:off x="1542440" y="5053507"/>
            <a:ext cx="2510118" cy="1477328"/>
          </a:xfrm>
          <a:prstGeom prst="rect">
            <a:avLst/>
          </a:prstGeom>
          <a:noFill/>
        </p:spPr>
        <p:txBody>
          <a:bodyPr wrap="square" rtlCol="0">
            <a:spAutoFit/>
          </a:bodyPr>
          <a:lstStyle/>
          <a:p>
            <a:r>
              <a:rPr lang="en-CA" b="1" dirty="0" smtClean="0">
                <a:solidFill>
                  <a:srgbClr val="000000"/>
                </a:solidFill>
              </a:rPr>
              <a:t>Radmila </a:t>
            </a:r>
            <a:r>
              <a:rPr lang="en-CA" b="1" dirty="0">
                <a:solidFill>
                  <a:srgbClr val="000000"/>
                </a:solidFill>
              </a:rPr>
              <a:t>Milentijević </a:t>
            </a:r>
            <a:r>
              <a:rPr lang="en-US" i="1" dirty="0" smtClean="0"/>
              <a:t>Mileva </a:t>
            </a:r>
            <a:r>
              <a:rPr lang="en-US" i="1" dirty="0"/>
              <a:t>Marić Einstein: </a:t>
            </a:r>
          </a:p>
          <a:p>
            <a:r>
              <a:rPr lang="en-US" i="1" dirty="0"/>
              <a:t>Life with Albert Einstein </a:t>
            </a:r>
          </a:p>
          <a:p>
            <a:r>
              <a:rPr lang="en-US" dirty="0" err="1"/>
              <a:t>Bookbaby</a:t>
            </a:r>
            <a:r>
              <a:rPr lang="en-US" dirty="0"/>
              <a:t>, 2015</a:t>
            </a:r>
          </a:p>
          <a:p>
            <a:endParaRPr lang="fr-FR" dirty="0"/>
          </a:p>
        </p:txBody>
      </p:sp>
      <p:sp>
        <p:nvSpPr>
          <p:cNvPr id="9" name="TextBox 8"/>
          <p:cNvSpPr txBox="1"/>
          <p:nvPr/>
        </p:nvSpPr>
        <p:spPr>
          <a:xfrm>
            <a:off x="5758375" y="5053507"/>
            <a:ext cx="3302000" cy="1477328"/>
          </a:xfrm>
          <a:prstGeom prst="rect">
            <a:avLst/>
          </a:prstGeom>
          <a:noFill/>
        </p:spPr>
        <p:txBody>
          <a:bodyPr wrap="square" rtlCol="0">
            <a:spAutoFit/>
          </a:bodyPr>
          <a:lstStyle/>
          <a:p>
            <a:r>
              <a:rPr lang="en-CA" b="1" dirty="0"/>
              <a:t>Renn and Schulmann</a:t>
            </a:r>
          </a:p>
          <a:p>
            <a:r>
              <a:rPr lang="en-CA" dirty="0"/>
              <a:t>Albert Einstein / Mileva Marić</a:t>
            </a:r>
            <a:endParaRPr lang="en-CA" i="1" dirty="0"/>
          </a:p>
          <a:p>
            <a:r>
              <a:rPr lang="en-CA" i="1" dirty="0"/>
              <a:t>The Love Letters</a:t>
            </a:r>
            <a:r>
              <a:rPr lang="en-CA" dirty="0"/>
              <a:t>, 1992</a:t>
            </a:r>
          </a:p>
          <a:p>
            <a:endParaRPr lang="en-CA" dirty="0">
              <a:solidFill>
                <a:srgbClr val="000000"/>
              </a:solidFill>
            </a:endParaRPr>
          </a:p>
          <a:p>
            <a:endParaRPr lang="fr-FR" dirty="0"/>
          </a:p>
        </p:txBody>
      </p:sp>
    </p:spTree>
    <p:extLst>
      <p:ext uri="{BB962C8B-B14F-4D97-AF65-F5344CB8AC3E}">
        <p14:creationId xmlns:p14="http://schemas.microsoft.com/office/powerpoint/2010/main" val="330583602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First letter - 1899</a:t>
            </a:r>
            <a:endParaRPr lang="en-CA" dirty="0"/>
          </a:p>
        </p:txBody>
      </p:sp>
      <p:sp>
        <p:nvSpPr>
          <p:cNvPr id="3" name="Content Placeholder 2"/>
          <p:cNvSpPr>
            <a:spLocks noGrp="1"/>
          </p:cNvSpPr>
          <p:nvPr>
            <p:ph idx="1"/>
          </p:nvPr>
        </p:nvSpPr>
        <p:spPr>
          <a:xfrm>
            <a:off x="457200" y="1600200"/>
            <a:ext cx="8229600" cy="3146361"/>
          </a:xfrm>
        </p:spPr>
        <p:txBody>
          <a:bodyPr>
            <a:normAutofit/>
          </a:bodyPr>
          <a:lstStyle/>
          <a:p>
            <a:pPr marL="0" indent="0">
              <a:buNone/>
            </a:pPr>
            <a:r>
              <a:rPr lang="en-CA" i="1" dirty="0" smtClean="0"/>
              <a:t>« When I read Helmholtz for the first time, it seemed so odd that you were not at my side and today, this is not getting better. I find the work we do together very good, healing and also easier.»</a:t>
            </a:r>
          </a:p>
          <a:p>
            <a:pPr marL="0" indent="0" algn="r">
              <a:buNone/>
            </a:pPr>
            <a:r>
              <a:rPr lang="en-CA" i="1" dirty="0" smtClean="0"/>
              <a:t>					</a:t>
            </a:r>
            <a:r>
              <a:rPr lang="en-CA" sz="2000" dirty="0" smtClean="0"/>
              <a:t>Letter from Albert to Mileva, August 1899</a:t>
            </a:r>
            <a:endParaRPr lang="en-CA" sz="2000" dirty="0"/>
          </a:p>
        </p:txBody>
      </p:sp>
      <p:sp>
        <p:nvSpPr>
          <p:cNvPr id="5" name="Slide Number Placeholder 4"/>
          <p:cNvSpPr>
            <a:spLocks noGrp="1"/>
          </p:cNvSpPr>
          <p:nvPr>
            <p:ph type="sldNum" sz="quarter" idx="12"/>
          </p:nvPr>
        </p:nvSpPr>
        <p:spPr/>
        <p:txBody>
          <a:bodyPr/>
          <a:lstStyle/>
          <a:p>
            <a:fld id="{B44D27A9-ED0C-8246-8976-D4C08DB79F0F}" type="slidenum">
              <a:rPr lang="en-US" smtClean="0"/>
              <a:t>14</a:t>
            </a:fld>
            <a:endParaRPr lang="en-US" dirty="0"/>
          </a:p>
        </p:txBody>
      </p:sp>
      <p:sp>
        <p:nvSpPr>
          <p:cNvPr id="6" name="Footer Placeholder 5"/>
          <p:cNvSpPr>
            <a:spLocks noGrp="1"/>
          </p:cNvSpPr>
          <p:nvPr>
            <p:ph type="ftr" sz="quarter" idx="11"/>
          </p:nvPr>
        </p:nvSpPr>
        <p:spPr/>
        <p:txBody>
          <a:bodyPr/>
          <a:lstStyle/>
          <a:p>
            <a:r>
              <a:rPr lang="en-US" dirty="0" smtClean="0"/>
              <a:t>Pauline Gagnon</a:t>
            </a:r>
            <a:endParaRPr lang="en-US" dirty="0"/>
          </a:p>
        </p:txBody>
      </p:sp>
      <p:cxnSp>
        <p:nvCxnSpPr>
          <p:cNvPr id="8" name="Straight Connector 7"/>
          <p:cNvCxnSpPr/>
          <p:nvPr/>
        </p:nvCxnSpPr>
        <p:spPr>
          <a:xfrm>
            <a:off x="3711539" y="2616145"/>
            <a:ext cx="388510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414161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noProof="0" dirty="0" smtClean="0"/>
              <a:t>Mileva helps Albert to better focus</a:t>
            </a:r>
            <a:endParaRPr lang="en-CA" sz="3600" noProof="0" dirty="0"/>
          </a:p>
        </p:txBody>
      </p:sp>
      <p:sp>
        <p:nvSpPr>
          <p:cNvPr id="3" name="Content Placeholder 2"/>
          <p:cNvSpPr>
            <a:spLocks noGrp="1"/>
          </p:cNvSpPr>
          <p:nvPr>
            <p:ph idx="1"/>
          </p:nvPr>
        </p:nvSpPr>
        <p:spPr/>
        <p:txBody>
          <a:bodyPr>
            <a:normAutofit/>
          </a:bodyPr>
          <a:lstStyle/>
          <a:p>
            <a:pPr marL="0" indent="0">
              <a:buNone/>
            </a:pPr>
            <a:endParaRPr lang="en-CA" sz="3000" i="1" noProof="0" dirty="0" smtClean="0"/>
          </a:p>
          <a:p>
            <a:pPr marL="0" indent="0">
              <a:buNone/>
            </a:pPr>
            <a:r>
              <a:rPr lang="en-CA" sz="3000" i="1" noProof="0" dirty="0" smtClean="0"/>
              <a:t>“…</a:t>
            </a:r>
            <a:r>
              <a:rPr lang="en-CA" sz="3000" noProof="0" dirty="0" smtClean="0"/>
              <a:t> </a:t>
            </a:r>
            <a:r>
              <a:rPr lang="en-CA" sz="3000" i="1" noProof="0" dirty="0" smtClean="0"/>
              <a:t>the climate here does not suit me at all</a:t>
            </a:r>
            <a:r>
              <a:rPr lang="en-CA" sz="3000" noProof="0" dirty="0" smtClean="0"/>
              <a:t>, </a:t>
            </a:r>
            <a:r>
              <a:rPr lang="en-CA" sz="3000" i="1" noProof="0" dirty="0" smtClean="0"/>
              <a:t>and while I miss work, I find myself filled with dark thoughts – </a:t>
            </a:r>
            <a:r>
              <a:rPr lang="en-CA" sz="3000" i="1" dirty="0" smtClean="0"/>
              <a:t>in other words, I miss having you nearby to kindly keep me in check and prevent me from meandering</a:t>
            </a:r>
            <a:r>
              <a:rPr lang="en-CA" sz="3000" i="1" noProof="0" dirty="0" smtClean="0"/>
              <a:t>”.</a:t>
            </a:r>
          </a:p>
          <a:p>
            <a:pPr marL="0" indent="0">
              <a:buNone/>
            </a:pPr>
            <a:endParaRPr lang="en-CA" sz="2800" i="1" noProof="0" dirty="0" smtClean="0"/>
          </a:p>
          <a:p>
            <a:pPr marL="0" indent="0" algn="r">
              <a:buNone/>
            </a:pPr>
            <a:r>
              <a:rPr lang="en-CA" sz="2200" dirty="0" smtClean="0"/>
              <a:t>Letter from Albert to Mileva 2 October 1899</a:t>
            </a:r>
            <a:endParaRPr lang="en-CA" sz="2200" i="1" noProof="0" dirty="0" smtClean="0"/>
          </a:p>
          <a:p>
            <a:pPr marL="0" indent="0">
              <a:buNone/>
            </a:pPr>
            <a:endParaRPr lang="en-CA" sz="2800" i="1" noProof="0" dirty="0" smtClean="0"/>
          </a:p>
          <a:p>
            <a:pPr marL="0" indent="0">
              <a:buNone/>
            </a:pPr>
            <a:endParaRPr lang="en-CA" sz="2800" i="1" noProof="0" dirty="0"/>
          </a:p>
        </p:txBody>
      </p:sp>
      <p:sp>
        <p:nvSpPr>
          <p:cNvPr id="4" name="Slide Number Placeholder 3"/>
          <p:cNvSpPr>
            <a:spLocks noGrp="1"/>
          </p:cNvSpPr>
          <p:nvPr>
            <p:ph type="sldNum" sz="quarter" idx="12"/>
          </p:nvPr>
        </p:nvSpPr>
        <p:spPr/>
        <p:txBody>
          <a:bodyPr/>
          <a:lstStyle/>
          <a:p>
            <a:fld id="{B44D27A9-ED0C-8246-8976-D4C08DB79F0F}" type="slidenum">
              <a:rPr lang="en-US" smtClean="0"/>
              <a:t>15</a:t>
            </a:fld>
            <a:endParaRPr lang="en-US" dirty="0"/>
          </a:p>
        </p:txBody>
      </p:sp>
      <p:sp>
        <p:nvSpPr>
          <p:cNvPr id="5" name="Footer Placeholder 4"/>
          <p:cNvSpPr>
            <a:spLocks noGrp="1"/>
          </p:cNvSpPr>
          <p:nvPr>
            <p:ph type="ftr" sz="quarter" idx="11"/>
          </p:nvPr>
        </p:nvSpPr>
        <p:spPr/>
        <p:txBody>
          <a:bodyPr/>
          <a:lstStyle/>
          <a:p>
            <a:r>
              <a:rPr lang="en-US" dirty="0" smtClean="0"/>
              <a:t>Pauline Gagnon</a:t>
            </a:r>
            <a:endParaRPr lang="en-US" dirty="0"/>
          </a:p>
        </p:txBody>
      </p:sp>
      <p:cxnSp>
        <p:nvCxnSpPr>
          <p:cNvPr id="8" name="Straight Connector 7"/>
          <p:cNvCxnSpPr/>
          <p:nvPr/>
        </p:nvCxnSpPr>
        <p:spPr>
          <a:xfrm>
            <a:off x="554084" y="4496222"/>
            <a:ext cx="195851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873946" y="4036352"/>
            <a:ext cx="689597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323118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0281"/>
            <a:ext cx="8229600" cy="1143000"/>
          </a:xfrm>
        </p:spPr>
        <p:txBody>
          <a:bodyPr>
            <a:noAutofit/>
          </a:bodyPr>
          <a:lstStyle/>
          <a:p>
            <a:r>
              <a:rPr lang="en-CA" sz="2800" noProof="0" dirty="0" smtClean="0"/>
              <a:t>Academic results (maximum grade: 6)</a:t>
            </a:r>
            <a:br>
              <a:rPr lang="en-CA" sz="2800" noProof="0" dirty="0" smtClean="0"/>
            </a:br>
            <a:r>
              <a:rPr lang="en-CA" sz="2800" noProof="0" dirty="0" smtClean="0"/>
              <a:t>(according to Desanka </a:t>
            </a:r>
            <a:r>
              <a:rPr lang="en-CA" sz="2800" dirty="0" err="1" smtClean="0"/>
              <a:t>Trbuhović-Gjurić</a:t>
            </a:r>
            <a:r>
              <a:rPr lang="en-CA" sz="2800" noProof="0" dirty="0" smtClean="0"/>
              <a:t>)</a:t>
            </a:r>
            <a:endParaRPr lang="en-CA" sz="2800" noProof="0" dirty="0"/>
          </a:p>
        </p:txBody>
      </p:sp>
      <p:graphicFrame>
        <p:nvGraphicFramePr>
          <p:cNvPr id="7" name="Table 6"/>
          <p:cNvGraphicFramePr>
            <a:graphicFrameLocks noGrp="1"/>
          </p:cNvGraphicFramePr>
          <p:nvPr>
            <p:extLst>
              <p:ext uri="{D42A27DB-BD31-4B8C-83A1-F6EECF244321}">
                <p14:modId xmlns:p14="http://schemas.microsoft.com/office/powerpoint/2010/main" val="2971998316"/>
              </p:ext>
            </p:extLst>
          </p:nvPr>
        </p:nvGraphicFramePr>
        <p:xfrm>
          <a:off x="457200" y="918693"/>
          <a:ext cx="8229600" cy="5922488"/>
        </p:xfrm>
        <a:graphic>
          <a:graphicData uri="http://schemas.openxmlformats.org/drawingml/2006/table">
            <a:tbl>
              <a:tblPr firstRow="1" bandRow="1">
                <a:tableStyleId>{5C22544A-7EE6-4342-B048-85BDC9FD1C3A}</a:tableStyleId>
              </a:tblPr>
              <a:tblGrid>
                <a:gridCol w="5424595"/>
                <a:gridCol w="1194503"/>
                <a:gridCol w="1610502"/>
              </a:tblGrid>
              <a:tr h="335082">
                <a:tc>
                  <a:txBody>
                    <a:bodyPr/>
                    <a:lstStyle/>
                    <a:p>
                      <a:r>
                        <a:rPr lang="en-US" dirty="0" smtClean="0">
                          <a:solidFill>
                            <a:schemeClr val="tx1"/>
                          </a:solidFill>
                        </a:rPr>
                        <a:t>1896-1897</a:t>
                      </a:r>
                      <a:endParaRPr lang="en-US" dirty="0">
                        <a:solidFill>
                          <a:schemeClr val="tx1"/>
                        </a:solidFill>
                      </a:endParaRPr>
                    </a:p>
                  </a:txBody>
                  <a:tcPr>
                    <a:solidFill>
                      <a:srgbClr val="93A299"/>
                    </a:solidFill>
                  </a:tcPr>
                </a:tc>
                <a:tc>
                  <a:txBody>
                    <a:bodyPr/>
                    <a:lstStyle/>
                    <a:p>
                      <a:r>
                        <a:rPr lang="en-US" dirty="0" smtClean="0">
                          <a:solidFill>
                            <a:schemeClr val="tx1"/>
                          </a:solidFill>
                        </a:rPr>
                        <a:t>Mileva</a:t>
                      </a:r>
                      <a:endParaRPr lang="en-US" dirty="0">
                        <a:solidFill>
                          <a:schemeClr val="tx1"/>
                        </a:solidFill>
                      </a:endParaRPr>
                    </a:p>
                  </a:txBody>
                  <a:tcPr>
                    <a:solidFill>
                      <a:srgbClr val="93A299"/>
                    </a:solidFill>
                  </a:tcPr>
                </a:tc>
                <a:tc>
                  <a:txBody>
                    <a:bodyPr/>
                    <a:lstStyle/>
                    <a:p>
                      <a:r>
                        <a:rPr lang="en-US" dirty="0" smtClean="0">
                          <a:solidFill>
                            <a:schemeClr val="tx1"/>
                          </a:solidFill>
                        </a:rPr>
                        <a:t>Albert</a:t>
                      </a:r>
                      <a:endParaRPr lang="en-US" dirty="0">
                        <a:solidFill>
                          <a:schemeClr val="tx1"/>
                        </a:solidFill>
                      </a:endParaRPr>
                    </a:p>
                  </a:txBody>
                  <a:tcPr>
                    <a:solidFill>
                      <a:srgbClr val="93A299"/>
                    </a:solidFill>
                  </a:tcPr>
                </a:tc>
              </a:tr>
              <a:tr h="397876">
                <a:tc>
                  <a:txBody>
                    <a:bodyPr/>
                    <a:lstStyle/>
                    <a:p>
                      <a:r>
                        <a:rPr lang="en-US" dirty="0" smtClean="0">
                          <a:solidFill>
                            <a:schemeClr val="tx1"/>
                          </a:solidFill>
                        </a:rPr>
                        <a:t>Calculus</a:t>
                      </a:r>
                      <a:endParaRPr lang="en-US" dirty="0">
                        <a:solidFill>
                          <a:schemeClr val="tx1"/>
                        </a:solidFill>
                      </a:endParaRPr>
                    </a:p>
                  </a:txBody>
                  <a:tcPr/>
                </a:tc>
                <a:tc>
                  <a:txBody>
                    <a:bodyPr/>
                    <a:lstStyle/>
                    <a:p>
                      <a:r>
                        <a:rPr lang="en-US" dirty="0" smtClean="0">
                          <a:solidFill>
                            <a:schemeClr val="tx1"/>
                          </a:solidFill>
                        </a:rPr>
                        <a:t>4,5</a:t>
                      </a:r>
                      <a:r>
                        <a:rPr lang="en-US" baseline="0" dirty="0" smtClean="0">
                          <a:solidFill>
                            <a:schemeClr val="tx1"/>
                          </a:solidFill>
                        </a:rPr>
                        <a:t>      4,5</a:t>
                      </a:r>
                      <a:endParaRPr lang="en-US"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4,5</a:t>
                      </a:r>
                      <a:r>
                        <a:rPr lang="en-US" baseline="0" dirty="0" smtClean="0">
                          <a:solidFill>
                            <a:schemeClr val="tx1"/>
                          </a:solidFill>
                        </a:rPr>
                        <a:t>       5</a:t>
                      </a:r>
                      <a:endParaRPr lang="en-US" dirty="0" smtClean="0">
                        <a:solidFill>
                          <a:schemeClr val="tx1"/>
                        </a:solidFill>
                      </a:endParaRPr>
                    </a:p>
                  </a:txBody>
                  <a:tcPr/>
                </a:tc>
              </a:tr>
              <a:tr h="379506">
                <a:tc>
                  <a:txBody>
                    <a:bodyPr/>
                    <a:lstStyle/>
                    <a:p>
                      <a:r>
                        <a:rPr lang="en-US" dirty="0" smtClean="0">
                          <a:solidFill>
                            <a:schemeClr val="tx1"/>
                          </a:solidFill>
                        </a:rPr>
                        <a:t>Analytic geometry</a:t>
                      </a:r>
                      <a:endParaRPr lang="en-US" dirty="0">
                        <a:solidFill>
                          <a:schemeClr val="tx1"/>
                        </a:solidFill>
                      </a:endParaRPr>
                    </a:p>
                  </a:txBody>
                  <a:tcPr/>
                </a:tc>
                <a:tc>
                  <a:txBody>
                    <a:bodyPr/>
                    <a:lstStyle/>
                    <a:p>
                      <a:r>
                        <a:rPr lang="en-US" dirty="0" smtClean="0">
                          <a:solidFill>
                            <a:schemeClr val="tx1"/>
                          </a:solidFill>
                        </a:rPr>
                        <a:t>4,5</a:t>
                      </a:r>
                      <a:endParaRPr lang="en-US" dirty="0">
                        <a:solidFill>
                          <a:schemeClr val="tx1"/>
                        </a:solidFill>
                      </a:endParaRPr>
                    </a:p>
                  </a:txBody>
                  <a:tcPr/>
                </a:tc>
                <a:tc>
                  <a:txBody>
                    <a:bodyPr/>
                    <a:lstStyle/>
                    <a:p>
                      <a:r>
                        <a:rPr lang="en-US" dirty="0" smtClean="0">
                          <a:solidFill>
                            <a:schemeClr val="tx1"/>
                          </a:solidFill>
                        </a:rPr>
                        <a:t>5,0</a:t>
                      </a:r>
                      <a:endParaRPr lang="en-US" dirty="0">
                        <a:solidFill>
                          <a:schemeClr val="tx1"/>
                        </a:solidFill>
                      </a:endParaRPr>
                    </a:p>
                  </a:txBody>
                  <a:tcPr/>
                </a:tc>
              </a:tr>
              <a:tr h="335082">
                <a:tc>
                  <a:txBody>
                    <a:bodyPr/>
                    <a:lstStyle/>
                    <a:p>
                      <a:r>
                        <a:rPr lang="en-US" dirty="0" smtClean="0">
                          <a:solidFill>
                            <a:schemeClr val="tx1"/>
                          </a:solidFill>
                        </a:rPr>
                        <a:t>Descriptive geometry</a:t>
                      </a:r>
                      <a:endParaRPr lang="en-US" dirty="0">
                        <a:solidFill>
                          <a:schemeClr val="tx1"/>
                        </a:solidFill>
                      </a:endParaRPr>
                    </a:p>
                  </a:txBody>
                  <a:tcPr/>
                </a:tc>
                <a:tc>
                  <a:txBody>
                    <a:bodyPr/>
                    <a:lstStyle/>
                    <a:p>
                      <a:r>
                        <a:rPr lang="en-US" dirty="0" smtClean="0">
                          <a:solidFill>
                            <a:schemeClr val="tx1"/>
                          </a:solidFill>
                        </a:rPr>
                        <a:t>4,5      4</a:t>
                      </a:r>
                      <a:endParaRPr lang="en-US" dirty="0">
                        <a:solidFill>
                          <a:schemeClr val="tx1"/>
                        </a:solidFill>
                      </a:endParaRPr>
                    </a:p>
                  </a:txBody>
                  <a:tcPr/>
                </a:tc>
                <a:tc>
                  <a:txBody>
                    <a:bodyPr/>
                    <a:lstStyle/>
                    <a:p>
                      <a:r>
                        <a:rPr lang="en-US" dirty="0" smtClean="0">
                          <a:solidFill>
                            <a:schemeClr val="tx1"/>
                          </a:solidFill>
                        </a:rPr>
                        <a:t>4,5       4</a:t>
                      </a:r>
                      <a:endParaRPr lang="en-US" dirty="0">
                        <a:solidFill>
                          <a:schemeClr val="tx1"/>
                        </a:solidFill>
                      </a:endParaRPr>
                    </a:p>
                  </a:txBody>
                  <a:tcPr/>
                </a:tc>
              </a:tr>
              <a:tr h="33508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Projective geometry</a:t>
                      </a:r>
                    </a:p>
                  </a:txBody>
                  <a:tcPr/>
                </a:tc>
                <a:tc>
                  <a:txBody>
                    <a:bodyPr/>
                    <a:lstStyle/>
                    <a:p>
                      <a:r>
                        <a:rPr lang="en-US" dirty="0" smtClean="0">
                          <a:solidFill>
                            <a:schemeClr val="tx1"/>
                          </a:solidFill>
                        </a:rPr>
                        <a:t>3,5</a:t>
                      </a:r>
                      <a:endParaRPr lang="en-US" dirty="0">
                        <a:solidFill>
                          <a:schemeClr val="tx1"/>
                        </a:solidFill>
                      </a:endParaRPr>
                    </a:p>
                  </a:txBody>
                  <a:tcPr/>
                </a:tc>
                <a:tc>
                  <a:txBody>
                    <a:bodyPr/>
                    <a:lstStyle/>
                    <a:p>
                      <a:r>
                        <a:rPr lang="en-US" dirty="0" smtClean="0">
                          <a:solidFill>
                            <a:schemeClr val="tx1"/>
                          </a:solidFill>
                        </a:rPr>
                        <a:t>5</a:t>
                      </a:r>
                      <a:endParaRPr lang="en-US" dirty="0">
                        <a:solidFill>
                          <a:schemeClr val="tx1"/>
                        </a:solidFill>
                      </a:endParaRPr>
                    </a:p>
                  </a:txBody>
                  <a:tcPr/>
                </a:tc>
              </a:tr>
              <a:tr h="335082">
                <a:tc>
                  <a:txBody>
                    <a:bodyPr/>
                    <a:lstStyle/>
                    <a:p>
                      <a:r>
                        <a:rPr lang="en-US" dirty="0" smtClean="0">
                          <a:solidFill>
                            <a:schemeClr val="tx1"/>
                          </a:solidFill>
                        </a:rPr>
                        <a:t>Differential</a:t>
                      </a:r>
                      <a:r>
                        <a:rPr lang="en-US" baseline="0" dirty="0" smtClean="0">
                          <a:solidFill>
                            <a:schemeClr val="tx1"/>
                          </a:solidFill>
                        </a:rPr>
                        <a:t> e</a:t>
                      </a:r>
                      <a:r>
                        <a:rPr lang="en-US" dirty="0" smtClean="0">
                          <a:solidFill>
                            <a:schemeClr val="tx1"/>
                          </a:solidFill>
                        </a:rPr>
                        <a:t>quations </a:t>
                      </a:r>
                      <a:endParaRPr lang="en-US" dirty="0">
                        <a:solidFill>
                          <a:schemeClr val="tx1"/>
                        </a:solidFill>
                      </a:endParaRPr>
                    </a:p>
                  </a:txBody>
                  <a:tcPr/>
                </a:tc>
                <a:tc>
                  <a:txBody>
                    <a:bodyPr/>
                    <a:lstStyle/>
                    <a:p>
                      <a:r>
                        <a:rPr lang="en-US" dirty="0" smtClean="0">
                          <a:solidFill>
                            <a:schemeClr val="tx1"/>
                          </a:solidFill>
                        </a:rPr>
                        <a:t>4,5</a:t>
                      </a:r>
                      <a:endParaRPr lang="en-US" dirty="0">
                        <a:solidFill>
                          <a:schemeClr val="tx1"/>
                        </a:solidFill>
                      </a:endParaRPr>
                    </a:p>
                  </a:txBody>
                  <a:tcPr/>
                </a:tc>
                <a:tc>
                  <a:txBody>
                    <a:bodyPr/>
                    <a:lstStyle/>
                    <a:p>
                      <a:r>
                        <a:rPr lang="en-US" dirty="0" smtClean="0">
                          <a:solidFill>
                            <a:schemeClr val="tx1"/>
                          </a:solidFill>
                        </a:rPr>
                        <a:t>5</a:t>
                      </a:r>
                      <a:endParaRPr lang="en-US" dirty="0">
                        <a:solidFill>
                          <a:schemeClr val="tx1"/>
                        </a:solidFill>
                      </a:endParaRPr>
                    </a:p>
                  </a:txBody>
                  <a:tcPr/>
                </a:tc>
              </a:tr>
              <a:tr h="335082">
                <a:tc>
                  <a:txBody>
                    <a:bodyPr/>
                    <a:lstStyle/>
                    <a:p>
                      <a:r>
                        <a:rPr lang="en-US" b="1" dirty="0" smtClean="0">
                          <a:solidFill>
                            <a:schemeClr val="tx1"/>
                          </a:solidFill>
                        </a:rPr>
                        <a:t>1897-1898</a:t>
                      </a:r>
                      <a:endParaRPr lang="en-US" b="1" dirty="0">
                        <a:solidFill>
                          <a:schemeClr val="tx1"/>
                        </a:solidFill>
                      </a:endParaRPr>
                    </a:p>
                  </a:txBody>
                  <a:tcPr>
                    <a:solidFill>
                      <a:schemeClr val="accent1"/>
                    </a:solidFill>
                  </a:tcPr>
                </a:tc>
                <a:tc>
                  <a:txBody>
                    <a:bodyPr/>
                    <a:lstStyle/>
                    <a:p>
                      <a:r>
                        <a:rPr lang="en-US" b="1" dirty="0" smtClean="0">
                          <a:solidFill>
                            <a:schemeClr val="tx1"/>
                          </a:solidFill>
                        </a:rPr>
                        <a:t>Mileva</a:t>
                      </a:r>
                      <a:endParaRPr lang="en-US" b="1" dirty="0">
                        <a:solidFill>
                          <a:schemeClr val="tx1"/>
                        </a:solidFill>
                      </a:endParaRPr>
                    </a:p>
                  </a:txBody>
                  <a:tcPr>
                    <a:solidFill>
                      <a:schemeClr val="accent1"/>
                    </a:solidFill>
                  </a:tcPr>
                </a:tc>
                <a:tc>
                  <a:txBody>
                    <a:bodyPr/>
                    <a:lstStyle/>
                    <a:p>
                      <a:r>
                        <a:rPr lang="en-US" b="1" dirty="0" smtClean="0">
                          <a:solidFill>
                            <a:schemeClr val="tx1"/>
                          </a:solidFill>
                        </a:rPr>
                        <a:t>Albert</a:t>
                      </a:r>
                    </a:p>
                  </a:txBody>
                  <a:tcPr>
                    <a:solidFill>
                      <a:schemeClr val="accent1"/>
                    </a:solidFill>
                  </a:tcPr>
                </a:tc>
              </a:tr>
              <a:tr h="335082">
                <a:tc>
                  <a:txBody>
                    <a:bodyPr/>
                    <a:lstStyle/>
                    <a:p>
                      <a:r>
                        <a:rPr lang="en-US" dirty="0" smtClean="0">
                          <a:solidFill>
                            <a:schemeClr val="tx1"/>
                          </a:solidFill>
                        </a:rPr>
                        <a:t>Differential</a:t>
                      </a:r>
                      <a:r>
                        <a:rPr lang="en-US" baseline="0" dirty="0" smtClean="0">
                          <a:solidFill>
                            <a:schemeClr val="tx1"/>
                          </a:solidFill>
                        </a:rPr>
                        <a:t> e</a:t>
                      </a:r>
                      <a:r>
                        <a:rPr lang="en-US" dirty="0" smtClean="0">
                          <a:solidFill>
                            <a:schemeClr val="tx1"/>
                          </a:solidFill>
                        </a:rPr>
                        <a:t>quations </a:t>
                      </a:r>
                      <a:endParaRPr lang="en-US" dirty="0">
                        <a:solidFill>
                          <a:schemeClr val="tx1"/>
                        </a:solidFill>
                      </a:endParaRPr>
                    </a:p>
                  </a:txBody>
                  <a:tcPr/>
                </a:tc>
                <a:tc>
                  <a:txBody>
                    <a:bodyPr/>
                    <a:lstStyle/>
                    <a:p>
                      <a:endParaRPr lang="en-US" b="1" dirty="0">
                        <a:solidFill>
                          <a:schemeClr val="tx1"/>
                        </a:solidFill>
                      </a:endParaRPr>
                    </a:p>
                  </a:txBody>
                  <a:tcPr/>
                </a:tc>
                <a:tc>
                  <a:txBody>
                    <a:bodyPr/>
                    <a:lstStyle/>
                    <a:p>
                      <a:r>
                        <a:rPr lang="en-US" b="0" dirty="0" smtClean="0">
                          <a:solidFill>
                            <a:schemeClr val="tx1"/>
                          </a:solidFill>
                        </a:rPr>
                        <a:t>5</a:t>
                      </a:r>
                    </a:p>
                  </a:txBody>
                  <a:tcPr/>
                </a:tc>
              </a:tr>
              <a:tr h="335082">
                <a:tc>
                  <a:txBody>
                    <a:bodyPr/>
                    <a:lstStyle/>
                    <a:p>
                      <a:r>
                        <a:rPr lang="en-US" b="0" dirty="0" smtClean="0">
                          <a:solidFill>
                            <a:schemeClr val="tx1"/>
                          </a:solidFill>
                        </a:rPr>
                        <a:t>Physics</a:t>
                      </a:r>
                      <a:endParaRPr lang="en-US" b="0" dirty="0">
                        <a:solidFill>
                          <a:schemeClr val="tx1"/>
                        </a:solidFill>
                      </a:endParaRPr>
                    </a:p>
                  </a:txBody>
                  <a:tcPr/>
                </a:tc>
                <a:tc>
                  <a:txBody>
                    <a:bodyPr/>
                    <a:lstStyle/>
                    <a:p>
                      <a:r>
                        <a:rPr lang="en-US" b="0" dirty="0" smtClean="0">
                          <a:solidFill>
                            <a:schemeClr val="tx1"/>
                          </a:solidFill>
                        </a:rPr>
                        <a:t>5</a:t>
                      </a:r>
                      <a:endParaRPr lang="en-US" b="0" dirty="0">
                        <a:solidFill>
                          <a:schemeClr val="tx1"/>
                        </a:solidFill>
                      </a:endParaRPr>
                    </a:p>
                  </a:txBody>
                  <a:tcPr/>
                </a:tc>
                <a:tc>
                  <a:txBody>
                    <a:bodyPr/>
                    <a:lstStyle/>
                    <a:p>
                      <a:r>
                        <a:rPr lang="en-US" b="0" dirty="0" smtClean="0">
                          <a:solidFill>
                            <a:schemeClr val="tx1"/>
                          </a:solidFill>
                        </a:rPr>
                        <a:t>5          5</a:t>
                      </a:r>
                    </a:p>
                  </a:txBody>
                  <a:tcPr/>
                </a:tc>
              </a:tr>
              <a:tr h="33508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Projective geometry</a:t>
                      </a:r>
                    </a:p>
                  </a:txBody>
                  <a:tcPr/>
                </a:tc>
                <a:tc>
                  <a:txBody>
                    <a:bodyPr/>
                    <a:lstStyle/>
                    <a:p>
                      <a:endParaRPr lang="en-US" b="0" dirty="0">
                        <a:solidFill>
                          <a:schemeClr val="tx1"/>
                        </a:solidFill>
                      </a:endParaRPr>
                    </a:p>
                  </a:txBody>
                  <a:tcPr/>
                </a:tc>
                <a:tc>
                  <a:txBody>
                    <a:bodyPr/>
                    <a:lstStyle/>
                    <a:p>
                      <a:r>
                        <a:rPr lang="en-US" b="0" dirty="0" smtClean="0">
                          <a:solidFill>
                            <a:schemeClr val="tx1"/>
                          </a:solidFill>
                        </a:rPr>
                        <a:t>4</a:t>
                      </a:r>
                    </a:p>
                  </a:txBody>
                  <a:tcPr/>
                </a:tc>
              </a:tr>
              <a:tr h="335082">
                <a:tc>
                  <a:txBody>
                    <a:bodyPr/>
                    <a:lstStyle/>
                    <a:p>
                      <a:r>
                        <a:rPr lang="en-US" b="0" dirty="0" smtClean="0">
                          <a:solidFill>
                            <a:schemeClr val="tx1"/>
                          </a:solidFill>
                        </a:rPr>
                        <a:t>Applied physics</a:t>
                      </a:r>
                      <a:endParaRPr lang="en-US" b="0" dirty="0">
                        <a:solidFill>
                          <a:schemeClr val="tx1"/>
                        </a:solidFill>
                      </a:endParaRPr>
                    </a:p>
                  </a:txBody>
                  <a:tcPr/>
                </a:tc>
                <a:tc>
                  <a:txBody>
                    <a:bodyPr/>
                    <a:lstStyle/>
                    <a:p>
                      <a:r>
                        <a:rPr lang="en-US" b="0" dirty="0" smtClean="0">
                          <a:solidFill>
                            <a:schemeClr val="tx1"/>
                          </a:solidFill>
                        </a:rPr>
                        <a:t>5</a:t>
                      </a:r>
                      <a:endParaRPr lang="en-US" b="0" dirty="0">
                        <a:solidFill>
                          <a:schemeClr val="tx1"/>
                        </a:solidFill>
                      </a:endParaRPr>
                    </a:p>
                  </a:txBody>
                  <a:tcPr/>
                </a:tc>
                <a:tc>
                  <a:txBody>
                    <a:bodyPr/>
                    <a:lstStyle/>
                    <a:p>
                      <a:r>
                        <a:rPr lang="en-US" b="0" dirty="0" smtClean="0">
                          <a:solidFill>
                            <a:schemeClr val="tx1"/>
                          </a:solidFill>
                        </a:rPr>
                        <a:t>1</a:t>
                      </a:r>
                    </a:p>
                  </a:txBody>
                  <a:tcPr/>
                </a:tc>
              </a:tr>
              <a:tr h="335082">
                <a:tc>
                  <a:txBody>
                    <a:bodyPr/>
                    <a:lstStyle/>
                    <a:p>
                      <a:r>
                        <a:rPr lang="en-US" b="0" dirty="0" smtClean="0">
                          <a:solidFill>
                            <a:schemeClr val="tx1"/>
                          </a:solidFill>
                        </a:rPr>
                        <a:t>Physics laboratory</a:t>
                      </a:r>
                      <a:endParaRPr lang="en-US" b="0" dirty="0">
                        <a:solidFill>
                          <a:schemeClr val="tx1"/>
                        </a:solidFill>
                      </a:endParaRPr>
                    </a:p>
                  </a:txBody>
                  <a:tcPr/>
                </a:tc>
                <a:tc>
                  <a:txBody>
                    <a:bodyPr/>
                    <a:lstStyle/>
                    <a:p>
                      <a:r>
                        <a:rPr lang="en-US" b="0" dirty="0" smtClean="0">
                          <a:solidFill>
                            <a:schemeClr val="tx1"/>
                          </a:solidFill>
                        </a:rPr>
                        <a:t>5</a:t>
                      </a:r>
                      <a:endParaRPr lang="en-US" b="0" dirty="0">
                        <a:solidFill>
                          <a:schemeClr val="tx1"/>
                        </a:solidFill>
                      </a:endParaRPr>
                    </a:p>
                  </a:txBody>
                  <a:tcPr/>
                </a:tc>
                <a:tc>
                  <a:txBody>
                    <a:bodyPr/>
                    <a:lstStyle/>
                    <a:p>
                      <a:r>
                        <a:rPr lang="en-US" b="0" dirty="0" smtClean="0">
                          <a:solidFill>
                            <a:schemeClr val="tx1"/>
                          </a:solidFill>
                        </a:rPr>
                        <a:t>5</a:t>
                      </a:r>
                    </a:p>
                  </a:txBody>
                  <a:tcPr/>
                </a:tc>
              </a:tr>
              <a:tr h="390226">
                <a:tc>
                  <a:txBody>
                    <a:bodyPr/>
                    <a:lstStyle/>
                    <a:p>
                      <a:r>
                        <a:rPr lang="en-US" b="0" dirty="0" smtClean="0">
                          <a:solidFill>
                            <a:schemeClr val="tx1"/>
                          </a:solidFill>
                        </a:rPr>
                        <a:t>Geography</a:t>
                      </a:r>
                      <a:endParaRPr lang="en-US" b="0" dirty="0">
                        <a:solidFill>
                          <a:schemeClr val="tx1"/>
                        </a:solidFill>
                      </a:endParaRPr>
                    </a:p>
                  </a:txBody>
                  <a:tcPr/>
                </a:tc>
                <a:tc>
                  <a:txBody>
                    <a:bodyPr/>
                    <a:lstStyle/>
                    <a:p>
                      <a:r>
                        <a:rPr lang="en-US" b="0" dirty="0" smtClean="0">
                          <a:solidFill>
                            <a:schemeClr val="tx1"/>
                          </a:solidFill>
                        </a:rPr>
                        <a:t>5</a:t>
                      </a:r>
                    </a:p>
                  </a:txBody>
                  <a:tcPr/>
                </a:tc>
                <a:tc>
                  <a:txBody>
                    <a:bodyPr/>
                    <a:lstStyle/>
                    <a:p>
                      <a:r>
                        <a:rPr lang="en-US" b="0" dirty="0" smtClean="0">
                          <a:solidFill>
                            <a:schemeClr val="tx1"/>
                          </a:solidFill>
                        </a:rPr>
                        <a:t>4,5</a:t>
                      </a:r>
                    </a:p>
                  </a:txBody>
                  <a:tcPr/>
                </a:tc>
              </a:tr>
              <a:tr h="335082">
                <a:tc>
                  <a:txBody>
                    <a:bodyPr/>
                    <a:lstStyle/>
                    <a:p>
                      <a:r>
                        <a:rPr lang="en-US" b="1" dirty="0" smtClean="0">
                          <a:solidFill>
                            <a:schemeClr val="tx1"/>
                          </a:solidFill>
                        </a:rPr>
                        <a:t>1899-1900</a:t>
                      </a:r>
                      <a:endParaRPr lang="en-US" b="1" dirty="0">
                        <a:solidFill>
                          <a:schemeClr val="tx1"/>
                        </a:solidFill>
                      </a:endParaRPr>
                    </a:p>
                  </a:txBody>
                  <a:tcPr>
                    <a:solidFill>
                      <a:srgbClr val="93A299"/>
                    </a:solidFill>
                  </a:tcPr>
                </a:tc>
                <a:tc>
                  <a:txBody>
                    <a:bodyPr/>
                    <a:lstStyle/>
                    <a:p>
                      <a:r>
                        <a:rPr lang="en-US" b="1" dirty="0" smtClean="0">
                          <a:solidFill>
                            <a:schemeClr val="tx1"/>
                          </a:solidFill>
                        </a:rPr>
                        <a:t>Mileva</a:t>
                      </a:r>
                      <a:endParaRPr lang="en-US" b="1" dirty="0">
                        <a:solidFill>
                          <a:schemeClr val="tx1"/>
                        </a:solidFill>
                      </a:endParaRPr>
                    </a:p>
                  </a:txBody>
                  <a:tcPr>
                    <a:solidFill>
                      <a:srgbClr val="93A299"/>
                    </a:solidFill>
                  </a:tcPr>
                </a:tc>
                <a:tc>
                  <a:txBody>
                    <a:bodyPr/>
                    <a:lstStyle/>
                    <a:p>
                      <a:r>
                        <a:rPr lang="en-US" b="1" dirty="0" smtClean="0">
                          <a:solidFill>
                            <a:schemeClr val="tx1"/>
                          </a:solidFill>
                        </a:rPr>
                        <a:t>Albert</a:t>
                      </a:r>
                    </a:p>
                  </a:txBody>
                  <a:tcPr>
                    <a:solidFill>
                      <a:srgbClr val="93A299"/>
                    </a:solidFill>
                  </a:tcPr>
                </a:tc>
              </a:tr>
              <a:tr h="33508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solidFill>
                            <a:schemeClr val="tx1"/>
                          </a:solidFill>
                        </a:rPr>
                        <a:t>Physics laboratory</a:t>
                      </a:r>
                    </a:p>
                  </a:txBody>
                  <a:tcPr/>
                </a:tc>
                <a:tc>
                  <a:txBody>
                    <a:bodyPr/>
                    <a:lstStyle/>
                    <a:p>
                      <a:pPr marL="342900" indent="-342900">
                        <a:buAutoNum type="arabicPlain" startAt="6"/>
                      </a:pPr>
                      <a:r>
                        <a:rPr lang="en-US" b="0" dirty="0" smtClean="0">
                          <a:solidFill>
                            <a:schemeClr val="tx1"/>
                          </a:solidFill>
                        </a:rPr>
                        <a:t>     5</a:t>
                      </a:r>
                      <a:endParaRPr lang="en-US" b="0" dirty="0">
                        <a:solidFill>
                          <a:schemeClr val="tx1"/>
                        </a:solidFill>
                      </a:endParaRPr>
                    </a:p>
                  </a:txBody>
                  <a:tcPr/>
                </a:tc>
                <a:tc>
                  <a:txBody>
                    <a:bodyPr/>
                    <a:lstStyle/>
                    <a:p>
                      <a:r>
                        <a:rPr lang="en-US" b="0" dirty="0" smtClean="0">
                          <a:solidFill>
                            <a:schemeClr val="tx1"/>
                          </a:solidFill>
                        </a:rPr>
                        <a:t>6          5</a:t>
                      </a:r>
                    </a:p>
                  </a:txBody>
                  <a:tcPr/>
                </a:tc>
              </a:tr>
              <a:tr h="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solidFill>
                            <a:schemeClr val="tx1"/>
                          </a:solidFill>
                        </a:rPr>
                        <a:t>Topology</a:t>
                      </a:r>
                    </a:p>
                  </a:txBody>
                  <a:tcPr/>
                </a:tc>
                <a:tc>
                  <a:txBody>
                    <a:bodyPr/>
                    <a:lstStyle/>
                    <a:p>
                      <a:pPr marL="0" indent="0">
                        <a:buNone/>
                      </a:pPr>
                      <a:r>
                        <a:rPr lang="en-US" b="0" dirty="0" smtClean="0">
                          <a:solidFill>
                            <a:schemeClr val="tx1"/>
                          </a:solidFill>
                        </a:rPr>
                        <a:t>5</a:t>
                      </a:r>
                      <a:endParaRPr lang="en-US" b="0" dirty="0">
                        <a:solidFill>
                          <a:schemeClr val="tx1"/>
                        </a:solidFill>
                      </a:endParaRPr>
                    </a:p>
                  </a:txBody>
                  <a:tcPr/>
                </a:tc>
                <a:tc>
                  <a:txBody>
                    <a:bodyPr/>
                    <a:lstStyle/>
                    <a:p>
                      <a:endParaRPr lang="en-US" b="0" dirty="0" smtClean="0">
                        <a:solidFill>
                          <a:schemeClr val="tx1"/>
                        </a:solidFill>
                      </a:endParaRPr>
                    </a:p>
                  </a:txBody>
                  <a:tcPr/>
                </a:tc>
              </a:tr>
            </a:tbl>
          </a:graphicData>
        </a:graphic>
      </p:graphicFrame>
      <p:sp>
        <p:nvSpPr>
          <p:cNvPr id="3" name="Oval 2"/>
          <p:cNvSpPr/>
          <p:nvPr/>
        </p:nvSpPr>
        <p:spPr>
          <a:xfrm>
            <a:off x="7022958" y="4635748"/>
            <a:ext cx="382514" cy="413086"/>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 name="Slide Number Placeholder 3"/>
          <p:cNvSpPr>
            <a:spLocks noGrp="1"/>
          </p:cNvSpPr>
          <p:nvPr>
            <p:ph type="sldNum" sz="quarter" idx="12"/>
          </p:nvPr>
        </p:nvSpPr>
        <p:spPr/>
        <p:txBody>
          <a:bodyPr/>
          <a:lstStyle/>
          <a:p>
            <a:fld id="{B44D27A9-ED0C-8246-8976-D4C08DB79F0F}" type="slidenum">
              <a:rPr lang="en-US" smtClean="0"/>
              <a:t>16</a:t>
            </a:fld>
            <a:endParaRPr lang="en-US" dirty="0"/>
          </a:p>
        </p:txBody>
      </p:sp>
      <p:sp>
        <p:nvSpPr>
          <p:cNvPr id="5" name="Footer Placeholder 4"/>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16630072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noProof="0" dirty="0" smtClean="0"/>
              <a:t>Oral exam - 27 July 1900</a:t>
            </a:r>
            <a:endParaRPr lang="en-CA" noProof="0" dirty="0"/>
          </a:p>
        </p:txBody>
      </p:sp>
      <p:sp>
        <p:nvSpPr>
          <p:cNvPr id="5" name="Content Placeholder 2"/>
          <p:cNvSpPr txBox="1">
            <a:spLocks/>
          </p:cNvSpPr>
          <p:nvPr/>
        </p:nvSpPr>
        <p:spPr>
          <a:xfrm>
            <a:off x="457200" y="1600200"/>
            <a:ext cx="8229600" cy="4525963"/>
          </a:xfrm>
          <a:prstGeom prst="rect">
            <a:avLst/>
          </a:prstGeom>
          <a:solidFill>
            <a:schemeClr val="accent4">
              <a:lumMod val="60000"/>
              <a:lumOff val="4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CA" sz="2800" dirty="0" smtClean="0"/>
          </a:p>
          <a:p>
            <a:r>
              <a:rPr lang="en-CA" sz="2800" dirty="0" err="1" smtClean="0"/>
              <a:t>Minkowski</a:t>
            </a:r>
            <a:r>
              <a:rPr lang="en-CA" sz="2800" dirty="0" smtClean="0"/>
              <a:t> gave 11/12 to every</a:t>
            </a:r>
          </a:p>
          <a:p>
            <a:pPr marL="0" indent="0">
              <a:buNone/>
            </a:pPr>
            <a:r>
              <a:rPr lang="en-CA" sz="2800" dirty="0" smtClean="0"/>
              <a:t>   one except Mileva with 5 points</a:t>
            </a:r>
          </a:p>
          <a:p>
            <a:r>
              <a:rPr lang="en-CA" sz="2800" dirty="0" smtClean="0"/>
              <a:t>Their overall average (Krstić)</a:t>
            </a:r>
          </a:p>
          <a:p>
            <a:pPr lvl="1"/>
            <a:r>
              <a:rPr lang="en-CA" sz="2400" dirty="0" smtClean="0"/>
              <a:t>Albert Einstein: 	4,6</a:t>
            </a:r>
          </a:p>
          <a:p>
            <a:pPr lvl="1"/>
            <a:r>
              <a:rPr lang="en-CA" sz="2400" dirty="0" smtClean="0"/>
              <a:t>Mileva Marić:   	      4,7</a:t>
            </a:r>
          </a:p>
          <a:p>
            <a:r>
              <a:rPr lang="en-CA" sz="2800" dirty="0" smtClean="0"/>
              <a:t>Albert got his degree but Mileva did not</a:t>
            </a:r>
            <a:endParaRPr lang="en-CA"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50314698"/>
              </p:ext>
            </p:extLst>
          </p:nvPr>
        </p:nvGraphicFramePr>
        <p:xfrm>
          <a:off x="5825468" y="1897690"/>
          <a:ext cx="2735481" cy="2225040"/>
        </p:xfrm>
        <a:graphic>
          <a:graphicData uri="http://schemas.openxmlformats.org/drawingml/2006/table">
            <a:tbl>
              <a:tblPr firstRow="1" bandRow="1">
                <a:tableStyleId>{5C22544A-7EE6-4342-B048-85BDC9FD1C3A}</a:tableStyleId>
              </a:tblPr>
              <a:tblGrid>
                <a:gridCol w="2047888"/>
                <a:gridCol w="687593"/>
              </a:tblGrid>
              <a:tr h="370840">
                <a:tc gridSpan="2">
                  <a:txBody>
                    <a:bodyPr/>
                    <a:lstStyle/>
                    <a:p>
                      <a:pPr algn="ctr"/>
                      <a:r>
                        <a:rPr lang="en-US" b="0" dirty="0" smtClean="0">
                          <a:solidFill>
                            <a:srgbClr val="000000"/>
                          </a:solidFill>
                        </a:rPr>
                        <a:t>Oral exam</a:t>
                      </a:r>
                      <a:endParaRPr lang="en-US" b="0" dirty="0">
                        <a:solidFill>
                          <a:srgbClr val="000000"/>
                        </a:solidFill>
                      </a:endParaRPr>
                    </a:p>
                  </a:txBody>
                  <a:tcPr/>
                </a:tc>
                <a:tc hMerge="1">
                  <a:txBody>
                    <a:bodyPr/>
                    <a:lstStyle/>
                    <a:p>
                      <a:endParaRPr lang="en-US"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Louis Kollros</a:t>
                      </a:r>
                      <a:endParaRPr lang="en-US" dirty="0"/>
                    </a:p>
                  </a:txBody>
                  <a:tcPr/>
                </a:tc>
                <a:tc>
                  <a:txBody>
                    <a:bodyPr/>
                    <a:lstStyle/>
                    <a:p>
                      <a:r>
                        <a:rPr lang="en-US" dirty="0" smtClean="0"/>
                        <a:t>5,45</a:t>
                      </a:r>
                      <a:endParaRPr lang="en-US"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Marcel Grossman </a:t>
                      </a:r>
                      <a:endParaRPr lang="en-US" dirty="0"/>
                    </a:p>
                  </a:txBody>
                  <a:tcPr/>
                </a:tc>
                <a:tc>
                  <a:txBody>
                    <a:bodyPr/>
                    <a:lstStyle/>
                    <a:p>
                      <a:r>
                        <a:rPr lang="en-US" dirty="0" smtClean="0"/>
                        <a:t>5,23</a:t>
                      </a:r>
                      <a:endParaRPr lang="en-US"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Jakob Ehrat</a:t>
                      </a:r>
                      <a:endParaRPr lang="en-US" dirty="0"/>
                    </a:p>
                  </a:txBody>
                  <a:tcPr/>
                </a:tc>
                <a:tc>
                  <a:txBody>
                    <a:bodyPr/>
                    <a:lstStyle/>
                    <a:p>
                      <a:r>
                        <a:rPr lang="en-US" dirty="0" smtClean="0"/>
                        <a:t>5,14</a:t>
                      </a:r>
                      <a:endParaRPr lang="en-US"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Albert Einstein</a:t>
                      </a:r>
                      <a:endParaRPr lang="en-US" dirty="0"/>
                    </a:p>
                  </a:txBody>
                  <a:tcPr/>
                </a:tc>
                <a:tc>
                  <a:txBody>
                    <a:bodyPr/>
                    <a:lstStyle/>
                    <a:p>
                      <a:r>
                        <a:rPr lang="en-US" dirty="0" smtClean="0"/>
                        <a:t>4,91</a:t>
                      </a:r>
                      <a:endParaRPr lang="en-US" dirty="0"/>
                    </a:p>
                  </a:txBody>
                  <a:tcPr/>
                </a:tc>
              </a:tr>
              <a:tr h="370840">
                <a:tc>
                  <a:txBody>
                    <a:bodyPr/>
                    <a:lstStyle/>
                    <a:p>
                      <a:pPr marL="0" indent="0">
                        <a:buNone/>
                      </a:pPr>
                      <a:r>
                        <a:rPr lang="en-US" dirty="0" smtClean="0"/>
                        <a:t>Mileva Marić</a:t>
                      </a:r>
                      <a:endParaRPr lang="en-US" sz="1400" dirty="0" smtClean="0"/>
                    </a:p>
                  </a:txBody>
                  <a:tcPr/>
                </a:tc>
                <a:tc>
                  <a:txBody>
                    <a:bodyPr/>
                    <a:lstStyle/>
                    <a:p>
                      <a:r>
                        <a:rPr lang="en-US" dirty="0" smtClean="0"/>
                        <a:t>4,00</a:t>
                      </a:r>
                      <a:endParaRPr lang="en-US" dirty="0"/>
                    </a:p>
                  </a:txBody>
                  <a:tcPr/>
                </a:tc>
              </a:tr>
            </a:tbl>
          </a:graphicData>
        </a:graphic>
      </p:graphicFrame>
      <p:sp>
        <p:nvSpPr>
          <p:cNvPr id="3" name="Slide Number Placeholder 2"/>
          <p:cNvSpPr>
            <a:spLocks noGrp="1"/>
          </p:cNvSpPr>
          <p:nvPr>
            <p:ph type="sldNum" sz="quarter" idx="12"/>
          </p:nvPr>
        </p:nvSpPr>
        <p:spPr/>
        <p:txBody>
          <a:bodyPr/>
          <a:lstStyle/>
          <a:p>
            <a:fld id="{B44D27A9-ED0C-8246-8976-D4C08DB79F0F}" type="slidenum">
              <a:rPr lang="en-US" smtClean="0"/>
              <a:t>17</a:t>
            </a:fld>
            <a:endParaRPr lang="en-US" dirty="0"/>
          </a:p>
        </p:txBody>
      </p:sp>
      <p:sp>
        <p:nvSpPr>
          <p:cNvPr id="6" name="Footer Placeholder 5"/>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274325372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82336"/>
            <a:ext cx="8229600" cy="4841601"/>
          </a:xfrm>
        </p:spPr>
        <p:txBody>
          <a:bodyPr>
            <a:normAutofit/>
          </a:bodyPr>
          <a:lstStyle/>
          <a:p>
            <a:pPr marL="0" indent="0" algn="ctr">
              <a:buNone/>
            </a:pPr>
            <a:endParaRPr lang="en-CA" sz="6000" dirty="0" smtClean="0"/>
          </a:p>
          <a:p>
            <a:pPr marL="0" indent="0" algn="ctr">
              <a:buNone/>
            </a:pPr>
            <a:endParaRPr lang="en-CA" sz="6000" dirty="0" smtClean="0"/>
          </a:p>
          <a:p>
            <a:pPr marL="0" indent="0" algn="ctr">
              <a:lnSpc>
                <a:spcPct val="50000"/>
              </a:lnSpc>
              <a:buNone/>
            </a:pPr>
            <a:r>
              <a:rPr lang="en-CA" sz="6000" dirty="0" smtClean="0"/>
              <a:t>Without a job</a:t>
            </a:r>
            <a:endParaRPr lang="en-CA" sz="6000" dirty="0"/>
          </a:p>
        </p:txBody>
      </p:sp>
      <p:sp>
        <p:nvSpPr>
          <p:cNvPr id="2" name="Slide Number Placeholder 1"/>
          <p:cNvSpPr>
            <a:spLocks noGrp="1"/>
          </p:cNvSpPr>
          <p:nvPr>
            <p:ph type="sldNum" sz="quarter" idx="12"/>
          </p:nvPr>
        </p:nvSpPr>
        <p:spPr/>
        <p:txBody>
          <a:bodyPr/>
          <a:lstStyle/>
          <a:p>
            <a:fld id="{B44D27A9-ED0C-8246-8976-D4C08DB79F0F}" type="slidenum">
              <a:rPr lang="en-US" smtClean="0"/>
              <a:t>18</a:t>
            </a:fld>
            <a:endParaRPr lang="en-US" dirty="0"/>
          </a:p>
        </p:txBody>
      </p:sp>
      <p:sp>
        <p:nvSpPr>
          <p:cNvPr id="4" name="Footer Placeholder 3"/>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116731078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July 1900 - June 1902</a:t>
            </a:r>
            <a:endParaRPr lang="en-CA" dirty="0"/>
          </a:p>
        </p:txBody>
      </p:sp>
      <p:sp>
        <p:nvSpPr>
          <p:cNvPr id="3" name="Content Placeholder 2"/>
          <p:cNvSpPr>
            <a:spLocks noGrp="1"/>
          </p:cNvSpPr>
          <p:nvPr>
            <p:ph idx="1"/>
          </p:nvPr>
        </p:nvSpPr>
        <p:spPr>
          <a:xfrm>
            <a:off x="328213" y="1600200"/>
            <a:ext cx="8531775" cy="4525963"/>
          </a:xfrm>
        </p:spPr>
        <p:txBody>
          <a:bodyPr>
            <a:normAutofit/>
          </a:bodyPr>
          <a:lstStyle/>
          <a:p>
            <a:r>
              <a:rPr lang="en-CA" dirty="0" smtClean="0"/>
              <a:t>The 3 other students get an academic position</a:t>
            </a:r>
          </a:p>
          <a:p>
            <a:r>
              <a:rPr lang="en-CA" dirty="0" smtClean="0"/>
              <a:t>Albert sends application all over Europe</a:t>
            </a:r>
          </a:p>
          <a:p>
            <a:r>
              <a:rPr lang="en-CA" dirty="0" smtClean="0"/>
              <a:t>He suspects that Prof. Weber is blocking him</a:t>
            </a:r>
          </a:p>
          <a:p>
            <a:r>
              <a:rPr lang="en-CA" dirty="0" smtClean="0"/>
              <a:t>Without a job, he refuses to marry Mileva</a:t>
            </a:r>
          </a:p>
          <a:p>
            <a:r>
              <a:rPr lang="en-CA" dirty="0" smtClean="0"/>
              <a:t>They give private lessons to make ends meet and « </a:t>
            </a:r>
            <a:r>
              <a:rPr lang="en-CA" i="1" dirty="0" smtClean="0"/>
              <a:t>continue to live and work as before</a:t>
            </a:r>
            <a:r>
              <a:rPr lang="en-CA" dirty="0" smtClean="0"/>
              <a:t>. » </a:t>
            </a:r>
          </a:p>
          <a:p>
            <a:pPr marL="0" indent="0" algn="r">
              <a:buNone/>
            </a:pPr>
            <a:r>
              <a:rPr lang="en-CA" sz="2200" dirty="0" smtClean="0"/>
              <a:t>Letter from Mileva to Helene </a:t>
            </a:r>
            <a:r>
              <a:rPr lang="en-CA" sz="2200" dirty="0" smtClean="0">
                <a:solidFill>
                  <a:srgbClr val="000000"/>
                </a:solidFill>
                <a:ea typeface="Lucida Grande"/>
                <a:cs typeface="Lucida Grande"/>
              </a:rPr>
              <a:t>Savić</a:t>
            </a:r>
            <a:endParaRPr lang="en-CA" sz="2200" dirty="0" smtClean="0"/>
          </a:p>
        </p:txBody>
      </p:sp>
      <p:sp>
        <p:nvSpPr>
          <p:cNvPr id="4" name="Slide Number Placeholder 3"/>
          <p:cNvSpPr>
            <a:spLocks noGrp="1"/>
          </p:cNvSpPr>
          <p:nvPr>
            <p:ph type="sldNum" sz="quarter" idx="12"/>
          </p:nvPr>
        </p:nvSpPr>
        <p:spPr/>
        <p:txBody>
          <a:bodyPr/>
          <a:lstStyle/>
          <a:p>
            <a:fld id="{B44D27A9-ED0C-8246-8976-D4C08DB79F0F}" type="slidenum">
              <a:rPr lang="en-US" smtClean="0"/>
              <a:t>19</a:t>
            </a:fld>
            <a:endParaRPr lang="en-US" dirty="0"/>
          </a:p>
        </p:txBody>
      </p:sp>
      <p:sp>
        <p:nvSpPr>
          <p:cNvPr id="5" name="Footer Placeholder 4"/>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99979234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smtClean="0"/>
              <a:t>Plan</a:t>
            </a:r>
            <a:endParaRPr lang="en-CA" dirty="0"/>
          </a:p>
        </p:txBody>
      </p:sp>
      <p:sp>
        <p:nvSpPr>
          <p:cNvPr id="3" name="Content Placeholder 2"/>
          <p:cNvSpPr>
            <a:spLocks noGrp="1"/>
          </p:cNvSpPr>
          <p:nvPr>
            <p:ph idx="1"/>
          </p:nvPr>
        </p:nvSpPr>
        <p:spPr>
          <a:xfrm>
            <a:off x="457200" y="1595910"/>
            <a:ext cx="8229600" cy="4708525"/>
          </a:xfrm>
        </p:spPr>
        <p:txBody>
          <a:bodyPr>
            <a:normAutofit/>
          </a:bodyPr>
          <a:lstStyle/>
          <a:p>
            <a:r>
              <a:rPr lang="en-CA" dirty="0" smtClean="0"/>
              <a:t>Examine how Mileva Marić and Albert Einstein worked together for nearly 20 years</a:t>
            </a:r>
          </a:p>
          <a:p>
            <a:endParaRPr lang="en-CA" dirty="0" smtClean="0"/>
          </a:p>
          <a:p>
            <a:r>
              <a:rPr lang="en-CA" dirty="0" smtClean="0"/>
              <a:t>Look at the historical </a:t>
            </a:r>
          </a:p>
          <a:p>
            <a:pPr marL="0" indent="0">
              <a:buNone/>
            </a:pPr>
            <a:r>
              <a:rPr lang="en-CA" dirty="0"/>
              <a:t> </a:t>
            </a:r>
            <a:r>
              <a:rPr lang="en-CA" dirty="0" smtClean="0"/>
              <a:t>   and social context</a:t>
            </a:r>
          </a:p>
          <a:p>
            <a:endParaRPr lang="en-CA" dirty="0" smtClean="0"/>
          </a:p>
          <a:p>
            <a:r>
              <a:rPr lang="en-CA" dirty="0" smtClean="0"/>
              <a:t>Give justice to Mileva</a:t>
            </a:r>
          </a:p>
        </p:txBody>
      </p:sp>
      <p:sp>
        <p:nvSpPr>
          <p:cNvPr id="4" name="Slide Number Placeholder 3"/>
          <p:cNvSpPr>
            <a:spLocks noGrp="1"/>
          </p:cNvSpPr>
          <p:nvPr>
            <p:ph type="sldNum" sz="quarter" idx="12"/>
          </p:nvPr>
        </p:nvSpPr>
        <p:spPr/>
        <p:txBody>
          <a:bodyPr/>
          <a:lstStyle/>
          <a:p>
            <a:fld id="{B44D27A9-ED0C-8246-8976-D4C08DB79F0F}" type="slidenum">
              <a:rPr lang="en-US" smtClean="0"/>
              <a:t>2</a:t>
            </a:fld>
            <a:endParaRPr lang="en-US" dirty="0"/>
          </a:p>
        </p:txBody>
      </p:sp>
      <p:sp>
        <p:nvSpPr>
          <p:cNvPr id="5" name="Footer Placeholder 4"/>
          <p:cNvSpPr>
            <a:spLocks noGrp="1"/>
          </p:cNvSpPr>
          <p:nvPr>
            <p:ph type="ftr" sz="quarter" idx="11"/>
          </p:nvPr>
        </p:nvSpPr>
        <p:spPr/>
        <p:txBody>
          <a:bodyPr/>
          <a:lstStyle/>
          <a:p>
            <a:r>
              <a:rPr lang="en-US" dirty="0" smtClean="0"/>
              <a:t>Pauline Gagnon</a:t>
            </a:r>
            <a:endParaRPr lang="en-US" dirty="0"/>
          </a:p>
        </p:txBody>
      </p:sp>
      <p:pic>
        <p:nvPicPr>
          <p:cNvPr id="6" name="Picture 5" descr="Mileva-âge-moy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900" y="3276838"/>
            <a:ext cx="4669966" cy="3029620"/>
          </a:xfrm>
          <a:prstGeom prst="rect">
            <a:avLst/>
          </a:prstGeom>
        </p:spPr>
      </p:pic>
    </p:spTree>
    <p:extLst>
      <p:ext uri="{BB962C8B-B14F-4D97-AF65-F5344CB8AC3E}">
        <p14:creationId xmlns:p14="http://schemas.microsoft.com/office/powerpoint/2010/main" val="354516641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4000" dirty="0" smtClean="0"/>
              <a:t>Albert confirms their collaboration</a:t>
            </a:r>
            <a:endParaRPr lang="en-CA" sz="4000" dirty="0"/>
          </a:p>
        </p:txBody>
      </p:sp>
      <p:sp>
        <p:nvSpPr>
          <p:cNvPr id="3" name="Content Placeholder 2"/>
          <p:cNvSpPr>
            <a:spLocks noGrp="1"/>
          </p:cNvSpPr>
          <p:nvPr>
            <p:ph idx="1"/>
          </p:nvPr>
        </p:nvSpPr>
        <p:spPr>
          <a:xfrm>
            <a:off x="457200" y="1542990"/>
            <a:ext cx="8229600" cy="3296941"/>
          </a:xfrm>
        </p:spPr>
        <p:txBody>
          <a:bodyPr>
            <a:normAutofit lnSpcReduction="10000"/>
          </a:bodyPr>
          <a:lstStyle/>
          <a:p>
            <a:pPr marL="0" indent="0">
              <a:buNone/>
            </a:pPr>
            <a:endParaRPr lang="en-CA" dirty="0" smtClean="0"/>
          </a:p>
          <a:p>
            <a:pPr marL="0" indent="0">
              <a:buNone/>
            </a:pPr>
            <a:r>
              <a:rPr lang="en-CA" dirty="0" smtClean="0"/>
              <a:t>«</a:t>
            </a:r>
            <a:r>
              <a:rPr lang="en-CA" dirty="0" smtClean="0">
                <a:solidFill>
                  <a:srgbClr val="000000"/>
                </a:solidFill>
              </a:rPr>
              <a:t> </a:t>
            </a:r>
            <a:r>
              <a:rPr lang="en-CA" sz="2800" i="1" dirty="0" smtClean="0">
                <a:solidFill>
                  <a:srgbClr val="000000"/>
                </a:solidFill>
              </a:rPr>
              <a:t>I look forward to resume our new common work. You must now continue with your research – how proud I will be to have a doctor for my spouse when I’ll only be an ordinary man. »</a:t>
            </a:r>
          </a:p>
          <a:p>
            <a:pPr marL="0" indent="0">
              <a:buNone/>
            </a:pPr>
            <a:endParaRPr lang="en-CA" sz="2800" i="1" dirty="0" smtClean="0"/>
          </a:p>
          <a:p>
            <a:pPr marL="0" indent="0" algn="r">
              <a:buNone/>
            </a:pPr>
            <a:r>
              <a:rPr lang="en-CA" sz="2000" dirty="0" smtClean="0"/>
              <a:t>Letter from Albert to Mileva – mid-September 1900</a:t>
            </a:r>
          </a:p>
        </p:txBody>
      </p:sp>
      <p:sp>
        <p:nvSpPr>
          <p:cNvPr id="4" name="Title 1"/>
          <p:cNvSpPr txBox="1">
            <a:spLocks/>
          </p:cNvSpPr>
          <p:nvPr/>
        </p:nvSpPr>
        <p:spPr>
          <a:xfrm>
            <a:off x="457200" y="4946594"/>
            <a:ext cx="8229600" cy="1426553"/>
          </a:xfrm>
          <a:prstGeom prst="rect">
            <a:avLst/>
          </a:prstGeom>
          <a:solidFill>
            <a:schemeClr val="accent3"/>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CA" sz="3200" dirty="0" smtClean="0"/>
              <a:t>Back to Zurich in October to complete their theses – they resume their common studies</a:t>
            </a:r>
            <a:endParaRPr lang="en-CA" sz="3200" dirty="0"/>
          </a:p>
        </p:txBody>
      </p:sp>
      <p:sp>
        <p:nvSpPr>
          <p:cNvPr id="5" name="Slide Number Placeholder 4"/>
          <p:cNvSpPr>
            <a:spLocks noGrp="1"/>
          </p:cNvSpPr>
          <p:nvPr>
            <p:ph type="sldNum" sz="quarter" idx="12"/>
          </p:nvPr>
        </p:nvSpPr>
        <p:spPr/>
        <p:txBody>
          <a:bodyPr/>
          <a:lstStyle/>
          <a:p>
            <a:fld id="{B44D27A9-ED0C-8246-8976-D4C08DB79F0F}" type="slidenum">
              <a:rPr lang="en-US" smtClean="0"/>
              <a:t>20</a:t>
            </a:fld>
            <a:endParaRPr lang="en-US" dirty="0"/>
          </a:p>
        </p:txBody>
      </p:sp>
      <p:sp>
        <p:nvSpPr>
          <p:cNvPr id="6" name="Footer Placeholder 5"/>
          <p:cNvSpPr>
            <a:spLocks noGrp="1"/>
          </p:cNvSpPr>
          <p:nvPr>
            <p:ph type="ftr" sz="quarter" idx="11"/>
          </p:nvPr>
        </p:nvSpPr>
        <p:spPr/>
        <p:txBody>
          <a:bodyPr/>
          <a:lstStyle/>
          <a:p>
            <a:r>
              <a:rPr lang="en-US" dirty="0" smtClean="0"/>
              <a:t>Pauline Gagnon</a:t>
            </a:r>
            <a:endParaRPr lang="en-US" dirty="0"/>
          </a:p>
        </p:txBody>
      </p:sp>
      <p:cxnSp>
        <p:nvCxnSpPr>
          <p:cNvPr id="7" name="Straight Connector 6"/>
          <p:cNvCxnSpPr/>
          <p:nvPr/>
        </p:nvCxnSpPr>
        <p:spPr>
          <a:xfrm>
            <a:off x="4428888" y="2603181"/>
            <a:ext cx="331372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3946412" y="2942715"/>
            <a:ext cx="207338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638822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7175"/>
            <a:ext cx="9144000" cy="1143000"/>
          </a:xfrm>
        </p:spPr>
        <p:txBody>
          <a:bodyPr>
            <a:normAutofit/>
          </a:bodyPr>
          <a:lstStyle/>
          <a:p>
            <a:r>
              <a:rPr lang="en-CA" sz="3200" noProof="0" dirty="0" smtClean="0"/>
              <a:t>1900: Albert’s mother opposes the relationship</a:t>
            </a:r>
            <a:endParaRPr lang="en-CA" sz="2000" noProof="0" dirty="0"/>
          </a:p>
        </p:txBody>
      </p:sp>
      <p:sp>
        <p:nvSpPr>
          <p:cNvPr id="3" name="Content Placeholder 2"/>
          <p:cNvSpPr>
            <a:spLocks noGrp="1"/>
          </p:cNvSpPr>
          <p:nvPr>
            <p:ph idx="1"/>
          </p:nvPr>
        </p:nvSpPr>
        <p:spPr>
          <a:xfrm>
            <a:off x="2616699" y="1560155"/>
            <a:ext cx="6070101" cy="5063353"/>
          </a:xfrm>
        </p:spPr>
        <p:txBody>
          <a:bodyPr>
            <a:normAutofit lnSpcReduction="10000"/>
          </a:bodyPr>
          <a:lstStyle/>
          <a:p>
            <a:r>
              <a:rPr lang="en-CA" sz="2800" noProof="0" dirty="0" smtClean="0">
                <a:solidFill>
                  <a:srgbClr val="000000"/>
                </a:solidFill>
              </a:rPr>
              <a:t>She finds Mileva too </a:t>
            </a:r>
            <a:r>
              <a:rPr lang="en-CA" sz="2800" noProof="0" dirty="0" smtClean="0"/>
              <a:t>old:</a:t>
            </a:r>
          </a:p>
          <a:p>
            <a:pPr marL="0" indent="0">
              <a:buNone/>
            </a:pPr>
            <a:r>
              <a:rPr lang="en-CA" sz="2800" i="1" noProof="0" dirty="0" smtClean="0"/>
              <a:t>“By the time you’re 30, she’ll already be an old hag!”</a:t>
            </a:r>
          </a:p>
          <a:p>
            <a:pPr marL="0" indent="0" algn="r">
              <a:buNone/>
            </a:pPr>
            <a:r>
              <a:rPr lang="en-CA" sz="2400" dirty="0" smtClean="0"/>
              <a:t>Letter from Albert to Mileva - </a:t>
            </a:r>
            <a:r>
              <a:rPr lang="en-CA" sz="2200" dirty="0" smtClean="0"/>
              <a:t>27 July 1900</a:t>
            </a:r>
            <a:r>
              <a:rPr lang="en-CA" sz="2200" i="1" noProof="0" dirty="0" smtClean="0"/>
              <a:t> </a:t>
            </a:r>
          </a:p>
          <a:p>
            <a:r>
              <a:rPr lang="en-CA" sz="2800" dirty="0" smtClean="0"/>
              <a:t>« </a:t>
            </a:r>
            <a:r>
              <a:rPr lang="en-CA" sz="2800" i="1" dirty="0" smtClean="0"/>
              <a:t>She cannot enter a respectable family</a:t>
            </a:r>
            <a:r>
              <a:rPr lang="en-CA" sz="2800" dirty="0" smtClean="0"/>
              <a:t> »</a:t>
            </a:r>
          </a:p>
          <a:p>
            <a:r>
              <a:rPr lang="en-CA" sz="2800" dirty="0" smtClean="0"/>
              <a:t>Mileva is not Jewish, nor German</a:t>
            </a:r>
          </a:p>
          <a:p>
            <a:r>
              <a:rPr lang="en-CA" sz="2800" dirty="0" smtClean="0"/>
              <a:t>She has a limp and is too intellectual</a:t>
            </a:r>
            <a:endParaRPr lang="en-CA" sz="2800" noProof="0" dirty="0" smtClean="0"/>
          </a:p>
          <a:p>
            <a:r>
              <a:rPr lang="en-CA" sz="2800" noProof="0" dirty="0" smtClean="0"/>
              <a:t>Prejudice against Slavic people</a:t>
            </a:r>
          </a:p>
          <a:p>
            <a:r>
              <a:rPr lang="en-CA" sz="2800" dirty="0" smtClean="0"/>
              <a:t>Albert’s father also requests that his son finds work before getting married</a:t>
            </a:r>
          </a:p>
          <a:p>
            <a:endParaRPr lang="en-CA" sz="2800" noProof="0" dirty="0"/>
          </a:p>
        </p:txBody>
      </p:sp>
      <p:pic>
        <p:nvPicPr>
          <p:cNvPr id="5" name="Picture 4" descr="Pauline_Einste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83763"/>
            <a:ext cx="2616699" cy="3292679"/>
          </a:xfrm>
          <a:prstGeom prst="rect">
            <a:avLst/>
          </a:prstGeom>
        </p:spPr>
      </p:pic>
      <p:sp>
        <p:nvSpPr>
          <p:cNvPr id="4" name="Slide Number Placeholder 3"/>
          <p:cNvSpPr>
            <a:spLocks noGrp="1"/>
          </p:cNvSpPr>
          <p:nvPr>
            <p:ph type="sldNum" sz="quarter" idx="12"/>
          </p:nvPr>
        </p:nvSpPr>
        <p:spPr/>
        <p:txBody>
          <a:bodyPr/>
          <a:lstStyle/>
          <a:p>
            <a:fld id="{B44D27A9-ED0C-8246-8976-D4C08DB79F0F}" type="slidenum">
              <a:rPr lang="en-US" smtClean="0"/>
              <a:t>21</a:t>
            </a:fld>
            <a:endParaRPr lang="en-US" dirty="0"/>
          </a:p>
        </p:txBody>
      </p:sp>
      <p:sp>
        <p:nvSpPr>
          <p:cNvPr id="6" name="Footer Placeholder 5"/>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31888255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noProof="0" dirty="0" smtClean="0"/>
              <a:t>First article on capillarity submitted on 13 December 1900</a:t>
            </a:r>
            <a:endParaRPr lang="en-CA" noProof="0" dirty="0"/>
          </a:p>
        </p:txBody>
      </p:sp>
      <p:sp>
        <p:nvSpPr>
          <p:cNvPr id="3" name="Content Placeholder 2"/>
          <p:cNvSpPr>
            <a:spLocks noGrp="1"/>
          </p:cNvSpPr>
          <p:nvPr>
            <p:ph idx="1"/>
          </p:nvPr>
        </p:nvSpPr>
        <p:spPr/>
        <p:txBody>
          <a:bodyPr>
            <a:normAutofit/>
          </a:bodyPr>
          <a:lstStyle/>
          <a:p>
            <a:r>
              <a:rPr lang="en-CA" dirty="0" smtClean="0"/>
              <a:t>“</a:t>
            </a:r>
            <a:r>
              <a:rPr lang="en-CA" b="1" i="1" u="sng" dirty="0" smtClean="0"/>
              <a:t>W</a:t>
            </a:r>
            <a:r>
              <a:rPr lang="en-CA" b="1" i="1" dirty="0" smtClean="0"/>
              <a:t>e</a:t>
            </a:r>
            <a:r>
              <a:rPr lang="en-CA" i="1" dirty="0" smtClean="0"/>
              <a:t> will send a private copy to Boltzmann to see what he thinks and I hope he will answer </a:t>
            </a:r>
            <a:r>
              <a:rPr lang="en-CA" b="1" i="1" u="sng" dirty="0" smtClean="0"/>
              <a:t>us</a:t>
            </a:r>
            <a:r>
              <a:rPr lang="en-CA" i="1" dirty="0" smtClean="0"/>
              <a:t>.”</a:t>
            </a:r>
          </a:p>
          <a:p>
            <a:pPr marL="0" indent="0" algn="r">
              <a:buNone/>
            </a:pPr>
            <a:r>
              <a:rPr lang="en-CA" sz="2200" dirty="0" smtClean="0"/>
              <a:t>Letter from Mileva to </a:t>
            </a:r>
            <a:r>
              <a:rPr lang="en-CA" sz="2000" dirty="0" smtClean="0"/>
              <a:t>Helene </a:t>
            </a:r>
            <a:r>
              <a:rPr lang="en-CA" sz="2000" dirty="0" smtClean="0">
                <a:solidFill>
                  <a:srgbClr val="000000"/>
                </a:solidFill>
                <a:ea typeface="Lucida Grande"/>
                <a:cs typeface="Lucida Grande"/>
              </a:rPr>
              <a:t>Savić</a:t>
            </a:r>
            <a:r>
              <a:rPr lang="en-CA" sz="2000" dirty="0" smtClean="0"/>
              <a:t> </a:t>
            </a:r>
            <a:r>
              <a:rPr lang="en-CA" sz="2200" dirty="0" smtClean="0"/>
              <a:t>– 20 December 1900</a:t>
            </a:r>
          </a:p>
          <a:p>
            <a:r>
              <a:rPr lang="en-CA" dirty="0" smtClean="0"/>
              <a:t>Albert’s friend Michele </a:t>
            </a:r>
            <a:r>
              <a:rPr lang="en-CA" dirty="0" err="1" smtClean="0"/>
              <a:t>Besso</a:t>
            </a:r>
            <a:r>
              <a:rPr lang="en-CA" i="1" dirty="0" err="1" smtClean="0"/>
              <a:t>“visited</a:t>
            </a:r>
            <a:r>
              <a:rPr lang="en-CA" i="1" dirty="0" smtClean="0"/>
              <a:t> his uncle </a:t>
            </a:r>
            <a:r>
              <a:rPr lang="en-CA" i="1" dirty="0"/>
              <a:t>Prof. Jung</a:t>
            </a:r>
            <a:r>
              <a:rPr lang="en-CA" i="1" dirty="0" smtClean="0"/>
              <a:t> on my behalf, one of the most influents physicists in  Italy and gave him a copy of </a:t>
            </a:r>
            <a:r>
              <a:rPr lang="en-CA" b="1" i="1" u="sng" dirty="0" smtClean="0"/>
              <a:t>our</a:t>
            </a:r>
            <a:r>
              <a:rPr lang="en-CA" i="1" dirty="0" smtClean="0"/>
              <a:t> article.”</a:t>
            </a:r>
          </a:p>
          <a:p>
            <a:pPr marL="0" indent="0" algn="r">
              <a:buNone/>
            </a:pPr>
            <a:r>
              <a:rPr lang="en-CA" sz="2400" dirty="0" smtClean="0"/>
              <a:t>Letter from Albert to Mileva – </a:t>
            </a:r>
            <a:r>
              <a:rPr lang="en-CA" sz="2200" dirty="0" smtClean="0"/>
              <a:t>4 April 1901</a:t>
            </a:r>
          </a:p>
          <a:p>
            <a:endParaRPr lang="en-CA" i="1" dirty="0"/>
          </a:p>
        </p:txBody>
      </p:sp>
      <p:sp>
        <p:nvSpPr>
          <p:cNvPr id="4" name="Slide Number Placeholder 3"/>
          <p:cNvSpPr>
            <a:spLocks noGrp="1"/>
          </p:cNvSpPr>
          <p:nvPr>
            <p:ph type="sldNum" sz="quarter" idx="12"/>
          </p:nvPr>
        </p:nvSpPr>
        <p:spPr/>
        <p:txBody>
          <a:bodyPr/>
          <a:lstStyle/>
          <a:p>
            <a:fld id="{B44D27A9-ED0C-8246-8976-D4C08DB79F0F}" type="slidenum">
              <a:rPr lang="en-US" smtClean="0"/>
              <a:t>22</a:t>
            </a:fld>
            <a:endParaRPr lang="en-US" dirty="0"/>
          </a:p>
        </p:txBody>
      </p:sp>
      <p:sp>
        <p:nvSpPr>
          <p:cNvPr id="5" name="Footer Placeholder 4"/>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421535008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305" y="274638"/>
            <a:ext cx="8843727" cy="1143000"/>
          </a:xfrm>
        </p:spPr>
        <p:txBody>
          <a:bodyPr>
            <a:normAutofit/>
          </a:bodyPr>
          <a:lstStyle/>
          <a:p>
            <a:r>
              <a:rPr lang="en-CA" sz="3600" noProof="0" dirty="0" smtClean="0"/>
              <a:t>Why was this article signed only by Albert?</a:t>
            </a:r>
            <a:endParaRPr lang="en-CA" sz="3600" noProof="0" dirty="0"/>
          </a:p>
        </p:txBody>
      </p:sp>
      <p:sp>
        <p:nvSpPr>
          <p:cNvPr id="3" name="Content Placeholder 2"/>
          <p:cNvSpPr>
            <a:spLocks noGrp="1"/>
          </p:cNvSpPr>
          <p:nvPr>
            <p:ph idx="1"/>
          </p:nvPr>
        </p:nvSpPr>
        <p:spPr>
          <a:xfrm>
            <a:off x="168305" y="1600200"/>
            <a:ext cx="8843727" cy="4525963"/>
          </a:xfrm>
        </p:spPr>
        <p:txBody>
          <a:bodyPr>
            <a:normAutofit/>
          </a:bodyPr>
          <a:lstStyle/>
          <a:p>
            <a:r>
              <a:rPr lang="en-CA" dirty="0" smtClean="0"/>
              <a:t>Did Mileva wish to help promote Albert’s career?</a:t>
            </a:r>
          </a:p>
          <a:p>
            <a:r>
              <a:rPr lang="en-CA" dirty="0" smtClean="0"/>
              <a:t>For Mileva, they were one unique entity</a:t>
            </a:r>
          </a:p>
          <a:p>
            <a:r>
              <a:rPr lang="en-CA" dirty="0" smtClean="0"/>
              <a:t>Krstić thinks that, since so few women published articles in </a:t>
            </a:r>
            <a:r>
              <a:rPr lang="en-CA" i="1" dirty="0" smtClean="0"/>
              <a:t>Annalen der Physik</a:t>
            </a:r>
            <a:r>
              <a:rPr lang="en-CA" dirty="0" smtClean="0"/>
              <a:t>, this could have cast a shadow on his credibility</a:t>
            </a:r>
          </a:p>
          <a:p>
            <a:pPr marL="0" indent="0">
              <a:buNone/>
            </a:pPr>
            <a:endParaRPr lang="en-CA" dirty="0" smtClean="0"/>
          </a:p>
          <a:p>
            <a:pPr marL="0" indent="0">
              <a:buNone/>
            </a:pPr>
            <a:r>
              <a:rPr lang="en-CA" sz="2400" b="1" dirty="0" smtClean="0"/>
              <a:t>	Dord Krstić: </a:t>
            </a:r>
            <a:r>
              <a:rPr lang="en-CA" sz="2400" i="1" dirty="0" smtClean="0"/>
              <a:t>Mileva &amp; Albert Einstein: Their Love and Scientific 	Collaboration, </a:t>
            </a:r>
            <a:r>
              <a:rPr lang="en-CA" sz="2400" dirty="0" smtClean="0"/>
              <a:t>Didakta, 2004</a:t>
            </a:r>
          </a:p>
          <a:p>
            <a:endParaRPr lang="en-CA" dirty="0" smtClean="0"/>
          </a:p>
          <a:p>
            <a:endParaRPr lang="en-CA" dirty="0"/>
          </a:p>
        </p:txBody>
      </p:sp>
      <p:sp>
        <p:nvSpPr>
          <p:cNvPr id="4" name="Slide Number Placeholder 3"/>
          <p:cNvSpPr>
            <a:spLocks noGrp="1"/>
          </p:cNvSpPr>
          <p:nvPr>
            <p:ph type="sldNum" sz="quarter" idx="12"/>
          </p:nvPr>
        </p:nvSpPr>
        <p:spPr/>
        <p:txBody>
          <a:bodyPr/>
          <a:lstStyle/>
          <a:p>
            <a:fld id="{B44D27A9-ED0C-8246-8976-D4C08DB79F0F}" type="slidenum">
              <a:rPr lang="en-US" smtClean="0"/>
              <a:t>23</a:t>
            </a:fld>
            <a:endParaRPr lang="en-US" dirty="0"/>
          </a:p>
        </p:txBody>
      </p:sp>
      <p:sp>
        <p:nvSpPr>
          <p:cNvPr id="5" name="Footer Placeholder 4"/>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121964759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noProof="0" dirty="0" smtClean="0"/>
              <a:t>Proof of their collaboration from Albert Einstein’s own hand</a:t>
            </a:r>
            <a:endParaRPr lang="en-CA" noProof="0" dirty="0"/>
          </a:p>
        </p:txBody>
      </p:sp>
      <p:sp>
        <p:nvSpPr>
          <p:cNvPr id="3" name="Content Placeholder 2"/>
          <p:cNvSpPr>
            <a:spLocks noGrp="1"/>
          </p:cNvSpPr>
          <p:nvPr>
            <p:ph idx="1"/>
          </p:nvPr>
        </p:nvSpPr>
        <p:spPr/>
        <p:txBody>
          <a:bodyPr>
            <a:normAutofit/>
          </a:bodyPr>
          <a:lstStyle/>
          <a:p>
            <a:pPr marL="0" indent="0">
              <a:buNone/>
            </a:pPr>
            <a:r>
              <a:rPr lang="en-CA" dirty="0" smtClean="0"/>
              <a:t>March 1901: Albert returns to Milan</a:t>
            </a:r>
          </a:p>
          <a:p>
            <a:pPr marL="0" indent="0">
              <a:buNone/>
            </a:pPr>
            <a:endParaRPr lang="en-CA" dirty="0" smtClean="0"/>
          </a:p>
          <a:p>
            <a:pPr marL="0" indent="0">
              <a:buNone/>
            </a:pPr>
            <a:r>
              <a:rPr lang="en-CA" dirty="0" smtClean="0"/>
              <a:t>« </a:t>
            </a:r>
            <a:r>
              <a:rPr lang="en-CA" i="1" dirty="0" smtClean="0"/>
              <a:t>How happy and proud I will be when the two of us together will have brought our work on relative motion to a victorious conclusion! </a:t>
            </a:r>
            <a:r>
              <a:rPr lang="en-CA" dirty="0" smtClean="0"/>
              <a:t>»</a:t>
            </a:r>
          </a:p>
          <a:p>
            <a:pPr marL="0" indent="0">
              <a:buNone/>
            </a:pPr>
            <a:endParaRPr lang="en-CA" dirty="0" smtClean="0"/>
          </a:p>
          <a:p>
            <a:pPr marL="0" indent="0" algn="r">
              <a:buNone/>
            </a:pPr>
            <a:r>
              <a:rPr lang="en-CA" sz="2000" dirty="0" smtClean="0"/>
              <a:t>Letter from Albert to Mileva – 27 March 1901 </a:t>
            </a:r>
            <a:endParaRPr lang="en-CA" sz="2000" dirty="0"/>
          </a:p>
        </p:txBody>
      </p:sp>
      <p:sp>
        <p:nvSpPr>
          <p:cNvPr id="4" name="Slide Number Placeholder 3"/>
          <p:cNvSpPr>
            <a:spLocks noGrp="1"/>
          </p:cNvSpPr>
          <p:nvPr>
            <p:ph type="sldNum" sz="quarter" idx="12"/>
          </p:nvPr>
        </p:nvSpPr>
        <p:spPr/>
        <p:txBody>
          <a:bodyPr/>
          <a:lstStyle/>
          <a:p>
            <a:fld id="{B44D27A9-ED0C-8246-8976-D4C08DB79F0F}" type="slidenum">
              <a:rPr lang="en-US" smtClean="0"/>
              <a:t>24</a:t>
            </a:fld>
            <a:endParaRPr lang="en-US" dirty="0"/>
          </a:p>
        </p:txBody>
      </p:sp>
      <p:sp>
        <p:nvSpPr>
          <p:cNvPr id="5" name="Footer Placeholder 4"/>
          <p:cNvSpPr>
            <a:spLocks noGrp="1"/>
          </p:cNvSpPr>
          <p:nvPr>
            <p:ph type="ftr" sz="quarter" idx="11"/>
          </p:nvPr>
        </p:nvSpPr>
        <p:spPr/>
        <p:txBody>
          <a:bodyPr/>
          <a:lstStyle/>
          <a:p>
            <a:r>
              <a:rPr lang="en-US" dirty="0" smtClean="0"/>
              <a:t>Pauline Gagnon</a:t>
            </a:r>
            <a:endParaRPr lang="en-US" dirty="0"/>
          </a:p>
        </p:txBody>
      </p:sp>
      <p:cxnSp>
        <p:nvCxnSpPr>
          <p:cNvPr id="6" name="Straight Connector 5"/>
          <p:cNvCxnSpPr/>
          <p:nvPr/>
        </p:nvCxnSpPr>
        <p:spPr>
          <a:xfrm flipV="1">
            <a:off x="5457041" y="3812804"/>
            <a:ext cx="1985154" cy="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552788" y="4245307"/>
            <a:ext cx="257141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046573" y="3784373"/>
            <a:ext cx="124972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595664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2523"/>
            <a:ext cx="8229600" cy="4525963"/>
          </a:xfrm>
        </p:spPr>
        <p:txBody>
          <a:bodyPr>
            <a:normAutofit/>
          </a:bodyPr>
          <a:lstStyle/>
          <a:p>
            <a:pPr marL="0" indent="0" algn="ctr">
              <a:buNone/>
            </a:pPr>
            <a:endParaRPr lang="en-CA" sz="4800" b="1" dirty="0" smtClean="0"/>
          </a:p>
          <a:p>
            <a:pPr marL="0" indent="0" algn="ctr">
              <a:buNone/>
            </a:pPr>
            <a:endParaRPr lang="en-CA" sz="4800" b="1" dirty="0" smtClean="0"/>
          </a:p>
          <a:p>
            <a:pPr marL="0" indent="0" algn="ctr">
              <a:buNone/>
            </a:pPr>
            <a:r>
              <a:rPr lang="en-CA" sz="4800" b="1" dirty="0" smtClean="0"/>
              <a:t>Mileva’s destiny changed</a:t>
            </a:r>
            <a:endParaRPr lang="en-CA" sz="4800" b="1" dirty="0"/>
          </a:p>
        </p:txBody>
      </p:sp>
      <p:sp>
        <p:nvSpPr>
          <p:cNvPr id="2" name="Slide Number Placeholder 1"/>
          <p:cNvSpPr>
            <a:spLocks noGrp="1"/>
          </p:cNvSpPr>
          <p:nvPr>
            <p:ph type="sldNum" sz="quarter" idx="12"/>
          </p:nvPr>
        </p:nvSpPr>
        <p:spPr/>
        <p:txBody>
          <a:bodyPr/>
          <a:lstStyle/>
          <a:p>
            <a:fld id="{B44D27A9-ED0C-8246-8976-D4C08DB79F0F}" type="slidenum">
              <a:rPr lang="en-US" smtClean="0"/>
              <a:t>25</a:t>
            </a:fld>
            <a:endParaRPr lang="en-US" dirty="0"/>
          </a:p>
        </p:txBody>
      </p:sp>
      <p:sp>
        <p:nvSpPr>
          <p:cNvPr id="4" name="Footer Placeholder 3"/>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136457986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005" y="274638"/>
            <a:ext cx="8859027" cy="1143000"/>
          </a:xfrm>
        </p:spPr>
        <p:txBody>
          <a:bodyPr>
            <a:normAutofit/>
          </a:bodyPr>
          <a:lstStyle/>
          <a:p>
            <a:r>
              <a:rPr lang="en-CA" noProof="0" dirty="0" smtClean="0"/>
              <a:t>Love escapade </a:t>
            </a:r>
            <a:r>
              <a:rPr lang="en-CA" dirty="0"/>
              <a:t>to </a:t>
            </a:r>
            <a:r>
              <a:rPr lang="en-CA" dirty="0" smtClean="0"/>
              <a:t>Lake Como</a:t>
            </a:r>
            <a:endParaRPr lang="en-CA" noProof="0" dirty="0"/>
          </a:p>
        </p:txBody>
      </p:sp>
      <p:sp>
        <p:nvSpPr>
          <p:cNvPr id="3" name="Content Placeholder 2"/>
          <p:cNvSpPr>
            <a:spLocks noGrp="1"/>
          </p:cNvSpPr>
          <p:nvPr>
            <p:ph idx="1"/>
          </p:nvPr>
        </p:nvSpPr>
        <p:spPr>
          <a:xfrm>
            <a:off x="153006" y="1600200"/>
            <a:ext cx="4749045" cy="4525963"/>
          </a:xfrm>
        </p:spPr>
        <p:txBody>
          <a:bodyPr/>
          <a:lstStyle/>
          <a:p>
            <a:r>
              <a:rPr lang="en-CA" dirty="0" smtClean="0"/>
              <a:t>May 1901: the lovers meet in Lake Como</a:t>
            </a:r>
          </a:p>
          <a:p>
            <a:endParaRPr lang="en-CA" dirty="0" smtClean="0"/>
          </a:p>
          <a:p>
            <a:r>
              <a:rPr lang="en-CA" dirty="0" smtClean="0"/>
              <a:t>Mileva get pregnant</a:t>
            </a:r>
          </a:p>
          <a:p>
            <a:endParaRPr lang="en-CA" dirty="0" smtClean="0"/>
          </a:p>
          <a:p>
            <a:r>
              <a:rPr lang="en-CA" dirty="0" smtClean="0"/>
              <a:t>Still without a job, Albert refuses to marry her</a:t>
            </a:r>
          </a:p>
        </p:txBody>
      </p:sp>
      <p:sp>
        <p:nvSpPr>
          <p:cNvPr id="4" name="Slide Number Placeholder 3"/>
          <p:cNvSpPr>
            <a:spLocks noGrp="1"/>
          </p:cNvSpPr>
          <p:nvPr>
            <p:ph type="sldNum" sz="quarter" idx="12"/>
          </p:nvPr>
        </p:nvSpPr>
        <p:spPr/>
        <p:txBody>
          <a:bodyPr/>
          <a:lstStyle/>
          <a:p>
            <a:fld id="{B44D27A9-ED0C-8246-8976-D4C08DB79F0F}" type="slidenum">
              <a:rPr lang="en-US" smtClean="0"/>
              <a:t>26</a:t>
            </a:fld>
            <a:endParaRPr lang="en-US" dirty="0"/>
          </a:p>
        </p:txBody>
      </p:sp>
      <p:sp>
        <p:nvSpPr>
          <p:cNvPr id="5" name="Footer Placeholder 4"/>
          <p:cNvSpPr>
            <a:spLocks noGrp="1"/>
          </p:cNvSpPr>
          <p:nvPr>
            <p:ph type="ftr" sz="quarter" idx="11"/>
          </p:nvPr>
        </p:nvSpPr>
        <p:spPr/>
        <p:txBody>
          <a:bodyPr/>
          <a:lstStyle/>
          <a:p>
            <a:r>
              <a:rPr lang="en-US" dirty="0" smtClean="0"/>
              <a:t>Pauline Gagnon</a:t>
            </a:r>
            <a:endParaRPr lang="en-US" dirty="0"/>
          </a:p>
        </p:txBody>
      </p:sp>
      <p:pic>
        <p:nvPicPr>
          <p:cNvPr id="7" name="Picture 6"/>
          <p:cNvPicPr>
            <a:picLocks noChangeAspect="1"/>
          </p:cNvPicPr>
          <p:nvPr/>
        </p:nvPicPr>
        <p:blipFill>
          <a:blip r:embed="rId2"/>
          <a:stretch>
            <a:fillRect/>
          </a:stretch>
        </p:blipFill>
        <p:spPr>
          <a:xfrm>
            <a:off x="4902051" y="1622483"/>
            <a:ext cx="4743643" cy="4480107"/>
          </a:xfrm>
          <a:prstGeom prst="rect">
            <a:avLst/>
          </a:prstGeom>
        </p:spPr>
      </p:pic>
    </p:spTree>
    <p:extLst>
      <p:ext uri="{BB962C8B-B14F-4D97-AF65-F5344CB8AC3E}">
        <p14:creationId xmlns:p14="http://schemas.microsoft.com/office/powerpoint/2010/main" val="238759593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noProof="0" dirty="0" smtClean="0"/>
              <a:t>Marriage promise</a:t>
            </a:r>
            <a:endParaRPr lang="en-CA" noProof="0" dirty="0"/>
          </a:p>
        </p:txBody>
      </p:sp>
      <p:sp>
        <p:nvSpPr>
          <p:cNvPr id="3" name="Content Placeholder 2"/>
          <p:cNvSpPr>
            <a:spLocks noGrp="1"/>
          </p:cNvSpPr>
          <p:nvPr>
            <p:ph idx="1"/>
          </p:nvPr>
        </p:nvSpPr>
        <p:spPr/>
        <p:txBody>
          <a:bodyPr>
            <a:normAutofit/>
          </a:bodyPr>
          <a:lstStyle/>
          <a:p>
            <a:pPr marL="0" indent="0">
              <a:buNone/>
            </a:pPr>
            <a:r>
              <a:rPr lang="en-CA" dirty="0" smtClean="0"/>
              <a:t>“</a:t>
            </a:r>
            <a:r>
              <a:rPr lang="en-CA" i="1" dirty="0" smtClean="0">
                <a:solidFill>
                  <a:srgbClr val="000000"/>
                </a:solidFill>
              </a:rPr>
              <a:t>I will look for work right away, no matter how humble it could be. My scientific goals and my own vanity will not prevent me from accepting even a subordinate position. The moment I get a job, I will marry you and will take you with me without saying anything to anyone until all is settled</a:t>
            </a:r>
            <a:r>
              <a:rPr lang="en-CA" i="1" dirty="0" smtClean="0"/>
              <a:t>.”</a:t>
            </a:r>
          </a:p>
          <a:p>
            <a:pPr marL="0" indent="0" algn="r">
              <a:buNone/>
            </a:pPr>
            <a:r>
              <a:rPr lang="en-CA" sz="2000" dirty="0" smtClean="0"/>
              <a:t>Letter from Albert to Mileva - July 1901</a:t>
            </a:r>
            <a:endParaRPr lang="en-CA" sz="2000" dirty="0"/>
          </a:p>
        </p:txBody>
      </p:sp>
      <p:sp>
        <p:nvSpPr>
          <p:cNvPr id="4" name="Slide Number Placeholder 3"/>
          <p:cNvSpPr>
            <a:spLocks noGrp="1"/>
          </p:cNvSpPr>
          <p:nvPr>
            <p:ph type="sldNum" sz="quarter" idx="12"/>
          </p:nvPr>
        </p:nvSpPr>
        <p:spPr/>
        <p:txBody>
          <a:bodyPr/>
          <a:lstStyle/>
          <a:p>
            <a:fld id="{B44D27A9-ED0C-8246-8976-D4C08DB79F0F}" type="slidenum">
              <a:rPr lang="en-US" smtClean="0"/>
              <a:t>27</a:t>
            </a:fld>
            <a:endParaRPr lang="en-US" dirty="0"/>
          </a:p>
        </p:txBody>
      </p:sp>
      <p:sp>
        <p:nvSpPr>
          <p:cNvPr id="5" name="Footer Placeholder 4"/>
          <p:cNvSpPr>
            <a:spLocks noGrp="1"/>
          </p:cNvSpPr>
          <p:nvPr>
            <p:ph type="ftr" sz="quarter" idx="11"/>
          </p:nvPr>
        </p:nvSpPr>
        <p:spPr/>
        <p:txBody>
          <a:bodyPr/>
          <a:lstStyle/>
          <a:p>
            <a:r>
              <a:rPr lang="en-US" dirty="0" smtClean="0"/>
              <a:t>Pauline Gagnon</a:t>
            </a:r>
            <a:endParaRPr lang="en-US" dirty="0"/>
          </a:p>
        </p:txBody>
      </p:sp>
      <p:cxnSp>
        <p:nvCxnSpPr>
          <p:cNvPr id="6" name="Straight Connector 5"/>
          <p:cNvCxnSpPr/>
          <p:nvPr/>
        </p:nvCxnSpPr>
        <p:spPr>
          <a:xfrm>
            <a:off x="5230020" y="3585948"/>
            <a:ext cx="315439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57200" y="4050662"/>
            <a:ext cx="346190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201706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noProof="0" dirty="0" smtClean="0"/>
              <a:t>Second attempt to the oral exam</a:t>
            </a:r>
            <a:endParaRPr lang="en-CA" noProof="0" dirty="0"/>
          </a:p>
        </p:txBody>
      </p:sp>
      <p:sp>
        <p:nvSpPr>
          <p:cNvPr id="3" name="Content Placeholder 2"/>
          <p:cNvSpPr>
            <a:spLocks noGrp="1"/>
          </p:cNvSpPr>
          <p:nvPr>
            <p:ph idx="1"/>
          </p:nvPr>
        </p:nvSpPr>
        <p:spPr/>
        <p:txBody>
          <a:bodyPr>
            <a:normAutofit/>
          </a:bodyPr>
          <a:lstStyle/>
          <a:p>
            <a:r>
              <a:rPr lang="en-CA" sz="2800" dirty="0" smtClean="0"/>
              <a:t>Mileva fails again on 27 July 1901 </a:t>
            </a:r>
          </a:p>
          <a:p>
            <a:r>
              <a:rPr lang="en-CA" sz="2800" dirty="0" smtClean="0"/>
              <a:t>Prof. Weber, the one who is blocking Albert’s career, give her a low grade.</a:t>
            </a:r>
          </a:p>
          <a:p>
            <a:endParaRPr lang="en-CA" sz="2800" dirty="0" smtClean="0"/>
          </a:p>
          <a:p>
            <a:pPr marL="0" indent="0">
              <a:buNone/>
            </a:pPr>
            <a:r>
              <a:rPr lang="en-CA" sz="2800" i="1" dirty="0" smtClean="0"/>
              <a:t>“I abandoned my studies, despite the fact that, thanks to Weber, I did not receive my doctorate degree. Because of him, I have suffered a lot and do not wish to ever return to him.” </a:t>
            </a:r>
          </a:p>
          <a:p>
            <a:pPr marL="0" indent="0" algn="r">
              <a:buNone/>
            </a:pPr>
            <a:r>
              <a:rPr lang="en-CA" sz="2000" i="1" dirty="0" smtClean="0"/>
              <a:t>Letter from Mileva to Helene </a:t>
            </a:r>
            <a:r>
              <a:rPr lang="en-CA" sz="2000" i="1" dirty="0" smtClean="0">
                <a:solidFill>
                  <a:srgbClr val="000000"/>
                </a:solidFill>
                <a:ea typeface="Lucida Grande"/>
                <a:cs typeface="Lucida Grande"/>
              </a:rPr>
              <a:t>Savić</a:t>
            </a:r>
            <a:r>
              <a:rPr lang="en-CA" sz="2000" i="1" dirty="0" smtClean="0"/>
              <a:t> – fall 1901</a:t>
            </a:r>
            <a:endParaRPr lang="en-CA" sz="2000" i="1" dirty="0"/>
          </a:p>
        </p:txBody>
      </p:sp>
      <p:sp>
        <p:nvSpPr>
          <p:cNvPr id="4" name="Slide Number Placeholder 3"/>
          <p:cNvSpPr>
            <a:spLocks noGrp="1"/>
          </p:cNvSpPr>
          <p:nvPr>
            <p:ph type="sldNum" sz="quarter" idx="12"/>
          </p:nvPr>
        </p:nvSpPr>
        <p:spPr/>
        <p:txBody>
          <a:bodyPr/>
          <a:lstStyle/>
          <a:p>
            <a:fld id="{B44D27A9-ED0C-8246-8976-D4C08DB79F0F}" type="slidenum">
              <a:rPr lang="en-US" smtClean="0"/>
              <a:t>28</a:t>
            </a:fld>
            <a:endParaRPr lang="en-US" dirty="0"/>
          </a:p>
        </p:txBody>
      </p:sp>
      <p:sp>
        <p:nvSpPr>
          <p:cNvPr id="5" name="Footer Placeholder 4"/>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11813782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noProof="0" dirty="0" smtClean="0"/>
              <a:t>Back to Novi Sad</a:t>
            </a:r>
            <a:endParaRPr lang="en-CA" noProof="0" dirty="0"/>
          </a:p>
        </p:txBody>
      </p:sp>
      <p:sp>
        <p:nvSpPr>
          <p:cNvPr id="3" name="Content Placeholder 2"/>
          <p:cNvSpPr>
            <a:spLocks noGrp="1"/>
          </p:cNvSpPr>
          <p:nvPr>
            <p:ph idx="1"/>
          </p:nvPr>
        </p:nvSpPr>
        <p:spPr/>
        <p:txBody>
          <a:bodyPr/>
          <a:lstStyle/>
          <a:p>
            <a:r>
              <a:rPr lang="en-CA" dirty="0" smtClean="0"/>
              <a:t>Mileva came back to Serbia in Fall 1901</a:t>
            </a:r>
          </a:p>
          <a:p>
            <a:r>
              <a:rPr lang="en-CA" dirty="0" smtClean="0"/>
              <a:t>6 month pregnant, she comes back to Zurich to try to convince Albert to marry her</a:t>
            </a:r>
          </a:p>
          <a:p>
            <a:r>
              <a:rPr lang="en-CA" dirty="0" smtClean="0"/>
              <a:t>Gave birth to Liserl in January 1902</a:t>
            </a:r>
          </a:p>
          <a:p>
            <a:r>
              <a:rPr lang="en-CA" dirty="0" smtClean="0"/>
              <a:t>No one knows what happened to her</a:t>
            </a:r>
          </a:p>
          <a:p>
            <a:r>
              <a:rPr lang="en-CA" dirty="0" smtClean="0"/>
              <a:t>Mileva alone joined Albert in Bern in June 1902</a:t>
            </a:r>
          </a:p>
          <a:p>
            <a:pPr marL="0" indent="0">
              <a:buNone/>
            </a:pPr>
            <a:endParaRPr lang="en-CA" dirty="0"/>
          </a:p>
        </p:txBody>
      </p:sp>
      <p:sp>
        <p:nvSpPr>
          <p:cNvPr id="4" name="Slide Number Placeholder 3"/>
          <p:cNvSpPr>
            <a:spLocks noGrp="1"/>
          </p:cNvSpPr>
          <p:nvPr>
            <p:ph type="sldNum" sz="quarter" idx="12"/>
          </p:nvPr>
        </p:nvSpPr>
        <p:spPr/>
        <p:txBody>
          <a:bodyPr/>
          <a:lstStyle/>
          <a:p>
            <a:fld id="{B44D27A9-ED0C-8246-8976-D4C08DB79F0F}" type="slidenum">
              <a:rPr lang="en-US" smtClean="0"/>
              <a:t>29</a:t>
            </a:fld>
            <a:endParaRPr lang="en-US" dirty="0"/>
          </a:p>
        </p:txBody>
      </p:sp>
      <p:sp>
        <p:nvSpPr>
          <p:cNvPr id="5" name="Footer Placeholder 4"/>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336913306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CA" noProof="0" dirty="0" smtClean="0"/>
              <a:t>Mileva’s family</a:t>
            </a:r>
            <a:endParaRPr lang="en-CA" noProof="0" dirty="0"/>
          </a:p>
        </p:txBody>
      </p:sp>
      <p:pic>
        <p:nvPicPr>
          <p:cNvPr id="4" name="Content Placeholder 3" descr="AE_MM_1910.jpg"/>
          <p:cNvPicPr>
            <a:picLocks noGrp="1" noChangeAspect="1"/>
          </p:cNvPicPr>
          <p:nvPr>
            <p:ph idx="1"/>
          </p:nvPr>
        </p:nvPicPr>
        <p:blipFill>
          <a:blip r:embed="rId2">
            <a:extLst>
              <a:ext uri="{28A0092B-C50C-407E-A947-70E740481C1C}">
                <a14:useLocalDpi xmlns:a14="http://schemas.microsoft.com/office/drawing/2010/main" val="0"/>
              </a:ext>
            </a:extLst>
          </a:blip>
          <a:srcRect t="3376" b="3376"/>
          <a:stretch>
            <a:fillRect/>
          </a:stretch>
        </p:blipFill>
        <p:spPr>
          <a:xfrm>
            <a:off x="3518770" y="3473173"/>
            <a:ext cx="1962150" cy="1079500"/>
          </a:xfrm>
        </p:spPr>
      </p:pic>
      <p:sp>
        <p:nvSpPr>
          <p:cNvPr id="8" name="TextBox 7"/>
          <p:cNvSpPr txBox="1"/>
          <p:nvPr/>
        </p:nvSpPr>
        <p:spPr>
          <a:xfrm>
            <a:off x="194381" y="3446808"/>
            <a:ext cx="1580963" cy="923330"/>
          </a:xfrm>
          <a:prstGeom prst="rect">
            <a:avLst/>
          </a:prstGeom>
          <a:solidFill>
            <a:srgbClr val="8C7E6A"/>
          </a:solidFill>
          <a:ln>
            <a:noFill/>
          </a:ln>
        </p:spPr>
        <p:txBody>
          <a:bodyPr wrap="square" rtlCol="0">
            <a:spAutoFit/>
          </a:bodyPr>
          <a:lstStyle/>
          <a:p>
            <a:pPr algn="ctr"/>
            <a:r>
              <a:rPr lang="en-US" b="1" dirty="0" smtClean="0">
                <a:solidFill>
                  <a:srgbClr val="ECEDD1"/>
                </a:solidFill>
              </a:rPr>
              <a:t>Sister</a:t>
            </a:r>
          </a:p>
          <a:p>
            <a:pPr algn="ctr"/>
            <a:r>
              <a:rPr lang="en-US" b="1" dirty="0" err="1" smtClean="0">
                <a:solidFill>
                  <a:srgbClr val="000000"/>
                </a:solidFill>
              </a:rPr>
              <a:t>Zorka</a:t>
            </a:r>
            <a:endParaRPr lang="en-US" b="1" dirty="0" smtClean="0">
              <a:solidFill>
                <a:srgbClr val="000000"/>
              </a:solidFill>
            </a:endParaRPr>
          </a:p>
          <a:p>
            <a:pPr algn="ctr"/>
            <a:r>
              <a:rPr lang="en-US" b="1" dirty="0" smtClean="0">
                <a:solidFill>
                  <a:srgbClr val="000000"/>
                </a:solidFill>
              </a:rPr>
              <a:t>(1883-1938)</a:t>
            </a:r>
            <a:endParaRPr lang="en-US" b="1" dirty="0">
              <a:solidFill>
                <a:srgbClr val="000000"/>
              </a:solidFill>
            </a:endParaRPr>
          </a:p>
        </p:txBody>
      </p:sp>
      <p:sp>
        <p:nvSpPr>
          <p:cNvPr id="12" name="TextBox 11"/>
          <p:cNvSpPr txBox="1"/>
          <p:nvPr/>
        </p:nvSpPr>
        <p:spPr>
          <a:xfrm>
            <a:off x="1872215" y="3459546"/>
            <a:ext cx="1331695" cy="923330"/>
          </a:xfrm>
          <a:prstGeom prst="rect">
            <a:avLst/>
          </a:prstGeom>
          <a:solidFill>
            <a:srgbClr val="8C7E6A"/>
          </a:solidFill>
          <a:ln>
            <a:noFill/>
          </a:ln>
        </p:spPr>
        <p:txBody>
          <a:bodyPr wrap="square" rtlCol="0">
            <a:spAutoFit/>
          </a:bodyPr>
          <a:lstStyle/>
          <a:p>
            <a:pPr algn="ctr"/>
            <a:r>
              <a:rPr lang="en-US" b="1" dirty="0" smtClean="0">
                <a:solidFill>
                  <a:srgbClr val="ECEDD1"/>
                </a:solidFill>
              </a:rPr>
              <a:t>Brother</a:t>
            </a:r>
          </a:p>
          <a:p>
            <a:pPr algn="ctr"/>
            <a:r>
              <a:rPr lang="en-US" b="1" dirty="0" err="1" smtClean="0">
                <a:solidFill>
                  <a:srgbClr val="000000"/>
                </a:solidFill>
              </a:rPr>
              <a:t>Miloš</a:t>
            </a:r>
            <a:endParaRPr lang="en-US" b="1" dirty="0" smtClean="0">
              <a:solidFill>
                <a:srgbClr val="000000"/>
              </a:solidFill>
            </a:endParaRPr>
          </a:p>
          <a:p>
            <a:pPr algn="ctr"/>
            <a:r>
              <a:rPr lang="en-US" b="1" dirty="0" smtClean="0">
                <a:solidFill>
                  <a:srgbClr val="000000"/>
                </a:solidFill>
              </a:rPr>
              <a:t>(1885-1944)</a:t>
            </a:r>
            <a:endParaRPr lang="en-US" b="1" dirty="0">
              <a:solidFill>
                <a:srgbClr val="000000"/>
              </a:solidFill>
            </a:endParaRPr>
          </a:p>
        </p:txBody>
      </p:sp>
      <p:cxnSp>
        <p:nvCxnSpPr>
          <p:cNvPr id="18" name="Straight Connector 17"/>
          <p:cNvCxnSpPr/>
          <p:nvPr/>
        </p:nvCxnSpPr>
        <p:spPr>
          <a:xfrm>
            <a:off x="763148" y="3117220"/>
            <a:ext cx="2925568" cy="12509"/>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63148" y="3129729"/>
            <a:ext cx="0" cy="3298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133668" y="3117220"/>
            <a:ext cx="0" cy="329818"/>
          </a:xfrm>
          <a:prstGeom prst="line">
            <a:avLst/>
          </a:prstGeom>
        </p:spPr>
        <p:style>
          <a:lnRef idx="2">
            <a:schemeClr val="accent1"/>
          </a:lnRef>
          <a:fillRef idx="0">
            <a:schemeClr val="accent1"/>
          </a:fillRef>
          <a:effectRef idx="1">
            <a:schemeClr val="accent1"/>
          </a:effectRef>
          <a:fontRef idx="minor">
            <a:schemeClr val="tx1"/>
          </a:fontRef>
        </p:style>
      </p:cxnSp>
      <p:sp>
        <p:nvSpPr>
          <p:cNvPr id="25" name="Left Brace 24"/>
          <p:cNvSpPr/>
          <p:nvPr/>
        </p:nvSpPr>
        <p:spPr>
          <a:xfrm rot="16200000">
            <a:off x="1838812" y="2141723"/>
            <a:ext cx="576345" cy="151324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2" name="Straight Connector 21"/>
          <p:cNvCxnSpPr/>
          <p:nvPr/>
        </p:nvCxnSpPr>
        <p:spPr>
          <a:xfrm>
            <a:off x="3688716" y="3143355"/>
            <a:ext cx="0" cy="329818"/>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061109" y="5549773"/>
            <a:ext cx="0" cy="329818"/>
          </a:xfrm>
          <a:prstGeom prst="line">
            <a:avLst/>
          </a:prstGeom>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2729913" y="4584352"/>
            <a:ext cx="1715397" cy="646331"/>
          </a:xfrm>
          <a:prstGeom prst="rect">
            <a:avLst/>
          </a:prstGeom>
          <a:solidFill>
            <a:srgbClr val="8C7E6A"/>
          </a:solidFill>
          <a:ln>
            <a:noFill/>
          </a:ln>
        </p:spPr>
        <p:txBody>
          <a:bodyPr wrap="square" rtlCol="0">
            <a:spAutoFit/>
          </a:bodyPr>
          <a:lstStyle/>
          <a:p>
            <a:pPr algn="ctr"/>
            <a:r>
              <a:rPr lang="en-US" b="1" dirty="0" smtClean="0"/>
              <a:t>Mileva</a:t>
            </a:r>
          </a:p>
          <a:p>
            <a:pPr algn="ctr"/>
            <a:r>
              <a:rPr lang="en-US" b="1" dirty="0" smtClean="0"/>
              <a:t>(1875-1948)</a:t>
            </a:r>
            <a:endParaRPr lang="en-US" b="1" dirty="0"/>
          </a:p>
        </p:txBody>
      </p:sp>
      <p:sp>
        <p:nvSpPr>
          <p:cNvPr id="7" name="TextBox 6"/>
          <p:cNvSpPr txBox="1"/>
          <p:nvPr/>
        </p:nvSpPr>
        <p:spPr>
          <a:xfrm>
            <a:off x="2209920" y="1854157"/>
            <a:ext cx="1617339" cy="923330"/>
          </a:xfrm>
          <a:prstGeom prst="rect">
            <a:avLst/>
          </a:prstGeom>
          <a:solidFill>
            <a:srgbClr val="8C7E6A"/>
          </a:solidFill>
          <a:ln>
            <a:noFill/>
          </a:ln>
        </p:spPr>
        <p:txBody>
          <a:bodyPr wrap="square" rtlCol="0">
            <a:spAutoFit/>
          </a:bodyPr>
          <a:lstStyle/>
          <a:p>
            <a:pPr algn="ctr"/>
            <a:r>
              <a:rPr lang="en-US" b="1" dirty="0" smtClean="0">
                <a:solidFill>
                  <a:srgbClr val="ECEDD1"/>
                </a:solidFill>
              </a:rPr>
              <a:t>Mother</a:t>
            </a:r>
          </a:p>
          <a:p>
            <a:pPr algn="ctr"/>
            <a:r>
              <a:rPr lang="en-US" b="1" dirty="0" err="1" smtClean="0">
                <a:solidFill>
                  <a:srgbClr val="000000"/>
                </a:solidFill>
              </a:rPr>
              <a:t>Marija</a:t>
            </a:r>
            <a:r>
              <a:rPr lang="en-US" b="1" dirty="0" smtClean="0">
                <a:solidFill>
                  <a:srgbClr val="000000"/>
                </a:solidFill>
              </a:rPr>
              <a:t> </a:t>
            </a:r>
            <a:r>
              <a:rPr lang="en-US" b="1" dirty="0" err="1" smtClean="0">
                <a:solidFill>
                  <a:srgbClr val="000000"/>
                </a:solidFill>
              </a:rPr>
              <a:t>Ruzić</a:t>
            </a:r>
            <a:endParaRPr lang="en-US" b="1" dirty="0" smtClean="0">
              <a:solidFill>
                <a:srgbClr val="000000"/>
              </a:solidFill>
            </a:endParaRPr>
          </a:p>
          <a:p>
            <a:pPr algn="ctr"/>
            <a:r>
              <a:rPr lang="en-US" b="1" dirty="0" smtClean="0">
                <a:solidFill>
                  <a:srgbClr val="000000"/>
                </a:solidFill>
              </a:rPr>
              <a:t>(1846-1935)</a:t>
            </a:r>
            <a:endParaRPr lang="en-US" b="1" dirty="0">
              <a:solidFill>
                <a:srgbClr val="000000"/>
              </a:solidFill>
            </a:endParaRPr>
          </a:p>
        </p:txBody>
      </p:sp>
      <p:sp>
        <p:nvSpPr>
          <p:cNvPr id="45" name="Rectangle 44"/>
          <p:cNvSpPr/>
          <p:nvPr/>
        </p:nvSpPr>
        <p:spPr>
          <a:xfrm>
            <a:off x="4560758" y="2894766"/>
            <a:ext cx="1242789" cy="2711796"/>
          </a:xfrm>
          <a:prstGeom prst="rect">
            <a:avLst/>
          </a:prstGeom>
          <a:solidFill>
            <a:schemeClr val="accent3">
              <a:lumMod val="20000"/>
              <a:lumOff val="8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6" name="Picture 5" descr="Milos-Maric-pè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6724" y="1696830"/>
            <a:ext cx="2666690" cy="1826683"/>
          </a:xfrm>
          <a:prstGeom prst="rect">
            <a:avLst/>
          </a:prstGeom>
        </p:spPr>
      </p:pic>
      <p:pic>
        <p:nvPicPr>
          <p:cNvPr id="3" name="Picture 2"/>
          <p:cNvPicPr>
            <a:picLocks noChangeAspect="1"/>
          </p:cNvPicPr>
          <p:nvPr/>
        </p:nvPicPr>
        <p:blipFill>
          <a:blip r:embed="rId4"/>
          <a:stretch>
            <a:fillRect/>
          </a:stretch>
        </p:blipFill>
        <p:spPr>
          <a:xfrm>
            <a:off x="6230868" y="3908049"/>
            <a:ext cx="1962546" cy="2244334"/>
          </a:xfrm>
          <a:prstGeom prst="rect">
            <a:avLst/>
          </a:prstGeom>
        </p:spPr>
      </p:pic>
      <p:sp>
        <p:nvSpPr>
          <p:cNvPr id="9" name="Slide Number Placeholder 8"/>
          <p:cNvSpPr>
            <a:spLocks noGrp="1"/>
          </p:cNvSpPr>
          <p:nvPr>
            <p:ph type="sldNum" sz="quarter" idx="12"/>
          </p:nvPr>
        </p:nvSpPr>
        <p:spPr/>
        <p:txBody>
          <a:bodyPr/>
          <a:lstStyle/>
          <a:p>
            <a:fld id="{B44D27A9-ED0C-8246-8976-D4C08DB79F0F}" type="slidenum">
              <a:rPr lang="en-US" smtClean="0"/>
              <a:t>3</a:t>
            </a:fld>
            <a:endParaRPr lang="en-US"/>
          </a:p>
        </p:txBody>
      </p:sp>
      <p:sp>
        <p:nvSpPr>
          <p:cNvPr id="10" name="Footer Placeholder 9"/>
          <p:cNvSpPr>
            <a:spLocks noGrp="1"/>
          </p:cNvSpPr>
          <p:nvPr>
            <p:ph type="ftr" sz="quarter" idx="11"/>
          </p:nvPr>
        </p:nvSpPr>
        <p:spPr/>
        <p:txBody>
          <a:bodyPr/>
          <a:lstStyle/>
          <a:p>
            <a:r>
              <a:rPr lang="en-US" smtClean="0"/>
              <a:t>Pauline Gagnon</a:t>
            </a:r>
            <a:endParaRPr lang="en-US"/>
          </a:p>
        </p:txBody>
      </p:sp>
      <p:sp>
        <p:nvSpPr>
          <p:cNvPr id="5" name="TextBox 4"/>
          <p:cNvSpPr txBox="1"/>
          <p:nvPr/>
        </p:nvSpPr>
        <p:spPr>
          <a:xfrm>
            <a:off x="457201" y="1854157"/>
            <a:ext cx="1614176" cy="923330"/>
          </a:xfrm>
          <a:prstGeom prst="rect">
            <a:avLst/>
          </a:prstGeom>
          <a:solidFill>
            <a:srgbClr val="8C7E6A"/>
          </a:solidFill>
          <a:ln>
            <a:noFill/>
          </a:ln>
        </p:spPr>
        <p:txBody>
          <a:bodyPr wrap="square" rtlCol="0">
            <a:spAutoFit/>
          </a:bodyPr>
          <a:lstStyle/>
          <a:p>
            <a:pPr algn="ctr"/>
            <a:r>
              <a:rPr lang="en-US" b="1" dirty="0" smtClean="0">
                <a:solidFill>
                  <a:schemeClr val="bg2"/>
                </a:solidFill>
              </a:rPr>
              <a:t>Father</a:t>
            </a:r>
          </a:p>
          <a:p>
            <a:pPr algn="ctr"/>
            <a:r>
              <a:rPr lang="en-US" b="1" dirty="0" err="1" smtClean="0"/>
              <a:t>Miloš</a:t>
            </a:r>
            <a:r>
              <a:rPr lang="en-US" b="1" dirty="0" smtClean="0"/>
              <a:t> Marić</a:t>
            </a:r>
          </a:p>
          <a:p>
            <a:pPr algn="ctr"/>
            <a:r>
              <a:rPr lang="en-US" b="1" dirty="0" smtClean="0"/>
              <a:t>(1846-1922)</a:t>
            </a:r>
            <a:endParaRPr lang="en-US" b="1" dirty="0"/>
          </a:p>
        </p:txBody>
      </p:sp>
    </p:spTree>
    <p:extLst>
      <p:ext uri="{BB962C8B-B14F-4D97-AF65-F5344CB8AC3E}">
        <p14:creationId xmlns:p14="http://schemas.microsoft.com/office/powerpoint/2010/main" val="347987413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noProof="0" dirty="0" smtClean="0"/>
              <a:t>First job</a:t>
            </a:r>
            <a:endParaRPr lang="en-CA" noProof="0" dirty="0"/>
          </a:p>
        </p:txBody>
      </p:sp>
      <p:sp>
        <p:nvSpPr>
          <p:cNvPr id="3" name="Content Placeholder 2"/>
          <p:cNvSpPr>
            <a:spLocks noGrp="1"/>
          </p:cNvSpPr>
          <p:nvPr>
            <p:ph idx="1"/>
          </p:nvPr>
        </p:nvSpPr>
        <p:spPr/>
        <p:txBody>
          <a:bodyPr>
            <a:normAutofit lnSpcReduction="10000"/>
          </a:bodyPr>
          <a:lstStyle/>
          <a:p>
            <a:pPr marL="0" indent="0">
              <a:buNone/>
            </a:pPr>
            <a:r>
              <a:rPr lang="en-CA" dirty="0" smtClean="0">
                <a:solidFill>
                  <a:srgbClr val="000000"/>
                </a:solidFill>
              </a:rPr>
              <a:t>In a letter sent on her birthday (19 December 1901), Albert mentions a post at the Patent Office in Bern, thanks to the intervention of his friend Marcel Grossmann’s father.</a:t>
            </a:r>
          </a:p>
          <a:p>
            <a:pPr marL="0" indent="0">
              <a:buNone/>
            </a:pPr>
            <a:endParaRPr lang="en-CA" dirty="0" smtClean="0"/>
          </a:p>
          <a:p>
            <a:pPr marL="0" indent="0">
              <a:buNone/>
            </a:pPr>
            <a:r>
              <a:rPr lang="en-CA" dirty="0" smtClean="0"/>
              <a:t>« </a:t>
            </a:r>
            <a:r>
              <a:rPr lang="en-CA" i="1" dirty="0" smtClean="0"/>
              <a:t>When you will be my little wife, we shall resume diligently our scientific work, such as to not become Philistines.</a:t>
            </a:r>
            <a:r>
              <a:rPr lang="en-CA" dirty="0" smtClean="0"/>
              <a:t> »</a:t>
            </a:r>
          </a:p>
          <a:p>
            <a:pPr marL="0" indent="0" algn="r">
              <a:buNone/>
            </a:pPr>
            <a:r>
              <a:rPr lang="en-CA" sz="2000" dirty="0" smtClean="0"/>
              <a:t>Letter from Albert to Mileva – 28 December 1901</a:t>
            </a:r>
            <a:endParaRPr lang="en-CA" sz="2000" dirty="0"/>
          </a:p>
        </p:txBody>
      </p:sp>
      <p:sp>
        <p:nvSpPr>
          <p:cNvPr id="4" name="Slide Number Placeholder 3"/>
          <p:cNvSpPr>
            <a:spLocks noGrp="1"/>
          </p:cNvSpPr>
          <p:nvPr>
            <p:ph type="sldNum" sz="quarter" idx="12"/>
          </p:nvPr>
        </p:nvSpPr>
        <p:spPr/>
        <p:txBody>
          <a:bodyPr/>
          <a:lstStyle/>
          <a:p>
            <a:fld id="{B44D27A9-ED0C-8246-8976-D4C08DB79F0F}" type="slidenum">
              <a:rPr lang="en-US" smtClean="0"/>
              <a:t>30</a:t>
            </a:fld>
            <a:endParaRPr lang="en-US" dirty="0"/>
          </a:p>
        </p:txBody>
      </p:sp>
      <p:sp>
        <p:nvSpPr>
          <p:cNvPr id="5" name="Footer Placeholder 4"/>
          <p:cNvSpPr>
            <a:spLocks noGrp="1"/>
          </p:cNvSpPr>
          <p:nvPr>
            <p:ph type="ftr" sz="quarter" idx="11"/>
          </p:nvPr>
        </p:nvSpPr>
        <p:spPr/>
        <p:txBody>
          <a:bodyPr/>
          <a:lstStyle/>
          <a:p>
            <a:r>
              <a:rPr lang="en-US" dirty="0" smtClean="0"/>
              <a:t>Pauline Gagnon</a:t>
            </a:r>
            <a:endParaRPr lang="en-US" dirty="0"/>
          </a:p>
        </p:txBody>
      </p:sp>
      <p:cxnSp>
        <p:nvCxnSpPr>
          <p:cNvPr id="6" name="Straight Connector 5"/>
          <p:cNvCxnSpPr/>
          <p:nvPr/>
        </p:nvCxnSpPr>
        <p:spPr>
          <a:xfrm>
            <a:off x="457200" y="4927851"/>
            <a:ext cx="6096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914653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noProof="0" dirty="0" smtClean="0"/>
              <a:t>Bern - 1902</a:t>
            </a:r>
            <a:endParaRPr lang="en-CA" noProof="0" dirty="0"/>
          </a:p>
        </p:txBody>
      </p:sp>
      <p:sp>
        <p:nvSpPr>
          <p:cNvPr id="3" name="Content Placeholder 2"/>
          <p:cNvSpPr>
            <a:spLocks noGrp="1"/>
          </p:cNvSpPr>
          <p:nvPr>
            <p:ph idx="1"/>
          </p:nvPr>
        </p:nvSpPr>
        <p:spPr/>
        <p:txBody>
          <a:bodyPr>
            <a:normAutofit/>
          </a:bodyPr>
          <a:lstStyle/>
          <a:p>
            <a:r>
              <a:rPr lang="en-CA" sz="2800" dirty="0" smtClean="0"/>
              <a:t>23 June: Albert starts at the Patent Office in Bern</a:t>
            </a:r>
          </a:p>
          <a:p>
            <a:r>
              <a:rPr lang="en-CA" sz="2800" dirty="0" smtClean="0"/>
              <a:t>Mileva made 2 brief visits on short-term visas </a:t>
            </a:r>
          </a:p>
          <a:p>
            <a:r>
              <a:rPr lang="en-CA" sz="2800" dirty="0" smtClean="0"/>
              <a:t>10 October 1902: Hermann Einstein grants his permission for a marriage on his death bed</a:t>
            </a:r>
          </a:p>
          <a:p>
            <a:endParaRPr lang="en-CA" sz="2800" dirty="0" smtClean="0"/>
          </a:p>
          <a:p>
            <a:r>
              <a:rPr lang="en-CA" sz="2800" dirty="0" smtClean="0"/>
              <a:t>Liserl was most likely given for adoption in the fall</a:t>
            </a:r>
            <a:endParaRPr lang="en-CA" sz="2800" dirty="0"/>
          </a:p>
        </p:txBody>
      </p:sp>
      <p:sp>
        <p:nvSpPr>
          <p:cNvPr id="4" name="Slide Number Placeholder 3"/>
          <p:cNvSpPr>
            <a:spLocks noGrp="1"/>
          </p:cNvSpPr>
          <p:nvPr>
            <p:ph type="sldNum" sz="quarter" idx="12"/>
          </p:nvPr>
        </p:nvSpPr>
        <p:spPr/>
        <p:txBody>
          <a:bodyPr/>
          <a:lstStyle/>
          <a:p>
            <a:fld id="{B44D27A9-ED0C-8246-8976-D4C08DB79F0F}" type="slidenum">
              <a:rPr lang="en-US" smtClean="0"/>
              <a:t>31</a:t>
            </a:fld>
            <a:endParaRPr lang="en-US" dirty="0"/>
          </a:p>
        </p:txBody>
      </p:sp>
      <p:sp>
        <p:nvSpPr>
          <p:cNvPr id="5" name="Footer Placeholder 4"/>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82479013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noProof="0" dirty="0" smtClean="0"/>
              <a:t>Marriage on 6 January 1903</a:t>
            </a:r>
            <a:endParaRPr lang="en-CA" noProof="0" dirty="0"/>
          </a:p>
        </p:txBody>
      </p:sp>
      <p:pic>
        <p:nvPicPr>
          <p:cNvPr id="4" name="Content Placeholder 3" descr="Wedding_1903.jpg"/>
          <p:cNvPicPr>
            <a:picLocks noGrp="1" noChangeAspect="1"/>
          </p:cNvPicPr>
          <p:nvPr>
            <p:ph idx="1"/>
          </p:nvPr>
        </p:nvPicPr>
        <p:blipFill>
          <a:blip r:embed="rId2">
            <a:extLst>
              <a:ext uri="{28A0092B-C50C-407E-A947-70E740481C1C}">
                <a14:useLocalDpi xmlns:a14="http://schemas.microsoft.com/office/drawing/2010/main" val="0"/>
              </a:ext>
            </a:extLst>
          </a:blip>
          <a:srcRect t="896" b="896"/>
          <a:stretch>
            <a:fillRect/>
          </a:stretch>
        </p:blipFill>
        <p:spPr/>
      </p:pic>
      <p:sp>
        <p:nvSpPr>
          <p:cNvPr id="3" name="Slide Number Placeholder 2"/>
          <p:cNvSpPr>
            <a:spLocks noGrp="1"/>
          </p:cNvSpPr>
          <p:nvPr>
            <p:ph type="sldNum" sz="quarter" idx="12"/>
          </p:nvPr>
        </p:nvSpPr>
        <p:spPr/>
        <p:txBody>
          <a:bodyPr/>
          <a:lstStyle/>
          <a:p>
            <a:fld id="{B44D27A9-ED0C-8246-8976-D4C08DB79F0F}" type="slidenum">
              <a:rPr lang="en-US" smtClean="0"/>
              <a:t>32</a:t>
            </a:fld>
            <a:endParaRPr lang="en-US" dirty="0"/>
          </a:p>
        </p:txBody>
      </p:sp>
      <p:sp>
        <p:nvSpPr>
          <p:cNvPr id="5" name="Footer Placeholder 4"/>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154491575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Married life in Bern</a:t>
            </a:r>
            <a:endParaRPr lang="en-CA" dirty="0"/>
          </a:p>
        </p:txBody>
      </p:sp>
      <p:pic>
        <p:nvPicPr>
          <p:cNvPr id="8" name="Picture 7" descr="haus_kramgass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0014" y="1590427"/>
            <a:ext cx="4506786" cy="3898370"/>
          </a:xfrm>
          <a:prstGeom prst="rect">
            <a:avLst/>
          </a:prstGeom>
        </p:spPr>
      </p:pic>
      <p:sp>
        <p:nvSpPr>
          <p:cNvPr id="9" name="Content Placeholder 2"/>
          <p:cNvSpPr>
            <a:spLocks noGrp="1"/>
          </p:cNvSpPr>
          <p:nvPr>
            <p:ph idx="1"/>
          </p:nvPr>
        </p:nvSpPr>
        <p:spPr>
          <a:xfrm>
            <a:off x="457201" y="1600200"/>
            <a:ext cx="4336464" cy="3888597"/>
          </a:xfrm>
        </p:spPr>
        <p:txBody>
          <a:bodyPr>
            <a:normAutofit/>
          </a:bodyPr>
          <a:lstStyle/>
          <a:p>
            <a:r>
              <a:rPr lang="en-CA" sz="2800" dirty="0" smtClean="0">
                <a:solidFill>
                  <a:srgbClr val="000000"/>
                </a:solidFill>
              </a:rPr>
              <a:t>Albert works 8 hours a day, 6 days a week at the Patent Office</a:t>
            </a:r>
          </a:p>
          <a:p>
            <a:r>
              <a:rPr lang="en-CA" sz="2800" dirty="0" smtClean="0">
                <a:solidFill>
                  <a:srgbClr val="000000"/>
                </a:solidFill>
              </a:rPr>
              <a:t>Mileva assumes the domestic tasks</a:t>
            </a:r>
          </a:p>
          <a:p>
            <a:r>
              <a:rPr lang="en-CA" sz="2800" dirty="0" smtClean="0">
                <a:solidFill>
                  <a:srgbClr val="000000"/>
                </a:solidFill>
              </a:rPr>
              <a:t>They work together in the evenings, sometimes late in the night</a:t>
            </a:r>
            <a:endParaRPr lang="en-CA" sz="2800" dirty="0">
              <a:solidFill>
                <a:srgbClr val="000000"/>
              </a:solidFill>
            </a:endParaRPr>
          </a:p>
        </p:txBody>
      </p:sp>
      <p:sp>
        <p:nvSpPr>
          <p:cNvPr id="3" name="Slide Number Placeholder 2"/>
          <p:cNvSpPr>
            <a:spLocks noGrp="1"/>
          </p:cNvSpPr>
          <p:nvPr>
            <p:ph type="sldNum" sz="quarter" idx="12"/>
          </p:nvPr>
        </p:nvSpPr>
        <p:spPr/>
        <p:txBody>
          <a:bodyPr/>
          <a:lstStyle/>
          <a:p>
            <a:fld id="{B44D27A9-ED0C-8246-8976-D4C08DB79F0F}" type="slidenum">
              <a:rPr lang="en-US" smtClean="0"/>
              <a:t>33</a:t>
            </a:fld>
            <a:endParaRPr lang="en-US" dirty="0"/>
          </a:p>
        </p:txBody>
      </p:sp>
      <p:sp>
        <p:nvSpPr>
          <p:cNvPr id="4" name="Footer Placeholder 3"/>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160407094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aus_kramgasse-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7787" y="536524"/>
            <a:ext cx="3909013" cy="5326031"/>
          </a:xfrm>
          <a:prstGeom prst="rect">
            <a:avLst/>
          </a:prstGeom>
        </p:spPr>
      </p:pic>
      <p:sp>
        <p:nvSpPr>
          <p:cNvPr id="7" name="Content Placeholder 2"/>
          <p:cNvSpPr>
            <a:spLocks noGrp="1"/>
          </p:cNvSpPr>
          <p:nvPr>
            <p:ph idx="1"/>
          </p:nvPr>
        </p:nvSpPr>
        <p:spPr>
          <a:xfrm>
            <a:off x="457201" y="536523"/>
            <a:ext cx="4016123" cy="5326031"/>
          </a:xfrm>
        </p:spPr>
        <p:txBody>
          <a:bodyPr>
            <a:normAutofit lnSpcReduction="10000"/>
          </a:bodyPr>
          <a:lstStyle/>
          <a:p>
            <a:endParaRPr lang="en-CA" sz="2800" dirty="0" smtClean="0">
              <a:solidFill>
                <a:srgbClr val="000000"/>
              </a:solidFill>
            </a:endParaRPr>
          </a:p>
          <a:p>
            <a:r>
              <a:rPr lang="en-CA" sz="2800" dirty="0" smtClean="0">
                <a:solidFill>
                  <a:srgbClr val="000000"/>
                </a:solidFill>
              </a:rPr>
              <a:t>Albert mentions this in a letter to a friend, Hans Wohlwend</a:t>
            </a:r>
          </a:p>
          <a:p>
            <a:r>
              <a:rPr lang="en-CA" sz="2800" dirty="0" smtClean="0">
                <a:solidFill>
                  <a:srgbClr val="000000"/>
                </a:solidFill>
              </a:rPr>
              <a:t>Mileva writes the same to Helene Savić on 20 march 1903. </a:t>
            </a:r>
          </a:p>
          <a:p>
            <a:r>
              <a:rPr lang="en-CA" sz="2800" dirty="0" smtClean="0">
                <a:solidFill>
                  <a:srgbClr val="000000"/>
                </a:solidFill>
              </a:rPr>
              <a:t>She is sorry to see Albert working so hard at the office, saying </a:t>
            </a:r>
            <a:r>
              <a:rPr lang="en-CA" sz="2800" dirty="0">
                <a:solidFill>
                  <a:srgbClr val="000000"/>
                </a:solidFill>
              </a:rPr>
              <a:t>how </a:t>
            </a:r>
            <a:r>
              <a:rPr lang="en-CA" sz="2800" dirty="0" smtClean="0">
                <a:solidFill>
                  <a:srgbClr val="000000"/>
                </a:solidFill>
              </a:rPr>
              <a:t>demanding his work is</a:t>
            </a:r>
            <a:endParaRPr lang="en-CA" sz="2800" dirty="0">
              <a:solidFill>
                <a:srgbClr val="000000"/>
              </a:solidFill>
            </a:endParaRPr>
          </a:p>
        </p:txBody>
      </p:sp>
      <p:sp>
        <p:nvSpPr>
          <p:cNvPr id="2" name="Slide Number Placeholder 1"/>
          <p:cNvSpPr>
            <a:spLocks noGrp="1"/>
          </p:cNvSpPr>
          <p:nvPr>
            <p:ph type="sldNum" sz="quarter" idx="12"/>
          </p:nvPr>
        </p:nvSpPr>
        <p:spPr/>
        <p:txBody>
          <a:bodyPr/>
          <a:lstStyle/>
          <a:p>
            <a:fld id="{B44D27A9-ED0C-8246-8976-D4C08DB79F0F}" type="slidenum">
              <a:rPr lang="en-US" smtClean="0"/>
              <a:t>34</a:t>
            </a:fld>
            <a:endParaRPr lang="en-US" dirty="0"/>
          </a:p>
        </p:txBody>
      </p:sp>
      <p:sp>
        <p:nvSpPr>
          <p:cNvPr id="3" name="Footer Placeholder 2"/>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167602027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noProof="0" dirty="0" smtClean="0"/>
              <a:t>14 may 1904: birth of Hans-Albert</a:t>
            </a:r>
            <a:endParaRPr lang="en-CA" sz="3600" noProof="0" dirty="0"/>
          </a:p>
        </p:txBody>
      </p:sp>
      <p:pic>
        <p:nvPicPr>
          <p:cNvPr id="9" name="Picture 8" descr="Mileva_Hans_Albert_190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521774"/>
            <a:ext cx="4430398" cy="4688252"/>
          </a:xfrm>
          <a:prstGeom prst="rect">
            <a:avLst/>
          </a:prstGeom>
        </p:spPr>
      </p:pic>
      <p:pic>
        <p:nvPicPr>
          <p:cNvPr id="10" name="Picture 9" descr="Mileva-Albert-HA-béb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4947" y="1521775"/>
            <a:ext cx="3646418" cy="4688252"/>
          </a:xfrm>
          <a:prstGeom prst="rect">
            <a:avLst/>
          </a:prstGeom>
        </p:spPr>
      </p:pic>
      <p:sp>
        <p:nvSpPr>
          <p:cNvPr id="3" name="Slide Number Placeholder 2"/>
          <p:cNvSpPr>
            <a:spLocks noGrp="1"/>
          </p:cNvSpPr>
          <p:nvPr>
            <p:ph type="sldNum" sz="quarter" idx="12"/>
          </p:nvPr>
        </p:nvSpPr>
        <p:spPr/>
        <p:txBody>
          <a:bodyPr/>
          <a:lstStyle/>
          <a:p>
            <a:fld id="{B44D27A9-ED0C-8246-8976-D4C08DB79F0F}" type="slidenum">
              <a:rPr lang="en-US" smtClean="0"/>
              <a:t>35</a:t>
            </a:fld>
            <a:endParaRPr lang="en-US" dirty="0"/>
          </a:p>
        </p:txBody>
      </p:sp>
      <p:sp>
        <p:nvSpPr>
          <p:cNvPr id="4" name="Footer Placeholder 3"/>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5157434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73871"/>
            <a:ext cx="8229600" cy="4525963"/>
          </a:xfrm>
        </p:spPr>
        <p:txBody>
          <a:bodyPr/>
          <a:lstStyle/>
          <a:p>
            <a:pPr marL="0" indent="0" algn="ctr">
              <a:buNone/>
            </a:pPr>
            <a:endParaRPr lang="en-CA" dirty="0" smtClean="0"/>
          </a:p>
          <a:p>
            <a:pPr marL="0" indent="0" algn="ctr">
              <a:buNone/>
            </a:pPr>
            <a:endParaRPr lang="en-CA" dirty="0" smtClean="0"/>
          </a:p>
          <a:p>
            <a:pPr marL="0" indent="0" algn="ctr">
              <a:buNone/>
            </a:pPr>
            <a:r>
              <a:rPr lang="en-CA" sz="4400" b="1" dirty="0" smtClean="0"/>
              <a:t>1905</a:t>
            </a:r>
          </a:p>
          <a:p>
            <a:pPr marL="0" indent="0" algn="ctr">
              <a:buNone/>
            </a:pPr>
            <a:r>
              <a:rPr lang="en-CA" sz="4400" b="1" dirty="0" smtClean="0"/>
              <a:t>The miracle year</a:t>
            </a:r>
            <a:endParaRPr lang="en-CA" sz="4400" b="1" dirty="0"/>
          </a:p>
        </p:txBody>
      </p:sp>
      <p:sp>
        <p:nvSpPr>
          <p:cNvPr id="2" name="Slide Number Placeholder 1"/>
          <p:cNvSpPr>
            <a:spLocks noGrp="1"/>
          </p:cNvSpPr>
          <p:nvPr>
            <p:ph type="sldNum" sz="quarter" idx="12"/>
          </p:nvPr>
        </p:nvSpPr>
        <p:spPr/>
        <p:txBody>
          <a:bodyPr/>
          <a:lstStyle/>
          <a:p>
            <a:fld id="{B44D27A9-ED0C-8246-8976-D4C08DB79F0F}" type="slidenum">
              <a:rPr lang="en-US" smtClean="0"/>
              <a:t>36</a:t>
            </a:fld>
            <a:endParaRPr lang="en-US" dirty="0"/>
          </a:p>
        </p:txBody>
      </p:sp>
      <p:sp>
        <p:nvSpPr>
          <p:cNvPr id="4" name="Footer Placeholder 3"/>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155244954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Publications in 1905</a:t>
            </a:r>
            <a:endParaRPr lang="en-CA" dirty="0"/>
          </a:p>
        </p:txBody>
      </p:sp>
      <p:sp>
        <p:nvSpPr>
          <p:cNvPr id="3" name="Content Placeholder 2"/>
          <p:cNvSpPr>
            <a:spLocks noGrp="1"/>
          </p:cNvSpPr>
          <p:nvPr>
            <p:ph idx="1"/>
          </p:nvPr>
        </p:nvSpPr>
        <p:spPr>
          <a:xfrm>
            <a:off x="194491" y="1600200"/>
            <a:ext cx="8832241" cy="4525963"/>
          </a:xfrm>
        </p:spPr>
        <p:txBody>
          <a:bodyPr>
            <a:normAutofit fontScale="92500" lnSpcReduction="10000"/>
          </a:bodyPr>
          <a:lstStyle/>
          <a:p>
            <a:pPr marL="0" indent="0">
              <a:buNone/>
            </a:pPr>
            <a:r>
              <a:rPr lang="en-CA" sz="2800" dirty="0" smtClean="0"/>
              <a:t>Albert signed 5 articles in the </a:t>
            </a:r>
            <a:r>
              <a:rPr lang="en-CA" sz="2800" i="1" dirty="0" smtClean="0"/>
              <a:t>Annalen </a:t>
            </a:r>
            <a:r>
              <a:rPr lang="en-CA" sz="2800" i="1" dirty="0" err="1" smtClean="0"/>
              <a:t>für</a:t>
            </a:r>
            <a:r>
              <a:rPr lang="en-CA" sz="2800" i="1" dirty="0" smtClean="0"/>
              <a:t> Physik </a:t>
            </a:r>
            <a:endParaRPr lang="en-CA" sz="2800" dirty="0" smtClean="0"/>
          </a:p>
          <a:p>
            <a:r>
              <a:rPr lang="en-CA" sz="2800" dirty="0" smtClean="0"/>
              <a:t>On photoelectric effect (Nobel Prize in 1921)</a:t>
            </a:r>
          </a:p>
          <a:p>
            <a:r>
              <a:rPr lang="en-CA" sz="2800" dirty="0" smtClean="0"/>
              <a:t>2 papers on Brownian motion</a:t>
            </a:r>
          </a:p>
          <a:p>
            <a:r>
              <a:rPr lang="en-CA" sz="2800" dirty="0" smtClean="0"/>
              <a:t>Special relativity </a:t>
            </a:r>
          </a:p>
          <a:p>
            <a:r>
              <a:rPr lang="en-CA" sz="2800" dirty="0"/>
              <a:t>E</a:t>
            </a:r>
            <a:r>
              <a:rPr lang="en-CA" sz="2800" dirty="0" smtClean="0"/>
              <a:t>quivalence between mass and energy (E = mc</a:t>
            </a:r>
            <a:r>
              <a:rPr lang="en-CA" sz="2800" baseline="30000" dirty="0" smtClean="0"/>
              <a:t>2</a:t>
            </a:r>
            <a:r>
              <a:rPr lang="en-CA" sz="2800" dirty="0" smtClean="0"/>
              <a:t>)</a:t>
            </a:r>
          </a:p>
          <a:p>
            <a:pPr marL="0" indent="0">
              <a:buNone/>
            </a:pPr>
            <a:endParaRPr lang="en-CA" sz="2800" dirty="0" smtClean="0"/>
          </a:p>
          <a:p>
            <a:pPr marL="0" indent="0">
              <a:buNone/>
            </a:pPr>
            <a:r>
              <a:rPr lang="en-CA" sz="2800" dirty="0" smtClean="0"/>
              <a:t>Commented also on 21 scientific papers</a:t>
            </a:r>
          </a:p>
          <a:p>
            <a:endParaRPr lang="en-CA" sz="2800" dirty="0" smtClean="0"/>
          </a:p>
          <a:p>
            <a:pPr marL="0" indent="0">
              <a:buNone/>
            </a:pPr>
            <a:r>
              <a:rPr lang="en-CA" sz="2800" dirty="0" smtClean="0"/>
              <a:t>Submitted his doctoral thesis in April on the dimensions of molecules. Received his degree in July. </a:t>
            </a:r>
            <a:endParaRPr lang="en-CA" sz="2800" dirty="0"/>
          </a:p>
        </p:txBody>
      </p:sp>
      <p:sp>
        <p:nvSpPr>
          <p:cNvPr id="4" name="Slide Number Placeholder 3"/>
          <p:cNvSpPr>
            <a:spLocks noGrp="1"/>
          </p:cNvSpPr>
          <p:nvPr>
            <p:ph type="sldNum" sz="quarter" idx="12"/>
          </p:nvPr>
        </p:nvSpPr>
        <p:spPr/>
        <p:txBody>
          <a:bodyPr/>
          <a:lstStyle/>
          <a:p>
            <a:fld id="{B44D27A9-ED0C-8246-8976-D4C08DB79F0F}" type="slidenum">
              <a:rPr lang="en-US" smtClean="0"/>
              <a:t>37</a:t>
            </a:fld>
            <a:endParaRPr lang="en-US" dirty="0"/>
          </a:p>
        </p:txBody>
      </p:sp>
      <p:sp>
        <p:nvSpPr>
          <p:cNvPr id="5" name="Footer Placeholder 4"/>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297127753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Birth of Special Relativity</a:t>
            </a:r>
            <a:endParaRPr lang="en-CA" dirty="0"/>
          </a:p>
        </p:txBody>
      </p:sp>
      <p:sp>
        <p:nvSpPr>
          <p:cNvPr id="3" name="Content Placeholder 2"/>
          <p:cNvSpPr>
            <a:spLocks noGrp="1"/>
          </p:cNvSpPr>
          <p:nvPr>
            <p:ph idx="1"/>
          </p:nvPr>
        </p:nvSpPr>
        <p:spPr>
          <a:xfrm>
            <a:off x="457200" y="1600200"/>
            <a:ext cx="8229600" cy="4525963"/>
          </a:xfrm>
        </p:spPr>
        <p:txBody>
          <a:bodyPr>
            <a:normAutofit/>
          </a:bodyPr>
          <a:lstStyle/>
          <a:p>
            <a:pPr marL="0" indent="0">
              <a:buNone/>
            </a:pPr>
            <a:r>
              <a:rPr lang="en-CA" sz="2800" dirty="0" smtClean="0">
                <a:solidFill>
                  <a:srgbClr val="000000"/>
                </a:solidFill>
              </a:rPr>
              <a:t>Three years before his death, Albert Einstein told R. S. Shankland that his work on relativity « </a:t>
            </a:r>
            <a:r>
              <a:rPr lang="en-CA" sz="2800" i="1" dirty="0" smtClean="0">
                <a:solidFill>
                  <a:srgbClr val="000000"/>
                </a:solidFill>
              </a:rPr>
              <a:t>had been with him for more than 7 years  </a:t>
            </a:r>
            <a:r>
              <a:rPr lang="en-CA" sz="2800" dirty="0" smtClean="0">
                <a:solidFill>
                  <a:srgbClr val="000000"/>
                </a:solidFill>
              </a:rPr>
              <a:t>» and the photoelectric effect, 5 years</a:t>
            </a:r>
          </a:p>
          <a:p>
            <a:pPr marL="0" indent="0">
              <a:buNone/>
            </a:pPr>
            <a:endParaRPr lang="en-CA" sz="2800" dirty="0" smtClean="0">
              <a:solidFill>
                <a:srgbClr val="000000"/>
              </a:solidFill>
            </a:endParaRPr>
          </a:p>
          <a:p>
            <a:pPr marL="0" indent="0">
              <a:buNone/>
            </a:pPr>
            <a:r>
              <a:rPr lang="en-CA" sz="2800" dirty="0" smtClean="0">
                <a:solidFill>
                  <a:srgbClr val="000000"/>
                </a:solidFill>
              </a:rPr>
              <a:t>His thinking about relativity dates back to 1898, when he and Mileva spent all their time discussing and studying</a:t>
            </a:r>
          </a:p>
          <a:p>
            <a:pPr marL="0" indent="0">
              <a:buNone/>
            </a:pPr>
            <a:r>
              <a:rPr lang="en-CA" sz="2000" dirty="0" smtClean="0">
                <a:solidFill>
                  <a:srgbClr val="000000"/>
                </a:solidFill>
              </a:rPr>
              <a:t>Shankland, </a:t>
            </a:r>
            <a:r>
              <a:rPr lang="en-CA" sz="2000" i="1" dirty="0" smtClean="0">
                <a:solidFill>
                  <a:srgbClr val="000000"/>
                </a:solidFill>
              </a:rPr>
              <a:t>Conversations with Albert Einstein</a:t>
            </a:r>
            <a:r>
              <a:rPr lang="en-CA" sz="2000" dirty="0" smtClean="0">
                <a:solidFill>
                  <a:srgbClr val="000000"/>
                </a:solidFill>
              </a:rPr>
              <a:t>, Am. J. Phys. 31, 47 (1963)</a:t>
            </a:r>
          </a:p>
          <a:p>
            <a:pPr marL="0" indent="0">
              <a:buNone/>
            </a:pPr>
            <a:endParaRPr lang="en-CA" sz="2800" dirty="0" smtClean="0"/>
          </a:p>
          <a:p>
            <a:pPr marL="0" indent="0">
              <a:buNone/>
            </a:pPr>
            <a:endParaRPr lang="en-CA" dirty="0"/>
          </a:p>
        </p:txBody>
      </p:sp>
      <p:sp>
        <p:nvSpPr>
          <p:cNvPr id="4" name="Slide Number Placeholder 3"/>
          <p:cNvSpPr>
            <a:spLocks noGrp="1"/>
          </p:cNvSpPr>
          <p:nvPr>
            <p:ph type="sldNum" sz="quarter" idx="12"/>
          </p:nvPr>
        </p:nvSpPr>
        <p:spPr/>
        <p:txBody>
          <a:bodyPr/>
          <a:lstStyle/>
          <a:p>
            <a:fld id="{B44D27A9-ED0C-8246-8976-D4C08DB79F0F}" type="slidenum">
              <a:rPr lang="en-US" smtClean="0"/>
              <a:t>38</a:t>
            </a:fld>
            <a:endParaRPr lang="en-US" dirty="0"/>
          </a:p>
        </p:txBody>
      </p:sp>
      <p:sp>
        <p:nvSpPr>
          <p:cNvPr id="5" name="Footer Placeholder 4"/>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282922043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459" y="274638"/>
            <a:ext cx="8614866" cy="1143000"/>
          </a:xfrm>
        </p:spPr>
        <p:txBody>
          <a:bodyPr>
            <a:noAutofit/>
          </a:bodyPr>
          <a:lstStyle/>
          <a:p>
            <a:pPr marL="0" indent="0"/>
            <a:r>
              <a:rPr lang="en-CA" sz="3200" dirty="0" smtClean="0"/>
              <a:t>Peter Michelmore, Einstein’s biographer</a:t>
            </a:r>
            <a:endParaRPr lang="en-CA" sz="3200" dirty="0"/>
          </a:p>
        </p:txBody>
      </p:sp>
      <p:sp>
        <p:nvSpPr>
          <p:cNvPr id="3" name="Content Placeholder 2"/>
          <p:cNvSpPr>
            <a:spLocks noGrp="1"/>
          </p:cNvSpPr>
          <p:nvPr>
            <p:ph idx="1"/>
          </p:nvPr>
        </p:nvSpPr>
        <p:spPr/>
        <p:txBody>
          <a:bodyPr>
            <a:normAutofit/>
          </a:bodyPr>
          <a:lstStyle/>
          <a:p>
            <a:pPr marL="0" indent="0">
              <a:buNone/>
            </a:pPr>
            <a:r>
              <a:rPr lang="en-CA" dirty="0" smtClean="0">
                <a:solidFill>
                  <a:srgbClr val="000000"/>
                </a:solidFill>
              </a:rPr>
              <a:t>Michelmore wrote that after having spent five weeks to complete the article containing the basis of special relativity, Albert</a:t>
            </a:r>
          </a:p>
          <a:p>
            <a:pPr marL="0" indent="0">
              <a:buNone/>
            </a:pPr>
            <a:r>
              <a:rPr lang="en-CA" dirty="0" smtClean="0">
                <a:solidFill>
                  <a:srgbClr val="000000"/>
                </a:solidFill>
              </a:rPr>
              <a:t> </a:t>
            </a:r>
            <a:r>
              <a:rPr lang="en-CA" i="1" dirty="0" smtClean="0">
                <a:solidFill>
                  <a:srgbClr val="000000"/>
                </a:solidFill>
              </a:rPr>
              <a:t>« spent two weeks in bed while Mileva read the article over and over before posting it ».</a:t>
            </a:r>
          </a:p>
          <a:p>
            <a:pPr marL="0" indent="0">
              <a:buNone/>
            </a:pPr>
            <a:endParaRPr lang="en-CA" i="1" dirty="0" smtClean="0">
              <a:solidFill>
                <a:srgbClr val="000000"/>
              </a:solidFill>
            </a:endParaRPr>
          </a:p>
          <a:p>
            <a:pPr marL="0" indent="0">
              <a:buNone/>
            </a:pPr>
            <a:r>
              <a:rPr lang="en-CA" dirty="0" smtClean="0">
                <a:solidFill>
                  <a:srgbClr val="000000"/>
                </a:solidFill>
              </a:rPr>
              <a:t>Summer 1905: the Einstein family went to Serbia</a:t>
            </a:r>
          </a:p>
          <a:p>
            <a:endParaRPr lang="en-CA" dirty="0"/>
          </a:p>
        </p:txBody>
      </p:sp>
      <p:sp>
        <p:nvSpPr>
          <p:cNvPr id="4" name="Slide Number Placeholder 3"/>
          <p:cNvSpPr>
            <a:spLocks noGrp="1"/>
          </p:cNvSpPr>
          <p:nvPr>
            <p:ph type="sldNum" sz="quarter" idx="12"/>
          </p:nvPr>
        </p:nvSpPr>
        <p:spPr/>
        <p:txBody>
          <a:bodyPr/>
          <a:lstStyle/>
          <a:p>
            <a:fld id="{B44D27A9-ED0C-8246-8976-D4C08DB79F0F}" type="slidenum">
              <a:rPr lang="en-US" smtClean="0"/>
              <a:t>39</a:t>
            </a:fld>
            <a:endParaRPr lang="en-US" dirty="0"/>
          </a:p>
        </p:txBody>
      </p:sp>
      <p:sp>
        <p:nvSpPr>
          <p:cNvPr id="5" name="Footer Placeholder 4"/>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72899023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CA" noProof="0" dirty="0" smtClean="0"/>
              <a:t>Albert’s family</a:t>
            </a:r>
            <a:endParaRPr lang="en-CA" noProof="0" dirty="0"/>
          </a:p>
        </p:txBody>
      </p:sp>
      <p:pic>
        <p:nvPicPr>
          <p:cNvPr id="4" name="Content Placeholder 3" descr="AE_MM_1910.jpg"/>
          <p:cNvPicPr>
            <a:picLocks noGrp="1" noChangeAspect="1"/>
          </p:cNvPicPr>
          <p:nvPr>
            <p:ph idx="1"/>
          </p:nvPr>
        </p:nvPicPr>
        <p:blipFill>
          <a:blip r:embed="rId2">
            <a:extLst>
              <a:ext uri="{28A0092B-C50C-407E-A947-70E740481C1C}">
                <a14:useLocalDpi xmlns:a14="http://schemas.microsoft.com/office/drawing/2010/main" val="0"/>
              </a:ext>
            </a:extLst>
          </a:blip>
          <a:srcRect t="3376" b="3376"/>
          <a:stretch>
            <a:fillRect/>
          </a:stretch>
        </p:blipFill>
        <p:spPr>
          <a:xfrm>
            <a:off x="3518770" y="3473173"/>
            <a:ext cx="1962150" cy="1079500"/>
          </a:xfrm>
        </p:spPr>
      </p:pic>
      <p:sp>
        <p:nvSpPr>
          <p:cNvPr id="8" name="TextBox 7"/>
          <p:cNvSpPr txBox="1"/>
          <p:nvPr/>
        </p:nvSpPr>
        <p:spPr>
          <a:xfrm>
            <a:off x="194381" y="3446808"/>
            <a:ext cx="1580963" cy="923330"/>
          </a:xfrm>
          <a:prstGeom prst="rect">
            <a:avLst/>
          </a:prstGeom>
          <a:solidFill>
            <a:srgbClr val="8C7E6A"/>
          </a:solidFill>
          <a:ln>
            <a:noFill/>
          </a:ln>
        </p:spPr>
        <p:txBody>
          <a:bodyPr wrap="square" rtlCol="0">
            <a:spAutoFit/>
          </a:bodyPr>
          <a:lstStyle/>
          <a:p>
            <a:pPr algn="ctr"/>
            <a:r>
              <a:rPr lang="en-US" b="1" dirty="0" err="1" smtClean="0">
                <a:solidFill>
                  <a:srgbClr val="ECEDD1"/>
                </a:solidFill>
              </a:rPr>
              <a:t>Soeur</a:t>
            </a:r>
            <a:endParaRPr lang="en-US" b="1" dirty="0" smtClean="0">
              <a:solidFill>
                <a:srgbClr val="ECEDD1"/>
              </a:solidFill>
            </a:endParaRPr>
          </a:p>
          <a:p>
            <a:pPr algn="ctr"/>
            <a:r>
              <a:rPr lang="en-US" b="1" u="sng" dirty="0" err="1" smtClean="0">
                <a:solidFill>
                  <a:srgbClr val="000000"/>
                </a:solidFill>
              </a:rPr>
              <a:t>Zorka</a:t>
            </a:r>
            <a:endParaRPr lang="en-US" b="1" u="sng" dirty="0" smtClean="0">
              <a:solidFill>
                <a:srgbClr val="000000"/>
              </a:solidFill>
            </a:endParaRPr>
          </a:p>
          <a:p>
            <a:pPr algn="ctr"/>
            <a:r>
              <a:rPr lang="en-US" b="1" dirty="0" smtClean="0">
                <a:solidFill>
                  <a:srgbClr val="000000"/>
                </a:solidFill>
              </a:rPr>
              <a:t>(18XX-19XX)</a:t>
            </a:r>
            <a:endParaRPr lang="en-US" b="1" dirty="0">
              <a:solidFill>
                <a:srgbClr val="000000"/>
              </a:solidFill>
            </a:endParaRPr>
          </a:p>
        </p:txBody>
      </p:sp>
      <p:sp>
        <p:nvSpPr>
          <p:cNvPr id="12" name="TextBox 11"/>
          <p:cNvSpPr txBox="1"/>
          <p:nvPr/>
        </p:nvSpPr>
        <p:spPr>
          <a:xfrm>
            <a:off x="1872215" y="3459546"/>
            <a:ext cx="1331695" cy="923330"/>
          </a:xfrm>
          <a:prstGeom prst="rect">
            <a:avLst/>
          </a:prstGeom>
          <a:solidFill>
            <a:srgbClr val="8C7E6A"/>
          </a:solidFill>
          <a:ln>
            <a:noFill/>
          </a:ln>
        </p:spPr>
        <p:txBody>
          <a:bodyPr wrap="square" rtlCol="0">
            <a:spAutoFit/>
          </a:bodyPr>
          <a:lstStyle/>
          <a:p>
            <a:pPr algn="ctr"/>
            <a:r>
              <a:rPr lang="en-US" b="1" u="sng" dirty="0" smtClean="0">
                <a:solidFill>
                  <a:srgbClr val="ECEDD1"/>
                </a:solidFill>
              </a:rPr>
              <a:t>Frère</a:t>
            </a:r>
          </a:p>
          <a:p>
            <a:pPr algn="ctr"/>
            <a:r>
              <a:rPr lang="en-US" b="1" dirty="0" smtClean="0">
                <a:solidFill>
                  <a:srgbClr val="000000"/>
                </a:solidFill>
              </a:rPr>
              <a:t>Milos</a:t>
            </a:r>
          </a:p>
          <a:p>
            <a:pPr algn="ctr"/>
            <a:r>
              <a:rPr lang="en-US" b="1" dirty="0" smtClean="0">
                <a:solidFill>
                  <a:srgbClr val="000000"/>
                </a:solidFill>
              </a:rPr>
              <a:t>(1885-1944)</a:t>
            </a:r>
            <a:endParaRPr lang="en-US" b="1" dirty="0">
              <a:solidFill>
                <a:srgbClr val="000000"/>
              </a:solidFill>
            </a:endParaRPr>
          </a:p>
        </p:txBody>
      </p:sp>
      <p:cxnSp>
        <p:nvCxnSpPr>
          <p:cNvPr id="18" name="Straight Connector 17"/>
          <p:cNvCxnSpPr/>
          <p:nvPr/>
        </p:nvCxnSpPr>
        <p:spPr>
          <a:xfrm>
            <a:off x="763148" y="3117220"/>
            <a:ext cx="2925568" cy="12509"/>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63148" y="3129729"/>
            <a:ext cx="0" cy="3298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133668" y="3117220"/>
            <a:ext cx="0" cy="329818"/>
          </a:xfrm>
          <a:prstGeom prst="line">
            <a:avLst/>
          </a:prstGeom>
        </p:spPr>
        <p:style>
          <a:lnRef idx="2">
            <a:schemeClr val="accent1"/>
          </a:lnRef>
          <a:fillRef idx="0">
            <a:schemeClr val="accent1"/>
          </a:fillRef>
          <a:effectRef idx="1">
            <a:schemeClr val="accent1"/>
          </a:effectRef>
          <a:fontRef idx="minor">
            <a:schemeClr val="tx1"/>
          </a:fontRef>
        </p:style>
      </p:cxnSp>
      <p:sp>
        <p:nvSpPr>
          <p:cNvPr id="25" name="Left Brace 24"/>
          <p:cNvSpPr/>
          <p:nvPr/>
        </p:nvSpPr>
        <p:spPr>
          <a:xfrm rot="16200000">
            <a:off x="1838812" y="2141723"/>
            <a:ext cx="576345" cy="151324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2" name="Straight Connector 21"/>
          <p:cNvCxnSpPr/>
          <p:nvPr/>
        </p:nvCxnSpPr>
        <p:spPr>
          <a:xfrm>
            <a:off x="3688716" y="3143355"/>
            <a:ext cx="0" cy="329818"/>
          </a:xfrm>
          <a:prstGeom prst="line">
            <a:avLst/>
          </a:prstGeom>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6906997" y="3499080"/>
            <a:ext cx="1779803" cy="923330"/>
          </a:xfrm>
          <a:prstGeom prst="rect">
            <a:avLst/>
          </a:prstGeom>
          <a:solidFill>
            <a:srgbClr val="8C7E6A"/>
          </a:solidFill>
          <a:ln>
            <a:noFill/>
          </a:ln>
        </p:spPr>
        <p:txBody>
          <a:bodyPr wrap="square" rtlCol="0">
            <a:spAutoFit/>
          </a:bodyPr>
          <a:lstStyle/>
          <a:p>
            <a:pPr algn="ctr"/>
            <a:r>
              <a:rPr lang="en-US" b="1" dirty="0" smtClean="0">
                <a:solidFill>
                  <a:srgbClr val="ECEDD1"/>
                </a:solidFill>
              </a:rPr>
              <a:t>Sister</a:t>
            </a:r>
          </a:p>
          <a:p>
            <a:pPr algn="ctr"/>
            <a:r>
              <a:rPr lang="en-US" b="1" dirty="0" err="1" smtClean="0">
                <a:solidFill>
                  <a:srgbClr val="000000"/>
                </a:solidFill>
              </a:rPr>
              <a:t>Maja</a:t>
            </a:r>
            <a:endParaRPr lang="en-US" b="1" dirty="0" smtClean="0">
              <a:solidFill>
                <a:srgbClr val="000000"/>
              </a:solidFill>
            </a:endParaRPr>
          </a:p>
          <a:p>
            <a:pPr algn="ctr"/>
            <a:r>
              <a:rPr lang="en-US" b="1" dirty="0" smtClean="0">
                <a:solidFill>
                  <a:srgbClr val="000000"/>
                </a:solidFill>
              </a:rPr>
              <a:t>(1881-1951)</a:t>
            </a:r>
            <a:endParaRPr lang="en-US" b="1" dirty="0">
              <a:solidFill>
                <a:srgbClr val="000000"/>
              </a:solidFill>
            </a:endParaRPr>
          </a:p>
        </p:txBody>
      </p:sp>
      <p:cxnSp>
        <p:nvCxnSpPr>
          <p:cNvPr id="30" name="Straight Connector 29"/>
          <p:cNvCxnSpPr/>
          <p:nvPr/>
        </p:nvCxnSpPr>
        <p:spPr>
          <a:xfrm>
            <a:off x="5308558" y="3129729"/>
            <a:ext cx="284781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308558" y="3129729"/>
            <a:ext cx="0" cy="329818"/>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8156372" y="3143355"/>
            <a:ext cx="0" cy="329818"/>
          </a:xfrm>
          <a:prstGeom prst="line">
            <a:avLst/>
          </a:prstGeom>
        </p:spPr>
        <p:style>
          <a:lnRef idx="2">
            <a:schemeClr val="accent1"/>
          </a:lnRef>
          <a:fillRef idx="0">
            <a:schemeClr val="accent1"/>
          </a:fillRef>
          <a:effectRef idx="1">
            <a:schemeClr val="accent1"/>
          </a:effectRef>
          <a:fontRef idx="minor">
            <a:schemeClr val="tx1"/>
          </a:fontRef>
        </p:style>
      </p:cxnSp>
      <p:sp>
        <p:nvSpPr>
          <p:cNvPr id="34" name="Left Brace 33"/>
          <p:cNvSpPr/>
          <p:nvPr/>
        </p:nvSpPr>
        <p:spPr>
          <a:xfrm rot="16200000">
            <a:off x="6696579" y="2122744"/>
            <a:ext cx="576345" cy="1513244"/>
          </a:xfrm>
          <a:prstGeom prst="leftBrace">
            <a:avLst>
              <a:gd name="adj1" fmla="val 8333"/>
              <a:gd name="adj2" fmla="val 49144"/>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TextBox 35"/>
          <p:cNvSpPr txBox="1"/>
          <p:nvPr/>
        </p:nvSpPr>
        <p:spPr>
          <a:xfrm>
            <a:off x="1795048" y="5866852"/>
            <a:ext cx="1084887" cy="646331"/>
          </a:xfrm>
          <a:prstGeom prst="rect">
            <a:avLst/>
          </a:prstGeom>
          <a:solidFill>
            <a:srgbClr val="8C7E6A"/>
          </a:solidFill>
          <a:ln>
            <a:noFill/>
          </a:ln>
        </p:spPr>
        <p:txBody>
          <a:bodyPr wrap="square" rtlCol="0">
            <a:spAutoFit/>
          </a:bodyPr>
          <a:lstStyle/>
          <a:p>
            <a:pPr algn="ctr"/>
            <a:r>
              <a:rPr lang="en-US" b="1" dirty="0" smtClean="0">
                <a:solidFill>
                  <a:srgbClr val="000000"/>
                </a:solidFill>
              </a:rPr>
              <a:t>Liserl</a:t>
            </a:r>
          </a:p>
          <a:p>
            <a:pPr algn="ctr"/>
            <a:r>
              <a:rPr lang="en-US" b="1" dirty="0" smtClean="0">
                <a:solidFill>
                  <a:srgbClr val="000000"/>
                </a:solidFill>
              </a:rPr>
              <a:t>1903-?</a:t>
            </a:r>
            <a:endParaRPr lang="en-US" b="1" dirty="0">
              <a:solidFill>
                <a:srgbClr val="000000"/>
              </a:solidFill>
            </a:endParaRPr>
          </a:p>
        </p:txBody>
      </p:sp>
      <p:sp>
        <p:nvSpPr>
          <p:cNvPr id="37" name="TextBox 36"/>
          <p:cNvSpPr txBox="1"/>
          <p:nvPr/>
        </p:nvSpPr>
        <p:spPr>
          <a:xfrm>
            <a:off x="3769216" y="5879590"/>
            <a:ext cx="1605568" cy="646331"/>
          </a:xfrm>
          <a:prstGeom prst="rect">
            <a:avLst/>
          </a:prstGeom>
          <a:solidFill>
            <a:srgbClr val="8C7E6A"/>
          </a:solidFill>
          <a:ln>
            <a:noFill/>
          </a:ln>
        </p:spPr>
        <p:txBody>
          <a:bodyPr wrap="square" rtlCol="0">
            <a:spAutoFit/>
          </a:bodyPr>
          <a:lstStyle/>
          <a:p>
            <a:pPr algn="ctr"/>
            <a:r>
              <a:rPr lang="en-US" b="1" dirty="0" smtClean="0">
                <a:solidFill>
                  <a:srgbClr val="000000"/>
                </a:solidFill>
              </a:rPr>
              <a:t>Hans-Albert</a:t>
            </a:r>
          </a:p>
          <a:p>
            <a:pPr algn="ctr"/>
            <a:r>
              <a:rPr lang="en-US" b="1" dirty="0" smtClean="0">
                <a:solidFill>
                  <a:srgbClr val="000000"/>
                </a:solidFill>
              </a:rPr>
              <a:t>1904-1973</a:t>
            </a:r>
            <a:endParaRPr lang="en-US" b="1" dirty="0">
              <a:solidFill>
                <a:srgbClr val="000000"/>
              </a:solidFill>
            </a:endParaRPr>
          </a:p>
        </p:txBody>
      </p:sp>
      <p:cxnSp>
        <p:nvCxnSpPr>
          <p:cNvPr id="38" name="Straight Connector 37"/>
          <p:cNvCxnSpPr/>
          <p:nvPr/>
        </p:nvCxnSpPr>
        <p:spPr>
          <a:xfrm>
            <a:off x="2291263" y="5537264"/>
            <a:ext cx="4775083" cy="12509"/>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2334258" y="5549773"/>
            <a:ext cx="0" cy="329818"/>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4572000" y="5537264"/>
            <a:ext cx="0" cy="329818"/>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061109" y="5549773"/>
            <a:ext cx="0" cy="329818"/>
          </a:xfrm>
          <a:prstGeom prst="line">
            <a:avLst/>
          </a:prstGeom>
        </p:spPr>
        <p:style>
          <a:lnRef idx="2">
            <a:schemeClr val="accent1"/>
          </a:lnRef>
          <a:fillRef idx="0">
            <a:schemeClr val="accent1"/>
          </a:fillRef>
          <a:effectRef idx="1">
            <a:schemeClr val="accent1"/>
          </a:effectRef>
          <a:fontRef idx="minor">
            <a:schemeClr val="tx1"/>
          </a:fontRef>
        </p:style>
      </p:cxnSp>
      <p:sp>
        <p:nvSpPr>
          <p:cNvPr id="42" name="Left Brace 41"/>
          <p:cNvSpPr/>
          <p:nvPr/>
        </p:nvSpPr>
        <p:spPr>
          <a:xfrm rot="16200000">
            <a:off x="4283828" y="4561767"/>
            <a:ext cx="576345" cy="151324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TextBox 42"/>
          <p:cNvSpPr txBox="1"/>
          <p:nvPr/>
        </p:nvSpPr>
        <p:spPr>
          <a:xfrm>
            <a:off x="6553716" y="5893217"/>
            <a:ext cx="1043495" cy="646331"/>
          </a:xfrm>
          <a:prstGeom prst="rect">
            <a:avLst/>
          </a:prstGeom>
          <a:solidFill>
            <a:srgbClr val="8C7E6A"/>
          </a:solidFill>
          <a:ln>
            <a:noFill/>
          </a:ln>
        </p:spPr>
        <p:txBody>
          <a:bodyPr wrap="square" rtlCol="0">
            <a:spAutoFit/>
          </a:bodyPr>
          <a:lstStyle/>
          <a:p>
            <a:pPr algn="ctr"/>
            <a:r>
              <a:rPr lang="en-US" b="1" dirty="0" smtClean="0">
                <a:solidFill>
                  <a:srgbClr val="000000"/>
                </a:solidFill>
              </a:rPr>
              <a:t>Eduard</a:t>
            </a:r>
          </a:p>
          <a:p>
            <a:pPr algn="ctr"/>
            <a:r>
              <a:rPr lang="en-US" b="1" dirty="0" smtClean="0">
                <a:solidFill>
                  <a:srgbClr val="000000"/>
                </a:solidFill>
              </a:rPr>
              <a:t>1910-19</a:t>
            </a:r>
            <a:endParaRPr lang="en-US" b="1" dirty="0">
              <a:solidFill>
                <a:srgbClr val="000000"/>
              </a:solidFill>
            </a:endParaRPr>
          </a:p>
        </p:txBody>
      </p:sp>
      <p:sp>
        <p:nvSpPr>
          <p:cNvPr id="47" name="TextBox 46"/>
          <p:cNvSpPr txBox="1"/>
          <p:nvPr/>
        </p:nvSpPr>
        <p:spPr>
          <a:xfrm>
            <a:off x="2729913" y="4584352"/>
            <a:ext cx="1715397" cy="646331"/>
          </a:xfrm>
          <a:prstGeom prst="rect">
            <a:avLst/>
          </a:prstGeom>
          <a:solidFill>
            <a:srgbClr val="8C7E6A"/>
          </a:solidFill>
          <a:ln>
            <a:noFill/>
          </a:ln>
        </p:spPr>
        <p:txBody>
          <a:bodyPr wrap="square" rtlCol="0">
            <a:spAutoFit/>
          </a:bodyPr>
          <a:lstStyle/>
          <a:p>
            <a:pPr algn="ctr"/>
            <a:r>
              <a:rPr lang="en-US" b="1" dirty="0" smtClean="0"/>
              <a:t>Mileva</a:t>
            </a:r>
          </a:p>
          <a:p>
            <a:pPr algn="ctr"/>
            <a:r>
              <a:rPr lang="en-US" b="1" dirty="0" smtClean="0"/>
              <a:t>(1875-1948)</a:t>
            </a:r>
            <a:endParaRPr lang="en-US" b="1" dirty="0"/>
          </a:p>
        </p:txBody>
      </p:sp>
      <p:sp>
        <p:nvSpPr>
          <p:cNvPr id="48" name="TextBox 47"/>
          <p:cNvSpPr txBox="1"/>
          <p:nvPr/>
        </p:nvSpPr>
        <p:spPr>
          <a:xfrm>
            <a:off x="4572000" y="4579923"/>
            <a:ext cx="1715397" cy="646331"/>
          </a:xfrm>
          <a:prstGeom prst="rect">
            <a:avLst/>
          </a:prstGeom>
          <a:solidFill>
            <a:srgbClr val="8C7E6A"/>
          </a:solidFill>
          <a:ln>
            <a:noFill/>
          </a:ln>
        </p:spPr>
        <p:txBody>
          <a:bodyPr wrap="square" rtlCol="0">
            <a:spAutoFit/>
          </a:bodyPr>
          <a:lstStyle/>
          <a:p>
            <a:pPr algn="ctr"/>
            <a:r>
              <a:rPr lang="en-US" b="1" dirty="0" smtClean="0"/>
              <a:t>Albert</a:t>
            </a:r>
          </a:p>
          <a:p>
            <a:pPr algn="ctr"/>
            <a:r>
              <a:rPr lang="en-US" b="1" dirty="0" smtClean="0"/>
              <a:t>(1878-1955)</a:t>
            </a:r>
            <a:endParaRPr lang="en-US" b="1" dirty="0"/>
          </a:p>
        </p:txBody>
      </p:sp>
      <p:sp>
        <p:nvSpPr>
          <p:cNvPr id="5" name="TextBox 4"/>
          <p:cNvSpPr txBox="1"/>
          <p:nvPr/>
        </p:nvSpPr>
        <p:spPr>
          <a:xfrm>
            <a:off x="457201" y="1854157"/>
            <a:ext cx="1614176" cy="923330"/>
          </a:xfrm>
          <a:prstGeom prst="rect">
            <a:avLst/>
          </a:prstGeom>
          <a:solidFill>
            <a:srgbClr val="8C7E6A"/>
          </a:solidFill>
          <a:ln>
            <a:noFill/>
          </a:ln>
        </p:spPr>
        <p:txBody>
          <a:bodyPr wrap="square" rtlCol="0">
            <a:spAutoFit/>
          </a:bodyPr>
          <a:lstStyle/>
          <a:p>
            <a:pPr algn="ctr"/>
            <a:r>
              <a:rPr lang="en-US" b="1" u="sng" dirty="0" err="1" smtClean="0">
                <a:solidFill>
                  <a:schemeClr val="bg2"/>
                </a:solidFill>
              </a:rPr>
              <a:t>Père</a:t>
            </a:r>
            <a:endParaRPr lang="en-US" b="1" u="sng" dirty="0" smtClean="0">
              <a:solidFill>
                <a:schemeClr val="bg2"/>
              </a:solidFill>
            </a:endParaRPr>
          </a:p>
          <a:p>
            <a:pPr algn="ctr"/>
            <a:r>
              <a:rPr lang="en-US" b="1" dirty="0" smtClean="0"/>
              <a:t>Milos Marić</a:t>
            </a:r>
          </a:p>
          <a:p>
            <a:pPr algn="ctr"/>
            <a:r>
              <a:rPr lang="en-US" b="1" dirty="0" smtClean="0"/>
              <a:t>(1846-1922)</a:t>
            </a:r>
            <a:endParaRPr lang="en-US" b="1" dirty="0"/>
          </a:p>
        </p:txBody>
      </p:sp>
      <p:sp>
        <p:nvSpPr>
          <p:cNvPr id="7" name="TextBox 6"/>
          <p:cNvSpPr txBox="1"/>
          <p:nvPr/>
        </p:nvSpPr>
        <p:spPr>
          <a:xfrm>
            <a:off x="2209920" y="1854157"/>
            <a:ext cx="1617339" cy="923330"/>
          </a:xfrm>
          <a:prstGeom prst="rect">
            <a:avLst/>
          </a:prstGeom>
          <a:solidFill>
            <a:srgbClr val="8C7E6A"/>
          </a:solidFill>
          <a:ln>
            <a:noFill/>
          </a:ln>
        </p:spPr>
        <p:txBody>
          <a:bodyPr wrap="square" rtlCol="0">
            <a:spAutoFit/>
          </a:bodyPr>
          <a:lstStyle/>
          <a:p>
            <a:pPr algn="ctr"/>
            <a:r>
              <a:rPr lang="en-US" b="1" u="sng" dirty="0" err="1" smtClean="0">
                <a:solidFill>
                  <a:srgbClr val="ECEDD1"/>
                </a:solidFill>
              </a:rPr>
              <a:t>Mère</a:t>
            </a:r>
            <a:endParaRPr lang="en-US" b="1" u="sng" dirty="0" smtClean="0">
              <a:solidFill>
                <a:srgbClr val="ECEDD1"/>
              </a:solidFill>
            </a:endParaRPr>
          </a:p>
          <a:p>
            <a:pPr algn="ctr"/>
            <a:r>
              <a:rPr lang="en-US" b="1" dirty="0" err="1" smtClean="0">
                <a:solidFill>
                  <a:srgbClr val="000000"/>
                </a:solidFill>
              </a:rPr>
              <a:t>Marija</a:t>
            </a:r>
            <a:r>
              <a:rPr lang="en-US" b="1" dirty="0" smtClean="0">
                <a:solidFill>
                  <a:srgbClr val="000000"/>
                </a:solidFill>
              </a:rPr>
              <a:t> </a:t>
            </a:r>
            <a:r>
              <a:rPr lang="en-US" b="1" dirty="0" err="1" smtClean="0">
                <a:solidFill>
                  <a:srgbClr val="000000"/>
                </a:solidFill>
              </a:rPr>
              <a:t>Ruzić</a:t>
            </a:r>
            <a:endParaRPr lang="en-US" b="1" dirty="0" smtClean="0">
              <a:solidFill>
                <a:srgbClr val="000000"/>
              </a:solidFill>
            </a:endParaRPr>
          </a:p>
          <a:p>
            <a:pPr algn="ctr"/>
            <a:r>
              <a:rPr lang="en-US" b="1" dirty="0" smtClean="0">
                <a:solidFill>
                  <a:srgbClr val="000000"/>
                </a:solidFill>
              </a:rPr>
              <a:t>(1846-1935)</a:t>
            </a:r>
            <a:endParaRPr lang="en-US" b="1" dirty="0">
              <a:solidFill>
                <a:srgbClr val="000000"/>
              </a:solidFill>
            </a:endParaRPr>
          </a:p>
        </p:txBody>
      </p:sp>
      <p:sp>
        <p:nvSpPr>
          <p:cNvPr id="26" name="TextBox 25"/>
          <p:cNvSpPr txBox="1"/>
          <p:nvPr/>
        </p:nvSpPr>
        <p:spPr>
          <a:xfrm>
            <a:off x="4756389" y="1854157"/>
            <a:ext cx="2150608" cy="923330"/>
          </a:xfrm>
          <a:prstGeom prst="rect">
            <a:avLst/>
          </a:prstGeom>
          <a:solidFill>
            <a:srgbClr val="8C7E6A"/>
          </a:solidFill>
          <a:ln>
            <a:noFill/>
          </a:ln>
        </p:spPr>
        <p:txBody>
          <a:bodyPr wrap="square" rtlCol="0">
            <a:spAutoFit/>
          </a:bodyPr>
          <a:lstStyle/>
          <a:p>
            <a:pPr algn="ctr"/>
            <a:r>
              <a:rPr lang="en-US" b="1" u="sng" dirty="0" smtClean="0">
                <a:solidFill>
                  <a:srgbClr val="ECEDD1"/>
                </a:solidFill>
              </a:rPr>
              <a:t>Father</a:t>
            </a:r>
          </a:p>
          <a:p>
            <a:pPr algn="ctr"/>
            <a:r>
              <a:rPr lang="en-US" b="1" dirty="0" smtClean="0"/>
              <a:t>Hermann Einstein</a:t>
            </a:r>
          </a:p>
          <a:p>
            <a:pPr algn="ctr"/>
            <a:r>
              <a:rPr lang="en-US" b="1" dirty="0" smtClean="0"/>
              <a:t>(1847-1902)</a:t>
            </a:r>
            <a:endParaRPr lang="en-US" b="1" dirty="0"/>
          </a:p>
        </p:txBody>
      </p:sp>
      <p:sp>
        <p:nvSpPr>
          <p:cNvPr id="27" name="TextBox 26"/>
          <p:cNvSpPr txBox="1"/>
          <p:nvPr/>
        </p:nvSpPr>
        <p:spPr>
          <a:xfrm>
            <a:off x="7066346" y="1854157"/>
            <a:ext cx="1617339" cy="923330"/>
          </a:xfrm>
          <a:prstGeom prst="rect">
            <a:avLst/>
          </a:prstGeom>
          <a:solidFill>
            <a:srgbClr val="8C7E6A"/>
          </a:solidFill>
          <a:ln>
            <a:noFill/>
          </a:ln>
        </p:spPr>
        <p:txBody>
          <a:bodyPr wrap="square" rtlCol="0">
            <a:spAutoFit/>
          </a:bodyPr>
          <a:lstStyle/>
          <a:p>
            <a:pPr algn="ctr"/>
            <a:r>
              <a:rPr lang="en-US" b="1" u="sng" dirty="0" smtClean="0">
                <a:solidFill>
                  <a:srgbClr val="ECEDD1"/>
                </a:solidFill>
              </a:rPr>
              <a:t>Mother</a:t>
            </a:r>
          </a:p>
          <a:p>
            <a:pPr algn="ctr"/>
            <a:r>
              <a:rPr lang="en-US" b="1" dirty="0" smtClean="0">
                <a:solidFill>
                  <a:srgbClr val="000000"/>
                </a:solidFill>
              </a:rPr>
              <a:t>Pauline Koch</a:t>
            </a:r>
          </a:p>
          <a:p>
            <a:pPr algn="ctr"/>
            <a:r>
              <a:rPr lang="en-US" b="1" dirty="0" smtClean="0">
                <a:solidFill>
                  <a:srgbClr val="000000"/>
                </a:solidFill>
              </a:rPr>
              <a:t>(1858-1920)</a:t>
            </a:r>
            <a:endParaRPr lang="en-US" b="1" dirty="0">
              <a:solidFill>
                <a:srgbClr val="000000"/>
              </a:solidFill>
            </a:endParaRPr>
          </a:p>
        </p:txBody>
      </p:sp>
      <p:sp>
        <p:nvSpPr>
          <p:cNvPr id="45" name="Rectangle 44"/>
          <p:cNvSpPr/>
          <p:nvPr/>
        </p:nvSpPr>
        <p:spPr>
          <a:xfrm>
            <a:off x="72155" y="1417638"/>
            <a:ext cx="4442121" cy="3999488"/>
          </a:xfrm>
          <a:prstGeom prst="rect">
            <a:avLst/>
          </a:prstGeom>
          <a:solidFill>
            <a:schemeClr val="accent3">
              <a:lumMod val="20000"/>
              <a:lumOff val="8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6" name="Rectangle 45"/>
          <p:cNvSpPr/>
          <p:nvPr/>
        </p:nvSpPr>
        <p:spPr>
          <a:xfrm>
            <a:off x="968885" y="5226673"/>
            <a:ext cx="6772489" cy="1342727"/>
          </a:xfrm>
          <a:prstGeom prst="rect">
            <a:avLst/>
          </a:prstGeom>
          <a:solidFill>
            <a:schemeClr val="accent3">
              <a:lumMod val="20000"/>
              <a:lumOff val="8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6" name="Picture 5" descr="Hermann-Einstein-1847-19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604" y="1601766"/>
            <a:ext cx="3284063" cy="4969882"/>
          </a:xfrm>
          <a:prstGeom prst="rect">
            <a:avLst/>
          </a:prstGeom>
        </p:spPr>
      </p:pic>
      <p:pic>
        <p:nvPicPr>
          <p:cNvPr id="10" name="Picture 9" descr="Pauline-Einstein-1858-192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06" y="1615451"/>
            <a:ext cx="2818459" cy="4969882"/>
          </a:xfrm>
          <a:prstGeom prst="rect">
            <a:avLst/>
          </a:prstGeom>
        </p:spPr>
      </p:pic>
      <p:sp>
        <p:nvSpPr>
          <p:cNvPr id="3" name="Slide Number Placeholder 2"/>
          <p:cNvSpPr>
            <a:spLocks noGrp="1"/>
          </p:cNvSpPr>
          <p:nvPr>
            <p:ph type="sldNum" sz="quarter" idx="12"/>
          </p:nvPr>
        </p:nvSpPr>
        <p:spPr/>
        <p:txBody>
          <a:bodyPr/>
          <a:lstStyle/>
          <a:p>
            <a:fld id="{B44D27A9-ED0C-8246-8976-D4C08DB79F0F}" type="slidenum">
              <a:rPr lang="en-US" smtClean="0"/>
              <a:t>4</a:t>
            </a:fld>
            <a:endParaRPr lang="en-US"/>
          </a:p>
        </p:txBody>
      </p:sp>
      <p:sp>
        <p:nvSpPr>
          <p:cNvPr id="9" name="Footer Placeholder 8"/>
          <p:cNvSpPr>
            <a:spLocks noGrp="1"/>
          </p:cNvSpPr>
          <p:nvPr>
            <p:ph type="ftr" sz="quarter" idx="11"/>
          </p:nvPr>
        </p:nvSpPr>
        <p:spPr/>
        <p:txBody>
          <a:bodyPr/>
          <a:lstStyle/>
          <a:p>
            <a:r>
              <a:rPr lang="en-US" smtClean="0"/>
              <a:t>Pauline Gagnon</a:t>
            </a:r>
            <a:endParaRPr lang="en-US"/>
          </a:p>
        </p:txBody>
      </p:sp>
    </p:spTree>
    <p:extLst>
      <p:ext uri="{BB962C8B-B14F-4D97-AF65-F5344CB8AC3E}">
        <p14:creationId xmlns:p14="http://schemas.microsoft.com/office/powerpoint/2010/main" val="42419495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oviSad-190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847" y="166488"/>
            <a:ext cx="4381626" cy="2453711"/>
          </a:xfrm>
          <a:prstGeom prst="rect">
            <a:avLst/>
          </a:prstGeom>
        </p:spPr>
      </p:pic>
      <p:pic>
        <p:nvPicPr>
          <p:cNvPr id="5" name="Picture 4" descr="NoviSad-190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7729" y="166488"/>
            <a:ext cx="4434872" cy="2461354"/>
          </a:xfrm>
          <a:prstGeom prst="rect">
            <a:avLst/>
          </a:prstGeom>
        </p:spPr>
      </p:pic>
      <p:pic>
        <p:nvPicPr>
          <p:cNvPr id="7" name="Picture 6" descr="Novi_Sad_now.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973" y="4411932"/>
            <a:ext cx="6985000" cy="2057400"/>
          </a:xfrm>
          <a:prstGeom prst="rect">
            <a:avLst/>
          </a:prstGeom>
        </p:spPr>
      </p:pic>
      <p:sp>
        <p:nvSpPr>
          <p:cNvPr id="8" name="Title 1"/>
          <p:cNvSpPr>
            <a:spLocks noGrp="1"/>
          </p:cNvSpPr>
          <p:nvPr>
            <p:ph type="title"/>
          </p:nvPr>
        </p:nvSpPr>
        <p:spPr>
          <a:xfrm>
            <a:off x="125847" y="2940605"/>
            <a:ext cx="8896754" cy="1143000"/>
          </a:xfrm>
        </p:spPr>
        <p:txBody>
          <a:bodyPr>
            <a:noAutofit/>
          </a:bodyPr>
          <a:lstStyle/>
          <a:p>
            <a:r>
              <a:rPr lang="en-CA" sz="3600" noProof="0" dirty="0" smtClean="0"/>
              <a:t>Visited Novi Sad in 1905, 1907 and 1913</a:t>
            </a:r>
            <a:endParaRPr lang="en-CA" sz="3600" noProof="0" dirty="0"/>
          </a:p>
        </p:txBody>
      </p:sp>
      <p:sp>
        <p:nvSpPr>
          <p:cNvPr id="2" name="Slide Number Placeholder 1"/>
          <p:cNvSpPr>
            <a:spLocks noGrp="1"/>
          </p:cNvSpPr>
          <p:nvPr>
            <p:ph type="sldNum" sz="quarter" idx="12"/>
          </p:nvPr>
        </p:nvSpPr>
        <p:spPr/>
        <p:txBody>
          <a:bodyPr/>
          <a:lstStyle/>
          <a:p>
            <a:fld id="{B44D27A9-ED0C-8246-8976-D4C08DB79F0F}" type="slidenum">
              <a:rPr lang="en-US" smtClean="0"/>
              <a:t>40</a:t>
            </a:fld>
            <a:endParaRPr lang="en-US" dirty="0"/>
          </a:p>
        </p:txBody>
      </p:sp>
      <p:sp>
        <p:nvSpPr>
          <p:cNvPr id="3" name="Footer Placeholder 2"/>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30656760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73871"/>
            <a:ext cx="8229600" cy="4525963"/>
          </a:xfrm>
        </p:spPr>
        <p:txBody>
          <a:bodyPr/>
          <a:lstStyle/>
          <a:p>
            <a:pPr marL="0" indent="0" algn="ctr">
              <a:buNone/>
            </a:pPr>
            <a:endParaRPr lang="en-CA" dirty="0" smtClean="0"/>
          </a:p>
          <a:p>
            <a:pPr marL="0" indent="0" algn="ctr">
              <a:buNone/>
            </a:pPr>
            <a:endParaRPr lang="en-CA" dirty="0" smtClean="0"/>
          </a:p>
          <a:p>
            <a:pPr marL="0" indent="0" algn="ctr">
              <a:buNone/>
            </a:pPr>
            <a:r>
              <a:rPr lang="en-CA" sz="4400" b="1" dirty="0" smtClean="0"/>
              <a:t>Testimonies</a:t>
            </a:r>
            <a:endParaRPr lang="en-CA" sz="4400" b="1" dirty="0"/>
          </a:p>
        </p:txBody>
      </p:sp>
      <p:sp>
        <p:nvSpPr>
          <p:cNvPr id="2" name="Slide Number Placeholder 1"/>
          <p:cNvSpPr>
            <a:spLocks noGrp="1"/>
          </p:cNvSpPr>
          <p:nvPr>
            <p:ph type="sldNum" sz="quarter" idx="12"/>
          </p:nvPr>
        </p:nvSpPr>
        <p:spPr/>
        <p:txBody>
          <a:bodyPr/>
          <a:lstStyle/>
          <a:p>
            <a:fld id="{B44D27A9-ED0C-8246-8976-D4C08DB79F0F}" type="slidenum">
              <a:rPr lang="en-US" smtClean="0"/>
              <a:t>41</a:t>
            </a:fld>
            <a:endParaRPr lang="en-US" dirty="0"/>
          </a:p>
        </p:txBody>
      </p:sp>
      <p:sp>
        <p:nvSpPr>
          <p:cNvPr id="4" name="Footer Placeholder 3"/>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237099034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noProof="0" dirty="0" smtClean="0"/>
              <a:t>Dord Krsti</a:t>
            </a:r>
            <a:r>
              <a:rPr lang="en-CA" dirty="0" err="1" smtClean="0"/>
              <a:t>ć</a:t>
            </a:r>
            <a:r>
              <a:rPr lang="en-CA" noProof="0" dirty="0" smtClean="0"/>
              <a:t> with Hans-</a:t>
            </a:r>
            <a:r>
              <a:rPr lang="en-CA" dirty="0" smtClean="0"/>
              <a:t>A</a:t>
            </a:r>
            <a:r>
              <a:rPr lang="en-CA" noProof="0" dirty="0" smtClean="0"/>
              <a:t>lbert Einstein in 1973</a:t>
            </a:r>
            <a:endParaRPr lang="en-CA" noProof="0" dirty="0"/>
          </a:p>
        </p:txBody>
      </p:sp>
      <p:pic>
        <p:nvPicPr>
          <p:cNvPr id="4" name="Picture 3" descr="Krstic-HansAlbert-197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1558564"/>
            <a:ext cx="5715000" cy="4254500"/>
          </a:xfrm>
          <a:prstGeom prst="rect">
            <a:avLst/>
          </a:prstGeom>
        </p:spPr>
      </p:pic>
      <p:sp>
        <p:nvSpPr>
          <p:cNvPr id="5" name="Content Placeholder 2"/>
          <p:cNvSpPr>
            <a:spLocks noGrp="1"/>
          </p:cNvSpPr>
          <p:nvPr>
            <p:ph idx="1"/>
          </p:nvPr>
        </p:nvSpPr>
        <p:spPr>
          <a:xfrm>
            <a:off x="457200" y="1600201"/>
            <a:ext cx="2357219" cy="4132200"/>
          </a:xfrm>
        </p:spPr>
        <p:txBody>
          <a:bodyPr>
            <a:normAutofit fontScale="92500" lnSpcReduction="20000"/>
          </a:bodyPr>
          <a:lstStyle/>
          <a:p>
            <a:pPr marL="0" indent="0" algn="ctr">
              <a:buNone/>
            </a:pPr>
            <a:r>
              <a:rPr lang="en-CA" dirty="0" smtClean="0">
                <a:solidFill>
                  <a:srgbClr val="000000"/>
                </a:solidFill>
              </a:rPr>
              <a:t>Hans-Albert recalled having seen his parents working next to each other in the evenings at the dining room table</a:t>
            </a:r>
            <a:endParaRPr lang="en-CA" dirty="0">
              <a:solidFill>
                <a:srgbClr val="000000"/>
              </a:solidFill>
            </a:endParaRPr>
          </a:p>
        </p:txBody>
      </p:sp>
      <p:sp>
        <p:nvSpPr>
          <p:cNvPr id="3" name="Slide Number Placeholder 2"/>
          <p:cNvSpPr>
            <a:spLocks noGrp="1"/>
          </p:cNvSpPr>
          <p:nvPr>
            <p:ph type="sldNum" sz="quarter" idx="12"/>
          </p:nvPr>
        </p:nvSpPr>
        <p:spPr/>
        <p:txBody>
          <a:bodyPr/>
          <a:lstStyle/>
          <a:p>
            <a:fld id="{B44D27A9-ED0C-8246-8976-D4C08DB79F0F}" type="slidenum">
              <a:rPr lang="en-US" smtClean="0"/>
              <a:t>42</a:t>
            </a:fld>
            <a:endParaRPr lang="en-US" dirty="0"/>
          </a:p>
        </p:txBody>
      </p:sp>
      <p:sp>
        <p:nvSpPr>
          <p:cNvPr id="6" name="Footer Placeholder 5"/>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327292822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dirty="0" smtClean="0"/>
              <a:t>Mileva’s brother’s visits in 1904-1905</a:t>
            </a:r>
            <a:endParaRPr lang="en-CA" sz="3600" noProof="0" dirty="0"/>
          </a:p>
        </p:txBody>
      </p:sp>
      <p:pic>
        <p:nvPicPr>
          <p:cNvPr id="4" name="Picture 3" descr="Milos-Maric-bébé-1904-0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9890" y="1417638"/>
            <a:ext cx="3662365" cy="4825166"/>
          </a:xfrm>
          <a:prstGeom prst="rect">
            <a:avLst/>
          </a:prstGeom>
        </p:spPr>
      </p:pic>
      <p:sp>
        <p:nvSpPr>
          <p:cNvPr id="5" name="Content Placeholder 2"/>
          <p:cNvSpPr>
            <a:spLocks noGrp="1"/>
          </p:cNvSpPr>
          <p:nvPr>
            <p:ph idx="1"/>
          </p:nvPr>
        </p:nvSpPr>
        <p:spPr>
          <a:xfrm>
            <a:off x="457201" y="1600200"/>
            <a:ext cx="4336464" cy="4642604"/>
          </a:xfrm>
        </p:spPr>
        <p:txBody>
          <a:bodyPr/>
          <a:lstStyle/>
          <a:p>
            <a:pPr marL="0" indent="0">
              <a:buNone/>
            </a:pPr>
            <a:r>
              <a:rPr lang="en-CA" dirty="0" smtClean="0"/>
              <a:t>Dord Krstić writes: Miloš Marić, who stayed with the Einstein family, had a chance to see close up exactly how Mileva and Albert lived and worked together.</a:t>
            </a:r>
          </a:p>
          <a:p>
            <a:pPr marL="0" indent="0">
              <a:buNone/>
            </a:pPr>
            <a:endParaRPr lang="en-CA" dirty="0" smtClean="0"/>
          </a:p>
          <a:p>
            <a:pPr marL="0" indent="0">
              <a:buNone/>
            </a:pPr>
            <a:endParaRPr lang="en-CA" dirty="0"/>
          </a:p>
        </p:txBody>
      </p:sp>
      <p:sp>
        <p:nvSpPr>
          <p:cNvPr id="3" name="Slide Number Placeholder 2"/>
          <p:cNvSpPr>
            <a:spLocks noGrp="1"/>
          </p:cNvSpPr>
          <p:nvPr>
            <p:ph type="sldNum" sz="quarter" idx="12"/>
          </p:nvPr>
        </p:nvSpPr>
        <p:spPr/>
        <p:txBody>
          <a:bodyPr/>
          <a:lstStyle/>
          <a:p>
            <a:fld id="{B44D27A9-ED0C-8246-8976-D4C08DB79F0F}" type="slidenum">
              <a:rPr lang="en-US" smtClean="0"/>
              <a:t>43</a:t>
            </a:fld>
            <a:endParaRPr lang="en-US" dirty="0"/>
          </a:p>
        </p:txBody>
      </p:sp>
      <p:sp>
        <p:nvSpPr>
          <p:cNvPr id="6" name="Footer Placeholder 5"/>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392491082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noProof="0" dirty="0" smtClean="0"/>
              <a:t>Testimonies on </a:t>
            </a:r>
            <a:r>
              <a:rPr lang="en-CA" dirty="0" smtClean="0"/>
              <a:t>Miloš Marić</a:t>
            </a:r>
            <a:endParaRPr lang="en-CA" noProof="0" dirty="0"/>
          </a:p>
        </p:txBody>
      </p:sp>
      <p:pic>
        <p:nvPicPr>
          <p:cNvPr id="4" name="Picture 3" descr="Milos_Maric_1885_194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0900" y="1556100"/>
            <a:ext cx="3395900" cy="4495151"/>
          </a:xfrm>
          <a:prstGeom prst="rect">
            <a:avLst/>
          </a:prstGeom>
        </p:spPr>
      </p:pic>
      <p:sp>
        <p:nvSpPr>
          <p:cNvPr id="5" name="Content Placeholder 2"/>
          <p:cNvSpPr>
            <a:spLocks noGrp="1"/>
          </p:cNvSpPr>
          <p:nvPr>
            <p:ph idx="1"/>
          </p:nvPr>
        </p:nvSpPr>
        <p:spPr>
          <a:xfrm>
            <a:off x="457200" y="1600200"/>
            <a:ext cx="4633923" cy="4451051"/>
          </a:xfrm>
        </p:spPr>
        <p:txBody>
          <a:bodyPr>
            <a:normAutofit fontScale="55000" lnSpcReduction="20000"/>
          </a:bodyPr>
          <a:lstStyle/>
          <a:p>
            <a:pPr marL="0" indent="0">
              <a:buNone/>
            </a:pPr>
            <a:r>
              <a:rPr lang="en-CA" i="1" dirty="0" smtClean="0">
                <a:solidFill>
                  <a:srgbClr val="000000"/>
                </a:solidFill>
              </a:rPr>
              <a:t>« </a:t>
            </a:r>
            <a:r>
              <a:rPr lang="en-CA" i="1" dirty="0" smtClean="0"/>
              <a:t>He</a:t>
            </a:r>
            <a:r>
              <a:rPr lang="en-CA" dirty="0" smtClean="0"/>
              <a:t> (</a:t>
            </a:r>
            <a:r>
              <a:rPr lang="en-CA" dirty="0" err="1" smtClean="0"/>
              <a:t>Miloš</a:t>
            </a:r>
            <a:r>
              <a:rPr lang="en-CA" dirty="0" smtClean="0"/>
              <a:t>) </a:t>
            </a:r>
            <a:r>
              <a:rPr lang="en-CA" i="1" dirty="0" smtClean="0"/>
              <a:t>described how during the evenings and at night, when silence fell upon the town, the young married couple would sit together at the table and at the light of a kerosene lantern, they would work together on physics problems. Miloš Jr. spoke of how they calculated, wrote, read and debated.</a:t>
            </a:r>
            <a:r>
              <a:rPr lang="en-CA" dirty="0" smtClean="0"/>
              <a:t>  »</a:t>
            </a:r>
          </a:p>
          <a:p>
            <a:pPr marL="0" indent="0">
              <a:buNone/>
            </a:pPr>
            <a:endParaRPr lang="en-CA" dirty="0" smtClean="0"/>
          </a:p>
          <a:p>
            <a:r>
              <a:rPr lang="en-CA" dirty="0" smtClean="0"/>
              <a:t>Dord Krstić got this information directly from two close relatives of Mileva Marić: Sidonija Gajin in May 1955, then from Sofija Galić Golubović in 1961.</a:t>
            </a:r>
          </a:p>
          <a:p>
            <a:r>
              <a:rPr lang="en-CA" dirty="0" smtClean="0"/>
              <a:t>Miloš was known for his integrity </a:t>
            </a:r>
          </a:p>
          <a:p>
            <a:r>
              <a:rPr lang="en-CA" dirty="0" smtClean="0"/>
              <a:t>Stuck to facts instead of his own opinions</a:t>
            </a:r>
          </a:p>
          <a:p>
            <a:pPr marL="0" indent="0">
              <a:buNone/>
            </a:pPr>
            <a:endParaRPr lang="en-CA" dirty="0"/>
          </a:p>
        </p:txBody>
      </p:sp>
      <p:sp>
        <p:nvSpPr>
          <p:cNvPr id="3" name="Slide Number Placeholder 2"/>
          <p:cNvSpPr>
            <a:spLocks noGrp="1"/>
          </p:cNvSpPr>
          <p:nvPr>
            <p:ph type="sldNum" sz="quarter" idx="12"/>
          </p:nvPr>
        </p:nvSpPr>
        <p:spPr/>
        <p:txBody>
          <a:bodyPr/>
          <a:lstStyle/>
          <a:p>
            <a:fld id="{B44D27A9-ED0C-8246-8976-D4C08DB79F0F}" type="slidenum">
              <a:rPr lang="en-US" smtClean="0"/>
              <a:t>44</a:t>
            </a:fld>
            <a:endParaRPr lang="en-US" dirty="0"/>
          </a:p>
        </p:txBody>
      </p:sp>
      <p:sp>
        <p:nvSpPr>
          <p:cNvPr id="6" name="Footer Placeholder 5"/>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5005526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3008"/>
            <a:ext cx="8229600" cy="1143000"/>
          </a:xfrm>
        </p:spPr>
        <p:txBody>
          <a:bodyPr>
            <a:normAutofit/>
          </a:bodyPr>
          <a:lstStyle/>
          <a:p>
            <a:r>
              <a:rPr lang="en-CA" noProof="0" dirty="0" smtClean="0"/>
              <a:t>Other testimonies</a:t>
            </a:r>
            <a:endParaRPr lang="en-CA" noProof="0" dirty="0"/>
          </a:p>
        </p:txBody>
      </p:sp>
      <p:sp>
        <p:nvSpPr>
          <p:cNvPr id="5" name="Content Placeholder 2"/>
          <p:cNvSpPr>
            <a:spLocks noGrp="1"/>
          </p:cNvSpPr>
          <p:nvPr>
            <p:ph idx="1"/>
          </p:nvPr>
        </p:nvSpPr>
        <p:spPr>
          <a:xfrm>
            <a:off x="125848" y="1337034"/>
            <a:ext cx="8923765" cy="4692855"/>
          </a:xfrm>
        </p:spPr>
        <p:txBody>
          <a:bodyPr>
            <a:normAutofit/>
          </a:bodyPr>
          <a:lstStyle/>
          <a:p>
            <a:pPr marL="0" indent="0">
              <a:buNone/>
            </a:pPr>
            <a:r>
              <a:rPr lang="en-CA" sz="2800" i="1" dirty="0" smtClean="0"/>
              <a:t>« Before our departure, </a:t>
            </a:r>
            <a:r>
              <a:rPr lang="en-CA" sz="2800" b="1" i="1" u="sng" dirty="0" smtClean="0"/>
              <a:t>we</a:t>
            </a:r>
            <a:r>
              <a:rPr lang="en-CA" sz="2800" i="1" dirty="0" smtClean="0"/>
              <a:t> finished an important scientific work which will make my husband known around the world.»</a:t>
            </a:r>
          </a:p>
          <a:p>
            <a:pPr marL="0" indent="0" algn="r">
              <a:buNone/>
            </a:pPr>
            <a:r>
              <a:rPr lang="en-CA" sz="2000" dirty="0" smtClean="0"/>
              <a:t>Mileva to her father during their visit to Novi Sad in 1905</a:t>
            </a:r>
          </a:p>
          <a:p>
            <a:pPr marL="0" indent="0">
              <a:buNone/>
            </a:pPr>
            <a:endParaRPr lang="en-CA" sz="2000" dirty="0" smtClean="0"/>
          </a:p>
          <a:p>
            <a:pPr marL="0" indent="0">
              <a:buNone/>
            </a:pPr>
            <a:r>
              <a:rPr lang="en-CA" sz="2000" dirty="0" smtClean="0"/>
              <a:t>Dord Krstić heard this in 1961 from Mileva’s cousin, Sofija Galić Golubović. She was present when Mileva said this to her father. </a:t>
            </a:r>
          </a:p>
          <a:p>
            <a:pPr marL="0" indent="0">
              <a:buNone/>
            </a:pPr>
            <a:endParaRPr lang="en-CA" sz="2000" dirty="0" smtClean="0"/>
          </a:p>
          <a:p>
            <a:pPr marL="0" indent="0">
              <a:buNone/>
            </a:pPr>
            <a:r>
              <a:rPr lang="en-CA" sz="2000" dirty="0" smtClean="0"/>
              <a:t>Two other people, Simonija </a:t>
            </a:r>
          </a:p>
          <a:p>
            <a:pPr marL="0" indent="0">
              <a:buNone/>
            </a:pPr>
            <a:r>
              <a:rPr lang="en-CA" sz="2000" dirty="0" smtClean="0"/>
              <a:t>Gajin and Zarko Marić, reported separately </a:t>
            </a:r>
          </a:p>
          <a:p>
            <a:pPr marL="0" indent="0">
              <a:buNone/>
            </a:pPr>
            <a:r>
              <a:rPr lang="en-CA" sz="2000" dirty="0" smtClean="0"/>
              <a:t>the same sentence, one in 1955, the other in 1961.</a:t>
            </a:r>
          </a:p>
          <a:p>
            <a:pPr marL="0" indent="0">
              <a:buNone/>
            </a:pPr>
            <a:r>
              <a:rPr lang="en-CA" sz="2000" dirty="0" smtClean="0"/>
              <a:t>They had both heard it from Mileva’s father.</a:t>
            </a:r>
            <a:endParaRPr lang="en-CA" sz="2000" dirty="0"/>
          </a:p>
        </p:txBody>
      </p:sp>
      <p:sp>
        <p:nvSpPr>
          <p:cNvPr id="6" name="TextBox 5"/>
          <p:cNvSpPr txBox="1"/>
          <p:nvPr/>
        </p:nvSpPr>
        <p:spPr>
          <a:xfrm>
            <a:off x="5059519" y="6132866"/>
            <a:ext cx="4210772" cy="646331"/>
          </a:xfrm>
          <a:prstGeom prst="rect">
            <a:avLst/>
          </a:prstGeom>
          <a:noFill/>
        </p:spPr>
        <p:txBody>
          <a:bodyPr wrap="square" rtlCol="0">
            <a:spAutoFit/>
          </a:bodyPr>
          <a:lstStyle/>
          <a:p>
            <a:pPr algn="ctr"/>
            <a:r>
              <a:rPr lang="en-CA" dirty="0" smtClean="0"/>
              <a:t>front: Mileva, Hans-Albert and Zorka</a:t>
            </a:r>
          </a:p>
          <a:p>
            <a:pPr algn="ctr"/>
            <a:r>
              <a:rPr lang="en-CA" dirty="0" smtClean="0"/>
              <a:t>rear: brother Miloš and Sofija Galić in 1907 </a:t>
            </a:r>
            <a:endParaRPr lang="en-CA" dirty="0"/>
          </a:p>
        </p:txBody>
      </p:sp>
      <p:pic>
        <p:nvPicPr>
          <p:cNvPr id="7" name="Picture 6"/>
          <p:cNvPicPr>
            <a:picLocks noChangeAspect="1"/>
          </p:cNvPicPr>
          <p:nvPr/>
        </p:nvPicPr>
        <p:blipFill>
          <a:blip r:embed="rId2"/>
          <a:stretch>
            <a:fillRect/>
          </a:stretch>
        </p:blipFill>
        <p:spPr>
          <a:xfrm>
            <a:off x="5458395" y="3449753"/>
            <a:ext cx="3468666" cy="2697048"/>
          </a:xfrm>
          <a:prstGeom prst="rect">
            <a:avLst/>
          </a:prstGeom>
        </p:spPr>
      </p:pic>
      <p:grpSp>
        <p:nvGrpSpPr>
          <p:cNvPr id="24" name="Group 23"/>
          <p:cNvGrpSpPr/>
          <p:nvPr/>
        </p:nvGrpSpPr>
        <p:grpSpPr>
          <a:xfrm>
            <a:off x="5458395" y="3313203"/>
            <a:ext cx="2598293" cy="1132525"/>
            <a:chOff x="5458395" y="3313203"/>
            <a:chExt cx="2598293" cy="1132525"/>
          </a:xfrm>
        </p:grpSpPr>
        <p:sp>
          <p:nvSpPr>
            <p:cNvPr id="8" name="Oval 7"/>
            <p:cNvSpPr/>
            <p:nvPr/>
          </p:nvSpPr>
          <p:spPr>
            <a:xfrm>
              <a:off x="6927874" y="3702003"/>
              <a:ext cx="840011" cy="743725"/>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cxnSp>
          <p:nvCxnSpPr>
            <p:cNvPr id="10" name="Straight Connector 9"/>
            <p:cNvCxnSpPr/>
            <p:nvPr/>
          </p:nvCxnSpPr>
          <p:spPr>
            <a:xfrm>
              <a:off x="5458395" y="3313203"/>
              <a:ext cx="2598293"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7320570" y="3313203"/>
              <a:ext cx="0" cy="388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3" name="Slide Number Placeholder 2"/>
          <p:cNvSpPr>
            <a:spLocks noGrp="1"/>
          </p:cNvSpPr>
          <p:nvPr>
            <p:ph type="sldNum" sz="quarter" idx="12"/>
          </p:nvPr>
        </p:nvSpPr>
        <p:spPr/>
        <p:txBody>
          <a:bodyPr/>
          <a:lstStyle/>
          <a:p>
            <a:fld id="{B44D27A9-ED0C-8246-8976-D4C08DB79F0F}" type="slidenum">
              <a:rPr lang="en-US" smtClean="0"/>
              <a:t>45</a:t>
            </a:fld>
            <a:endParaRPr lang="en-US" dirty="0"/>
          </a:p>
        </p:txBody>
      </p:sp>
      <p:sp>
        <p:nvSpPr>
          <p:cNvPr id="4" name="Footer Placeholder 3"/>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12747595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nodeType="afterEffect">
                                  <p:stCondLst>
                                    <p:cond delay="5000"/>
                                  </p:stCondLst>
                                  <p:childTnLst>
                                    <p:set>
                                      <p:cBhvr>
                                        <p:cTn id="9"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967" y="274638"/>
            <a:ext cx="8946647" cy="1143000"/>
          </a:xfrm>
        </p:spPr>
        <p:txBody>
          <a:bodyPr>
            <a:normAutofit fontScale="90000"/>
          </a:bodyPr>
          <a:lstStyle/>
          <a:p>
            <a:r>
              <a:rPr lang="en-CA" dirty="0" smtClean="0"/>
              <a:t>Zarko Marić lived in Villa Kula during both visits in 1905 and 1907</a:t>
            </a:r>
            <a:endParaRPr lang="en-CA" dirty="0"/>
          </a:p>
        </p:txBody>
      </p:sp>
      <p:sp>
        <p:nvSpPr>
          <p:cNvPr id="3" name="Content Placeholder 2"/>
          <p:cNvSpPr>
            <a:spLocks noGrp="1"/>
          </p:cNvSpPr>
          <p:nvPr>
            <p:ph idx="1"/>
          </p:nvPr>
        </p:nvSpPr>
        <p:spPr>
          <a:xfrm>
            <a:off x="102967" y="1600200"/>
            <a:ext cx="6349602" cy="4406807"/>
          </a:xfrm>
        </p:spPr>
        <p:txBody>
          <a:bodyPr>
            <a:normAutofit/>
          </a:bodyPr>
          <a:lstStyle/>
          <a:p>
            <a:r>
              <a:rPr lang="en-CA" sz="2400" dirty="0" smtClean="0"/>
              <a:t>His wife Leposava cooked </a:t>
            </a:r>
          </a:p>
          <a:p>
            <a:r>
              <a:rPr lang="en-CA" sz="2400" dirty="0" smtClean="0"/>
              <a:t>Mileva took care of the kids</a:t>
            </a:r>
          </a:p>
          <a:p>
            <a:r>
              <a:rPr lang="en-CA" sz="2400" dirty="0" smtClean="0"/>
              <a:t>She calculated, wrote and worked with Albert</a:t>
            </a:r>
          </a:p>
          <a:p>
            <a:r>
              <a:rPr lang="en-CA" sz="2400" dirty="0" smtClean="0"/>
              <a:t>They discussed physics sitting in the shade</a:t>
            </a:r>
          </a:p>
          <a:p>
            <a:r>
              <a:rPr lang="en-CA" sz="2400" dirty="0" smtClean="0"/>
              <a:t>Harmony and mutual respect was visible</a:t>
            </a:r>
            <a:endParaRPr lang="en-CA" sz="2400" dirty="0"/>
          </a:p>
        </p:txBody>
      </p:sp>
      <p:pic>
        <p:nvPicPr>
          <p:cNvPr id="4" name="Picture 3"/>
          <p:cNvPicPr>
            <a:picLocks noChangeAspect="1"/>
          </p:cNvPicPr>
          <p:nvPr/>
        </p:nvPicPr>
        <p:blipFill>
          <a:blip r:embed="rId2"/>
          <a:stretch>
            <a:fillRect/>
          </a:stretch>
        </p:blipFill>
        <p:spPr>
          <a:xfrm>
            <a:off x="6299961" y="1600200"/>
            <a:ext cx="3150091" cy="4406807"/>
          </a:xfrm>
          <a:prstGeom prst="rect">
            <a:avLst/>
          </a:prstGeom>
        </p:spPr>
      </p:pic>
      <p:sp>
        <p:nvSpPr>
          <p:cNvPr id="5" name="TextBox 4"/>
          <p:cNvSpPr txBox="1"/>
          <p:nvPr/>
        </p:nvSpPr>
        <p:spPr>
          <a:xfrm>
            <a:off x="5391439" y="6007007"/>
            <a:ext cx="3798321" cy="307777"/>
          </a:xfrm>
          <a:prstGeom prst="rect">
            <a:avLst/>
          </a:prstGeom>
          <a:noFill/>
        </p:spPr>
        <p:txBody>
          <a:bodyPr wrap="square" rtlCol="0">
            <a:spAutoFit/>
          </a:bodyPr>
          <a:lstStyle/>
          <a:p>
            <a:pPr algn="r"/>
            <a:r>
              <a:rPr lang="fr-FR" sz="1400" b="1" dirty="0" smtClean="0"/>
              <a:t>Zarko Mari</a:t>
            </a:r>
            <a:r>
              <a:rPr lang="fr-CA" sz="1400" b="1" dirty="0" err="1"/>
              <a:t>ć</a:t>
            </a:r>
            <a:r>
              <a:rPr lang="fr-FR" sz="1400" b="1" dirty="0" smtClean="0"/>
              <a:t> and daughter Djurdjinka </a:t>
            </a:r>
            <a:r>
              <a:rPr lang="fr-FR" sz="1400" b="1" dirty="0"/>
              <a:t>i</a:t>
            </a:r>
            <a:r>
              <a:rPr lang="fr-FR" sz="1400" b="1" dirty="0" smtClean="0"/>
              <a:t>n 1961 </a:t>
            </a:r>
            <a:endParaRPr lang="fr-FR" sz="1400" b="1" dirty="0"/>
          </a:p>
        </p:txBody>
      </p:sp>
      <p:pic>
        <p:nvPicPr>
          <p:cNvPr id="6" name="Picture 5" descr="maison-Ka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907" y="3894847"/>
            <a:ext cx="4210772" cy="2389613"/>
          </a:xfrm>
          <a:prstGeom prst="rect">
            <a:avLst/>
          </a:prstGeom>
        </p:spPr>
      </p:pic>
      <p:sp>
        <p:nvSpPr>
          <p:cNvPr id="7" name="TextBox 6"/>
          <p:cNvSpPr txBox="1"/>
          <p:nvPr/>
        </p:nvSpPr>
        <p:spPr>
          <a:xfrm>
            <a:off x="1134907" y="6238692"/>
            <a:ext cx="4210772" cy="338554"/>
          </a:xfrm>
          <a:prstGeom prst="rect">
            <a:avLst/>
          </a:prstGeom>
          <a:noFill/>
        </p:spPr>
        <p:txBody>
          <a:bodyPr wrap="square" rtlCol="0">
            <a:spAutoFit/>
          </a:bodyPr>
          <a:lstStyle/>
          <a:p>
            <a:pPr algn="ctr"/>
            <a:r>
              <a:rPr lang="fr-FR" sz="1600" b="1" dirty="0" smtClean="0"/>
              <a:t>Villa Kula (the tower) in Ka</a:t>
            </a:r>
            <a:r>
              <a:rPr lang="fr-CA" sz="1600" b="1" dirty="0"/>
              <a:t>ć</a:t>
            </a:r>
            <a:endParaRPr lang="fr-FR" sz="1600" b="1" dirty="0"/>
          </a:p>
        </p:txBody>
      </p:sp>
      <p:sp>
        <p:nvSpPr>
          <p:cNvPr id="8" name="Slide Number Placeholder 7"/>
          <p:cNvSpPr>
            <a:spLocks noGrp="1"/>
          </p:cNvSpPr>
          <p:nvPr>
            <p:ph type="sldNum" sz="quarter" idx="12"/>
          </p:nvPr>
        </p:nvSpPr>
        <p:spPr/>
        <p:txBody>
          <a:bodyPr/>
          <a:lstStyle/>
          <a:p>
            <a:fld id="{B44D27A9-ED0C-8246-8976-D4C08DB79F0F}" type="slidenum">
              <a:rPr lang="en-US" smtClean="0"/>
              <a:t>46</a:t>
            </a:fld>
            <a:endParaRPr lang="en-US" dirty="0"/>
          </a:p>
        </p:txBody>
      </p:sp>
      <p:sp>
        <p:nvSpPr>
          <p:cNvPr id="9" name="Footer Placeholder 8"/>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394240690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Boarder’s testimony</a:t>
            </a:r>
            <a:endParaRPr lang="en-CA" dirty="0"/>
          </a:p>
        </p:txBody>
      </p:sp>
      <p:sp>
        <p:nvSpPr>
          <p:cNvPr id="3" name="Content Placeholder 2"/>
          <p:cNvSpPr>
            <a:spLocks noGrp="1"/>
          </p:cNvSpPr>
          <p:nvPr>
            <p:ph idx="1"/>
          </p:nvPr>
        </p:nvSpPr>
        <p:spPr>
          <a:xfrm>
            <a:off x="457200" y="1600200"/>
            <a:ext cx="8478330" cy="4525963"/>
          </a:xfrm>
        </p:spPr>
        <p:txBody>
          <a:bodyPr>
            <a:normAutofit fontScale="92500"/>
          </a:bodyPr>
          <a:lstStyle/>
          <a:p>
            <a:pPr marL="0" indent="0">
              <a:buNone/>
            </a:pPr>
            <a:r>
              <a:rPr lang="en-CA" sz="2800" dirty="0" smtClean="0"/>
              <a:t>The son of a mathematics professor from Zagreb University, Svetozar Varićak, boarded with the Einstein family.</a:t>
            </a:r>
          </a:p>
          <a:p>
            <a:pPr marL="0" indent="0">
              <a:buNone/>
            </a:pPr>
            <a:endParaRPr lang="en-CA" sz="2800" dirty="0" smtClean="0"/>
          </a:p>
          <a:p>
            <a:pPr marL="0" indent="0">
              <a:buNone/>
            </a:pPr>
            <a:r>
              <a:rPr lang="en-CA" dirty="0" smtClean="0"/>
              <a:t> Svetozar’s daughter recalls having heard her father tell the story on how Einstein sometimes assisted his wife with domestic tasks, feeling sorry for her when he saw her often staying up past midnight to solve his mathematical problems from his notes</a:t>
            </a:r>
            <a:r>
              <a:rPr lang="en-CA" i="1" dirty="0" smtClean="0"/>
              <a:t>. </a:t>
            </a:r>
          </a:p>
          <a:p>
            <a:pPr marL="0" indent="0">
              <a:buNone/>
            </a:pPr>
            <a:endParaRPr lang="en-CA" sz="2200" i="1" dirty="0" smtClean="0"/>
          </a:p>
          <a:p>
            <a:pPr marL="0" indent="0" algn="r">
              <a:buNone/>
            </a:pPr>
            <a:r>
              <a:rPr lang="en-CA" sz="2200" dirty="0" smtClean="0"/>
              <a:t>Quoted by Desanka Trbuhović-Gjurić </a:t>
            </a:r>
            <a:endParaRPr lang="en-CA" sz="2200" i="1" dirty="0"/>
          </a:p>
        </p:txBody>
      </p:sp>
      <p:sp>
        <p:nvSpPr>
          <p:cNvPr id="4" name="Slide Number Placeholder 3"/>
          <p:cNvSpPr>
            <a:spLocks noGrp="1"/>
          </p:cNvSpPr>
          <p:nvPr>
            <p:ph type="sldNum" sz="quarter" idx="12"/>
          </p:nvPr>
        </p:nvSpPr>
        <p:spPr/>
        <p:txBody>
          <a:bodyPr/>
          <a:lstStyle/>
          <a:p>
            <a:fld id="{B44D27A9-ED0C-8246-8976-D4C08DB79F0F}" type="slidenum">
              <a:rPr lang="en-US" smtClean="0"/>
              <a:t>47</a:t>
            </a:fld>
            <a:endParaRPr lang="en-US" dirty="0"/>
          </a:p>
        </p:txBody>
      </p:sp>
      <p:sp>
        <p:nvSpPr>
          <p:cNvPr id="5" name="Footer Placeholder 4"/>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117130795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1905-1909</a:t>
            </a:r>
            <a:endParaRPr lang="en-CA" dirty="0"/>
          </a:p>
        </p:txBody>
      </p:sp>
      <p:sp>
        <p:nvSpPr>
          <p:cNvPr id="3" name="Content Placeholder 2"/>
          <p:cNvSpPr>
            <a:spLocks noGrp="1"/>
          </p:cNvSpPr>
          <p:nvPr>
            <p:ph idx="1"/>
          </p:nvPr>
        </p:nvSpPr>
        <p:spPr/>
        <p:txBody>
          <a:bodyPr/>
          <a:lstStyle/>
          <a:p>
            <a:r>
              <a:rPr lang="en-CA" dirty="0" smtClean="0"/>
              <a:t>They continue to collaborate and to write several articles on relativity, the mass-energy equivalence, gas theory and Brownian motion.</a:t>
            </a:r>
          </a:p>
          <a:p>
            <a:endParaRPr lang="en-CA" dirty="0" smtClean="0"/>
          </a:p>
          <a:p>
            <a:r>
              <a:rPr lang="en-CA" dirty="0" smtClean="0"/>
              <a:t>The few preserved letters refer to this. Albert always mentions the details of his researches in his letters.</a:t>
            </a:r>
            <a:endParaRPr lang="en-CA" dirty="0"/>
          </a:p>
        </p:txBody>
      </p:sp>
      <p:sp>
        <p:nvSpPr>
          <p:cNvPr id="4" name="Slide Number Placeholder 3"/>
          <p:cNvSpPr>
            <a:spLocks noGrp="1"/>
          </p:cNvSpPr>
          <p:nvPr>
            <p:ph type="sldNum" sz="quarter" idx="12"/>
          </p:nvPr>
        </p:nvSpPr>
        <p:spPr/>
        <p:txBody>
          <a:bodyPr/>
          <a:lstStyle/>
          <a:p>
            <a:fld id="{B44D27A9-ED0C-8246-8976-D4C08DB79F0F}" type="slidenum">
              <a:rPr lang="en-US" smtClean="0"/>
              <a:t>48</a:t>
            </a:fld>
            <a:endParaRPr lang="en-US" dirty="0"/>
          </a:p>
        </p:txBody>
      </p:sp>
      <p:sp>
        <p:nvSpPr>
          <p:cNvPr id="5" name="Footer Placeholder 4"/>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8906118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Einstein-Habicht patent in 1908</a:t>
            </a:r>
            <a:endParaRPr lang="en-CA" dirty="0"/>
          </a:p>
        </p:txBody>
      </p:sp>
      <p:sp>
        <p:nvSpPr>
          <p:cNvPr id="3" name="Content Placeholder 2"/>
          <p:cNvSpPr>
            <a:spLocks noGrp="1"/>
          </p:cNvSpPr>
          <p:nvPr>
            <p:ph idx="1"/>
          </p:nvPr>
        </p:nvSpPr>
        <p:spPr/>
        <p:txBody>
          <a:bodyPr>
            <a:normAutofit/>
          </a:bodyPr>
          <a:lstStyle/>
          <a:p>
            <a:pPr marL="0" indent="0">
              <a:buNone/>
            </a:pPr>
            <a:r>
              <a:rPr lang="en-CA" sz="2400" dirty="0" smtClean="0"/>
              <a:t>Construction of an ultra-sensitive voltmeter with Conrad Habicht</a:t>
            </a:r>
          </a:p>
          <a:p>
            <a:pPr marL="0" indent="0">
              <a:buNone/>
            </a:pPr>
            <a:endParaRPr lang="en-CA" sz="2400" i="1" dirty="0" smtClean="0"/>
          </a:p>
          <a:p>
            <a:pPr marL="0" indent="0">
              <a:buNone/>
            </a:pPr>
            <a:r>
              <a:rPr lang="en-CA" sz="2400" i="1" dirty="0" smtClean="0"/>
              <a:t>« When they were both satisfied, they let Albert the task of describing the apparatus, since he was a patent expert.»   </a:t>
            </a:r>
          </a:p>
          <a:p>
            <a:pPr marL="0" indent="0" algn="r">
              <a:buNone/>
            </a:pPr>
            <a:r>
              <a:rPr lang="en-CA" sz="2000" dirty="0" smtClean="0"/>
              <a:t>According to Desanka Trbuhović-Gjurić</a:t>
            </a:r>
          </a:p>
          <a:p>
            <a:pPr marL="0" indent="0">
              <a:buNone/>
            </a:pPr>
            <a:endParaRPr lang="en-CA" sz="2400" dirty="0" smtClean="0"/>
          </a:p>
          <a:p>
            <a:pPr marL="0" indent="0">
              <a:buNone/>
            </a:pPr>
            <a:r>
              <a:rPr lang="en-CA" sz="2400" dirty="0" smtClean="0"/>
              <a:t>Mileva’s reply to Habicht:</a:t>
            </a:r>
          </a:p>
          <a:p>
            <a:pPr marL="0" indent="0">
              <a:buNone/>
            </a:pPr>
            <a:r>
              <a:rPr lang="en-CA" sz="2400" dirty="0" smtClean="0"/>
              <a:t>« </a:t>
            </a:r>
            <a:r>
              <a:rPr lang="en-CA" sz="2400" i="1" dirty="0" smtClean="0"/>
              <a:t>Warum? Wir beide sind nur ein Stein </a:t>
            </a:r>
            <a:r>
              <a:rPr lang="en-CA" sz="2400" dirty="0" smtClean="0"/>
              <a:t>», (« Why? The two of us are just one stone », i.e. we are one unique entity).</a:t>
            </a:r>
            <a:endParaRPr lang="en-CA" sz="2400" i="1" dirty="0"/>
          </a:p>
        </p:txBody>
      </p:sp>
      <p:sp>
        <p:nvSpPr>
          <p:cNvPr id="4" name="Slide Number Placeholder 3"/>
          <p:cNvSpPr>
            <a:spLocks noGrp="1"/>
          </p:cNvSpPr>
          <p:nvPr>
            <p:ph type="sldNum" sz="quarter" idx="12"/>
          </p:nvPr>
        </p:nvSpPr>
        <p:spPr/>
        <p:txBody>
          <a:bodyPr/>
          <a:lstStyle/>
          <a:p>
            <a:fld id="{B44D27A9-ED0C-8246-8976-D4C08DB79F0F}" type="slidenum">
              <a:rPr lang="en-US" smtClean="0"/>
              <a:t>49</a:t>
            </a:fld>
            <a:endParaRPr lang="en-US" dirty="0"/>
          </a:p>
        </p:txBody>
      </p:sp>
      <p:sp>
        <p:nvSpPr>
          <p:cNvPr id="5" name="Footer Placeholder 4"/>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38574782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Mileva’s studies</a:t>
            </a:r>
            <a:endParaRPr lang="en-CA" dirty="0"/>
          </a:p>
        </p:txBody>
      </p:sp>
      <p:sp>
        <p:nvSpPr>
          <p:cNvPr id="3" name="Content Placeholder 2"/>
          <p:cNvSpPr>
            <a:spLocks noGrp="1"/>
          </p:cNvSpPr>
          <p:nvPr>
            <p:ph idx="1"/>
          </p:nvPr>
        </p:nvSpPr>
        <p:spPr/>
        <p:txBody>
          <a:bodyPr/>
          <a:lstStyle/>
          <a:p>
            <a:r>
              <a:rPr lang="en-CA" sz="2800" dirty="0" smtClean="0"/>
              <a:t>Mileva attended high school the last year girls were accepted in that school </a:t>
            </a:r>
          </a:p>
          <a:p>
            <a:r>
              <a:rPr lang="en-CA" sz="2800" dirty="0" smtClean="0"/>
              <a:t>1892: Special authorization to attend physics lectures in Zagreb</a:t>
            </a:r>
          </a:p>
          <a:p>
            <a:r>
              <a:rPr lang="en-CA" sz="2800" dirty="0" smtClean="0"/>
              <a:t>1894: Completed her high school degree in Zurich in Switzerland</a:t>
            </a:r>
          </a:p>
        </p:txBody>
      </p:sp>
      <p:sp>
        <p:nvSpPr>
          <p:cNvPr id="4" name="Slide Number Placeholder 3"/>
          <p:cNvSpPr>
            <a:spLocks noGrp="1"/>
          </p:cNvSpPr>
          <p:nvPr>
            <p:ph type="sldNum" sz="quarter" idx="12"/>
          </p:nvPr>
        </p:nvSpPr>
        <p:spPr/>
        <p:txBody>
          <a:bodyPr/>
          <a:lstStyle/>
          <a:p>
            <a:fld id="{B44D27A9-ED0C-8246-8976-D4C08DB79F0F}" type="slidenum">
              <a:rPr lang="en-US" smtClean="0"/>
              <a:t>5</a:t>
            </a:fld>
            <a:endParaRPr lang="en-US"/>
          </a:p>
        </p:txBody>
      </p:sp>
      <p:sp>
        <p:nvSpPr>
          <p:cNvPr id="5" name="Footer Placeholder 4"/>
          <p:cNvSpPr>
            <a:spLocks noGrp="1"/>
          </p:cNvSpPr>
          <p:nvPr>
            <p:ph type="ftr" sz="quarter" idx="11"/>
          </p:nvPr>
        </p:nvSpPr>
        <p:spPr/>
        <p:txBody>
          <a:bodyPr/>
          <a:lstStyle/>
          <a:p>
            <a:r>
              <a:rPr lang="en-US" smtClean="0"/>
              <a:t>Pauline Gagnon</a:t>
            </a:r>
            <a:endParaRPr lang="en-US"/>
          </a:p>
        </p:txBody>
      </p:sp>
    </p:spTree>
    <p:extLst>
      <p:ext uri="{BB962C8B-B14F-4D97-AF65-F5344CB8AC3E}">
        <p14:creationId xmlns:p14="http://schemas.microsoft.com/office/powerpoint/2010/main" val="123558487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First academic posts </a:t>
            </a:r>
            <a:endParaRPr lang="en-CA" dirty="0"/>
          </a:p>
        </p:txBody>
      </p:sp>
      <p:sp>
        <p:nvSpPr>
          <p:cNvPr id="3" name="Content Placeholder 2"/>
          <p:cNvSpPr>
            <a:spLocks noGrp="1"/>
          </p:cNvSpPr>
          <p:nvPr>
            <p:ph idx="1"/>
          </p:nvPr>
        </p:nvSpPr>
        <p:spPr/>
        <p:txBody>
          <a:bodyPr>
            <a:normAutofit/>
          </a:bodyPr>
          <a:lstStyle/>
          <a:p>
            <a:r>
              <a:rPr lang="en-CA" sz="2800" dirty="0" smtClean="0"/>
              <a:t>Lecturer position at Bern University </a:t>
            </a:r>
            <a:r>
              <a:rPr lang="en-CA" sz="2800" dirty="0"/>
              <a:t>in 1908</a:t>
            </a:r>
            <a:endParaRPr lang="en-CA" sz="2800" dirty="0" smtClean="0"/>
          </a:p>
          <a:p>
            <a:pPr lvl="1"/>
            <a:r>
              <a:rPr lang="en-CA" sz="2400" dirty="0" smtClean="0"/>
              <a:t>Unpaid work done after his office job </a:t>
            </a:r>
          </a:p>
          <a:p>
            <a:r>
              <a:rPr lang="en-CA" sz="2800" dirty="0" smtClean="0"/>
              <a:t>A post opened for him at Zurich University </a:t>
            </a:r>
          </a:p>
          <a:p>
            <a:r>
              <a:rPr lang="en-CA" sz="2800" dirty="0" smtClean="0"/>
              <a:t>Moved to Zurich in October 1909, then</a:t>
            </a:r>
          </a:p>
          <a:p>
            <a:pPr marL="0" indent="0">
              <a:buNone/>
            </a:pPr>
            <a:r>
              <a:rPr lang="en-CA" sz="2800" dirty="0"/>
              <a:t> </a:t>
            </a:r>
            <a:r>
              <a:rPr lang="en-CA" sz="2800" dirty="0" smtClean="0"/>
              <a:t>   </a:t>
            </a:r>
            <a:r>
              <a:rPr lang="en-CA" sz="2800" dirty="0" err="1" smtClean="0"/>
              <a:t>Prag</a:t>
            </a:r>
            <a:r>
              <a:rPr lang="en-CA" sz="2800" dirty="0" smtClean="0"/>
              <a:t> in 1911, back to Zurich in 1912</a:t>
            </a:r>
          </a:p>
          <a:p>
            <a:pPr marL="0" indent="0">
              <a:buNone/>
            </a:pPr>
            <a:endParaRPr lang="en-CA" sz="2800" dirty="0"/>
          </a:p>
          <a:p>
            <a:pPr marL="0" indent="0">
              <a:buNone/>
            </a:pPr>
            <a:r>
              <a:rPr lang="en-CA" sz="2800" dirty="0"/>
              <a:t>Eduard’s birth on 28 July 1910</a:t>
            </a:r>
          </a:p>
          <a:p>
            <a:pPr marL="0" indent="0">
              <a:buNone/>
            </a:pPr>
            <a:endParaRPr lang="en-CA" sz="2800" dirty="0"/>
          </a:p>
        </p:txBody>
      </p:sp>
      <p:sp>
        <p:nvSpPr>
          <p:cNvPr id="4" name="Slide Number Placeholder 3"/>
          <p:cNvSpPr>
            <a:spLocks noGrp="1"/>
          </p:cNvSpPr>
          <p:nvPr>
            <p:ph type="sldNum" sz="quarter" idx="12"/>
          </p:nvPr>
        </p:nvSpPr>
        <p:spPr/>
        <p:txBody>
          <a:bodyPr/>
          <a:lstStyle/>
          <a:p>
            <a:fld id="{B44D27A9-ED0C-8246-8976-D4C08DB79F0F}" type="slidenum">
              <a:rPr lang="en-US" smtClean="0"/>
              <a:t>50</a:t>
            </a:fld>
            <a:endParaRPr lang="en-US" dirty="0"/>
          </a:p>
        </p:txBody>
      </p:sp>
      <p:sp>
        <p:nvSpPr>
          <p:cNvPr id="5" name="Footer Placeholder 4"/>
          <p:cNvSpPr>
            <a:spLocks noGrp="1"/>
          </p:cNvSpPr>
          <p:nvPr>
            <p:ph type="ftr" sz="quarter" idx="11"/>
          </p:nvPr>
        </p:nvSpPr>
        <p:spPr/>
        <p:txBody>
          <a:bodyPr/>
          <a:lstStyle/>
          <a:p>
            <a:r>
              <a:rPr lang="en-US" dirty="0" smtClean="0"/>
              <a:t>Pauline Gagnon</a:t>
            </a:r>
            <a:endParaRPr lang="en-US" dirty="0"/>
          </a:p>
        </p:txBody>
      </p:sp>
      <p:pic>
        <p:nvPicPr>
          <p:cNvPr id="6" name="Picture 5"/>
          <p:cNvPicPr>
            <a:picLocks noChangeAspect="1"/>
          </p:cNvPicPr>
          <p:nvPr/>
        </p:nvPicPr>
        <p:blipFill>
          <a:blip r:embed="rId2"/>
          <a:stretch>
            <a:fillRect/>
          </a:stretch>
        </p:blipFill>
        <p:spPr>
          <a:xfrm>
            <a:off x="6752167" y="3792937"/>
            <a:ext cx="1934633" cy="2333226"/>
          </a:xfrm>
          <a:prstGeom prst="rect">
            <a:avLst/>
          </a:prstGeom>
        </p:spPr>
      </p:pic>
    </p:spTree>
    <p:extLst>
      <p:ext uri="{BB962C8B-B14F-4D97-AF65-F5344CB8AC3E}">
        <p14:creationId xmlns:p14="http://schemas.microsoft.com/office/powerpoint/2010/main" val="110243761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dirty="0" smtClean="0"/>
              <a:t>First successes, first worries</a:t>
            </a:r>
            <a:endParaRPr lang="en-CA" sz="3600" dirty="0"/>
          </a:p>
        </p:txBody>
      </p:sp>
      <p:sp>
        <p:nvSpPr>
          <p:cNvPr id="3" name="Content Placeholder 2"/>
          <p:cNvSpPr>
            <a:spLocks noGrp="1"/>
          </p:cNvSpPr>
          <p:nvPr>
            <p:ph idx="1"/>
          </p:nvPr>
        </p:nvSpPr>
        <p:spPr/>
        <p:txBody>
          <a:bodyPr>
            <a:normAutofit/>
          </a:bodyPr>
          <a:lstStyle/>
          <a:p>
            <a:pPr marL="0" indent="0">
              <a:buNone/>
            </a:pPr>
            <a:r>
              <a:rPr lang="en-CA" sz="2400" i="1" dirty="0" smtClean="0"/>
              <a:t>« He is now regarded as the best of the German-speaking physicists, and they give him a lot of honours. I am very happy for his success, because he fully deserves it; I only hope and wish that fame does not have a harmful effect on his humanity. »</a:t>
            </a:r>
            <a:r>
              <a:rPr lang="en-CA" sz="2400" dirty="0" smtClean="0"/>
              <a:t> </a:t>
            </a:r>
          </a:p>
          <a:p>
            <a:pPr marL="0" indent="0" algn="r">
              <a:buNone/>
            </a:pPr>
            <a:r>
              <a:rPr lang="en-CA" sz="2000" dirty="0" smtClean="0"/>
              <a:t>Letter from Mileva to Helene Savić – 3 September 1909</a:t>
            </a:r>
          </a:p>
          <a:p>
            <a:pPr marL="0" indent="0">
              <a:buNone/>
            </a:pPr>
            <a:r>
              <a:rPr lang="en-CA" sz="2000" dirty="0" smtClean="0"/>
              <a:t> </a:t>
            </a:r>
          </a:p>
          <a:p>
            <a:pPr marL="0" indent="0">
              <a:buNone/>
            </a:pPr>
            <a:r>
              <a:rPr lang="en-CA" sz="2400" i="1" dirty="0" smtClean="0"/>
              <a:t>« With all this fame, he has little time for his wife. […]What is there to say, with notoriety, one gets the pearl, the other the shell. »</a:t>
            </a:r>
          </a:p>
          <a:p>
            <a:pPr marL="0" indent="0" algn="r">
              <a:buNone/>
            </a:pPr>
            <a:r>
              <a:rPr lang="en-CA" sz="2000" dirty="0" smtClean="0"/>
              <a:t>Letter from Mileva to Helene Savić ca. December 1909</a:t>
            </a:r>
          </a:p>
          <a:p>
            <a:pPr marL="0" indent="0">
              <a:buNone/>
            </a:pPr>
            <a:endParaRPr lang="en-CA" sz="2400" i="1" dirty="0"/>
          </a:p>
        </p:txBody>
      </p:sp>
      <p:sp>
        <p:nvSpPr>
          <p:cNvPr id="4" name="Slide Number Placeholder 3"/>
          <p:cNvSpPr>
            <a:spLocks noGrp="1"/>
          </p:cNvSpPr>
          <p:nvPr>
            <p:ph type="sldNum" sz="quarter" idx="12"/>
          </p:nvPr>
        </p:nvSpPr>
        <p:spPr/>
        <p:txBody>
          <a:bodyPr/>
          <a:lstStyle/>
          <a:p>
            <a:fld id="{B44D27A9-ED0C-8246-8976-D4C08DB79F0F}" type="slidenum">
              <a:rPr lang="en-US" smtClean="0"/>
              <a:t>51</a:t>
            </a:fld>
            <a:endParaRPr lang="en-US" dirty="0"/>
          </a:p>
        </p:txBody>
      </p:sp>
      <p:sp>
        <p:nvSpPr>
          <p:cNvPr id="5" name="Footer Placeholder 4"/>
          <p:cNvSpPr>
            <a:spLocks noGrp="1"/>
          </p:cNvSpPr>
          <p:nvPr>
            <p:ph type="ftr" sz="quarter" idx="11"/>
          </p:nvPr>
        </p:nvSpPr>
        <p:spPr/>
        <p:txBody>
          <a:bodyPr/>
          <a:lstStyle/>
          <a:p>
            <a:r>
              <a:rPr lang="en-US" dirty="0" smtClean="0"/>
              <a:t>Pauline Gagnon</a:t>
            </a:r>
            <a:endParaRPr lang="en-US" dirty="0"/>
          </a:p>
        </p:txBody>
      </p:sp>
      <p:cxnSp>
        <p:nvCxnSpPr>
          <p:cNvPr id="6" name="Straight Connector 5"/>
          <p:cNvCxnSpPr/>
          <p:nvPr/>
        </p:nvCxnSpPr>
        <p:spPr>
          <a:xfrm>
            <a:off x="2093724" y="4645237"/>
            <a:ext cx="573633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506682" y="5018721"/>
            <a:ext cx="76321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123649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dirty="0" smtClean="0"/>
              <a:t>Mileva helps Albert with his lectures</a:t>
            </a:r>
            <a:endParaRPr lang="en-CA" sz="3600" dirty="0"/>
          </a:p>
        </p:txBody>
      </p:sp>
      <p:sp>
        <p:nvSpPr>
          <p:cNvPr id="3" name="Content Placeholder 2"/>
          <p:cNvSpPr>
            <a:spLocks noGrp="1"/>
          </p:cNvSpPr>
          <p:nvPr>
            <p:ph idx="1"/>
          </p:nvPr>
        </p:nvSpPr>
        <p:spPr>
          <a:xfrm>
            <a:off x="571608" y="1600200"/>
            <a:ext cx="4164852" cy="4525963"/>
          </a:xfrm>
        </p:spPr>
        <p:txBody>
          <a:bodyPr>
            <a:normAutofit/>
          </a:bodyPr>
          <a:lstStyle/>
          <a:p>
            <a:r>
              <a:rPr lang="en-CA" dirty="0" smtClean="0"/>
              <a:t>Zurich, October 1909: he gives his first lectures in analytical mechanics</a:t>
            </a:r>
          </a:p>
          <a:p>
            <a:r>
              <a:rPr lang="en-CA" dirty="0" smtClean="0"/>
              <a:t>Eight pages of his hand-written notes were from Mileva’s hand</a:t>
            </a:r>
            <a:endParaRPr lang="en-CA" dirty="0"/>
          </a:p>
        </p:txBody>
      </p:sp>
      <p:pic>
        <p:nvPicPr>
          <p:cNvPr id="4" name="Picture 3"/>
          <p:cNvPicPr>
            <a:picLocks noChangeAspect="1"/>
          </p:cNvPicPr>
          <p:nvPr/>
        </p:nvPicPr>
        <p:blipFill>
          <a:blip r:embed="rId2"/>
          <a:stretch>
            <a:fillRect/>
          </a:stretch>
        </p:blipFill>
        <p:spPr>
          <a:xfrm>
            <a:off x="4736460" y="1600200"/>
            <a:ext cx="4351673" cy="4525963"/>
          </a:xfrm>
          <a:prstGeom prst="rect">
            <a:avLst/>
          </a:prstGeom>
        </p:spPr>
      </p:pic>
      <p:sp>
        <p:nvSpPr>
          <p:cNvPr id="5" name="TextBox 4"/>
          <p:cNvSpPr txBox="1"/>
          <p:nvPr/>
        </p:nvSpPr>
        <p:spPr>
          <a:xfrm>
            <a:off x="4736461" y="6167193"/>
            <a:ext cx="4118662" cy="584776"/>
          </a:xfrm>
          <a:prstGeom prst="rect">
            <a:avLst/>
          </a:prstGeom>
          <a:noFill/>
        </p:spPr>
        <p:txBody>
          <a:bodyPr wrap="square" rtlCol="0">
            <a:spAutoFit/>
          </a:bodyPr>
          <a:lstStyle/>
          <a:p>
            <a:pPr algn="ctr"/>
            <a:r>
              <a:rPr lang="fr-FR" sz="1600" dirty="0" smtClean="0"/>
              <a:t>Albert Einstein Archives, </a:t>
            </a:r>
            <a:r>
              <a:rPr lang="fr-FR" sz="1600" dirty="0" err="1" smtClean="0"/>
              <a:t>Hebraic</a:t>
            </a:r>
            <a:r>
              <a:rPr lang="fr-FR" sz="1600" dirty="0" smtClean="0"/>
              <a:t> University in </a:t>
            </a:r>
            <a:r>
              <a:rPr lang="fr-FR" sz="1600" dirty="0" err="1" smtClean="0"/>
              <a:t>Jerusalem</a:t>
            </a:r>
            <a:r>
              <a:rPr lang="fr-FR" sz="1600" dirty="0" smtClean="0"/>
              <a:t>, </a:t>
            </a:r>
            <a:r>
              <a:rPr lang="fr-FR" sz="1600" dirty="0" err="1" smtClean="0"/>
              <a:t>published</a:t>
            </a:r>
            <a:r>
              <a:rPr lang="fr-FR" sz="1600" dirty="0" smtClean="0"/>
              <a:t> by Dord Krstić </a:t>
            </a:r>
            <a:endParaRPr lang="fr-FR" dirty="0"/>
          </a:p>
        </p:txBody>
      </p:sp>
      <p:sp>
        <p:nvSpPr>
          <p:cNvPr id="6" name="Slide Number Placeholder 5"/>
          <p:cNvSpPr>
            <a:spLocks noGrp="1"/>
          </p:cNvSpPr>
          <p:nvPr>
            <p:ph type="sldNum" sz="quarter" idx="12"/>
          </p:nvPr>
        </p:nvSpPr>
        <p:spPr/>
        <p:txBody>
          <a:bodyPr/>
          <a:lstStyle/>
          <a:p>
            <a:fld id="{B44D27A9-ED0C-8246-8976-D4C08DB79F0F}" type="slidenum">
              <a:rPr lang="en-US" smtClean="0"/>
              <a:t>52</a:t>
            </a:fld>
            <a:endParaRPr lang="en-US" dirty="0"/>
          </a:p>
        </p:txBody>
      </p:sp>
      <p:sp>
        <p:nvSpPr>
          <p:cNvPr id="7" name="Footer Placeholder 6"/>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184546444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dirty="0"/>
              <a:t>C</a:t>
            </a:r>
            <a:r>
              <a:rPr lang="en-CA" sz="3600" dirty="0" smtClean="0"/>
              <a:t>ollaboration in Zurich</a:t>
            </a:r>
            <a:endParaRPr lang="en-CA" sz="3600" dirty="0"/>
          </a:p>
        </p:txBody>
      </p:sp>
      <p:sp>
        <p:nvSpPr>
          <p:cNvPr id="3" name="Content Placeholder 2"/>
          <p:cNvSpPr>
            <a:spLocks noGrp="1"/>
          </p:cNvSpPr>
          <p:nvPr>
            <p:ph idx="1"/>
          </p:nvPr>
        </p:nvSpPr>
        <p:spPr/>
        <p:txBody>
          <a:bodyPr/>
          <a:lstStyle/>
          <a:p>
            <a:r>
              <a:rPr lang="en-CA" dirty="0" smtClean="0"/>
              <a:t>Max Planck asked for Albert’s opinion </a:t>
            </a:r>
          </a:p>
          <a:p>
            <a:r>
              <a:rPr lang="en-CA" dirty="0" smtClean="0"/>
              <a:t>Draft of this letter written by Mileva in 1910 </a:t>
            </a:r>
          </a:p>
          <a:p>
            <a:r>
              <a:rPr lang="en-CA" dirty="0" smtClean="0"/>
              <a:t>Now kept at the Hebraic University Archives</a:t>
            </a:r>
          </a:p>
          <a:p>
            <a:r>
              <a:rPr lang="en-CA" dirty="0" smtClean="0"/>
              <a:t>Albert (and Mileva) published 3 articles while in Zurich </a:t>
            </a:r>
          </a:p>
          <a:p>
            <a:endParaRPr lang="en-CA" dirty="0"/>
          </a:p>
        </p:txBody>
      </p:sp>
      <p:sp>
        <p:nvSpPr>
          <p:cNvPr id="4" name="Slide Number Placeholder 3"/>
          <p:cNvSpPr>
            <a:spLocks noGrp="1"/>
          </p:cNvSpPr>
          <p:nvPr>
            <p:ph type="sldNum" sz="quarter" idx="12"/>
          </p:nvPr>
        </p:nvSpPr>
        <p:spPr/>
        <p:txBody>
          <a:bodyPr/>
          <a:lstStyle/>
          <a:p>
            <a:fld id="{B44D27A9-ED0C-8246-8976-D4C08DB79F0F}" type="slidenum">
              <a:rPr lang="en-US" smtClean="0"/>
              <a:t>53</a:t>
            </a:fld>
            <a:endParaRPr lang="en-US" dirty="0"/>
          </a:p>
        </p:txBody>
      </p:sp>
      <p:sp>
        <p:nvSpPr>
          <p:cNvPr id="5" name="Footer Placeholder 4"/>
          <p:cNvSpPr>
            <a:spLocks noGrp="1"/>
          </p:cNvSpPr>
          <p:nvPr>
            <p:ph type="ftr" sz="quarter" idx="11"/>
          </p:nvPr>
        </p:nvSpPr>
        <p:spPr/>
        <p:txBody>
          <a:bodyPr/>
          <a:lstStyle/>
          <a:p>
            <a:r>
              <a:rPr lang="en-US" dirty="0" smtClean="0"/>
              <a:t>Pauline Gagnon</a:t>
            </a:r>
            <a:endParaRPr lang="en-US" dirty="0"/>
          </a:p>
        </p:txBody>
      </p:sp>
      <p:pic>
        <p:nvPicPr>
          <p:cNvPr id="6" name="Picture 5" descr="AE_MM_19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1933" y="3894665"/>
            <a:ext cx="4693987" cy="2997200"/>
          </a:xfrm>
          <a:prstGeom prst="rect">
            <a:avLst/>
          </a:prstGeom>
        </p:spPr>
      </p:pic>
    </p:spTree>
    <p:extLst>
      <p:ext uri="{BB962C8B-B14F-4D97-AF65-F5344CB8AC3E}">
        <p14:creationId xmlns:p14="http://schemas.microsoft.com/office/powerpoint/2010/main" val="143634569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noProof="0" dirty="0" smtClean="0"/>
              <a:t>Their relationship crumbles</a:t>
            </a:r>
            <a:endParaRPr lang="en-CA" noProof="0" dirty="0"/>
          </a:p>
        </p:txBody>
      </p:sp>
      <p:pic>
        <p:nvPicPr>
          <p:cNvPr id="4" name="Picture 3" descr="Mileva-âge-moy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4259" y="1689762"/>
            <a:ext cx="3248303" cy="2107322"/>
          </a:xfrm>
          <a:prstGeom prst="rect">
            <a:avLst/>
          </a:prstGeom>
        </p:spPr>
      </p:pic>
      <p:sp>
        <p:nvSpPr>
          <p:cNvPr id="5" name="Content Placeholder 2"/>
          <p:cNvSpPr>
            <a:spLocks noGrp="1"/>
          </p:cNvSpPr>
          <p:nvPr>
            <p:ph idx="1"/>
          </p:nvPr>
        </p:nvSpPr>
        <p:spPr>
          <a:xfrm>
            <a:off x="465396" y="1679805"/>
            <a:ext cx="4217730" cy="2105458"/>
          </a:xfrm>
        </p:spPr>
        <p:txBody>
          <a:bodyPr>
            <a:normAutofit/>
          </a:bodyPr>
          <a:lstStyle/>
          <a:p>
            <a:pPr marL="0" indent="0">
              <a:buNone/>
            </a:pPr>
            <a:r>
              <a:rPr lang="en-CA" sz="2800" dirty="0" smtClean="0"/>
              <a:t>Up to </a:t>
            </a:r>
            <a:r>
              <a:rPr lang="en-CA" sz="2800" dirty="0" smtClean="0">
                <a:solidFill>
                  <a:srgbClr val="000000"/>
                </a:solidFill>
              </a:rPr>
              <a:t>1911, Alber</a:t>
            </a:r>
            <a:r>
              <a:rPr lang="en-CA" sz="2800" dirty="0" smtClean="0"/>
              <a:t>t and Mileva still exchange affectionate postcards</a:t>
            </a:r>
            <a:endParaRPr lang="en-CA" dirty="0" smtClean="0"/>
          </a:p>
          <a:p>
            <a:pPr marL="0" indent="0">
              <a:buNone/>
            </a:pPr>
            <a:endParaRPr lang="en-CA" dirty="0" smtClean="0"/>
          </a:p>
          <a:p>
            <a:pPr marL="0" indent="0">
              <a:buNone/>
            </a:pPr>
            <a:endParaRPr lang="en-CA" dirty="0"/>
          </a:p>
        </p:txBody>
      </p:sp>
      <p:pic>
        <p:nvPicPr>
          <p:cNvPr id="6" name="Picture 5"/>
          <p:cNvPicPr>
            <a:picLocks noChangeAspect="1"/>
          </p:cNvPicPr>
          <p:nvPr/>
        </p:nvPicPr>
        <p:blipFill>
          <a:blip r:embed="rId3"/>
          <a:stretch>
            <a:fillRect/>
          </a:stretch>
        </p:blipFill>
        <p:spPr>
          <a:xfrm>
            <a:off x="5354259" y="3365994"/>
            <a:ext cx="3289127" cy="2680793"/>
          </a:xfrm>
          <a:prstGeom prst="rect">
            <a:avLst/>
          </a:prstGeom>
        </p:spPr>
      </p:pic>
      <p:sp>
        <p:nvSpPr>
          <p:cNvPr id="7" name="Content Placeholder 2"/>
          <p:cNvSpPr txBox="1">
            <a:spLocks/>
          </p:cNvSpPr>
          <p:nvPr/>
        </p:nvSpPr>
        <p:spPr>
          <a:xfrm>
            <a:off x="457200" y="3365995"/>
            <a:ext cx="4225926" cy="2664920"/>
          </a:xfrm>
          <a:prstGeom prst="rect">
            <a:avLst/>
          </a:prstGeom>
          <a:solidFill>
            <a:schemeClr val="accent4">
              <a:lumMod val="60000"/>
              <a:lumOff val="40000"/>
            </a:schemeClr>
          </a:solidFill>
          <a:ln>
            <a:no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CA" sz="2800" dirty="0" smtClean="0"/>
              <a:t>April 1912: he begins an affair with his cousin Elsa Löwenthal during a visit in Berlin</a:t>
            </a:r>
          </a:p>
          <a:p>
            <a:pPr marL="0" indent="0">
              <a:buFont typeface="Arial"/>
              <a:buNone/>
            </a:pPr>
            <a:endParaRPr lang="fr-CA" dirty="0"/>
          </a:p>
        </p:txBody>
      </p:sp>
      <p:sp>
        <p:nvSpPr>
          <p:cNvPr id="3" name="Slide Number Placeholder 2"/>
          <p:cNvSpPr>
            <a:spLocks noGrp="1"/>
          </p:cNvSpPr>
          <p:nvPr>
            <p:ph type="sldNum" sz="quarter" idx="12"/>
          </p:nvPr>
        </p:nvSpPr>
        <p:spPr/>
        <p:txBody>
          <a:bodyPr/>
          <a:lstStyle/>
          <a:p>
            <a:fld id="{B44D27A9-ED0C-8246-8976-D4C08DB79F0F}" type="slidenum">
              <a:rPr lang="en-US" smtClean="0"/>
              <a:t>54</a:t>
            </a:fld>
            <a:endParaRPr lang="en-US" dirty="0"/>
          </a:p>
        </p:txBody>
      </p:sp>
      <p:sp>
        <p:nvSpPr>
          <p:cNvPr id="8" name="Footer Placeholder 7"/>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36529593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 presetClass="entr" presetSubtype="0" fill="hold" nodeType="with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par>
                                <p:cTn id="10" presetID="1"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xit" presetSubtype="0" fill="hold" grpId="0" nodeType="withEffect">
                                  <p:stCondLst>
                                    <p:cond delay="0"/>
                                  </p:stCondLst>
                                  <p:childTnLst>
                                    <p:set>
                                      <p:cBhvr>
                                        <p:cTn id="13" dur="1" fill="hold">
                                          <p:stCondLst>
                                            <p:cond delay="0"/>
                                          </p:stCondLst>
                                        </p:cTn>
                                        <p:tgtEl>
                                          <p:spTgt spid="5">
                                            <p:txEl>
                                              <p:pRg st="0" end="0"/>
                                            </p:txEl>
                                          </p:spTgt>
                                        </p:tgtEl>
                                        <p:attrNameLst>
                                          <p:attrName>style.visibility</p:attrName>
                                        </p:attrNameLst>
                                      </p:cBhvr>
                                      <p:to>
                                        <p:strVal val="hidden"/>
                                      </p:to>
                                    </p:set>
                                  </p:childTnLst>
                                </p:cTn>
                              </p:par>
                              <p:par>
                                <p:cTn id="14" presetID="1" presetClass="exit" presetSubtype="0" fill="hold" grpId="0" nodeType="withEffect">
                                  <p:stCondLst>
                                    <p:cond delay="0"/>
                                  </p:stCondLst>
                                  <p:childTnLst>
                                    <p:set>
                                      <p:cBhvr>
                                        <p:cTn id="15" dur="1" fill="hold">
                                          <p:stCondLst>
                                            <p:cond delay="0"/>
                                          </p:stCondLst>
                                        </p:cTn>
                                        <p:tgtEl>
                                          <p:spTgt spid="5">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Family interference</a:t>
            </a:r>
            <a:endParaRPr lang="en-CA" sz="3600" dirty="0"/>
          </a:p>
        </p:txBody>
      </p:sp>
      <p:sp>
        <p:nvSpPr>
          <p:cNvPr id="3" name="Content Placeholder 2"/>
          <p:cNvSpPr>
            <a:spLocks noGrp="1"/>
          </p:cNvSpPr>
          <p:nvPr>
            <p:ph idx="1"/>
          </p:nvPr>
        </p:nvSpPr>
        <p:spPr/>
        <p:txBody>
          <a:bodyPr>
            <a:normAutofit/>
          </a:bodyPr>
          <a:lstStyle/>
          <a:p>
            <a:r>
              <a:rPr lang="en-CA" dirty="0" smtClean="0"/>
              <a:t>Albert is now famous and his family feels that Mileva does not suit him</a:t>
            </a:r>
          </a:p>
          <a:p>
            <a:r>
              <a:rPr lang="en-CA" dirty="0" smtClean="0"/>
              <a:t>Mileva mentions how Albert’s family mingles with their private life in several letters to her family and to her friend</a:t>
            </a:r>
          </a:p>
          <a:p>
            <a:r>
              <a:rPr lang="en-CA" dirty="0" smtClean="0"/>
              <a:t>Albert maintains a secret correspondence with his cousin Elsa over two years (21 letters)</a:t>
            </a:r>
            <a:endParaRPr lang="en-CA" dirty="0"/>
          </a:p>
        </p:txBody>
      </p:sp>
      <p:sp>
        <p:nvSpPr>
          <p:cNvPr id="4" name="Slide Number Placeholder 3"/>
          <p:cNvSpPr>
            <a:spLocks noGrp="1"/>
          </p:cNvSpPr>
          <p:nvPr>
            <p:ph type="sldNum" sz="quarter" idx="12"/>
          </p:nvPr>
        </p:nvSpPr>
        <p:spPr/>
        <p:txBody>
          <a:bodyPr/>
          <a:lstStyle/>
          <a:p>
            <a:fld id="{B44D27A9-ED0C-8246-8976-D4C08DB79F0F}" type="slidenum">
              <a:rPr lang="en-US" smtClean="0"/>
              <a:t>55</a:t>
            </a:fld>
            <a:endParaRPr lang="en-US" dirty="0"/>
          </a:p>
        </p:txBody>
      </p:sp>
      <p:sp>
        <p:nvSpPr>
          <p:cNvPr id="5" name="Footer Placeholder 4"/>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275788889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560596" y="1556101"/>
            <a:ext cx="8126204" cy="4570062"/>
          </a:xfrm>
        </p:spPr>
        <p:txBody>
          <a:bodyPr/>
          <a:lstStyle/>
          <a:p>
            <a:r>
              <a:rPr lang="en-CA" dirty="0" smtClean="0"/>
              <a:t>In July 1913, Albert obtains a position in Berlin. He writes right away to Elsa </a:t>
            </a:r>
          </a:p>
          <a:p>
            <a:r>
              <a:rPr lang="en-CA" dirty="0" smtClean="0"/>
              <a:t>Summer 1913: Albert’s last visit in Novi Sad</a:t>
            </a:r>
          </a:p>
          <a:p>
            <a:r>
              <a:rPr lang="en-CA" dirty="0" smtClean="0"/>
              <a:t>Brief affair with the Jewish baker’s wife</a:t>
            </a:r>
          </a:p>
          <a:p>
            <a:r>
              <a:rPr lang="en-CA" dirty="0" smtClean="0"/>
              <a:t>The family moves to</a:t>
            </a:r>
          </a:p>
          <a:p>
            <a:pPr marL="0" indent="0">
              <a:buNone/>
            </a:pPr>
            <a:r>
              <a:rPr lang="en-CA" dirty="0" smtClean="0"/>
              <a:t>    Berlin in April 1914</a:t>
            </a:r>
            <a:endParaRPr lang="en-CA" dirty="0"/>
          </a:p>
        </p:txBody>
      </p:sp>
      <p:sp>
        <p:nvSpPr>
          <p:cNvPr id="2" name="Title 1"/>
          <p:cNvSpPr>
            <a:spLocks noGrp="1"/>
          </p:cNvSpPr>
          <p:nvPr>
            <p:ph type="title"/>
          </p:nvPr>
        </p:nvSpPr>
        <p:spPr>
          <a:xfrm>
            <a:off x="457199" y="274638"/>
            <a:ext cx="8229601" cy="1143000"/>
          </a:xfrm>
        </p:spPr>
        <p:txBody>
          <a:bodyPr/>
          <a:lstStyle/>
          <a:p>
            <a:r>
              <a:rPr lang="en-CA" dirty="0" smtClean="0"/>
              <a:t>1913-1914</a:t>
            </a:r>
            <a:endParaRPr lang="en-CA" noProof="0" dirty="0"/>
          </a:p>
        </p:txBody>
      </p:sp>
      <p:pic>
        <p:nvPicPr>
          <p:cNvPr id="6" name="Picture 5" descr="coup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0355" y="3892936"/>
            <a:ext cx="3978953" cy="2730942"/>
          </a:xfrm>
          <a:prstGeom prst="rect">
            <a:avLst/>
          </a:prstGeom>
        </p:spPr>
      </p:pic>
      <p:sp>
        <p:nvSpPr>
          <p:cNvPr id="3" name="Slide Number Placeholder 2"/>
          <p:cNvSpPr>
            <a:spLocks noGrp="1"/>
          </p:cNvSpPr>
          <p:nvPr>
            <p:ph type="sldNum" sz="quarter" idx="12"/>
          </p:nvPr>
        </p:nvSpPr>
        <p:spPr/>
        <p:txBody>
          <a:bodyPr/>
          <a:lstStyle/>
          <a:p>
            <a:fld id="{B44D27A9-ED0C-8246-8976-D4C08DB79F0F}" type="slidenum">
              <a:rPr lang="en-US" smtClean="0"/>
              <a:t>56</a:t>
            </a:fld>
            <a:endParaRPr lang="en-US" dirty="0"/>
          </a:p>
        </p:txBody>
      </p:sp>
      <p:sp>
        <p:nvSpPr>
          <p:cNvPr id="4" name="Footer Placeholder 3"/>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124728432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Albert’s conditions in July 1914</a:t>
            </a:r>
            <a:endParaRPr lang="en-CA" dirty="0"/>
          </a:p>
        </p:txBody>
      </p:sp>
      <p:sp>
        <p:nvSpPr>
          <p:cNvPr id="3" name="Content Placeholder 2"/>
          <p:cNvSpPr>
            <a:spLocks noGrp="1"/>
          </p:cNvSpPr>
          <p:nvPr>
            <p:ph idx="1"/>
          </p:nvPr>
        </p:nvSpPr>
        <p:spPr>
          <a:xfrm>
            <a:off x="377115" y="1600200"/>
            <a:ext cx="8229600" cy="4956019"/>
          </a:xfrm>
        </p:spPr>
        <p:txBody>
          <a:bodyPr>
            <a:normAutofit fontScale="92500" lnSpcReduction="10000"/>
          </a:bodyPr>
          <a:lstStyle/>
          <a:p>
            <a:pPr marL="457200" indent="-457200">
              <a:buFont typeface="+mj-lt"/>
              <a:buAutoNum type="alphaUcPeriod"/>
            </a:pPr>
            <a:r>
              <a:rPr lang="en-CA" sz="1900" dirty="0" smtClean="0"/>
              <a:t>You care:</a:t>
            </a:r>
          </a:p>
          <a:p>
            <a:pPr marL="857250" lvl="1" indent="-457200">
              <a:buFont typeface="+mj-lt"/>
              <a:buAutoNum type="arabicPeriod"/>
            </a:pPr>
            <a:r>
              <a:rPr lang="en-CA" sz="1900" dirty="0" smtClean="0"/>
              <a:t>That my clothes and linen are in good order and in good repair,</a:t>
            </a:r>
          </a:p>
          <a:p>
            <a:pPr marL="857250" lvl="1" indent="-457200">
              <a:buFont typeface="+mj-lt"/>
              <a:buAutoNum type="arabicPeriod"/>
            </a:pPr>
            <a:r>
              <a:rPr lang="en-CA" sz="1900" dirty="0" smtClean="0"/>
              <a:t>That I receive regularly three daily rations in my room,</a:t>
            </a:r>
          </a:p>
          <a:p>
            <a:pPr marL="857250" lvl="1" indent="-457200">
              <a:buFont typeface="+mj-lt"/>
              <a:buAutoNum type="arabicPeriod"/>
            </a:pPr>
            <a:r>
              <a:rPr lang="en-CA" sz="1900" dirty="0" smtClean="0"/>
              <a:t>That my bedroom and study room are properly tidy and also extra, that the writing table is available only for me.</a:t>
            </a:r>
          </a:p>
          <a:p>
            <a:pPr marL="457200" indent="-457200">
              <a:buFont typeface="+mj-lt"/>
              <a:buAutoNum type="alphaUcPeriod"/>
            </a:pPr>
            <a:r>
              <a:rPr lang="en-CA" sz="1900" dirty="0" smtClean="0"/>
              <a:t>You renounce all personal relations with me, with the exception of necessities owing to social reasons. Especially, you renounce:</a:t>
            </a:r>
          </a:p>
          <a:p>
            <a:pPr marL="857250" lvl="1" indent="-457200">
              <a:buFont typeface="+mj-lt"/>
              <a:buAutoNum type="arabicPeriod"/>
            </a:pPr>
            <a:r>
              <a:rPr lang="en-CA" sz="1900" dirty="0" smtClean="0"/>
              <a:t>From me sitting beside you at home,</a:t>
            </a:r>
          </a:p>
          <a:p>
            <a:pPr marL="857250" lvl="1" indent="-457200">
              <a:buFont typeface="+mj-lt"/>
              <a:buAutoNum type="arabicPeriod"/>
            </a:pPr>
            <a:r>
              <a:rPr lang="en-CA" sz="1900" dirty="0" smtClean="0"/>
              <a:t>To walk or travel together with me.</a:t>
            </a:r>
          </a:p>
          <a:p>
            <a:pPr marL="457200" indent="-457200">
              <a:buFont typeface="+mj-lt"/>
              <a:buAutoNum type="alphaUcPeriod"/>
            </a:pPr>
            <a:r>
              <a:rPr lang="en-CA" sz="1900" dirty="0" smtClean="0"/>
              <a:t>You are strictly obliged in your relations with me to take into account the following items:</a:t>
            </a:r>
          </a:p>
          <a:p>
            <a:pPr marL="857250" lvl="1" indent="-457200">
              <a:buFont typeface="+mj-lt"/>
              <a:buAutoNum type="arabicPeriod"/>
            </a:pPr>
            <a:r>
              <a:rPr lang="en-CA" sz="1900" dirty="0" smtClean="0"/>
              <a:t>You dare me not reproach me that I do not show you tenderness but I also do not expect any from you at all,</a:t>
            </a:r>
          </a:p>
          <a:p>
            <a:pPr marL="857250" lvl="1" indent="-457200">
              <a:buFont typeface="+mj-lt"/>
              <a:buAutoNum type="arabicPeriod"/>
            </a:pPr>
            <a:r>
              <a:rPr lang="en-CA" sz="1900" dirty="0" smtClean="0"/>
              <a:t>You stop any conversation with me, if I do demand so,</a:t>
            </a:r>
          </a:p>
          <a:p>
            <a:pPr marL="857250" lvl="1" indent="-457200">
              <a:buFont typeface="+mj-lt"/>
              <a:buAutoNum type="arabicPeriod"/>
            </a:pPr>
            <a:r>
              <a:rPr lang="en-CA" sz="1900" dirty="0" smtClean="0"/>
              <a:t>You must at once leave my room or my working space upon request.</a:t>
            </a:r>
          </a:p>
          <a:p>
            <a:pPr marL="457200" indent="-457200">
              <a:buFont typeface="+mj-lt"/>
              <a:buAutoNum type="alphaUcPeriod"/>
            </a:pPr>
            <a:r>
              <a:rPr lang="en-CA" sz="1900" dirty="0" smtClean="0"/>
              <a:t>You will not humble me in front of the children</a:t>
            </a:r>
          </a:p>
          <a:p>
            <a:pPr marL="514350" indent="-514350">
              <a:buFont typeface="+mj-lt"/>
              <a:buAutoNum type="alphaUcPeriod"/>
            </a:pPr>
            <a:endParaRPr lang="en-CA" dirty="0"/>
          </a:p>
        </p:txBody>
      </p:sp>
      <p:cxnSp>
        <p:nvCxnSpPr>
          <p:cNvPr id="6" name="Straight Connector 5"/>
          <p:cNvCxnSpPr/>
          <p:nvPr/>
        </p:nvCxnSpPr>
        <p:spPr>
          <a:xfrm>
            <a:off x="1394958" y="3030791"/>
            <a:ext cx="333006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326312" y="3916965"/>
            <a:ext cx="333006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12"/>
          </p:nvPr>
        </p:nvSpPr>
        <p:spPr/>
        <p:txBody>
          <a:bodyPr/>
          <a:lstStyle/>
          <a:p>
            <a:fld id="{B44D27A9-ED0C-8246-8976-D4C08DB79F0F}" type="slidenum">
              <a:rPr lang="en-US" smtClean="0"/>
              <a:t>57</a:t>
            </a:fld>
            <a:endParaRPr lang="en-US" dirty="0"/>
          </a:p>
        </p:txBody>
      </p:sp>
      <p:sp>
        <p:nvSpPr>
          <p:cNvPr id="5" name="Footer Placeholder 4"/>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41596222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Back to Zurich on 29 July 1914</a:t>
            </a:r>
            <a:endParaRPr lang="en-CA" dirty="0"/>
          </a:p>
        </p:txBody>
      </p:sp>
      <p:sp>
        <p:nvSpPr>
          <p:cNvPr id="3" name="Content Placeholder 2"/>
          <p:cNvSpPr>
            <a:spLocks noGrp="1"/>
          </p:cNvSpPr>
          <p:nvPr>
            <p:ph idx="1"/>
          </p:nvPr>
        </p:nvSpPr>
        <p:spPr>
          <a:xfrm>
            <a:off x="176798" y="1600200"/>
            <a:ext cx="4771477" cy="4525963"/>
          </a:xfrm>
        </p:spPr>
        <p:txBody>
          <a:bodyPr>
            <a:normAutofit/>
          </a:bodyPr>
          <a:lstStyle/>
          <a:p>
            <a:r>
              <a:rPr lang="en-CA" dirty="0" smtClean="0"/>
              <a:t>Eduard is in poor health</a:t>
            </a:r>
          </a:p>
          <a:p>
            <a:r>
              <a:rPr lang="en-CA" dirty="0" smtClean="0"/>
              <a:t>Mileva dedicates all her energy to her sons </a:t>
            </a:r>
          </a:p>
          <a:p>
            <a:r>
              <a:rPr lang="en-CA" dirty="0" smtClean="0"/>
              <a:t>Manages from the alimony she receives from Albert and private lessons</a:t>
            </a:r>
            <a:endParaRPr lang="en-CA" dirty="0"/>
          </a:p>
        </p:txBody>
      </p:sp>
      <p:pic>
        <p:nvPicPr>
          <p:cNvPr id="4" name="Picture 3" descr="Mileva_Maric_19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3696" y="2896121"/>
            <a:ext cx="4599807" cy="2520694"/>
          </a:xfrm>
          <a:prstGeom prst="rect">
            <a:avLst/>
          </a:prstGeom>
        </p:spPr>
      </p:pic>
      <p:sp>
        <p:nvSpPr>
          <p:cNvPr id="5" name="TextBox 4"/>
          <p:cNvSpPr txBox="1"/>
          <p:nvPr/>
        </p:nvSpPr>
        <p:spPr>
          <a:xfrm>
            <a:off x="4533696" y="5436431"/>
            <a:ext cx="4599807" cy="369332"/>
          </a:xfrm>
          <a:prstGeom prst="rect">
            <a:avLst/>
          </a:prstGeom>
          <a:noFill/>
        </p:spPr>
        <p:txBody>
          <a:bodyPr wrap="square" rtlCol="0">
            <a:spAutoFit/>
          </a:bodyPr>
          <a:lstStyle/>
          <a:p>
            <a:pPr algn="ctr"/>
            <a:r>
              <a:rPr lang="fr-FR" dirty="0" smtClean="0"/>
              <a:t>Eduard, Mileva et Hans-Albert, 1914</a:t>
            </a:r>
            <a:endParaRPr lang="fr-FR" dirty="0"/>
          </a:p>
        </p:txBody>
      </p:sp>
      <p:sp>
        <p:nvSpPr>
          <p:cNvPr id="6" name="Slide Number Placeholder 5"/>
          <p:cNvSpPr>
            <a:spLocks noGrp="1"/>
          </p:cNvSpPr>
          <p:nvPr>
            <p:ph type="sldNum" sz="quarter" idx="12"/>
          </p:nvPr>
        </p:nvSpPr>
        <p:spPr/>
        <p:txBody>
          <a:bodyPr/>
          <a:lstStyle/>
          <a:p>
            <a:fld id="{B44D27A9-ED0C-8246-8976-D4C08DB79F0F}" type="slidenum">
              <a:rPr lang="en-US" smtClean="0"/>
              <a:t>58</a:t>
            </a:fld>
            <a:endParaRPr lang="en-US" dirty="0"/>
          </a:p>
        </p:txBody>
      </p:sp>
      <p:sp>
        <p:nvSpPr>
          <p:cNvPr id="7" name="Footer Placeholder 6"/>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395768800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noProof="0" dirty="0" smtClean="0"/>
              <a:t>Difficult years</a:t>
            </a:r>
            <a:endParaRPr lang="en-CA" noProof="0" dirty="0"/>
          </a:p>
        </p:txBody>
      </p:sp>
      <p:pic>
        <p:nvPicPr>
          <p:cNvPr id="5" name="Picture 4" descr="HansAlbert-Eduar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9600" y="1675619"/>
            <a:ext cx="2997200" cy="4445000"/>
          </a:xfrm>
          <a:prstGeom prst="rect">
            <a:avLst/>
          </a:prstGeom>
        </p:spPr>
      </p:pic>
      <p:sp>
        <p:nvSpPr>
          <p:cNvPr id="6" name="Content Placeholder 2"/>
          <p:cNvSpPr>
            <a:spLocks noGrp="1"/>
          </p:cNvSpPr>
          <p:nvPr>
            <p:ph idx="1"/>
          </p:nvPr>
        </p:nvSpPr>
        <p:spPr>
          <a:xfrm>
            <a:off x="457199" y="1675619"/>
            <a:ext cx="5068671" cy="4450544"/>
          </a:xfrm>
        </p:spPr>
        <p:txBody>
          <a:bodyPr/>
          <a:lstStyle/>
          <a:p>
            <a:r>
              <a:rPr lang="en-CA" dirty="0" smtClean="0"/>
              <a:t>Several costly stays in the sanatorium</a:t>
            </a:r>
          </a:p>
          <a:p>
            <a:r>
              <a:rPr lang="en-CA" dirty="0" smtClean="0"/>
              <a:t>Mileva also has serious health problems in 1916-17</a:t>
            </a:r>
          </a:p>
          <a:p>
            <a:r>
              <a:rPr lang="en-CA" dirty="0" smtClean="0"/>
              <a:t>All her life, she will struggle financially</a:t>
            </a:r>
          </a:p>
          <a:p>
            <a:endParaRPr lang="en-CA" dirty="0"/>
          </a:p>
        </p:txBody>
      </p:sp>
      <p:sp>
        <p:nvSpPr>
          <p:cNvPr id="7" name="Rectangle 6"/>
          <p:cNvSpPr/>
          <p:nvPr/>
        </p:nvSpPr>
        <p:spPr>
          <a:xfrm>
            <a:off x="5506544" y="6230675"/>
            <a:ext cx="3351286" cy="369332"/>
          </a:xfrm>
          <a:prstGeom prst="rect">
            <a:avLst/>
          </a:prstGeom>
        </p:spPr>
        <p:txBody>
          <a:bodyPr wrap="none">
            <a:spAutoFit/>
          </a:bodyPr>
          <a:lstStyle/>
          <a:p>
            <a:r>
              <a:rPr lang="fr-CA" dirty="0"/>
              <a:t>Hans-Albert et </a:t>
            </a:r>
            <a:r>
              <a:rPr lang="fr-CA" dirty="0" smtClean="0"/>
              <a:t>Eduard vers </a:t>
            </a:r>
            <a:r>
              <a:rPr lang="fr-CA" dirty="0"/>
              <a:t>1918</a:t>
            </a:r>
            <a:endParaRPr lang="fr-FR" dirty="0"/>
          </a:p>
        </p:txBody>
      </p:sp>
      <p:sp>
        <p:nvSpPr>
          <p:cNvPr id="3" name="Slide Number Placeholder 2"/>
          <p:cNvSpPr>
            <a:spLocks noGrp="1"/>
          </p:cNvSpPr>
          <p:nvPr>
            <p:ph type="sldNum" sz="quarter" idx="12"/>
          </p:nvPr>
        </p:nvSpPr>
        <p:spPr/>
        <p:txBody>
          <a:bodyPr/>
          <a:lstStyle/>
          <a:p>
            <a:fld id="{B44D27A9-ED0C-8246-8976-D4C08DB79F0F}" type="slidenum">
              <a:rPr lang="en-US" smtClean="0"/>
              <a:t>59</a:t>
            </a:fld>
            <a:endParaRPr lang="en-US" dirty="0"/>
          </a:p>
        </p:txBody>
      </p:sp>
      <p:sp>
        <p:nvSpPr>
          <p:cNvPr id="4" name="Footer Placeholder 3"/>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269581949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512" y="274638"/>
            <a:ext cx="3932796" cy="1143000"/>
          </a:xfrm>
        </p:spPr>
        <p:txBody>
          <a:bodyPr>
            <a:normAutofit/>
          </a:bodyPr>
          <a:lstStyle/>
          <a:p>
            <a:r>
              <a:rPr lang="en-CA" sz="3600" dirty="0" smtClean="0"/>
              <a:t>Her temperament</a:t>
            </a:r>
            <a:endParaRPr lang="en-CA" sz="3600" dirty="0"/>
          </a:p>
        </p:txBody>
      </p:sp>
      <p:sp>
        <p:nvSpPr>
          <p:cNvPr id="3" name="Content Placeholder 2"/>
          <p:cNvSpPr>
            <a:spLocks noGrp="1"/>
          </p:cNvSpPr>
          <p:nvPr>
            <p:ph idx="1"/>
          </p:nvPr>
        </p:nvSpPr>
        <p:spPr>
          <a:xfrm>
            <a:off x="391512" y="1600200"/>
            <a:ext cx="3932796" cy="4525963"/>
          </a:xfrm>
        </p:spPr>
        <p:txBody>
          <a:bodyPr>
            <a:normAutofit fontScale="92500" lnSpcReduction="10000"/>
          </a:bodyPr>
          <a:lstStyle/>
          <a:p>
            <a:r>
              <a:rPr lang="en-CA" dirty="0" smtClean="0"/>
              <a:t>Mileva was brilliant but reserved</a:t>
            </a:r>
          </a:p>
          <a:p>
            <a:r>
              <a:rPr lang="en-CA" dirty="0" smtClean="0"/>
              <a:t>Not talkative</a:t>
            </a:r>
          </a:p>
          <a:p>
            <a:r>
              <a:rPr lang="en-CA" dirty="0" smtClean="0"/>
              <a:t>Perseverant and determined</a:t>
            </a:r>
          </a:p>
          <a:p>
            <a:r>
              <a:rPr lang="en-CA" dirty="0" smtClean="0"/>
              <a:t>Got to the bottom of things</a:t>
            </a:r>
          </a:p>
          <a:p>
            <a:r>
              <a:rPr lang="en-CA" dirty="0" smtClean="0"/>
              <a:t>Kept going towards her goals</a:t>
            </a:r>
            <a:endParaRPr lang="en-CA" dirty="0"/>
          </a:p>
        </p:txBody>
      </p:sp>
      <p:sp>
        <p:nvSpPr>
          <p:cNvPr id="4" name="Slide Number Placeholder 3"/>
          <p:cNvSpPr>
            <a:spLocks noGrp="1"/>
          </p:cNvSpPr>
          <p:nvPr>
            <p:ph type="sldNum" sz="quarter" idx="12"/>
          </p:nvPr>
        </p:nvSpPr>
        <p:spPr/>
        <p:txBody>
          <a:bodyPr/>
          <a:lstStyle/>
          <a:p>
            <a:fld id="{B44D27A9-ED0C-8246-8976-D4C08DB79F0F}" type="slidenum">
              <a:rPr lang="en-US" smtClean="0"/>
              <a:t>6</a:t>
            </a:fld>
            <a:endParaRPr lang="en-US" dirty="0"/>
          </a:p>
        </p:txBody>
      </p:sp>
      <p:sp>
        <p:nvSpPr>
          <p:cNvPr id="5" name="Footer Placeholder 4"/>
          <p:cNvSpPr>
            <a:spLocks noGrp="1"/>
          </p:cNvSpPr>
          <p:nvPr>
            <p:ph type="ftr" sz="quarter" idx="11"/>
          </p:nvPr>
        </p:nvSpPr>
        <p:spPr/>
        <p:txBody>
          <a:bodyPr/>
          <a:lstStyle/>
          <a:p>
            <a:r>
              <a:rPr lang="en-US" dirty="0" smtClean="0"/>
              <a:t>Pauline Gagnon</a:t>
            </a:r>
            <a:endParaRPr lang="en-US" dirty="0"/>
          </a:p>
        </p:txBody>
      </p:sp>
      <p:sp>
        <p:nvSpPr>
          <p:cNvPr id="6" name="Title 1"/>
          <p:cNvSpPr txBox="1">
            <a:spLocks/>
          </p:cNvSpPr>
          <p:nvPr/>
        </p:nvSpPr>
        <p:spPr>
          <a:xfrm>
            <a:off x="4685592" y="274638"/>
            <a:ext cx="4296804" cy="1143000"/>
          </a:xfrm>
          <a:prstGeom prst="rect">
            <a:avLst/>
          </a:prstGeom>
          <a:solidFill>
            <a:schemeClr val="accent3"/>
          </a:solidFill>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CA" dirty="0" smtClean="0"/>
              <a:t>His temperament</a:t>
            </a:r>
            <a:endParaRPr lang="en-CA" dirty="0"/>
          </a:p>
        </p:txBody>
      </p:sp>
      <p:sp>
        <p:nvSpPr>
          <p:cNvPr id="7" name="Content Placeholder 2"/>
          <p:cNvSpPr txBox="1">
            <a:spLocks/>
          </p:cNvSpPr>
          <p:nvPr/>
        </p:nvSpPr>
        <p:spPr>
          <a:xfrm>
            <a:off x="4685585" y="1600200"/>
            <a:ext cx="4129853" cy="4525963"/>
          </a:xfrm>
          <a:prstGeom prst="rect">
            <a:avLst/>
          </a:prstGeom>
          <a:solidFill>
            <a:schemeClr val="accent4">
              <a:lumMod val="60000"/>
              <a:lumOff val="40000"/>
            </a:schemeClr>
          </a:solidFill>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CA" dirty="0" smtClean="0"/>
              <a:t>Albert was inquisitive</a:t>
            </a:r>
          </a:p>
          <a:p>
            <a:r>
              <a:rPr lang="en-CA" dirty="0" smtClean="0"/>
              <a:t>Bohemian and rebel</a:t>
            </a:r>
          </a:p>
          <a:p>
            <a:r>
              <a:rPr lang="en-CA" dirty="0" smtClean="0"/>
              <a:t>Not very disciplined</a:t>
            </a:r>
          </a:p>
          <a:p>
            <a:r>
              <a:rPr lang="en-CA" dirty="0" smtClean="0"/>
              <a:t>Easily changed his mind</a:t>
            </a:r>
          </a:p>
          <a:p>
            <a:r>
              <a:rPr lang="en-CA" dirty="0" smtClean="0"/>
              <a:t>Hated discipline in German schools</a:t>
            </a:r>
          </a:p>
          <a:p>
            <a:r>
              <a:rPr lang="en-CA" dirty="0" smtClean="0"/>
              <a:t>Ended his high school studies in Switzerland</a:t>
            </a:r>
            <a:endParaRPr lang="en-CA" dirty="0"/>
          </a:p>
        </p:txBody>
      </p:sp>
    </p:spTree>
    <p:extLst>
      <p:ext uri="{BB962C8B-B14F-4D97-AF65-F5344CB8AC3E}">
        <p14:creationId xmlns:p14="http://schemas.microsoft.com/office/powerpoint/2010/main" val="148035183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noProof="0" dirty="0" smtClean="0"/>
              <a:t>Divorce in 1919</a:t>
            </a:r>
            <a:endParaRPr lang="en-CA" noProof="0" dirty="0"/>
          </a:p>
        </p:txBody>
      </p:sp>
      <p:sp>
        <p:nvSpPr>
          <p:cNvPr id="5" name="Content Placeholder 2"/>
          <p:cNvSpPr>
            <a:spLocks noGrp="1"/>
          </p:cNvSpPr>
          <p:nvPr>
            <p:ph idx="1"/>
          </p:nvPr>
        </p:nvSpPr>
        <p:spPr>
          <a:xfrm>
            <a:off x="457200" y="1612304"/>
            <a:ext cx="8229600" cy="4513859"/>
          </a:xfrm>
        </p:spPr>
        <p:txBody>
          <a:bodyPr/>
          <a:lstStyle/>
          <a:p>
            <a:r>
              <a:rPr lang="en-CA" dirty="0" smtClean="0"/>
              <a:t>One of the divorce clauses states that if Albert receives the Nobel Prize, she will get the all the prize money</a:t>
            </a:r>
          </a:p>
          <a:p>
            <a:endParaRPr lang="en-CA" dirty="0" smtClean="0"/>
          </a:p>
          <a:p>
            <a:pPr>
              <a:lnSpc>
                <a:spcPct val="80000"/>
              </a:lnSpc>
            </a:pPr>
            <a:r>
              <a:rPr lang="en-CA" dirty="0" smtClean="0"/>
              <a:t>Albert would get the fame,</a:t>
            </a:r>
          </a:p>
          <a:p>
            <a:pPr marL="0" indent="0">
              <a:lnSpc>
                <a:spcPct val="80000"/>
              </a:lnSpc>
              <a:buNone/>
            </a:pPr>
            <a:r>
              <a:rPr lang="en-CA" dirty="0" smtClean="0"/>
              <a:t>   Mileva the money</a:t>
            </a:r>
            <a:endParaRPr lang="en-CA" dirty="0"/>
          </a:p>
        </p:txBody>
      </p:sp>
      <p:pic>
        <p:nvPicPr>
          <p:cNvPr id="4" name="Picture 3" descr="iMileva-plus-agé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6451" y="3272389"/>
            <a:ext cx="3743469" cy="2818442"/>
          </a:xfrm>
          <a:prstGeom prst="rect">
            <a:avLst/>
          </a:prstGeom>
        </p:spPr>
      </p:pic>
      <p:sp>
        <p:nvSpPr>
          <p:cNvPr id="3" name="Slide Number Placeholder 2"/>
          <p:cNvSpPr>
            <a:spLocks noGrp="1"/>
          </p:cNvSpPr>
          <p:nvPr>
            <p:ph type="sldNum" sz="quarter" idx="12"/>
          </p:nvPr>
        </p:nvSpPr>
        <p:spPr/>
        <p:txBody>
          <a:bodyPr/>
          <a:lstStyle/>
          <a:p>
            <a:fld id="{B44D27A9-ED0C-8246-8976-D4C08DB79F0F}" type="slidenum">
              <a:rPr lang="en-US" smtClean="0"/>
              <a:t>60</a:t>
            </a:fld>
            <a:endParaRPr lang="en-US" dirty="0"/>
          </a:p>
        </p:txBody>
      </p:sp>
      <p:sp>
        <p:nvSpPr>
          <p:cNvPr id="6" name="Footer Placeholder 5"/>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72216443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Comment to Helene Savić </a:t>
            </a:r>
            <a:endParaRPr lang="en-CA" dirty="0"/>
          </a:p>
        </p:txBody>
      </p:sp>
      <p:sp>
        <p:nvSpPr>
          <p:cNvPr id="3" name="Content Placeholder 2"/>
          <p:cNvSpPr>
            <a:spLocks noGrp="1"/>
          </p:cNvSpPr>
          <p:nvPr>
            <p:ph idx="1"/>
          </p:nvPr>
        </p:nvSpPr>
        <p:spPr/>
        <p:txBody>
          <a:bodyPr/>
          <a:lstStyle/>
          <a:p>
            <a:pPr marL="0" indent="0">
              <a:buNone/>
            </a:pPr>
            <a:r>
              <a:rPr lang="en-CA" dirty="0" smtClean="0"/>
              <a:t>« </a:t>
            </a:r>
            <a:r>
              <a:rPr lang="en-CA" i="1" dirty="0" smtClean="0"/>
              <a:t>Even my closest friends still feel a great deal of admiration for his scientific achievements and transfer that to the personal sphere. You alone understand me best when you were able to say: I no longer care for him… </a:t>
            </a:r>
            <a:r>
              <a:rPr lang="en-CA" dirty="0" smtClean="0"/>
              <a:t>»</a:t>
            </a:r>
          </a:p>
          <a:p>
            <a:pPr marL="0" indent="0" algn="r">
              <a:buNone/>
            </a:pPr>
            <a:r>
              <a:rPr lang="en-CA" sz="2000" dirty="0" smtClean="0"/>
              <a:t>Letter to Helene Savić dated from 1922  </a:t>
            </a:r>
            <a:endParaRPr lang="en-CA" sz="2000" dirty="0"/>
          </a:p>
        </p:txBody>
      </p:sp>
      <p:sp>
        <p:nvSpPr>
          <p:cNvPr id="4" name="Slide Number Placeholder 3"/>
          <p:cNvSpPr>
            <a:spLocks noGrp="1"/>
          </p:cNvSpPr>
          <p:nvPr>
            <p:ph type="sldNum" sz="quarter" idx="12"/>
          </p:nvPr>
        </p:nvSpPr>
        <p:spPr/>
        <p:txBody>
          <a:bodyPr/>
          <a:lstStyle/>
          <a:p>
            <a:fld id="{B44D27A9-ED0C-8246-8976-D4C08DB79F0F}" type="slidenum">
              <a:rPr lang="en-US" smtClean="0"/>
              <a:t>61</a:t>
            </a:fld>
            <a:endParaRPr lang="en-US" dirty="0"/>
          </a:p>
        </p:txBody>
      </p:sp>
      <p:sp>
        <p:nvSpPr>
          <p:cNvPr id="5" name="Footer Placeholder 4"/>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40910938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noProof="0" dirty="0" smtClean="0"/>
              <a:t>Money from the Nobel Prize</a:t>
            </a:r>
            <a:endParaRPr lang="en-CA" noProof="0" dirty="0"/>
          </a:p>
        </p:txBody>
      </p:sp>
      <p:pic>
        <p:nvPicPr>
          <p:cNvPr id="4" name="Picture 3" descr="Mileva-cactu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0700" y="1552154"/>
            <a:ext cx="5940250" cy="4329782"/>
          </a:xfrm>
          <a:prstGeom prst="rect">
            <a:avLst/>
          </a:prstGeom>
        </p:spPr>
      </p:pic>
      <p:sp>
        <p:nvSpPr>
          <p:cNvPr id="5" name="Content Placeholder 2"/>
          <p:cNvSpPr>
            <a:spLocks noGrp="1"/>
          </p:cNvSpPr>
          <p:nvPr>
            <p:ph idx="1"/>
          </p:nvPr>
        </p:nvSpPr>
        <p:spPr>
          <a:xfrm>
            <a:off x="457200" y="1552154"/>
            <a:ext cx="3798750" cy="4329782"/>
          </a:xfrm>
        </p:spPr>
        <p:txBody>
          <a:bodyPr>
            <a:normAutofit/>
          </a:bodyPr>
          <a:lstStyle/>
          <a:p>
            <a:r>
              <a:rPr lang="en-CA" sz="2800" dirty="0" smtClean="0"/>
              <a:t>Bought 2 small apartment buildings and lived off the rent money</a:t>
            </a:r>
          </a:p>
          <a:p>
            <a:r>
              <a:rPr lang="en-CA" sz="2800" dirty="0" smtClean="0"/>
              <a:t>Buried under debts due to the cost of medical expenses for Eduard</a:t>
            </a:r>
            <a:endParaRPr lang="en-CA" sz="2800" dirty="0"/>
          </a:p>
        </p:txBody>
      </p:sp>
      <p:sp>
        <p:nvSpPr>
          <p:cNvPr id="3" name="Slide Number Placeholder 2"/>
          <p:cNvSpPr>
            <a:spLocks noGrp="1"/>
          </p:cNvSpPr>
          <p:nvPr>
            <p:ph type="sldNum" sz="quarter" idx="12"/>
          </p:nvPr>
        </p:nvSpPr>
        <p:spPr/>
        <p:txBody>
          <a:bodyPr/>
          <a:lstStyle/>
          <a:p>
            <a:fld id="{B44D27A9-ED0C-8246-8976-D4C08DB79F0F}" type="slidenum">
              <a:rPr lang="en-US" smtClean="0"/>
              <a:t>62</a:t>
            </a:fld>
            <a:endParaRPr lang="en-US" dirty="0"/>
          </a:p>
        </p:txBody>
      </p:sp>
      <p:sp>
        <p:nvSpPr>
          <p:cNvPr id="6" name="Footer Placeholder 5"/>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62176778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ileva-Eduard-HA-Frid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6349" y="2821979"/>
            <a:ext cx="5431886" cy="3705753"/>
          </a:xfrm>
          <a:prstGeom prst="rect">
            <a:avLst/>
          </a:prstGeom>
        </p:spPr>
      </p:pic>
      <p:pic>
        <p:nvPicPr>
          <p:cNvPr id="4" name="Picture 3" descr="Mileva-Eduard-20an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148" y="284888"/>
            <a:ext cx="4879587" cy="3296432"/>
          </a:xfrm>
          <a:prstGeom prst="rect">
            <a:avLst/>
          </a:prstGeom>
        </p:spPr>
      </p:pic>
      <p:sp>
        <p:nvSpPr>
          <p:cNvPr id="6" name="Content Placeholder 2"/>
          <p:cNvSpPr>
            <a:spLocks noGrp="1"/>
          </p:cNvSpPr>
          <p:nvPr>
            <p:ph idx="1"/>
          </p:nvPr>
        </p:nvSpPr>
        <p:spPr>
          <a:xfrm>
            <a:off x="5279737" y="265310"/>
            <a:ext cx="3648497" cy="2363523"/>
          </a:xfrm>
        </p:spPr>
        <p:txBody>
          <a:bodyPr/>
          <a:lstStyle/>
          <a:p>
            <a:pPr marL="0" indent="0">
              <a:buNone/>
            </a:pPr>
            <a:r>
              <a:rPr lang="en-CA" dirty="0" smtClean="0"/>
              <a:t>Eduard suffered from schizophrenia starting in his twenties</a:t>
            </a:r>
            <a:endParaRPr lang="en-CA" dirty="0"/>
          </a:p>
        </p:txBody>
      </p:sp>
      <p:sp>
        <p:nvSpPr>
          <p:cNvPr id="7" name="Content Placeholder 2"/>
          <p:cNvSpPr txBox="1">
            <a:spLocks/>
          </p:cNvSpPr>
          <p:nvPr/>
        </p:nvSpPr>
        <p:spPr>
          <a:xfrm>
            <a:off x="274149" y="3733537"/>
            <a:ext cx="3124168" cy="2794195"/>
          </a:xfrm>
          <a:prstGeom prst="rect">
            <a:avLst/>
          </a:prstGeom>
          <a:solidFill>
            <a:schemeClr val="accent4">
              <a:lumMod val="60000"/>
              <a:lumOff val="4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Will be permanently hospitalized a few years later</a:t>
            </a:r>
            <a:endParaRPr lang="en-US" dirty="0"/>
          </a:p>
        </p:txBody>
      </p:sp>
      <p:sp>
        <p:nvSpPr>
          <p:cNvPr id="2" name="Slide Number Placeholder 1"/>
          <p:cNvSpPr>
            <a:spLocks noGrp="1"/>
          </p:cNvSpPr>
          <p:nvPr>
            <p:ph type="sldNum" sz="quarter" idx="12"/>
          </p:nvPr>
        </p:nvSpPr>
        <p:spPr/>
        <p:txBody>
          <a:bodyPr/>
          <a:lstStyle/>
          <a:p>
            <a:fld id="{B44D27A9-ED0C-8246-8976-D4C08DB79F0F}" type="slidenum">
              <a:rPr lang="en-US" smtClean="0"/>
              <a:t>63</a:t>
            </a:fld>
            <a:endParaRPr lang="en-US" dirty="0"/>
          </a:p>
        </p:txBody>
      </p:sp>
      <p:sp>
        <p:nvSpPr>
          <p:cNvPr id="3" name="Footer Placeholder 2"/>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3776442669"/>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Attempt to claim her share</a:t>
            </a:r>
            <a:endParaRPr lang="en-CA" dirty="0"/>
          </a:p>
        </p:txBody>
      </p:sp>
      <p:sp>
        <p:nvSpPr>
          <p:cNvPr id="3" name="Content Placeholder 2"/>
          <p:cNvSpPr>
            <a:spLocks noGrp="1"/>
          </p:cNvSpPr>
          <p:nvPr>
            <p:ph idx="1"/>
          </p:nvPr>
        </p:nvSpPr>
        <p:spPr/>
        <p:txBody>
          <a:bodyPr>
            <a:normAutofit fontScale="32500" lnSpcReduction="20000"/>
          </a:bodyPr>
          <a:lstStyle/>
          <a:p>
            <a:r>
              <a:rPr lang="en-CA" sz="6200" dirty="0" smtClean="0"/>
              <a:t>In 1925, Albert wrote in his will that the money from the Nobel Prize was his sons’ inheritance </a:t>
            </a:r>
          </a:p>
          <a:p>
            <a:r>
              <a:rPr lang="en-CA" sz="6200" dirty="0" smtClean="0"/>
              <a:t>Mileva strongly opposed this, stating this money was hers and considered proving she had contributed to his work.</a:t>
            </a:r>
          </a:p>
          <a:p>
            <a:endParaRPr lang="en-CA" sz="6200" dirty="0" smtClean="0"/>
          </a:p>
          <a:p>
            <a:pPr marL="0" indent="0">
              <a:buNone/>
            </a:pPr>
            <a:r>
              <a:rPr lang="en-CA" sz="6200" dirty="0" smtClean="0"/>
              <a:t> « </a:t>
            </a:r>
            <a:r>
              <a:rPr lang="en-CA" sz="6200" i="1" dirty="0"/>
              <a:t>Y</a:t>
            </a:r>
            <a:r>
              <a:rPr lang="en-CA" sz="6200" i="1" dirty="0" smtClean="0"/>
              <a:t>ou made me laugh when you started threatening me with your recollections. Have you ever considered, even just for a second, that nobody would ever pay attention to your says if the man you talked about had not accomplished something important. When someone is completely insignificant, there is nothing else to say to this person but to remain modest and silent. This is what I advise you to do. </a:t>
            </a:r>
            <a:r>
              <a:rPr lang="en-CA" sz="6200" dirty="0" smtClean="0"/>
              <a:t>»</a:t>
            </a:r>
          </a:p>
          <a:p>
            <a:pPr marL="0" indent="0">
              <a:buNone/>
            </a:pPr>
            <a:endParaRPr lang="en-CA" dirty="0" smtClean="0"/>
          </a:p>
          <a:p>
            <a:pPr marL="0" indent="0" algn="r">
              <a:buNone/>
            </a:pPr>
            <a:r>
              <a:rPr lang="en-CA" sz="6200" dirty="0" smtClean="0"/>
              <a:t>Letter from Albert to Mileva – 24 October 1925 </a:t>
            </a:r>
          </a:p>
          <a:p>
            <a:pPr marL="0" indent="0" algn="r">
              <a:buNone/>
            </a:pPr>
            <a:r>
              <a:rPr lang="en-CA" sz="6200" dirty="0" smtClean="0"/>
              <a:t>Quoted by Radmila Milentijević, </a:t>
            </a:r>
            <a:r>
              <a:rPr lang="en-CA" sz="6200" dirty="0" smtClean="0">
                <a:latin typeface=""/>
              </a:rPr>
              <a:t>AEA 75-364</a:t>
            </a:r>
            <a:r>
              <a:rPr lang="en-CA" sz="6200" dirty="0" smtClean="0"/>
              <a:t> </a:t>
            </a:r>
            <a:endParaRPr lang="en-CA" dirty="0"/>
          </a:p>
        </p:txBody>
      </p:sp>
      <p:sp>
        <p:nvSpPr>
          <p:cNvPr id="4" name="Slide Number Placeholder 3"/>
          <p:cNvSpPr>
            <a:spLocks noGrp="1"/>
          </p:cNvSpPr>
          <p:nvPr>
            <p:ph type="sldNum" sz="quarter" idx="12"/>
          </p:nvPr>
        </p:nvSpPr>
        <p:spPr/>
        <p:txBody>
          <a:bodyPr/>
          <a:lstStyle/>
          <a:p>
            <a:fld id="{B44D27A9-ED0C-8246-8976-D4C08DB79F0F}" type="slidenum">
              <a:rPr lang="en-US" smtClean="0"/>
              <a:t>64</a:t>
            </a:fld>
            <a:endParaRPr lang="en-US" dirty="0"/>
          </a:p>
        </p:txBody>
      </p:sp>
      <p:sp>
        <p:nvSpPr>
          <p:cNvPr id="5" name="Footer Placeholder 4"/>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127648906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6856"/>
            <a:ext cx="6299551" cy="1143000"/>
          </a:xfrm>
        </p:spPr>
        <p:txBody>
          <a:bodyPr>
            <a:normAutofit/>
          </a:bodyPr>
          <a:lstStyle/>
          <a:p>
            <a:r>
              <a:rPr lang="en-CA" sz="3600" dirty="0" smtClean="0"/>
              <a:t>Declaration from Milana Bota</a:t>
            </a:r>
            <a:endParaRPr lang="en-CA" sz="3600" dirty="0"/>
          </a:p>
        </p:txBody>
      </p:sp>
      <p:sp>
        <p:nvSpPr>
          <p:cNvPr id="3" name="Content Placeholder 2"/>
          <p:cNvSpPr>
            <a:spLocks noGrp="1"/>
          </p:cNvSpPr>
          <p:nvPr>
            <p:ph idx="1"/>
          </p:nvPr>
        </p:nvSpPr>
        <p:spPr>
          <a:xfrm>
            <a:off x="0" y="2072323"/>
            <a:ext cx="8229600" cy="4525963"/>
          </a:xfrm>
        </p:spPr>
        <p:txBody>
          <a:bodyPr>
            <a:normAutofit fontScale="70000" lnSpcReduction="20000"/>
          </a:bodyPr>
          <a:lstStyle/>
          <a:p>
            <a:pPr marL="0" indent="0">
              <a:buNone/>
            </a:pPr>
            <a:r>
              <a:rPr lang="en-CA" i="1" dirty="0" smtClean="0"/>
              <a:t>« Mica  </a:t>
            </a:r>
            <a:r>
              <a:rPr lang="en-CA" dirty="0" smtClean="0"/>
              <a:t>[Mileva] </a:t>
            </a:r>
            <a:r>
              <a:rPr lang="en-CA" i="1" dirty="0" smtClean="0"/>
              <a:t>would be the most relevant one to give information about the genesis of his theory </a:t>
            </a:r>
            <a:r>
              <a:rPr lang="en-CA" dirty="0" smtClean="0"/>
              <a:t>[special relativity] </a:t>
            </a:r>
            <a:r>
              <a:rPr lang="en-CA" i="1" dirty="0" smtClean="0"/>
              <a:t>because she personally was involved in its creation. Five, six years ago, Mica spoke to me about that, but with grief. Perhaps it was difficult for her to evoke the memories of her most pleasant hours, or maybe she didn’t want to ‘reduce’ the great glory of her ex-husband. » </a:t>
            </a:r>
          </a:p>
          <a:p>
            <a:pPr marL="0" indent="0" algn="r">
              <a:buNone/>
            </a:pPr>
            <a:r>
              <a:rPr lang="en-CA" sz="2900" dirty="0" smtClean="0"/>
              <a:t>Interview given my Milana Bota to a Serbian newspaper, Politika, in 1929</a:t>
            </a:r>
            <a:endParaRPr lang="en-CA" sz="2900" i="1" dirty="0" smtClean="0"/>
          </a:p>
          <a:p>
            <a:pPr marL="0" indent="0" algn="r">
              <a:buNone/>
            </a:pPr>
            <a:endParaRPr lang="en-CA" sz="2900" dirty="0" smtClean="0"/>
          </a:p>
          <a:p>
            <a:pPr marL="0" indent="0">
              <a:buNone/>
            </a:pPr>
            <a:r>
              <a:rPr lang="en-CA" dirty="0" smtClean="0"/>
              <a:t> « </a:t>
            </a:r>
            <a:r>
              <a:rPr lang="en-CA" i="1" dirty="0" smtClean="0"/>
              <a:t>Such publications in newspapers do not suit my nature at all, but I believe that all that was for Milana’s joy, and that she probably thought that this would also be a joy for me, and I can only suppose that she wanted to help me receive some public rights with regard to Einstein. She has written to me in that way, and I let it be accepted that way, for otherwise the whole thing would be nonsense. </a:t>
            </a:r>
            <a:r>
              <a:rPr lang="en-CA" dirty="0" smtClean="0"/>
              <a:t>»</a:t>
            </a:r>
          </a:p>
          <a:p>
            <a:pPr marL="0" indent="0" algn="r">
              <a:buNone/>
            </a:pPr>
            <a:r>
              <a:rPr lang="en-CA" sz="2900" dirty="0" smtClean="0"/>
              <a:t>Letter from Mileva to Helene Savić – 13 June 1929</a:t>
            </a:r>
            <a:endParaRPr lang="en-CA" sz="2900" dirty="0"/>
          </a:p>
        </p:txBody>
      </p:sp>
      <p:sp>
        <p:nvSpPr>
          <p:cNvPr id="8" name="Rectangle 7"/>
          <p:cNvSpPr/>
          <p:nvPr/>
        </p:nvSpPr>
        <p:spPr>
          <a:xfrm>
            <a:off x="6299551" y="0"/>
            <a:ext cx="1141015" cy="207232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9" name="Rectangle 8"/>
          <p:cNvSpPr/>
          <p:nvPr/>
        </p:nvSpPr>
        <p:spPr>
          <a:xfrm>
            <a:off x="8229601" y="2055780"/>
            <a:ext cx="914400" cy="47371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10" name="Picture 9" descr="MilanaBot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1" y="-36140"/>
            <a:ext cx="1524000" cy="2108200"/>
          </a:xfrm>
          <a:prstGeom prst="rect">
            <a:avLst/>
          </a:prstGeom>
        </p:spPr>
      </p:pic>
      <p:sp>
        <p:nvSpPr>
          <p:cNvPr id="11" name="Slide Number Placeholder 10"/>
          <p:cNvSpPr>
            <a:spLocks noGrp="1"/>
          </p:cNvSpPr>
          <p:nvPr>
            <p:ph type="sldNum" sz="quarter" idx="12"/>
          </p:nvPr>
        </p:nvSpPr>
        <p:spPr/>
        <p:txBody>
          <a:bodyPr/>
          <a:lstStyle/>
          <a:p>
            <a:fld id="{B44D27A9-ED0C-8246-8976-D4C08DB79F0F}" type="slidenum">
              <a:rPr lang="en-US" smtClean="0"/>
              <a:t>65</a:t>
            </a:fld>
            <a:endParaRPr lang="en-US" dirty="0"/>
          </a:p>
        </p:txBody>
      </p:sp>
      <p:sp>
        <p:nvSpPr>
          <p:cNvPr id="4" name="Footer Placeholder 3"/>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177941719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Confidences from Mileva</a:t>
            </a:r>
            <a:endParaRPr lang="en-CA" dirty="0"/>
          </a:p>
        </p:txBody>
      </p:sp>
      <p:sp>
        <p:nvSpPr>
          <p:cNvPr id="3" name="Content Placeholder 2"/>
          <p:cNvSpPr>
            <a:spLocks noGrp="1"/>
          </p:cNvSpPr>
          <p:nvPr>
            <p:ph idx="1"/>
          </p:nvPr>
        </p:nvSpPr>
        <p:spPr/>
        <p:txBody>
          <a:bodyPr>
            <a:normAutofit fontScale="92500" lnSpcReduction="20000"/>
          </a:bodyPr>
          <a:lstStyle/>
          <a:p>
            <a:r>
              <a:rPr lang="en-CA" dirty="0" smtClean="0"/>
              <a:t>Mileva wrote a letter to her godparents explaining how she had always collaborated with Albert and how he had ruined her </a:t>
            </a:r>
            <a:r>
              <a:rPr lang="en-CA" dirty="0"/>
              <a:t>life. </a:t>
            </a:r>
            <a:r>
              <a:rPr lang="en-CA" dirty="0" smtClean="0"/>
              <a:t>			 </a:t>
            </a:r>
            <a:r>
              <a:rPr lang="en-CA" sz="1900" dirty="0" smtClean="0"/>
              <a:t>(according </a:t>
            </a:r>
            <a:r>
              <a:rPr lang="en-CA" sz="1900" dirty="0"/>
              <a:t>to Dord </a:t>
            </a:r>
            <a:r>
              <a:rPr lang="en-CA" sz="1900" dirty="0" smtClean="0"/>
              <a:t>Krstić) </a:t>
            </a:r>
            <a:endParaRPr lang="en-CA" sz="1900" dirty="0"/>
          </a:p>
          <a:p>
            <a:endParaRPr lang="en-CA" dirty="0" smtClean="0"/>
          </a:p>
          <a:p>
            <a:r>
              <a:rPr lang="en-CA" dirty="0" smtClean="0"/>
              <a:t>She also confided to one of her students, Maja Shucan, that she had « </a:t>
            </a:r>
            <a:r>
              <a:rPr lang="en-CA" i="1" dirty="0" smtClean="0"/>
              <a:t>always collaborated with Einstein</a:t>
            </a:r>
            <a:r>
              <a:rPr lang="en-CA" dirty="0" smtClean="0"/>
              <a:t> » 							</a:t>
            </a:r>
            <a:r>
              <a:rPr lang="en-CA" sz="2200" dirty="0" smtClean="0"/>
              <a:t>(quoted by Highfield, p. 232)</a:t>
            </a:r>
          </a:p>
          <a:p>
            <a:endParaRPr lang="en-CA" sz="2200" dirty="0" smtClean="0"/>
          </a:p>
          <a:p>
            <a:r>
              <a:rPr lang="en-CA" dirty="0" smtClean="0"/>
              <a:t>She also talked about her scientific collaboration with her son Hans-Albert, her mother and sister.</a:t>
            </a:r>
          </a:p>
          <a:p>
            <a:pPr marL="0" indent="0" algn="r">
              <a:buNone/>
            </a:pPr>
            <a:r>
              <a:rPr lang="en-CA" sz="1900" dirty="0" smtClean="0"/>
              <a:t>(according to Dord Krstić) </a:t>
            </a:r>
            <a:endParaRPr lang="en-CA" sz="1900" dirty="0"/>
          </a:p>
        </p:txBody>
      </p:sp>
      <p:sp>
        <p:nvSpPr>
          <p:cNvPr id="4" name="Slide Number Placeholder 3"/>
          <p:cNvSpPr>
            <a:spLocks noGrp="1"/>
          </p:cNvSpPr>
          <p:nvPr>
            <p:ph type="sldNum" sz="quarter" idx="12"/>
          </p:nvPr>
        </p:nvSpPr>
        <p:spPr/>
        <p:txBody>
          <a:bodyPr/>
          <a:lstStyle/>
          <a:p>
            <a:fld id="{B44D27A9-ED0C-8246-8976-D4C08DB79F0F}" type="slidenum">
              <a:rPr lang="en-US" smtClean="0"/>
              <a:t>66</a:t>
            </a:fld>
            <a:endParaRPr lang="en-US" dirty="0"/>
          </a:p>
        </p:txBody>
      </p:sp>
      <p:sp>
        <p:nvSpPr>
          <p:cNvPr id="5" name="Footer Placeholder 4"/>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377884828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Albert’s bad conscience</a:t>
            </a:r>
            <a:endParaRPr lang="en-CA" dirty="0"/>
          </a:p>
        </p:txBody>
      </p:sp>
      <p:sp>
        <p:nvSpPr>
          <p:cNvPr id="3" name="Content Placeholder 2"/>
          <p:cNvSpPr>
            <a:spLocks noGrp="1"/>
          </p:cNvSpPr>
          <p:nvPr>
            <p:ph idx="1"/>
          </p:nvPr>
        </p:nvSpPr>
        <p:spPr/>
        <p:txBody>
          <a:bodyPr/>
          <a:lstStyle/>
          <a:p>
            <a:pPr marL="0" indent="0">
              <a:buNone/>
            </a:pPr>
            <a:endParaRPr lang="en-CA" dirty="0" smtClean="0"/>
          </a:p>
          <a:p>
            <a:pPr marL="0" indent="0">
              <a:buNone/>
            </a:pPr>
            <a:r>
              <a:rPr lang="en-CA" dirty="0" smtClean="0"/>
              <a:t>«</a:t>
            </a:r>
            <a:r>
              <a:rPr lang="en-CA" i="1" dirty="0" smtClean="0"/>
              <a:t> When Mileva will no longer be there, I’ll be able to die in peace. </a:t>
            </a:r>
            <a:r>
              <a:rPr lang="en-CA" dirty="0" smtClean="0"/>
              <a:t>»</a:t>
            </a:r>
          </a:p>
          <a:p>
            <a:pPr marL="0" indent="0">
              <a:buNone/>
            </a:pPr>
            <a:endParaRPr lang="en-CA" dirty="0" smtClean="0"/>
          </a:p>
          <a:p>
            <a:pPr marL="0" indent="0" algn="r">
              <a:buNone/>
            </a:pPr>
            <a:r>
              <a:rPr lang="en-CA" sz="2400" dirty="0" smtClean="0"/>
              <a:t>Letter from Albert to Dr Karl Zürcher - 29 July 1947  </a:t>
            </a:r>
          </a:p>
          <a:p>
            <a:pPr marL="0" indent="0" algn="r">
              <a:buNone/>
            </a:pPr>
            <a:r>
              <a:rPr lang="en-CA" sz="2400" dirty="0" smtClean="0"/>
              <a:t>(Swiss lawyer in charge of his divorce)</a:t>
            </a:r>
            <a:endParaRPr lang="en-CA" sz="2400" dirty="0"/>
          </a:p>
        </p:txBody>
      </p:sp>
      <p:sp>
        <p:nvSpPr>
          <p:cNvPr id="4" name="Slide Number Placeholder 3"/>
          <p:cNvSpPr>
            <a:spLocks noGrp="1"/>
          </p:cNvSpPr>
          <p:nvPr>
            <p:ph type="sldNum" sz="quarter" idx="12"/>
          </p:nvPr>
        </p:nvSpPr>
        <p:spPr/>
        <p:txBody>
          <a:bodyPr/>
          <a:lstStyle/>
          <a:p>
            <a:fld id="{B44D27A9-ED0C-8246-8976-D4C08DB79F0F}" type="slidenum">
              <a:rPr lang="en-US" smtClean="0"/>
              <a:t>67</a:t>
            </a:fld>
            <a:endParaRPr lang="en-US" dirty="0"/>
          </a:p>
        </p:txBody>
      </p:sp>
      <p:sp>
        <p:nvSpPr>
          <p:cNvPr id="5" name="Footer Placeholder 4"/>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3644153272"/>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smtClean="0"/>
              <a:t>World fame</a:t>
            </a:r>
            <a:endParaRPr lang="en-CA" noProof="0" dirty="0"/>
          </a:p>
        </p:txBody>
      </p:sp>
      <p:sp>
        <p:nvSpPr>
          <p:cNvPr id="6" name="Content Placeholder 2"/>
          <p:cNvSpPr>
            <a:spLocks noGrp="1"/>
          </p:cNvSpPr>
          <p:nvPr>
            <p:ph idx="1"/>
          </p:nvPr>
        </p:nvSpPr>
        <p:spPr>
          <a:xfrm>
            <a:off x="457200" y="1780117"/>
            <a:ext cx="8020050" cy="3109383"/>
          </a:xfrm>
        </p:spPr>
        <p:txBody>
          <a:bodyPr>
            <a:normAutofit/>
          </a:bodyPr>
          <a:lstStyle/>
          <a:p>
            <a:r>
              <a:rPr lang="en-CA" sz="2800" dirty="0" smtClean="0"/>
              <a:t>1915: General Relativity is published with </a:t>
            </a:r>
          </a:p>
          <a:p>
            <a:pPr marL="0" indent="0">
              <a:buNone/>
            </a:pPr>
            <a:r>
              <a:rPr lang="en-CA" sz="2800" dirty="0"/>
              <a:t> </a:t>
            </a:r>
            <a:r>
              <a:rPr lang="en-CA" sz="2800" dirty="0" smtClean="0"/>
              <a:t>   Marcel Grossmann</a:t>
            </a:r>
          </a:p>
          <a:p>
            <a:r>
              <a:rPr lang="en-CA" sz="2800" dirty="0" smtClean="0"/>
              <a:t>The eclipse of 1919 confirmed that light is deviated when passing nearby a massive object like the Sun </a:t>
            </a:r>
          </a:p>
          <a:p>
            <a:r>
              <a:rPr lang="en-CA" sz="2800" dirty="0" smtClean="0"/>
              <a:t>Established Albert Einstein’s fame and popularity</a:t>
            </a:r>
            <a:endParaRPr lang="en-CA" sz="2800" dirty="0"/>
          </a:p>
        </p:txBody>
      </p:sp>
      <p:sp>
        <p:nvSpPr>
          <p:cNvPr id="3" name="Slide Number Placeholder 2"/>
          <p:cNvSpPr>
            <a:spLocks noGrp="1"/>
          </p:cNvSpPr>
          <p:nvPr>
            <p:ph type="sldNum" sz="quarter" idx="12"/>
          </p:nvPr>
        </p:nvSpPr>
        <p:spPr/>
        <p:txBody>
          <a:bodyPr/>
          <a:lstStyle/>
          <a:p>
            <a:fld id="{B44D27A9-ED0C-8246-8976-D4C08DB79F0F}" type="slidenum">
              <a:rPr lang="en-US" smtClean="0"/>
              <a:t>68</a:t>
            </a:fld>
            <a:endParaRPr lang="en-US" dirty="0"/>
          </a:p>
        </p:txBody>
      </p:sp>
      <p:sp>
        <p:nvSpPr>
          <p:cNvPr id="4" name="Footer Placeholder 3"/>
          <p:cNvSpPr>
            <a:spLocks noGrp="1"/>
          </p:cNvSpPr>
          <p:nvPr>
            <p:ph type="ftr" sz="quarter" idx="11"/>
          </p:nvPr>
        </p:nvSpPr>
        <p:spPr/>
        <p:txBody>
          <a:bodyPr/>
          <a:lstStyle/>
          <a:p>
            <a:r>
              <a:rPr lang="en-US" dirty="0" smtClean="0"/>
              <a:t>Pauline Gagnon</a:t>
            </a:r>
            <a:endParaRPr lang="en-US" dirty="0"/>
          </a:p>
        </p:txBody>
      </p:sp>
      <p:pic>
        <p:nvPicPr>
          <p:cNvPr id="5" name="Picture 4"/>
          <p:cNvPicPr>
            <a:picLocks noChangeAspect="1"/>
          </p:cNvPicPr>
          <p:nvPr/>
        </p:nvPicPr>
        <p:blipFill>
          <a:blip r:embed="rId2"/>
          <a:stretch>
            <a:fillRect/>
          </a:stretch>
        </p:blipFill>
        <p:spPr>
          <a:xfrm>
            <a:off x="7260157" y="0"/>
            <a:ext cx="2051049" cy="2599864"/>
          </a:xfrm>
          <a:prstGeom prst="rect">
            <a:avLst/>
          </a:prstGeom>
        </p:spPr>
      </p:pic>
    </p:spTree>
    <p:extLst>
      <p:ext uri="{BB962C8B-B14F-4D97-AF65-F5344CB8AC3E}">
        <p14:creationId xmlns:p14="http://schemas.microsoft.com/office/powerpoint/2010/main" val="363301494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09" y="274638"/>
            <a:ext cx="8736623" cy="1143000"/>
          </a:xfrm>
        </p:spPr>
        <p:txBody>
          <a:bodyPr>
            <a:normAutofit/>
          </a:bodyPr>
          <a:lstStyle/>
          <a:p>
            <a:r>
              <a:rPr lang="en-CA" dirty="0" smtClean="0"/>
              <a:t>The Einstein’s myth</a:t>
            </a:r>
            <a:endParaRPr lang="en-CA" dirty="0"/>
          </a:p>
        </p:txBody>
      </p:sp>
      <p:sp>
        <p:nvSpPr>
          <p:cNvPr id="3" name="Content Placeholder 2"/>
          <p:cNvSpPr>
            <a:spLocks noGrp="1"/>
          </p:cNvSpPr>
          <p:nvPr>
            <p:ph idx="1"/>
          </p:nvPr>
        </p:nvSpPr>
        <p:spPr>
          <a:xfrm>
            <a:off x="214210" y="1600200"/>
            <a:ext cx="8736623" cy="4525963"/>
          </a:xfrm>
        </p:spPr>
        <p:txBody>
          <a:bodyPr>
            <a:normAutofit fontScale="92500" lnSpcReduction="10000"/>
          </a:bodyPr>
          <a:lstStyle/>
          <a:p>
            <a:pPr marL="0" indent="0">
              <a:buNone/>
            </a:pPr>
            <a:r>
              <a:rPr lang="en-CA" sz="2800" b="1" dirty="0" smtClean="0"/>
              <a:t>Helen Dukas</a:t>
            </a:r>
            <a:r>
              <a:rPr lang="en-CA" sz="2800" dirty="0" smtClean="0"/>
              <a:t>, Albert’s personal secretary 1928-55</a:t>
            </a:r>
          </a:p>
          <a:p>
            <a:pPr marL="0" indent="0">
              <a:buNone/>
            </a:pPr>
            <a:r>
              <a:rPr lang="en-CA" sz="2800" dirty="0" smtClean="0"/>
              <a:t>	moved to the USA with him in 1933, and</a:t>
            </a:r>
          </a:p>
          <a:p>
            <a:pPr marL="0" indent="0">
              <a:buNone/>
            </a:pPr>
            <a:r>
              <a:rPr lang="en-CA" sz="2800" b="1" dirty="0" smtClean="0"/>
              <a:t>Otto Nathan</a:t>
            </a:r>
            <a:r>
              <a:rPr lang="en-CA" sz="2800" dirty="0" smtClean="0"/>
              <a:t>, economist, executor after Einstein’s death</a:t>
            </a:r>
          </a:p>
          <a:p>
            <a:r>
              <a:rPr lang="en-CA" sz="2800" dirty="0" smtClean="0"/>
              <a:t>Did everything they could to hide Mileva’s existence</a:t>
            </a:r>
          </a:p>
          <a:p>
            <a:r>
              <a:rPr lang="en-CA" sz="2800" dirty="0" smtClean="0"/>
              <a:t>Legally prevented Hans-Albert and his wife Frieda from publishing the letters he had from his parents</a:t>
            </a:r>
          </a:p>
          <a:p>
            <a:r>
              <a:rPr lang="en-CA" sz="2800" dirty="0" smtClean="0"/>
              <a:t>Blocked until their death (1982 and 1987) the publication of the correspondence between Albert et Mileva, and their appearance in the </a:t>
            </a:r>
            <a:r>
              <a:rPr lang="en-CA" sz="2800" i="1" dirty="0" smtClean="0"/>
              <a:t>Collected Papers of Albert Einstein </a:t>
            </a:r>
            <a:r>
              <a:rPr lang="en-CA" sz="2800" dirty="0" smtClean="0"/>
              <a:t>(Princeton University)</a:t>
            </a:r>
          </a:p>
          <a:p>
            <a:r>
              <a:rPr lang="en-CA" sz="2800" dirty="0" smtClean="0"/>
              <a:t>Nathan « visited » Mileva’s apartment after her death</a:t>
            </a:r>
          </a:p>
          <a:p>
            <a:endParaRPr lang="en-CA" sz="2800" dirty="0"/>
          </a:p>
        </p:txBody>
      </p:sp>
      <p:sp>
        <p:nvSpPr>
          <p:cNvPr id="4" name="Slide Number Placeholder 3"/>
          <p:cNvSpPr>
            <a:spLocks noGrp="1"/>
          </p:cNvSpPr>
          <p:nvPr>
            <p:ph type="sldNum" sz="quarter" idx="12"/>
          </p:nvPr>
        </p:nvSpPr>
        <p:spPr/>
        <p:txBody>
          <a:bodyPr/>
          <a:lstStyle/>
          <a:p>
            <a:fld id="{B44D27A9-ED0C-8246-8976-D4C08DB79F0F}" type="slidenum">
              <a:rPr lang="en-US" smtClean="0"/>
              <a:t>69</a:t>
            </a:fld>
            <a:endParaRPr lang="en-US" dirty="0"/>
          </a:p>
        </p:txBody>
      </p:sp>
      <p:sp>
        <p:nvSpPr>
          <p:cNvPr id="5" name="Footer Placeholder 4"/>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175261233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noProof="0" dirty="0" smtClean="0"/>
              <a:t>Joined Polytechnic Institute in Zurich in 1896 (ETH)</a:t>
            </a:r>
            <a:endParaRPr lang="en-CA" noProof="0" dirty="0"/>
          </a:p>
        </p:txBody>
      </p:sp>
      <p:pic>
        <p:nvPicPr>
          <p:cNvPr id="4" name="Content Placeholder 3" descr="ETH-1896.jpg"/>
          <p:cNvPicPr>
            <a:picLocks noGrp="1" noChangeAspect="1"/>
          </p:cNvPicPr>
          <p:nvPr>
            <p:ph idx="1"/>
          </p:nvPr>
        </p:nvPicPr>
        <p:blipFill>
          <a:blip r:embed="rId2">
            <a:extLst>
              <a:ext uri="{28A0092B-C50C-407E-A947-70E740481C1C}">
                <a14:useLocalDpi xmlns:a14="http://schemas.microsoft.com/office/drawing/2010/main" val="0"/>
              </a:ext>
            </a:extLst>
          </a:blip>
          <a:srcRect l="224" r="224"/>
          <a:stretch>
            <a:fillRect/>
          </a:stretch>
        </p:blipFill>
        <p:spPr/>
      </p:pic>
      <p:sp>
        <p:nvSpPr>
          <p:cNvPr id="3" name="Slide Number Placeholder 2"/>
          <p:cNvSpPr>
            <a:spLocks noGrp="1"/>
          </p:cNvSpPr>
          <p:nvPr>
            <p:ph type="sldNum" sz="quarter" idx="12"/>
          </p:nvPr>
        </p:nvSpPr>
        <p:spPr/>
        <p:txBody>
          <a:bodyPr/>
          <a:lstStyle/>
          <a:p>
            <a:fld id="{B44D27A9-ED0C-8246-8976-D4C08DB79F0F}" type="slidenum">
              <a:rPr lang="en-US" smtClean="0"/>
              <a:t>7</a:t>
            </a:fld>
            <a:endParaRPr lang="en-US"/>
          </a:p>
        </p:txBody>
      </p:sp>
      <p:sp>
        <p:nvSpPr>
          <p:cNvPr id="5" name="Footer Placeholder 4"/>
          <p:cNvSpPr>
            <a:spLocks noGrp="1"/>
          </p:cNvSpPr>
          <p:nvPr>
            <p:ph type="ftr" sz="quarter" idx="11"/>
          </p:nvPr>
        </p:nvSpPr>
        <p:spPr/>
        <p:txBody>
          <a:bodyPr/>
          <a:lstStyle/>
          <a:p>
            <a:r>
              <a:rPr lang="en-US" smtClean="0"/>
              <a:t>Pauline Gagnon</a:t>
            </a:r>
            <a:endParaRPr lang="en-US"/>
          </a:p>
        </p:txBody>
      </p:sp>
    </p:spTree>
    <p:extLst>
      <p:ext uri="{BB962C8B-B14F-4D97-AF65-F5344CB8AC3E}">
        <p14:creationId xmlns:p14="http://schemas.microsoft.com/office/powerpoint/2010/main" val="1428773595"/>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a:ln>
            <a:noFill/>
          </a:ln>
        </p:spPr>
        <p:txBody>
          <a:bodyPr/>
          <a:lstStyle/>
          <a:p>
            <a:r>
              <a:rPr lang="en-CA" noProof="0" dirty="0" smtClean="0"/>
              <a:t>Another myth</a:t>
            </a:r>
            <a:endParaRPr lang="en-CA" noProof="0" dirty="0"/>
          </a:p>
        </p:txBody>
      </p:sp>
      <p:pic>
        <p:nvPicPr>
          <p:cNvPr id="4" name="Content Placeholder 3"/>
          <p:cNvPicPr>
            <a:picLocks noGrp="1" noChangeAspect="1"/>
          </p:cNvPicPr>
          <p:nvPr>
            <p:ph idx="1"/>
          </p:nvPr>
        </p:nvPicPr>
        <p:blipFill>
          <a:blip r:embed="rId2"/>
          <a:srcRect t="10662" b="10662"/>
          <a:stretch>
            <a:fillRect/>
          </a:stretch>
        </p:blipFill>
        <p:spPr>
          <a:xfrm>
            <a:off x="625663" y="1755695"/>
            <a:ext cx="8229600" cy="4525963"/>
          </a:xfrm>
        </p:spPr>
      </p:pic>
      <p:sp>
        <p:nvSpPr>
          <p:cNvPr id="14" name="Rounded Rectangle 13"/>
          <p:cNvSpPr/>
          <p:nvPr/>
        </p:nvSpPr>
        <p:spPr>
          <a:xfrm>
            <a:off x="5311523" y="5129458"/>
            <a:ext cx="3543740" cy="1140442"/>
          </a:xfrm>
          <a:prstGeom prst="roundRect">
            <a:avLst/>
          </a:prstGeom>
          <a:gradFill flip="none" rotWithShape="1">
            <a:gsLst>
              <a:gs pos="99000">
                <a:srgbClr val="B5B0B3">
                  <a:alpha val="82000"/>
                </a:srgbClr>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a:off x="5637045" y="5297405"/>
            <a:ext cx="2371447" cy="994811"/>
          </a:xfrm>
          <a:prstGeom prst="roundRect">
            <a:avLst/>
          </a:prstGeom>
          <a:solidFill>
            <a:srgbClr val="B5B0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457200" y="1600200"/>
            <a:ext cx="4446253" cy="4937388"/>
          </a:xfrm>
          <a:prstGeom prst="rect">
            <a:avLst/>
          </a:prstGeom>
          <a:solidFill>
            <a:schemeClr val="bg2"/>
          </a:solidFill>
          <a:ln>
            <a:no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p>
        </p:txBody>
      </p:sp>
      <p:sp>
        <p:nvSpPr>
          <p:cNvPr id="8" name="Title 1"/>
          <p:cNvSpPr txBox="1">
            <a:spLocks/>
          </p:cNvSpPr>
          <p:nvPr/>
        </p:nvSpPr>
        <p:spPr>
          <a:xfrm>
            <a:off x="457200" y="274638"/>
            <a:ext cx="8229600" cy="1143000"/>
          </a:xfrm>
          <a:prstGeom prst="rect">
            <a:avLst/>
          </a:prstGeom>
          <a:solidFill>
            <a:schemeClr val="accent3"/>
          </a:solidFill>
          <a:ln>
            <a:no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CA" dirty="0" smtClean="0"/>
              <a:t>Maja and </a:t>
            </a:r>
            <a:r>
              <a:rPr lang="fr-CA" dirty="0"/>
              <a:t>A</a:t>
            </a:r>
            <a:r>
              <a:rPr lang="fr-CA" dirty="0" smtClean="0"/>
              <a:t>lbert Einstein in 1953</a:t>
            </a:r>
            <a:endParaRPr lang="fr-CA" dirty="0"/>
          </a:p>
        </p:txBody>
      </p:sp>
      <p:sp>
        <p:nvSpPr>
          <p:cNvPr id="3" name="Slide Number Placeholder 2"/>
          <p:cNvSpPr>
            <a:spLocks noGrp="1"/>
          </p:cNvSpPr>
          <p:nvPr>
            <p:ph type="sldNum" sz="quarter" idx="12"/>
          </p:nvPr>
        </p:nvSpPr>
        <p:spPr/>
        <p:txBody>
          <a:bodyPr/>
          <a:lstStyle/>
          <a:p>
            <a:fld id="{B44D27A9-ED0C-8246-8976-D4C08DB79F0F}" type="slidenum">
              <a:rPr lang="en-US" smtClean="0"/>
              <a:t>70</a:t>
            </a:fld>
            <a:endParaRPr lang="en-US" dirty="0"/>
          </a:p>
        </p:txBody>
      </p:sp>
      <p:sp>
        <p:nvSpPr>
          <p:cNvPr id="5" name="Footer Placeholder 4"/>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19105528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65824"/>
            <a:ext cx="8229600" cy="4525963"/>
          </a:xfrm>
        </p:spPr>
        <p:txBody>
          <a:bodyPr>
            <a:normAutofit/>
          </a:bodyPr>
          <a:lstStyle/>
          <a:p>
            <a:pPr marL="0" indent="0" algn="ctr">
              <a:buNone/>
            </a:pPr>
            <a:endParaRPr lang="en-CA" sz="4400" dirty="0" smtClean="0"/>
          </a:p>
          <a:p>
            <a:pPr marL="0" indent="0" algn="ctr">
              <a:buNone/>
            </a:pPr>
            <a:endParaRPr lang="en-CA" sz="4400" dirty="0" smtClean="0"/>
          </a:p>
          <a:p>
            <a:pPr marL="0" indent="0" algn="ctr">
              <a:buNone/>
            </a:pPr>
            <a:r>
              <a:rPr lang="en-CA" sz="4400" b="1" dirty="0" smtClean="0"/>
              <a:t>Conclusion</a:t>
            </a:r>
            <a:endParaRPr lang="en-CA" sz="4400" b="1" dirty="0"/>
          </a:p>
        </p:txBody>
      </p:sp>
      <p:sp>
        <p:nvSpPr>
          <p:cNvPr id="2" name="Slide Number Placeholder 1"/>
          <p:cNvSpPr>
            <a:spLocks noGrp="1"/>
          </p:cNvSpPr>
          <p:nvPr>
            <p:ph type="sldNum" sz="quarter" idx="12"/>
          </p:nvPr>
        </p:nvSpPr>
        <p:spPr/>
        <p:txBody>
          <a:bodyPr/>
          <a:lstStyle/>
          <a:p>
            <a:fld id="{B44D27A9-ED0C-8246-8976-D4C08DB79F0F}" type="slidenum">
              <a:rPr lang="en-US" smtClean="0"/>
              <a:t>71</a:t>
            </a:fld>
            <a:endParaRPr lang="en-US" dirty="0"/>
          </a:p>
        </p:txBody>
      </p:sp>
      <p:sp>
        <p:nvSpPr>
          <p:cNvPr id="4" name="Footer Placeholder 3"/>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4079604460"/>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indent="0"/>
            <a:r>
              <a:rPr lang="en-CA" dirty="0" smtClean="0"/>
              <a:t>Proofs of their collaboration</a:t>
            </a:r>
            <a:endParaRPr lang="en-CA" dirty="0"/>
          </a:p>
        </p:txBody>
      </p:sp>
      <p:sp>
        <p:nvSpPr>
          <p:cNvPr id="3" name="Content Placeholder 2"/>
          <p:cNvSpPr>
            <a:spLocks noGrp="1"/>
          </p:cNvSpPr>
          <p:nvPr>
            <p:ph idx="1"/>
          </p:nvPr>
        </p:nvSpPr>
        <p:spPr/>
        <p:txBody>
          <a:bodyPr>
            <a:normAutofit/>
          </a:bodyPr>
          <a:lstStyle/>
          <a:p>
            <a:r>
              <a:rPr lang="en-CA" sz="3000" dirty="0" smtClean="0"/>
              <a:t>Clearest evidence comes from Albert’s hand when he refers to « </a:t>
            </a:r>
            <a:r>
              <a:rPr lang="en-CA" sz="3000" b="1" i="1" dirty="0" smtClean="0"/>
              <a:t>our work on relative motion</a:t>
            </a:r>
            <a:r>
              <a:rPr lang="en-CA" sz="3000" dirty="0" smtClean="0"/>
              <a:t> »</a:t>
            </a:r>
          </a:p>
          <a:p>
            <a:r>
              <a:rPr lang="en-CA" sz="3000" dirty="0" smtClean="0"/>
              <a:t>One must look </a:t>
            </a:r>
            <a:r>
              <a:rPr lang="en-CA" sz="3000" dirty="0"/>
              <a:t>at how they interacted and lived together</a:t>
            </a:r>
          </a:p>
          <a:p>
            <a:r>
              <a:rPr lang="en-CA" sz="3000" dirty="0" smtClean="0"/>
              <a:t>Numerous testimonies (Hans-Albert, friends and family in Novi Sad, Mileva’s brother Miloš, Milana Bota, Mileva’s student, a boarder, etc.)</a:t>
            </a:r>
          </a:p>
          <a:p>
            <a:r>
              <a:rPr lang="en-CA" sz="3000" dirty="0" smtClean="0"/>
              <a:t>Hand-written documents from Mileva’s hand: letter to Planck, lectures note in Zurich</a:t>
            </a:r>
          </a:p>
          <a:p>
            <a:pPr marL="457200" lvl="1" indent="0">
              <a:buNone/>
            </a:pPr>
            <a:endParaRPr lang="en-CA" dirty="0"/>
          </a:p>
        </p:txBody>
      </p:sp>
      <p:sp>
        <p:nvSpPr>
          <p:cNvPr id="4" name="Slide Number Placeholder 3"/>
          <p:cNvSpPr>
            <a:spLocks noGrp="1"/>
          </p:cNvSpPr>
          <p:nvPr>
            <p:ph type="sldNum" sz="quarter" idx="12"/>
          </p:nvPr>
        </p:nvSpPr>
        <p:spPr/>
        <p:txBody>
          <a:bodyPr/>
          <a:lstStyle/>
          <a:p>
            <a:fld id="{B44D27A9-ED0C-8246-8976-D4C08DB79F0F}" type="slidenum">
              <a:rPr lang="en-US" smtClean="0"/>
              <a:t>72</a:t>
            </a:fld>
            <a:endParaRPr lang="en-US" dirty="0"/>
          </a:p>
        </p:txBody>
      </p:sp>
      <p:sp>
        <p:nvSpPr>
          <p:cNvPr id="5" name="Footer Placeholder 4"/>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2329418669"/>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More indirect proofs</a:t>
            </a:r>
            <a:endParaRPr lang="en-CA" dirty="0"/>
          </a:p>
        </p:txBody>
      </p:sp>
      <p:sp>
        <p:nvSpPr>
          <p:cNvPr id="3" name="Content Placeholder 2"/>
          <p:cNvSpPr>
            <a:spLocks noGrp="1"/>
          </p:cNvSpPr>
          <p:nvPr>
            <p:ph idx="1"/>
          </p:nvPr>
        </p:nvSpPr>
        <p:spPr/>
        <p:txBody>
          <a:bodyPr/>
          <a:lstStyle/>
          <a:p>
            <a:r>
              <a:rPr lang="en-CA" dirty="0" smtClean="0"/>
              <a:t>Nobel Prize money given to Mileva</a:t>
            </a:r>
          </a:p>
          <a:p>
            <a:r>
              <a:rPr lang="en-CA" dirty="0" smtClean="0"/>
              <a:t>Decline in Albert Einstein’s productivity and creativity after their separation</a:t>
            </a:r>
          </a:p>
          <a:p>
            <a:endParaRPr lang="en-CA" dirty="0" smtClean="0"/>
          </a:p>
          <a:p>
            <a:r>
              <a:rPr lang="en-CA" dirty="0" err="1" smtClean="0"/>
              <a:t>Joffe’s</a:t>
            </a:r>
            <a:r>
              <a:rPr lang="en-CA" dirty="0" smtClean="0"/>
              <a:t> comment on the Einstein-Marity signature in 1905 (there is no proof of this so this could be pure speculation)</a:t>
            </a:r>
            <a:endParaRPr lang="en-CA" dirty="0"/>
          </a:p>
        </p:txBody>
      </p:sp>
      <p:sp>
        <p:nvSpPr>
          <p:cNvPr id="4" name="Slide Number Placeholder 3"/>
          <p:cNvSpPr>
            <a:spLocks noGrp="1"/>
          </p:cNvSpPr>
          <p:nvPr>
            <p:ph type="sldNum" sz="quarter" idx="12"/>
          </p:nvPr>
        </p:nvSpPr>
        <p:spPr/>
        <p:txBody>
          <a:bodyPr/>
          <a:lstStyle/>
          <a:p>
            <a:fld id="{B44D27A9-ED0C-8246-8976-D4C08DB79F0F}" type="slidenum">
              <a:rPr lang="en-US" smtClean="0"/>
              <a:t>73</a:t>
            </a:fld>
            <a:endParaRPr lang="en-US" dirty="0"/>
          </a:p>
        </p:txBody>
      </p:sp>
      <p:sp>
        <p:nvSpPr>
          <p:cNvPr id="5" name="Footer Placeholder 4"/>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1150586345"/>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306" y="274638"/>
            <a:ext cx="8767224" cy="1143000"/>
          </a:xfrm>
        </p:spPr>
        <p:txBody>
          <a:bodyPr/>
          <a:lstStyle/>
          <a:p>
            <a:pPr algn="l"/>
            <a:r>
              <a:rPr lang="en-CA" dirty="0" smtClean="0"/>
              <a:t>My opinion</a:t>
            </a:r>
            <a:endParaRPr lang="en-CA" dirty="0"/>
          </a:p>
        </p:txBody>
      </p:sp>
      <p:sp>
        <p:nvSpPr>
          <p:cNvPr id="3" name="Content Placeholder 2"/>
          <p:cNvSpPr>
            <a:spLocks noGrp="1"/>
          </p:cNvSpPr>
          <p:nvPr>
            <p:ph idx="1"/>
          </p:nvPr>
        </p:nvSpPr>
        <p:spPr>
          <a:xfrm>
            <a:off x="158745" y="1713962"/>
            <a:ext cx="8767224" cy="4525963"/>
          </a:xfrm>
        </p:spPr>
        <p:txBody>
          <a:bodyPr>
            <a:normAutofit lnSpcReduction="10000"/>
          </a:bodyPr>
          <a:lstStyle/>
          <a:p>
            <a:r>
              <a:rPr lang="en-CA" sz="2800" dirty="0" smtClean="0"/>
              <a:t>Union based on love and respect </a:t>
            </a:r>
          </a:p>
          <a:p>
            <a:r>
              <a:rPr lang="en-CA" sz="2800" dirty="0" smtClean="0"/>
              <a:t>Together, they produced uncommon work </a:t>
            </a:r>
          </a:p>
          <a:p>
            <a:r>
              <a:rPr lang="en-CA" sz="2800" dirty="0" smtClean="0"/>
              <a:t>Their individual contributions will never be known</a:t>
            </a:r>
          </a:p>
          <a:p>
            <a:r>
              <a:rPr lang="en-CA" sz="2800" dirty="0" smtClean="0"/>
              <a:t>She was the first person to believe in his talent </a:t>
            </a:r>
          </a:p>
          <a:p>
            <a:r>
              <a:rPr lang="en-CA" sz="2800" dirty="0" smtClean="0"/>
              <a:t>Without her, he would never have succeeded</a:t>
            </a:r>
          </a:p>
          <a:p>
            <a:r>
              <a:rPr lang="en-CA" sz="2800" dirty="0" smtClean="0"/>
              <a:t>She abandoned her own aspirations, happy to work with him and contribute to his success </a:t>
            </a:r>
          </a:p>
          <a:p>
            <a:r>
              <a:rPr lang="en-CA" sz="2800" dirty="0" smtClean="0"/>
              <a:t>For her, they were one unique entity, </a:t>
            </a:r>
            <a:r>
              <a:rPr lang="en-CA" sz="2800" i="1" dirty="0" smtClean="0"/>
              <a:t>ein Stein </a:t>
            </a:r>
          </a:p>
          <a:p>
            <a:r>
              <a:rPr lang="en-CA" sz="2800" dirty="0" smtClean="0"/>
              <a:t>Once started, it became impossible to back-track</a:t>
            </a:r>
          </a:p>
          <a:p>
            <a:pPr marL="0" indent="0">
              <a:buNone/>
            </a:pPr>
            <a:endParaRPr lang="en-CA" sz="2800" dirty="0" smtClean="0"/>
          </a:p>
          <a:p>
            <a:endParaRPr lang="en-CA" sz="2800" dirty="0"/>
          </a:p>
        </p:txBody>
      </p:sp>
      <p:sp>
        <p:nvSpPr>
          <p:cNvPr id="4" name="Slide Number Placeholder 3"/>
          <p:cNvSpPr>
            <a:spLocks noGrp="1"/>
          </p:cNvSpPr>
          <p:nvPr>
            <p:ph type="sldNum" sz="quarter" idx="12"/>
          </p:nvPr>
        </p:nvSpPr>
        <p:spPr/>
        <p:txBody>
          <a:bodyPr/>
          <a:lstStyle/>
          <a:p>
            <a:fld id="{B44D27A9-ED0C-8246-8976-D4C08DB79F0F}" type="slidenum">
              <a:rPr lang="en-US" smtClean="0"/>
              <a:t>74</a:t>
            </a:fld>
            <a:endParaRPr lang="en-US" dirty="0"/>
          </a:p>
        </p:txBody>
      </p:sp>
      <p:sp>
        <p:nvSpPr>
          <p:cNvPr id="5" name="Footer Placeholder 4"/>
          <p:cNvSpPr>
            <a:spLocks noGrp="1"/>
          </p:cNvSpPr>
          <p:nvPr>
            <p:ph type="ftr" sz="quarter" idx="11"/>
          </p:nvPr>
        </p:nvSpPr>
        <p:spPr/>
        <p:txBody>
          <a:bodyPr/>
          <a:lstStyle/>
          <a:p>
            <a:r>
              <a:rPr lang="en-US" dirty="0" smtClean="0"/>
              <a:t>Pauline Gagnon</a:t>
            </a:r>
            <a:endParaRPr lang="en-US" dirty="0"/>
          </a:p>
        </p:txBody>
      </p:sp>
      <p:pic>
        <p:nvPicPr>
          <p:cNvPr id="7" name="Picture 6"/>
          <p:cNvPicPr>
            <a:picLocks noChangeAspect="1"/>
          </p:cNvPicPr>
          <p:nvPr/>
        </p:nvPicPr>
        <p:blipFill>
          <a:blip r:embed="rId2"/>
          <a:stretch>
            <a:fillRect/>
          </a:stretch>
        </p:blipFill>
        <p:spPr>
          <a:xfrm>
            <a:off x="5794348" y="-63498"/>
            <a:ext cx="3349652" cy="2317750"/>
          </a:xfrm>
          <a:prstGeom prst="rect">
            <a:avLst/>
          </a:prstGeom>
        </p:spPr>
      </p:pic>
    </p:spTree>
    <p:extLst>
      <p:ext uri="{BB962C8B-B14F-4D97-AF65-F5344CB8AC3E}">
        <p14:creationId xmlns:p14="http://schemas.microsoft.com/office/powerpoint/2010/main" val="2505022863"/>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809" y="274638"/>
            <a:ext cx="8441991" cy="1143000"/>
          </a:xfrm>
        </p:spPr>
        <p:txBody>
          <a:bodyPr/>
          <a:lstStyle/>
          <a:p>
            <a:r>
              <a:rPr lang="en-CA" dirty="0" smtClean="0"/>
              <a:t>Why did she remain silent?</a:t>
            </a:r>
            <a:endParaRPr lang="en-CA" dirty="0"/>
          </a:p>
        </p:txBody>
      </p:sp>
      <p:sp>
        <p:nvSpPr>
          <p:cNvPr id="3" name="Content Placeholder 2"/>
          <p:cNvSpPr>
            <a:spLocks noGrp="1"/>
          </p:cNvSpPr>
          <p:nvPr>
            <p:ph idx="1"/>
          </p:nvPr>
        </p:nvSpPr>
        <p:spPr>
          <a:xfrm>
            <a:off x="244809" y="1600201"/>
            <a:ext cx="8441991" cy="4198310"/>
          </a:xfrm>
        </p:spPr>
        <p:txBody>
          <a:bodyPr>
            <a:normAutofit/>
          </a:bodyPr>
          <a:lstStyle/>
          <a:p>
            <a:r>
              <a:rPr lang="en-CA" dirty="0" smtClean="0"/>
              <a:t>Reserved </a:t>
            </a:r>
          </a:p>
          <a:p>
            <a:r>
              <a:rPr lang="en-CA" dirty="0" smtClean="0"/>
              <a:t>Not after honour and fame</a:t>
            </a:r>
          </a:p>
          <a:p>
            <a:r>
              <a:rPr lang="en-CA" dirty="0" smtClean="0"/>
              <a:t>Spoke little about herself</a:t>
            </a:r>
          </a:p>
          <a:p>
            <a:r>
              <a:rPr lang="en-CA" dirty="0" smtClean="0"/>
              <a:t>Maybe that, as a woman, she </a:t>
            </a:r>
          </a:p>
          <a:p>
            <a:pPr marL="0" indent="0">
              <a:buNone/>
            </a:pPr>
            <a:r>
              <a:rPr lang="en-CA" dirty="0" smtClean="0"/>
              <a:t>   felt she dis not deserve these honours</a:t>
            </a:r>
          </a:p>
          <a:p>
            <a:r>
              <a:rPr lang="en-CA" dirty="0"/>
              <a:t>She always loved him</a:t>
            </a:r>
          </a:p>
          <a:p>
            <a:pPr marL="0" indent="0">
              <a:buNone/>
            </a:pPr>
            <a:endParaRPr lang="en-CA" dirty="0" smtClean="0"/>
          </a:p>
          <a:p>
            <a:endParaRPr lang="en-CA" dirty="0"/>
          </a:p>
        </p:txBody>
      </p:sp>
      <p:pic>
        <p:nvPicPr>
          <p:cNvPr id="4" name="Picture 3" descr="Mileva-âge-moy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3132" y="1600201"/>
            <a:ext cx="3543300" cy="2298700"/>
          </a:xfrm>
          <a:prstGeom prst="rect">
            <a:avLst/>
          </a:prstGeom>
        </p:spPr>
      </p:pic>
      <p:sp>
        <p:nvSpPr>
          <p:cNvPr id="5" name="Slide Number Placeholder 4"/>
          <p:cNvSpPr>
            <a:spLocks noGrp="1"/>
          </p:cNvSpPr>
          <p:nvPr>
            <p:ph type="sldNum" sz="quarter" idx="12"/>
          </p:nvPr>
        </p:nvSpPr>
        <p:spPr/>
        <p:txBody>
          <a:bodyPr/>
          <a:lstStyle/>
          <a:p>
            <a:fld id="{B44D27A9-ED0C-8246-8976-D4C08DB79F0F}" type="slidenum">
              <a:rPr lang="en-US" smtClean="0"/>
              <a:t>75</a:t>
            </a:fld>
            <a:endParaRPr lang="en-US" dirty="0"/>
          </a:p>
        </p:txBody>
      </p:sp>
      <p:sp>
        <p:nvSpPr>
          <p:cNvPr id="6" name="Footer Placeholder 5"/>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2531413104"/>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noProof="0" dirty="0" smtClean="0"/>
              <a:t>Memorials in Zurich </a:t>
            </a:r>
            <a:r>
              <a:rPr lang="en-CA" dirty="0" smtClean="0"/>
              <a:t>and</a:t>
            </a:r>
            <a:r>
              <a:rPr lang="en-CA" noProof="0" dirty="0" smtClean="0"/>
              <a:t> Novi Sad</a:t>
            </a:r>
            <a:endParaRPr lang="en-CA" noProof="0" dirty="0"/>
          </a:p>
        </p:txBody>
      </p:sp>
      <p:pic>
        <p:nvPicPr>
          <p:cNvPr id="4" name="Picture 3" descr="memorial-NoviSa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0537" y="1551161"/>
            <a:ext cx="2791536" cy="4453770"/>
          </a:xfrm>
          <a:prstGeom prst="rect">
            <a:avLst/>
          </a:prstGeom>
        </p:spPr>
      </p:pic>
      <p:pic>
        <p:nvPicPr>
          <p:cNvPr id="5" name="Picture 4" descr="memorial-Zuric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551161"/>
            <a:ext cx="3145771" cy="4189595"/>
          </a:xfrm>
          <a:prstGeom prst="rect">
            <a:avLst/>
          </a:prstGeom>
        </p:spPr>
      </p:pic>
      <p:sp>
        <p:nvSpPr>
          <p:cNvPr id="6" name="TextBox 5"/>
          <p:cNvSpPr txBox="1"/>
          <p:nvPr/>
        </p:nvSpPr>
        <p:spPr>
          <a:xfrm>
            <a:off x="457200" y="5926914"/>
            <a:ext cx="4040518" cy="369332"/>
          </a:xfrm>
          <a:prstGeom prst="rect">
            <a:avLst/>
          </a:prstGeom>
          <a:noFill/>
        </p:spPr>
        <p:txBody>
          <a:bodyPr wrap="square" rtlCol="0">
            <a:spAutoFit/>
          </a:bodyPr>
          <a:lstStyle/>
          <a:p>
            <a:r>
              <a:rPr lang="en-CA" dirty="0" smtClean="0"/>
              <a:t>With pride and love, the people of Serbia</a:t>
            </a:r>
            <a:endParaRPr lang="en-CA" dirty="0"/>
          </a:p>
        </p:txBody>
      </p:sp>
      <p:sp>
        <p:nvSpPr>
          <p:cNvPr id="3" name="Slide Number Placeholder 2"/>
          <p:cNvSpPr>
            <a:spLocks noGrp="1"/>
          </p:cNvSpPr>
          <p:nvPr>
            <p:ph type="sldNum" sz="quarter" idx="12"/>
          </p:nvPr>
        </p:nvSpPr>
        <p:spPr/>
        <p:txBody>
          <a:bodyPr/>
          <a:lstStyle/>
          <a:p>
            <a:fld id="{B44D27A9-ED0C-8246-8976-D4C08DB79F0F}" type="slidenum">
              <a:rPr lang="en-US" smtClean="0"/>
              <a:t>76</a:t>
            </a:fld>
            <a:endParaRPr lang="en-US" dirty="0"/>
          </a:p>
        </p:txBody>
      </p:sp>
      <p:sp>
        <p:nvSpPr>
          <p:cNvPr id="7" name="Footer Placeholder 6"/>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20975875"/>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126999" y="-555625"/>
            <a:ext cx="9413874" cy="7514039"/>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Blip>
                <a:blip r:embed="rId2"/>
              </a:buBlip>
              <a:tabLst/>
            </a:pPr>
            <a:endParaRPr kumimoji="0" lang="en-US" sz="3200" b="0" i="0" u="none" strike="noStrike" cap="none" normalizeH="0" baseline="0" dirty="0" smtClean="0">
              <a:ln>
                <a:noFill/>
              </a:ln>
              <a:solidFill>
                <a:schemeClr val="tx1"/>
              </a:solidFill>
              <a:effectLst/>
              <a:latin typeface="Comic Sans MS" pitchFamily="66" charset="0"/>
            </a:endParaRPr>
          </a:p>
        </p:txBody>
      </p:sp>
      <p:sp>
        <p:nvSpPr>
          <p:cNvPr id="6" name="Slide Number Placeholder 5"/>
          <p:cNvSpPr>
            <a:spLocks noGrp="1"/>
          </p:cNvSpPr>
          <p:nvPr>
            <p:ph type="sldNum" sz="quarter" idx="12"/>
          </p:nvPr>
        </p:nvSpPr>
        <p:spPr/>
        <p:txBody>
          <a:bodyPr/>
          <a:lstStyle/>
          <a:p>
            <a:pPr>
              <a:defRPr/>
            </a:pPr>
            <a:fld id="{E9B52E8B-CB7C-494C-AA53-ECC380E9033D}" type="slidenum">
              <a:rPr lang="en-US" smtClean="0"/>
              <a:pPr>
                <a:defRPr/>
              </a:pPr>
              <a:t>77</a:t>
            </a:fld>
            <a:endParaRPr lang="en-US" dirty="0"/>
          </a:p>
        </p:txBody>
      </p:sp>
      <p:sp>
        <p:nvSpPr>
          <p:cNvPr id="2" name="Footer Placeholder 1"/>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2110838336"/>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66886" cy="1417638"/>
          </a:xfrm>
        </p:spPr>
        <p:txBody>
          <a:bodyPr/>
          <a:lstStyle/>
          <a:p>
            <a:r>
              <a:rPr lang="en-CA" noProof="0" dirty="0" smtClean="0"/>
              <a:t>Main References</a:t>
            </a:r>
            <a:endParaRPr lang="en-CA" noProof="0" dirty="0"/>
          </a:p>
        </p:txBody>
      </p:sp>
      <p:sp>
        <p:nvSpPr>
          <p:cNvPr id="3" name="Content Placeholder 2"/>
          <p:cNvSpPr>
            <a:spLocks noGrp="1"/>
          </p:cNvSpPr>
          <p:nvPr>
            <p:ph idx="1"/>
          </p:nvPr>
        </p:nvSpPr>
        <p:spPr>
          <a:xfrm>
            <a:off x="-3175" y="1600200"/>
            <a:ext cx="4495800" cy="4525963"/>
          </a:xfrm>
        </p:spPr>
        <p:txBody>
          <a:bodyPr>
            <a:normAutofit lnSpcReduction="10000"/>
          </a:bodyPr>
          <a:lstStyle/>
          <a:p>
            <a:pPr marL="0" indent="0">
              <a:buNone/>
            </a:pPr>
            <a:r>
              <a:rPr lang="en-CA" sz="1800" b="1" noProof="0" dirty="0" smtClean="0"/>
              <a:t>Desanka Trbuhović-Gjurić</a:t>
            </a:r>
          </a:p>
          <a:p>
            <a:pPr marL="0" indent="0">
              <a:buNone/>
            </a:pPr>
            <a:r>
              <a:rPr lang="en-CA" sz="1800" i="1" noProof="0" dirty="0" smtClean="0"/>
              <a:t>Mileva Marić Einstein: In Albert Einstein’s shadow (Serbia, 1969).  In German, 1982 and French, 1991</a:t>
            </a:r>
            <a:r>
              <a:rPr lang="en-CA" sz="1800" noProof="0" dirty="0" smtClean="0"/>
              <a:t>). </a:t>
            </a:r>
          </a:p>
          <a:p>
            <a:pPr marL="0" indent="0">
              <a:buNone/>
            </a:pPr>
            <a:endParaRPr lang="en-CA" sz="1800" noProof="0" dirty="0" smtClean="0"/>
          </a:p>
          <a:p>
            <a:pPr marL="0" indent="0">
              <a:buNone/>
            </a:pPr>
            <a:r>
              <a:rPr lang="en-CA" sz="1800" b="1" noProof="0" dirty="0" smtClean="0"/>
              <a:t>Dord Krstić: </a:t>
            </a:r>
            <a:r>
              <a:rPr lang="en-CA" sz="1800" i="1" noProof="0" dirty="0" smtClean="0"/>
              <a:t>Mileva &amp; Albert Einstein: Their Love and Scientific Collaboration, </a:t>
            </a:r>
            <a:r>
              <a:rPr lang="en-CA" sz="1800" noProof="0" dirty="0" smtClean="0"/>
              <a:t>Didakta, 2004</a:t>
            </a:r>
          </a:p>
          <a:p>
            <a:pPr marL="0" indent="0">
              <a:buNone/>
            </a:pPr>
            <a:endParaRPr lang="en-CA" sz="1800" noProof="0" dirty="0" smtClean="0"/>
          </a:p>
          <a:p>
            <a:pPr marL="0" indent="0">
              <a:buNone/>
            </a:pPr>
            <a:r>
              <a:rPr lang="en-CA" sz="1800" b="1" i="1" noProof="0" dirty="0" smtClean="0"/>
              <a:t>The Collected Papers of Albert Einstein </a:t>
            </a:r>
            <a:r>
              <a:rPr lang="en-CA" sz="1800" noProof="0" dirty="0" smtClean="0"/>
              <a:t>Princeton University, 1987</a:t>
            </a:r>
          </a:p>
          <a:p>
            <a:pPr marL="0" indent="0">
              <a:buNone/>
            </a:pPr>
            <a:endParaRPr lang="en-CA" sz="1800" b="1" noProof="0" dirty="0" smtClean="0"/>
          </a:p>
          <a:p>
            <a:pPr marL="0" indent="0">
              <a:buNone/>
            </a:pPr>
            <a:r>
              <a:rPr lang="en-CA" sz="1800" b="1" noProof="0" dirty="0" smtClean="0"/>
              <a:t>Renn and Schulmann</a:t>
            </a:r>
          </a:p>
          <a:p>
            <a:pPr marL="0" indent="0">
              <a:buNone/>
            </a:pPr>
            <a:r>
              <a:rPr lang="en-CA" sz="1800" dirty="0" smtClean="0"/>
              <a:t>Albert Einstein / Mileva Marić</a:t>
            </a:r>
            <a:endParaRPr lang="en-CA" sz="1800" i="1" dirty="0" smtClean="0"/>
          </a:p>
          <a:p>
            <a:pPr marL="0" indent="0">
              <a:buNone/>
            </a:pPr>
            <a:r>
              <a:rPr lang="en-CA" sz="1800" i="1" dirty="0" smtClean="0"/>
              <a:t>The Love Letters</a:t>
            </a:r>
            <a:r>
              <a:rPr lang="en-CA" sz="1800" dirty="0" smtClean="0"/>
              <a:t>, 1992</a:t>
            </a:r>
          </a:p>
          <a:p>
            <a:pPr marL="0" indent="0">
              <a:buNone/>
            </a:pPr>
            <a:endParaRPr lang="en-CA" sz="1800" noProof="0" dirty="0"/>
          </a:p>
        </p:txBody>
      </p:sp>
      <p:sp>
        <p:nvSpPr>
          <p:cNvPr id="4" name="Content Placeholder 2"/>
          <p:cNvSpPr txBox="1">
            <a:spLocks/>
          </p:cNvSpPr>
          <p:nvPr/>
        </p:nvSpPr>
        <p:spPr>
          <a:xfrm>
            <a:off x="4618368" y="1600200"/>
            <a:ext cx="4525632" cy="4525963"/>
          </a:xfrm>
          <a:prstGeom prst="rect">
            <a:avLst/>
          </a:prstGeom>
          <a:solidFill>
            <a:schemeClr val="accent4">
              <a:lumMod val="60000"/>
              <a:lumOff val="40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smtClean="0"/>
              <a:t>Radmila Milentijević:</a:t>
            </a:r>
          </a:p>
          <a:p>
            <a:pPr marL="0" indent="0">
              <a:buNone/>
            </a:pPr>
            <a:r>
              <a:rPr lang="en-US" sz="1800" i="1" dirty="0" smtClean="0"/>
              <a:t>Mileva Marić Einstein: </a:t>
            </a:r>
          </a:p>
          <a:p>
            <a:pPr marL="0" indent="0">
              <a:buNone/>
            </a:pPr>
            <a:r>
              <a:rPr lang="en-US" sz="1800" i="1" dirty="0" smtClean="0"/>
              <a:t>Life with Albert Einstein </a:t>
            </a:r>
          </a:p>
          <a:p>
            <a:pPr marL="0" indent="0">
              <a:buNone/>
            </a:pPr>
            <a:r>
              <a:rPr lang="en-US" sz="1800" dirty="0" smtClean="0"/>
              <a:t>Bookbaby, 2015</a:t>
            </a:r>
            <a:endParaRPr lang="en-US" sz="1800" dirty="0"/>
          </a:p>
          <a:p>
            <a:pPr marL="0" indent="0">
              <a:buNone/>
            </a:pPr>
            <a:endParaRPr lang="en-US" sz="1800" dirty="0" smtClean="0"/>
          </a:p>
          <a:p>
            <a:pPr marL="0" indent="0">
              <a:buNone/>
            </a:pPr>
            <a:endParaRPr lang="en-US" sz="1800" dirty="0"/>
          </a:p>
          <a:p>
            <a:pPr marL="0" indent="0">
              <a:buNone/>
            </a:pPr>
            <a:r>
              <a:rPr lang="en-US" sz="1800" b="1" dirty="0" smtClean="0"/>
              <a:t>Milan Popović: </a:t>
            </a:r>
          </a:p>
          <a:p>
            <a:pPr marL="0" indent="0">
              <a:buNone/>
            </a:pPr>
            <a:r>
              <a:rPr lang="en-US" sz="1800" i="1" dirty="0" smtClean="0"/>
              <a:t>In </a:t>
            </a:r>
            <a:r>
              <a:rPr lang="en-US" sz="1800" i="1" dirty="0"/>
              <a:t>Albert’s Shadow, the Life </a:t>
            </a:r>
            <a:endParaRPr lang="en-US" sz="1800" i="1" dirty="0" smtClean="0"/>
          </a:p>
          <a:p>
            <a:pPr marL="0" indent="0">
              <a:buNone/>
            </a:pPr>
            <a:r>
              <a:rPr lang="en-US" sz="1800" i="1" dirty="0" smtClean="0"/>
              <a:t>and </a:t>
            </a:r>
            <a:r>
              <a:rPr lang="en-US" sz="1800" i="1" dirty="0"/>
              <a:t>Letters of Mileva Marić, </a:t>
            </a:r>
            <a:endParaRPr lang="en-US" sz="1800" i="1" dirty="0" smtClean="0"/>
          </a:p>
          <a:p>
            <a:pPr marL="0" indent="0">
              <a:buNone/>
            </a:pPr>
            <a:r>
              <a:rPr lang="en-US" sz="1800" i="1" dirty="0" smtClean="0"/>
              <a:t>Einstein’s </a:t>
            </a:r>
            <a:r>
              <a:rPr lang="en-US" sz="1800" i="1" dirty="0"/>
              <a:t>First </a:t>
            </a:r>
            <a:r>
              <a:rPr lang="en-US" sz="1800" i="1" dirty="0" smtClean="0"/>
              <a:t>Wife </a:t>
            </a:r>
          </a:p>
          <a:p>
            <a:pPr marL="0" indent="0">
              <a:buNone/>
            </a:pPr>
            <a:r>
              <a:rPr lang="en-US" sz="1800" dirty="0" smtClean="0"/>
              <a:t>2003, The John Hopkins </a:t>
            </a:r>
          </a:p>
          <a:p>
            <a:pPr marL="0" indent="0">
              <a:buNone/>
            </a:pPr>
            <a:r>
              <a:rPr lang="en-US" sz="1800" dirty="0" smtClean="0"/>
              <a:t>University Press</a:t>
            </a:r>
            <a:endParaRPr lang="en-US" sz="1800" dirty="0"/>
          </a:p>
        </p:txBody>
      </p:sp>
      <p:pic>
        <p:nvPicPr>
          <p:cNvPr id="5" name="Picture 4" descr="couverture-Radmil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7455" y="1600200"/>
            <a:ext cx="1839431" cy="2283564"/>
          </a:xfrm>
          <a:prstGeom prst="rect">
            <a:avLst/>
          </a:prstGeom>
        </p:spPr>
      </p:pic>
      <p:pic>
        <p:nvPicPr>
          <p:cNvPr id="7" name="Picture 6" descr="MilanPopovic-cov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5129" y="4041683"/>
            <a:ext cx="1445882" cy="2084480"/>
          </a:xfrm>
          <a:prstGeom prst="rect">
            <a:avLst/>
          </a:prstGeom>
        </p:spPr>
      </p:pic>
      <p:pic>
        <p:nvPicPr>
          <p:cNvPr id="6" name="Picture 5" descr="Renn&amp;Schulman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0518" y="4597414"/>
            <a:ext cx="1300558" cy="1952789"/>
          </a:xfrm>
          <a:prstGeom prst="rect">
            <a:avLst/>
          </a:prstGeom>
        </p:spPr>
      </p:pic>
      <p:sp>
        <p:nvSpPr>
          <p:cNvPr id="8" name="Slide Number Placeholder 7"/>
          <p:cNvSpPr>
            <a:spLocks noGrp="1"/>
          </p:cNvSpPr>
          <p:nvPr>
            <p:ph type="sldNum" sz="quarter" idx="12"/>
          </p:nvPr>
        </p:nvSpPr>
        <p:spPr/>
        <p:txBody>
          <a:bodyPr/>
          <a:lstStyle/>
          <a:p>
            <a:fld id="{B44D27A9-ED0C-8246-8976-D4C08DB79F0F}" type="slidenum">
              <a:rPr lang="en-US" smtClean="0"/>
              <a:t>78</a:t>
            </a:fld>
            <a:endParaRPr lang="en-US" dirty="0"/>
          </a:p>
        </p:txBody>
      </p:sp>
      <p:sp>
        <p:nvSpPr>
          <p:cNvPr id="9" name="Footer Placeholder 8"/>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382519858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126999" y="-555625"/>
            <a:ext cx="9413874" cy="7514039"/>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Blip>
                <a:blip r:embed="rId2"/>
              </a:buBlip>
              <a:tabLst/>
            </a:pPr>
            <a:endParaRPr kumimoji="0" lang="en-US" sz="3200" b="0" i="0" u="none" strike="noStrike" cap="none" normalizeH="0" baseline="0" dirty="0" smtClean="0">
              <a:ln>
                <a:noFill/>
              </a:ln>
              <a:solidFill>
                <a:schemeClr val="tx1"/>
              </a:solidFill>
              <a:effectLst/>
              <a:latin typeface="Comic Sans MS" pitchFamily="66" charset="0"/>
            </a:endParaRPr>
          </a:p>
        </p:txBody>
      </p:sp>
      <p:sp>
        <p:nvSpPr>
          <p:cNvPr id="6" name="Slide Number Placeholder 5"/>
          <p:cNvSpPr>
            <a:spLocks noGrp="1"/>
          </p:cNvSpPr>
          <p:nvPr>
            <p:ph type="sldNum" sz="quarter" idx="12"/>
          </p:nvPr>
        </p:nvSpPr>
        <p:spPr/>
        <p:txBody>
          <a:bodyPr/>
          <a:lstStyle/>
          <a:p>
            <a:pPr>
              <a:defRPr/>
            </a:pPr>
            <a:fld id="{E9B52E8B-CB7C-494C-AA53-ECC380E9033D}" type="slidenum">
              <a:rPr lang="en-US" smtClean="0"/>
              <a:pPr>
                <a:defRPr/>
              </a:pPr>
              <a:t>79</a:t>
            </a:fld>
            <a:endParaRPr lang="en-US" dirty="0"/>
          </a:p>
        </p:txBody>
      </p:sp>
      <p:sp>
        <p:nvSpPr>
          <p:cNvPr id="2" name="Footer Placeholder 1"/>
          <p:cNvSpPr>
            <a:spLocks noGrp="1"/>
          </p:cNvSpPr>
          <p:nvPr>
            <p:ph type="ftr" sz="quarter" idx="11"/>
          </p:nvPr>
        </p:nvSpPr>
        <p:spPr/>
        <p:txBody>
          <a:bodyPr/>
          <a:lstStyle/>
          <a:p>
            <a:r>
              <a:rPr lang="en-US" dirty="0" smtClean="0"/>
              <a:t>Pauline Gagnon</a:t>
            </a:r>
            <a:endParaRPr lang="en-US" dirty="0"/>
          </a:p>
        </p:txBody>
      </p:sp>
      <p:pic>
        <p:nvPicPr>
          <p:cNvPr id="4" name="Picture 3" descr="cover-page-LowDe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5200" y="0"/>
            <a:ext cx="4665689" cy="6858000"/>
          </a:xfrm>
          <a:prstGeom prst="rect">
            <a:avLst/>
          </a:prstGeom>
        </p:spPr>
      </p:pic>
    </p:spTree>
    <p:extLst>
      <p:ext uri="{BB962C8B-B14F-4D97-AF65-F5344CB8AC3E}">
        <p14:creationId xmlns:p14="http://schemas.microsoft.com/office/powerpoint/2010/main" val="122920889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noProof="0" dirty="0" smtClean="0"/>
              <a:t>Both were admitted to the physics-mathematics section in 1896</a:t>
            </a:r>
            <a:endParaRPr lang="en-CA" noProof="0" dirty="0"/>
          </a:p>
        </p:txBody>
      </p:sp>
      <p:sp>
        <p:nvSpPr>
          <p:cNvPr id="3" name="Content Placeholder 2"/>
          <p:cNvSpPr>
            <a:spLocks noGrp="1"/>
          </p:cNvSpPr>
          <p:nvPr>
            <p:ph idx="1"/>
          </p:nvPr>
        </p:nvSpPr>
        <p:spPr>
          <a:xfrm>
            <a:off x="457200" y="1571625"/>
            <a:ext cx="4352925" cy="4384675"/>
          </a:xfrm>
        </p:spPr>
        <p:txBody>
          <a:bodyPr>
            <a:normAutofit/>
          </a:bodyPr>
          <a:lstStyle/>
          <a:p>
            <a:pPr marL="0" indent="0">
              <a:buNone/>
            </a:pPr>
            <a:r>
              <a:rPr lang="en-CA" noProof="0" dirty="0" smtClean="0"/>
              <a:t>Mileva Marić </a:t>
            </a:r>
            <a:r>
              <a:rPr lang="en-CA" sz="2400" noProof="0" dirty="0" smtClean="0"/>
              <a:t>(21 </a:t>
            </a:r>
            <a:r>
              <a:rPr lang="en-CA" sz="2400" dirty="0" smtClean="0">
                <a:solidFill>
                  <a:srgbClr val="000000"/>
                </a:solidFill>
              </a:rPr>
              <a:t>yrs</a:t>
            </a:r>
            <a:r>
              <a:rPr lang="en-CA" sz="2400" noProof="0" dirty="0" smtClean="0">
                <a:solidFill>
                  <a:srgbClr val="000000"/>
                </a:solidFill>
              </a:rPr>
              <a:t>)</a:t>
            </a:r>
          </a:p>
          <a:p>
            <a:pPr marL="0" indent="0">
              <a:buNone/>
            </a:pPr>
            <a:r>
              <a:rPr lang="en-CA" noProof="0" dirty="0" smtClean="0"/>
              <a:t>Albert Einstein </a:t>
            </a:r>
            <a:r>
              <a:rPr lang="en-CA" sz="2400" noProof="0" dirty="0" smtClean="0"/>
              <a:t>(17.5 </a:t>
            </a:r>
            <a:r>
              <a:rPr lang="en-CA" sz="2400" dirty="0" smtClean="0"/>
              <a:t>yrs</a:t>
            </a:r>
            <a:r>
              <a:rPr lang="en-CA" sz="2400" noProof="0" dirty="0" smtClean="0"/>
              <a:t>)</a:t>
            </a:r>
          </a:p>
          <a:p>
            <a:pPr marL="0" indent="0">
              <a:buNone/>
            </a:pPr>
            <a:r>
              <a:rPr lang="en-CA" noProof="0" dirty="0" smtClean="0"/>
              <a:t>Marcel Grossman </a:t>
            </a:r>
            <a:r>
              <a:rPr lang="en-CA" sz="2400" noProof="0" dirty="0" smtClean="0"/>
              <a:t>(18 </a:t>
            </a:r>
            <a:r>
              <a:rPr lang="en-CA" sz="2400" dirty="0" smtClean="0"/>
              <a:t>yrs</a:t>
            </a:r>
            <a:r>
              <a:rPr lang="en-CA" sz="2400" noProof="0" dirty="0" smtClean="0"/>
              <a:t>)</a:t>
            </a:r>
          </a:p>
          <a:p>
            <a:pPr marL="0" indent="0">
              <a:buNone/>
            </a:pPr>
            <a:r>
              <a:rPr lang="en-CA" noProof="0" dirty="0" smtClean="0"/>
              <a:t>Louis Kollros </a:t>
            </a:r>
            <a:r>
              <a:rPr lang="en-CA" sz="2400" noProof="0" dirty="0" smtClean="0"/>
              <a:t>(18 </a:t>
            </a:r>
            <a:r>
              <a:rPr lang="en-CA" sz="2400" dirty="0" smtClean="0"/>
              <a:t>yrs</a:t>
            </a:r>
            <a:r>
              <a:rPr lang="en-CA" sz="2400" noProof="0" dirty="0" smtClean="0"/>
              <a:t>)</a:t>
            </a:r>
          </a:p>
          <a:p>
            <a:pPr marL="0" indent="0">
              <a:buNone/>
            </a:pPr>
            <a:r>
              <a:rPr lang="en-CA" noProof="0" dirty="0" smtClean="0"/>
              <a:t>Jakob Ehrat </a:t>
            </a:r>
            <a:r>
              <a:rPr lang="en-CA" sz="2400" noProof="0" dirty="0" smtClean="0"/>
              <a:t>(20 </a:t>
            </a:r>
            <a:r>
              <a:rPr lang="en-CA" sz="2400" dirty="0" smtClean="0"/>
              <a:t>yrs</a:t>
            </a:r>
            <a:r>
              <a:rPr lang="en-CA" sz="2400" noProof="0" dirty="0" smtClean="0"/>
              <a:t>)</a:t>
            </a:r>
          </a:p>
          <a:p>
            <a:pPr marL="0" indent="0">
              <a:buNone/>
            </a:pPr>
            <a:endParaRPr lang="en-CA" sz="2400" dirty="0" smtClean="0"/>
          </a:p>
          <a:p>
            <a:pPr marL="0" indent="0">
              <a:buNone/>
            </a:pPr>
            <a:r>
              <a:rPr lang="en-CA" sz="2400" dirty="0" smtClean="0"/>
              <a:t>I</a:t>
            </a:r>
            <a:r>
              <a:rPr lang="en-CA" sz="2400" noProof="0" dirty="0" smtClean="0"/>
              <a:t>n 1897, she goes to Heidelberg in Germany for one semester</a:t>
            </a:r>
          </a:p>
          <a:p>
            <a:pPr marL="0" indent="0">
              <a:buNone/>
            </a:pPr>
            <a:endParaRPr lang="en-CA" sz="3600" noProof="0" dirty="0"/>
          </a:p>
        </p:txBody>
      </p:sp>
      <p:pic>
        <p:nvPicPr>
          <p:cNvPr id="5" name="Content Placeholder 3" descr="Mileva-ETH.jpg"/>
          <p:cNvPicPr>
            <a:picLocks noChangeAspect="1"/>
          </p:cNvPicPr>
          <p:nvPr/>
        </p:nvPicPr>
        <p:blipFill rotWithShape="1">
          <a:blip r:embed="rId2">
            <a:extLst>
              <a:ext uri="{28A0092B-C50C-407E-A947-70E740481C1C}">
                <a14:useLocalDpi xmlns:a14="http://schemas.microsoft.com/office/drawing/2010/main" val="0"/>
              </a:ext>
            </a:extLst>
          </a:blip>
          <a:srcRect t="-190" b="-747"/>
          <a:stretch/>
        </p:blipFill>
        <p:spPr>
          <a:xfrm>
            <a:off x="4679346" y="1571625"/>
            <a:ext cx="4464654" cy="5150199"/>
          </a:xfrm>
          <a:prstGeom prst="rect">
            <a:avLst/>
          </a:prstGeom>
          <a:solidFill>
            <a:schemeClr val="accent4">
              <a:lumMod val="60000"/>
              <a:lumOff val="40000"/>
            </a:schemeClr>
          </a:solidFill>
        </p:spPr>
      </p:pic>
      <p:sp>
        <p:nvSpPr>
          <p:cNvPr id="4" name="Slide Number Placeholder 3"/>
          <p:cNvSpPr>
            <a:spLocks noGrp="1"/>
          </p:cNvSpPr>
          <p:nvPr>
            <p:ph type="sldNum" sz="quarter" idx="12"/>
          </p:nvPr>
        </p:nvSpPr>
        <p:spPr/>
        <p:txBody>
          <a:bodyPr/>
          <a:lstStyle/>
          <a:p>
            <a:fld id="{B44D27A9-ED0C-8246-8976-D4C08DB79F0F}" type="slidenum">
              <a:rPr lang="en-US" smtClean="0"/>
              <a:t>8</a:t>
            </a:fld>
            <a:endParaRPr lang="en-US" dirty="0"/>
          </a:p>
        </p:txBody>
      </p:sp>
      <p:sp>
        <p:nvSpPr>
          <p:cNvPr id="6" name="Footer Placeholder 5"/>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275966526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noProof="0" dirty="0" smtClean="0"/>
              <a:t>Beginning (1896-1900)</a:t>
            </a:r>
            <a:endParaRPr lang="en-CA" noProof="0" dirty="0"/>
          </a:p>
        </p:txBody>
      </p:sp>
      <p:sp>
        <p:nvSpPr>
          <p:cNvPr id="3" name="Content Placeholder 2"/>
          <p:cNvSpPr>
            <a:spLocks noGrp="1"/>
          </p:cNvSpPr>
          <p:nvPr>
            <p:ph idx="1"/>
          </p:nvPr>
        </p:nvSpPr>
        <p:spPr/>
        <p:txBody>
          <a:bodyPr/>
          <a:lstStyle/>
          <a:p>
            <a:r>
              <a:rPr lang="en-CA" noProof="0" dirty="0" smtClean="0"/>
              <a:t>Shared passion for: </a:t>
            </a:r>
          </a:p>
          <a:p>
            <a:pPr lvl="1"/>
            <a:r>
              <a:rPr lang="en-CA" noProof="0" dirty="0" smtClean="0"/>
              <a:t>Physics, music, each other</a:t>
            </a:r>
          </a:p>
          <a:p>
            <a:r>
              <a:rPr lang="en-CA" noProof="0" dirty="0" smtClean="0"/>
              <a:t>They spent countless hours studying together</a:t>
            </a:r>
          </a:p>
          <a:p>
            <a:r>
              <a:rPr lang="en-CA" noProof="0" dirty="0" smtClean="0"/>
              <a:t>Mileva </a:t>
            </a:r>
            <a:r>
              <a:rPr lang="en-CA" dirty="0" smtClean="0"/>
              <a:t>was</a:t>
            </a:r>
            <a:r>
              <a:rPr lang="en-CA" noProof="0" dirty="0" smtClean="0"/>
              <a:t> methodical and organized</a:t>
            </a:r>
          </a:p>
          <a:p>
            <a:r>
              <a:rPr lang="en-CA" noProof="0" dirty="0" smtClean="0"/>
              <a:t>She helped him channel his energy </a:t>
            </a:r>
          </a:p>
          <a:p>
            <a:r>
              <a:rPr lang="en-CA" noProof="0" dirty="0" smtClean="0"/>
              <a:t>She guided his studies</a:t>
            </a:r>
            <a:endParaRPr lang="en-CA" noProof="0" dirty="0"/>
          </a:p>
        </p:txBody>
      </p:sp>
      <p:sp>
        <p:nvSpPr>
          <p:cNvPr id="4" name="Slide Number Placeholder 3"/>
          <p:cNvSpPr>
            <a:spLocks noGrp="1"/>
          </p:cNvSpPr>
          <p:nvPr>
            <p:ph type="sldNum" sz="quarter" idx="12"/>
          </p:nvPr>
        </p:nvSpPr>
        <p:spPr/>
        <p:txBody>
          <a:bodyPr/>
          <a:lstStyle/>
          <a:p>
            <a:fld id="{B44D27A9-ED0C-8246-8976-D4C08DB79F0F}" type="slidenum">
              <a:rPr lang="en-US" smtClean="0"/>
              <a:t>9</a:t>
            </a:fld>
            <a:endParaRPr lang="en-US" dirty="0"/>
          </a:p>
        </p:txBody>
      </p:sp>
      <p:sp>
        <p:nvSpPr>
          <p:cNvPr id="5" name="Footer Placeholder 4"/>
          <p:cNvSpPr>
            <a:spLocks noGrp="1"/>
          </p:cNvSpPr>
          <p:nvPr>
            <p:ph type="ftr" sz="quarter" idx="11"/>
          </p:nvPr>
        </p:nvSpPr>
        <p:spPr/>
        <p:txBody>
          <a:bodyPr/>
          <a:lstStyle/>
          <a:p>
            <a:r>
              <a:rPr lang="en-US" dirty="0" smtClean="0"/>
              <a:t>Pauline Gagnon</a:t>
            </a:r>
            <a:endParaRPr lang="en-US" dirty="0"/>
          </a:p>
        </p:txBody>
      </p:sp>
    </p:spTree>
    <p:extLst>
      <p:ext uri="{BB962C8B-B14F-4D97-AF65-F5344CB8AC3E}">
        <p14:creationId xmlns:p14="http://schemas.microsoft.com/office/powerpoint/2010/main" val="419699348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Theme">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22851</TotalTime>
  <Words>3469</Words>
  <Application>Microsoft Macintosh PowerPoint</Application>
  <PresentationFormat>On-screen Show (4:3)</PresentationFormat>
  <Paragraphs>673</Paragraphs>
  <Slides>79</Slides>
  <Notes>2</Notes>
  <HiddenSlides>0</HiddenSlides>
  <MMClips>0</MMClip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Default Theme</vt:lpstr>
      <vt:lpstr>PowerPoint Presentation</vt:lpstr>
      <vt:lpstr>Plan</vt:lpstr>
      <vt:lpstr>Mileva’s family</vt:lpstr>
      <vt:lpstr>Albert’s family</vt:lpstr>
      <vt:lpstr>Mileva’s studies</vt:lpstr>
      <vt:lpstr>Her temperament</vt:lpstr>
      <vt:lpstr>Joined Polytechnic Institute in Zurich in 1896 (ETH)</vt:lpstr>
      <vt:lpstr>Both were admitted to the physics-mathematics section in 1896</vt:lpstr>
      <vt:lpstr>Beginning (1896-1900)</vt:lpstr>
      <vt:lpstr>Mileva’s friends</vt:lpstr>
      <vt:lpstr>Mileva’s letters to Helene Kaufler Savić </vt:lpstr>
      <vt:lpstr>PowerPoint Presentation</vt:lpstr>
      <vt:lpstr>Correspondence from 1899-1903</vt:lpstr>
      <vt:lpstr>First letter - 1899</vt:lpstr>
      <vt:lpstr>Mileva helps Albert to better focus</vt:lpstr>
      <vt:lpstr>Academic results (maximum grade: 6) (according to Desanka Trbuhović-Gjurić)</vt:lpstr>
      <vt:lpstr>Oral exam - 27 July 1900</vt:lpstr>
      <vt:lpstr>PowerPoint Presentation</vt:lpstr>
      <vt:lpstr>July 1900 - June 1902</vt:lpstr>
      <vt:lpstr>Albert confirms their collaboration</vt:lpstr>
      <vt:lpstr>1900: Albert’s mother opposes the relationship</vt:lpstr>
      <vt:lpstr>First article on capillarity submitted on 13 December 1900</vt:lpstr>
      <vt:lpstr>Why was this article signed only by Albert?</vt:lpstr>
      <vt:lpstr>Proof of their collaboration from Albert Einstein’s own hand</vt:lpstr>
      <vt:lpstr>PowerPoint Presentation</vt:lpstr>
      <vt:lpstr>Love escapade to Lake Como</vt:lpstr>
      <vt:lpstr>Marriage promise</vt:lpstr>
      <vt:lpstr>Second attempt to the oral exam</vt:lpstr>
      <vt:lpstr>Back to Novi Sad</vt:lpstr>
      <vt:lpstr>First job</vt:lpstr>
      <vt:lpstr>Bern - 1902</vt:lpstr>
      <vt:lpstr>Marriage on 6 January 1903</vt:lpstr>
      <vt:lpstr>Married life in Bern</vt:lpstr>
      <vt:lpstr>PowerPoint Presentation</vt:lpstr>
      <vt:lpstr>14 may 1904: birth of Hans-Albert</vt:lpstr>
      <vt:lpstr>PowerPoint Presentation</vt:lpstr>
      <vt:lpstr>Publications in 1905</vt:lpstr>
      <vt:lpstr>Birth of Special Relativity</vt:lpstr>
      <vt:lpstr>Peter Michelmore, Einstein’s biographer</vt:lpstr>
      <vt:lpstr>Visited Novi Sad in 1905, 1907 and 1913</vt:lpstr>
      <vt:lpstr>PowerPoint Presentation</vt:lpstr>
      <vt:lpstr>Dord Krstić with Hans-Albert Einstein in 1973</vt:lpstr>
      <vt:lpstr>Mileva’s brother’s visits in 1904-1905</vt:lpstr>
      <vt:lpstr>Testimonies on Miloš Marić</vt:lpstr>
      <vt:lpstr>Other testimonies</vt:lpstr>
      <vt:lpstr>Zarko Marić lived in Villa Kula during both visits in 1905 and 1907</vt:lpstr>
      <vt:lpstr>Boarder’s testimony</vt:lpstr>
      <vt:lpstr>1905-1909</vt:lpstr>
      <vt:lpstr>Einstein-Habicht patent in 1908</vt:lpstr>
      <vt:lpstr>First academic posts </vt:lpstr>
      <vt:lpstr>First successes, first worries</vt:lpstr>
      <vt:lpstr>Mileva helps Albert with his lectures</vt:lpstr>
      <vt:lpstr>Collaboration in Zurich</vt:lpstr>
      <vt:lpstr>Their relationship crumbles</vt:lpstr>
      <vt:lpstr>Family interference</vt:lpstr>
      <vt:lpstr>1913-1914</vt:lpstr>
      <vt:lpstr>Albert’s conditions in July 1914</vt:lpstr>
      <vt:lpstr>Back to Zurich on 29 July 1914</vt:lpstr>
      <vt:lpstr>Difficult years</vt:lpstr>
      <vt:lpstr>Divorce in 1919</vt:lpstr>
      <vt:lpstr>Comment to Helene Savić </vt:lpstr>
      <vt:lpstr>Money from the Nobel Prize</vt:lpstr>
      <vt:lpstr>PowerPoint Presentation</vt:lpstr>
      <vt:lpstr>Attempt to claim her share</vt:lpstr>
      <vt:lpstr>Declaration from Milana Bota</vt:lpstr>
      <vt:lpstr>Confidences from Mileva</vt:lpstr>
      <vt:lpstr>Albert’s bad conscience</vt:lpstr>
      <vt:lpstr>World fame</vt:lpstr>
      <vt:lpstr>The Einstein’s myth</vt:lpstr>
      <vt:lpstr>Another myth</vt:lpstr>
      <vt:lpstr>PowerPoint Presentation</vt:lpstr>
      <vt:lpstr>Proofs of their collaboration</vt:lpstr>
      <vt:lpstr>More indirect proofs</vt:lpstr>
      <vt:lpstr>My opinion</vt:lpstr>
      <vt:lpstr>Why did she remain silent?</vt:lpstr>
      <vt:lpstr>Memorials in Zurich and Novi Sad</vt:lpstr>
      <vt:lpstr>PowerPoint Presentation</vt:lpstr>
      <vt:lpstr>Main References</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rôle de Mileva Marić Einstein</dc:title>
  <dc:creator>pauline</dc:creator>
  <cp:lastModifiedBy>pauline</cp:lastModifiedBy>
  <cp:revision>460</cp:revision>
  <dcterms:created xsi:type="dcterms:W3CDTF">2015-01-19T18:54:39Z</dcterms:created>
  <dcterms:modified xsi:type="dcterms:W3CDTF">2017-09-29T15:09:23Z</dcterms:modified>
</cp:coreProperties>
</file>