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417" r:id="rId2"/>
    <p:sldId id="369" r:id="rId3"/>
    <p:sldId id="370" r:id="rId4"/>
    <p:sldId id="371" r:id="rId5"/>
    <p:sldId id="373" r:id="rId6"/>
    <p:sldId id="374" r:id="rId7"/>
    <p:sldId id="415" r:id="rId8"/>
    <p:sldId id="376" r:id="rId9"/>
    <p:sldId id="377" r:id="rId10"/>
    <p:sldId id="378" r:id="rId11"/>
    <p:sldId id="406" r:id="rId12"/>
    <p:sldId id="387" r:id="rId13"/>
    <p:sldId id="390" r:id="rId14"/>
    <p:sldId id="391" r:id="rId15"/>
    <p:sldId id="394" r:id="rId16"/>
    <p:sldId id="388" r:id="rId17"/>
    <p:sldId id="392" r:id="rId18"/>
    <p:sldId id="389" r:id="rId19"/>
    <p:sldId id="383" r:id="rId20"/>
    <p:sldId id="405" r:id="rId21"/>
    <p:sldId id="407" r:id="rId22"/>
    <p:sldId id="408" r:id="rId23"/>
    <p:sldId id="404" r:id="rId24"/>
    <p:sldId id="395" r:id="rId25"/>
    <p:sldId id="402" r:id="rId26"/>
    <p:sldId id="282" r:id="rId27"/>
    <p:sldId id="269" r:id="rId28"/>
    <p:sldId id="353" r:id="rId29"/>
    <p:sldId id="411" r:id="rId30"/>
    <p:sldId id="354" r:id="rId31"/>
    <p:sldId id="416" r:id="rId32"/>
    <p:sldId id="271" r:id="rId33"/>
    <p:sldId id="272" r:id="rId34"/>
    <p:sldId id="350" r:id="rId35"/>
    <p:sldId id="273" r:id="rId36"/>
    <p:sldId id="413" r:id="rId37"/>
    <p:sldId id="274" r:id="rId38"/>
    <p:sldId id="401" r:id="rId39"/>
    <p:sldId id="403" r:id="rId40"/>
    <p:sldId id="344" r:id="rId4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D7"/>
    <a:srgbClr val="3399FF"/>
    <a:srgbClr val="3B7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37" autoAdjust="0"/>
  </p:normalViewPr>
  <p:slideViewPr>
    <p:cSldViewPr snapToGrid="0">
      <p:cViewPr varScale="1">
        <p:scale>
          <a:sx n="60" d="100"/>
          <a:sy n="60" d="100"/>
        </p:scale>
        <p:origin x="-444" y="-96"/>
      </p:cViewPr>
      <p:guideLst>
        <p:guide orient="horz" pos="2257"/>
        <p:guide pos="4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088"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28003"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28004"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28005"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3134413-5B69-41A5-AF50-6204A84E2086}" type="slidenum">
              <a:rPr lang="en-US"/>
              <a:pPr>
                <a:defRPr/>
              </a:pPr>
              <a:t>‹#›</a:t>
            </a:fld>
            <a:endParaRPr lang="en-US"/>
          </a:p>
        </p:txBody>
      </p:sp>
    </p:spTree>
    <p:extLst>
      <p:ext uri="{BB962C8B-B14F-4D97-AF65-F5344CB8AC3E}">
        <p14:creationId xmlns:p14="http://schemas.microsoft.com/office/powerpoint/2010/main" val="3148392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8915" name="Rectangle 3"/>
          <p:cNvSpPr>
            <a:spLocks noGrp="1" noChangeArrowheads="1"/>
          </p:cNvSpPr>
          <p:nvPr>
            <p:ph type="dt"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8919"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040DA4B-4FEE-4F4C-B009-6FB9AC2F07AD}" type="slidenum">
              <a:rPr lang="en-US"/>
              <a:pPr>
                <a:defRPr/>
              </a:pPr>
              <a:t>‹#›</a:t>
            </a:fld>
            <a:endParaRPr lang="en-US"/>
          </a:p>
        </p:txBody>
      </p:sp>
    </p:spTree>
    <p:extLst>
      <p:ext uri="{BB962C8B-B14F-4D97-AF65-F5344CB8AC3E}">
        <p14:creationId xmlns:p14="http://schemas.microsoft.com/office/powerpoint/2010/main" val="41679728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BA2DB53-40D4-49BA-894E-F0F5BC72742B}" type="slidenum">
              <a:rPr lang="en-US" sz="1200"/>
              <a:pPr algn="r" eaLnBrk="1" hangingPunct="1"/>
              <a:t>28</a:t>
            </a:fld>
            <a:endParaRPr lang="en-US" sz="1200"/>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r>
              <a:rPr lang="en-US" smtClean="0"/>
              <a:t>Answer: 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BA2DB53-40D4-49BA-894E-F0F5BC72742B}" type="slidenum">
              <a:rPr lang="en-US" sz="1200"/>
              <a:pPr algn="r" eaLnBrk="1" hangingPunct="1"/>
              <a:t>29</a:t>
            </a:fld>
            <a:endParaRPr lang="en-US" sz="1200"/>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r>
              <a:rPr lang="en-US" smtClean="0"/>
              <a:t>Answer: 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7A65F0C-C813-4C2A-BB9B-65A458D401A8}" type="slidenum">
              <a:rPr lang="en-US" sz="1200"/>
              <a:pPr algn="r" eaLnBrk="1" hangingPunct="1"/>
              <a:t>30</a:t>
            </a:fld>
            <a:endParaRPr lang="en-US" sz="12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xfrm>
            <a:off x="685800" y="4415790"/>
            <a:ext cx="5486400" cy="4183380"/>
          </a:xfrm>
          <a:solidFill>
            <a:srgbClr val="FFFFFF"/>
          </a:solidFill>
          <a:ln>
            <a:solidFill>
              <a:srgbClr val="000000"/>
            </a:solidFill>
          </a:ln>
        </p:spPr>
        <p:txBody>
          <a:bodyPr/>
          <a:lstStyle/>
          <a:p>
            <a:pPr eaLnBrk="1" hangingPunct="1"/>
            <a:r>
              <a:rPr lang="en-US" smtClean="0"/>
              <a:t>When you take a 15N force to the right </a:t>
            </a:r>
            <a:r>
              <a:rPr lang="en-US" b="1" smtClean="0"/>
              <a:t>added</a:t>
            </a:r>
            <a:r>
              <a:rPr lang="en-US" smtClean="0"/>
              <a:t> to a 20 N force to the left, because the two forces are in </a:t>
            </a:r>
            <a:r>
              <a:rPr lang="en-US" b="1" smtClean="0">
                <a:effectLst>
                  <a:outerShdw blurRad="38100" dist="38100" dir="2700000" algn="tl">
                    <a:srgbClr val="C0C0C0"/>
                  </a:outerShdw>
                </a:effectLst>
              </a:rPr>
              <a:t>opposite</a:t>
            </a:r>
            <a:r>
              <a:rPr lang="en-US" smtClean="0"/>
              <a:t> </a:t>
            </a:r>
            <a:r>
              <a:rPr lang="en-US" b="1" smtClean="0">
                <a:effectLst>
                  <a:outerShdw blurRad="38100" dist="38100" dir="2700000" algn="tl">
                    <a:srgbClr val="C0C0C0"/>
                  </a:outerShdw>
                </a:effectLst>
              </a:rPr>
              <a:t>directions</a:t>
            </a:r>
            <a:r>
              <a:rPr lang="en-US" smtClean="0"/>
              <a:t>, they in fact </a:t>
            </a:r>
            <a:r>
              <a:rPr lang="en-US" b="1" smtClean="0">
                <a:effectLst>
                  <a:outerShdw blurRad="38100" dist="38100" dir="2700000" algn="tl">
                    <a:srgbClr val="C0C0C0"/>
                  </a:outerShdw>
                </a:effectLst>
              </a:rPr>
              <a:t>subtract</a:t>
            </a:r>
            <a:r>
              <a:rPr lang="en-US" smtClean="0"/>
              <a:t>, rather than add.  </a:t>
            </a:r>
          </a:p>
          <a:p>
            <a:pPr eaLnBrk="1" hangingPunct="1"/>
            <a:r>
              <a:rPr lang="en-US" smtClean="0"/>
              <a:t>So, the larger 20 force to the left is cut back by the 15N force to the right, so that the remaining force i.e. the Net force is only 5N to the left.</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1ACD36-053C-4642-B491-E2DE7D4B9A05}" type="slidenum">
              <a:rPr lang="en-US"/>
              <a:pPr>
                <a:defRPr/>
              </a:pPr>
              <a:t>‹#›</a:t>
            </a:fld>
            <a:endParaRPr lang="en-US"/>
          </a:p>
        </p:txBody>
      </p:sp>
    </p:spTree>
    <p:extLst>
      <p:ext uri="{BB962C8B-B14F-4D97-AF65-F5344CB8AC3E}">
        <p14:creationId xmlns:p14="http://schemas.microsoft.com/office/powerpoint/2010/main" val="299029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6F9BA3-F973-45EE-9B21-1F3A2C58E2F5}" type="slidenum">
              <a:rPr lang="en-US"/>
              <a:pPr>
                <a:defRPr/>
              </a:pPr>
              <a:t>‹#›</a:t>
            </a:fld>
            <a:endParaRPr lang="en-US"/>
          </a:p>
        </p:txBody>
      </p:sp>
    </p:spTree>
    <p:extLst>
      <p:ext uri="{BB962C8B-B14F-4D97-AF65-F5344CB8AC3E}">
        <p14:creationId xmlns:p14="http://schemas.microsoft.com/office/powerpoint/2010/main" val="258814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6DBFB9-C975-461C-BA4C-8B0BE9D0B99E}" type="slidenum">
              <a:rPr lang="en-US"/>
              <a:pPr>
                <a:defRPr/>
              </a:pPr>
              <a:t>‹#›</a:t>
            </a:fld>
            <a:endParaRPr lang="en-US"/>
          </a:p>
        </p:txBody>
      </p:sp>
    </p:spTree>
    <p:extLst>
      <p:ext uri="{BB962C8B-B14F-4D97-AF65-F5344CB8AC3E}">
        <p14:creationId xmlns:p14="http://schemas.microsoft.com/office/powerpoint/2010/main" val="4136003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F120F8-6381-4BF1-9C57-7B47E22A51C5}" type="slidenum">
              <a:rPr lang="en-US"/>
              <a:pPr>
                <a:defRPr/>
              </a:pPr>
              <a:t>‹#›</a:t>
            </a:fld>
            <a:endParaRPr lang="en-US"/>
          </a:p>
        </p:txBody>
      </p:sp>
    </p:spTree>
    <p:extLst>
      <p:ext uri="{BB962C8B-B14F-4D97-AF65-F5344CB8AC3E}">
        <p14:creationId xmlns:p14="http://schemas.microsoft.com/office/powerpoint/2010/main" val="2539912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AD5152-FC96-4FB8-BE8B-27153EC1F02C}" type="slidenum">
              <a:rPr lang="en-US"/>
              <a:pPr>
                <a:defRPr/>
              </a:pPr>
              <a:t>‹#›</a:t>
            </a:fld>
            <a:endParaRPr lang="en-US"/>
          </a:p>
        </p:txBody>
      </p:sp>
    </p:spTree>
    <p:extLst>
      <p:ext uri="{BB962C8B-B14F-4D97-AF65-F5344CB8AC3E}">
        <p14:creationId xmlns:p14="http://schemas.microsoft.com/office/powerpoint/2010/main" val="534542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BD3DC7-761C-42E2-8AD3-0FADDC1BE814}" type="slidenum">
              <a:rPr lang="en-US"/>
              <a:pPr>
                <a:defRPr/>
              </a:pPr>
              <a:t>‹#›</a:t>
            </a:fld>
            <a:endParaRPr lang="en-US"/>
          </a:p>
        </p:txBody>
      </p:sp>
    </p:spTree>
    <p:extLst>
      <p:ext uri="{BB962C8B-B14F-4D97-AF65-F5344CB8AC3E}">
        <p14:creationId xmlns:p14="http://schemas.microsoft.com/office/powerpoint/2010/main" val="56142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27B0C8-0076-4E45-A6D7-FBF92B3E521D}" type="slidenum">
              <a:rPr lang="en-US"/>
              <a:pPr>
                <a:defRPr/>
              </a:pPr>
              <a:t>‹#›</a:t>
            </a:fld>
            <a:endParaRPr lang="en-US"/>
          </a:p>
        </p:txBody>
      </p:sp>
    </p:spTree>
    <p:extLst>
      <p:ext uri="{BB962C8B-B14F-4D97-AF65-F5344CB8AC3E}">
        <p14:creationId xmlns:p14="http://schemas.microsoft.com/office/powerpoint/2010/main" val="268555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076353-4AB2-4579-87EA-C416FBC2EC6F}" type="slidenum">
              <a:rPr lang="en-US"/>
              <a:pPr>
                <a:defRPr/>
              </a:pPr>
              <a:t>‹#›</a:t>
            </a:fld>
            <a:endParaRPr lang="en-US"/>
          </a:p>
        </p:txBody>
      </p:sp>
    </p:spTree>
    <p:extLst>
      <p:ext uri="{BB962C8B-B14F-4D97-AF65-F5344CB8AC3E}">
        <p14:creationId xmlns:p14="http://schemas.microsoft.com/office/powerpoint/2010/main" val="179011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A4ED3A-AD2F-40F2-B471-814CA5947A71}" type="slidenum">
              <a:rPr lang="en-US"/>
              <a:pPr>
                <a:defRPr/>
              </a:pPr>
              <a:t>‹#›</a:t>
            </a:fld>
            <a:endParaRPr lang="en-US"/>
          </a:p>
        </p:txBody>
      </p:sp>
    </p:spTree>
    <p:extLst>
      <p:ext uri="{BB962C8B-B14F-4D97-AF65-F5344CB8AC3E}">
        <p14:creationId xmlns:p14="http://schemas.microsoft.com/office/powerpoint/2010/main" val="4239870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7CCD60-8B6C-4140-98D1-F137E1329AC8}" type="slidenum">
              <a:rPr lang="en-US"/>
              <a:pPr>
                <a:defRPr/>
              </a:pPr>
              <a:t>‹#›</a:t>
            </a:fld>
            <a:endParaRPr lang="en-US"/>
          </a:p>
        </p:txBody>
      </p:sp>
    </p:spTree>
    <p:extLst>
      <p:ext uri="{BB962C8B-B14F-4D97-AF65-F5344CB8AC3E}">
        <p14:creationId xmlns:p14="http://schemas.microsoft.com/office/powerpoint/2010/main" val="425263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FD9CDF-8049-4944-AA45-DAA57E3D9A98}" type="slidenum">
              <a:rPr lang="en-US"/>
              <a:pPr>
                <a:defRPr/>
              </a:pPr>
              <a:t>‹#›</a:t>
            </a:fld>
            <a:endParaRPr lang="en-US"/>
          </a:p>
        </p:txBody>
      </p:sp>
    </p:spTree>
    <p:extLst>
      <p:ext uri="{BB962C8B-B14F-4D97-AF65-F5344CB8AC3E}">
        <p14:creationId xmlns:p14="http://schemas.microsoft.com/office/powerpoint/2010/main" val="314442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8910F1-7D4A-4934-B53A-D5FFA235E52A}" type="slidenum">
              <a:rPr lang="en-US"/>
              <a:pPr>
                <a:defRPr/>
              </a:pPr>
              <a:t>‹#›</a:t>
            </a:fld>
            <a:endParaRPr lang="en-US"/>
          </a:p>
        </p:txBody>
      </p:sp>
    </p:spTree>
    <p:extLst>
      <p:ext uri="{BB962C8B-B14F-4D97-AF65-F5344CB8AC3E}">
        <p14:creationId xmlns:p14="http://schemas.microsoft.com/office/powerpoint/2010/main" val="3550208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2170002-1B32-4BB0-AA45-1A4863CE0843}" type="slidenum">
              <a:rPr lang="en-US"/>
              <a:pPr>
                <a:defRPr/>
              </a:pPr>
              <a:t>‹#›</a:t>
            </a:fld>
            <a:endParaRPr lang="en-US"/>
          </a:p>
        </p:txBody>
      </p:sp>
      <p:sp>
        <p:nvSpPr>
          <p:cNvPr id="1031" name="Text Box 7"/>
          <p:cNvSpPr txBox="1">
            <a:spLocks noChangeArrowheads="1"/>
          </p:cNvSpPr>
          <p:nvPr userDrawn="1"/>
        </p:nvSpPr>
        <p:spPr bwMode="auto">
          <a:xfrm>
            <a:off x="220663" y="6580188"/>
            <a:ext cx="1620837" cy="152400"/>
          </a:xfrm>
          <a:prstGeom prst="rect">
            <a:avLst/>
          </a:prstGeom>
          <a:noFill/>
          <a:ln w="9525">
            <a:noFill/>
            <a:miter lim="800000"/>
            <a:headEnd/>
            <a:tailEnd/>
          </a:ln>
          <a:effec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a:solidFill>
                  <a:srgbClr val="999999"/>
                </a:solidFill>
                <a:latin typeface="Times New Roman" pitchFamily="18" charset="0"/>
              </a:rPr>
              <a:t>© 2010 Pearson Education, Inc.</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CA" dirty="0" smtClean="0"/>
              <a:t>Note on Posted Slides</a:t>
            </a:r>
            <a:endParaRPr lang="en-CA" dirty="0"/>
          </a:p>
        </p:txBody>
      </p:sp>
      <p:sp>
        <p:nvSpPr>
          <p:cNvPr id="3" name="Content Placeholder 2"/>
          <p:cNvSpPr>
            <a:spLocks noGrp="1"/>
          </p:cNvSpPr>
          <p:nvPr>
            <p:ph idx="1"/>
          </p:nvPr>
        </p:nvSpPr>
        <p:spPr>
          <a:xfrm>
            <a:off x="457200" y="1143000"/>
            <a:ext cx="8229600" cy="4983163"/>
          </a:xfrm>
        </p:spPr>
        <p:txBody>
          <a:bodyPr/>
          <a:lstStyle/>
          <a:p>
            <a:r>
              <a:rPr lang="en-CA" dirty="0" smtClean="0"/>
              <a:t>These are the slides that I intended to show in class on Mon. Jan. 7, 2013.  </a:t>
            </a:r>
          </a:p>
          <a:p>
            <a:r>
              <a:rPr lang="en-CA" dirty="0" smtClean="0"/>
              <a:t>They contain important ideas and questions from your reading.  </a:t>
            </a:r>
          </a:p>
          <a:p>
            <a:r>
              <a:rPr lang="en-CA" dirty="0" smtClean="0"/>
              <a:t>Due to time constraints, I was probably not able to show all the slides during class.  </a:t>
            </a:r>
          </a:p>
          <a:p>
            <a:r>
              <a:rPr lang="en-CA" dirty="0"/>
              <a:t>T</a:t>
            </a:r>
            <a:r>
              <a:rPr lang="en-CA" dirty="0" smtClean="0"/>
              <a:t>hey </a:t>
            </a:r>
            <a:r>
              <a:rPr lang="en-CA" smtClean="0"/>
              <a:t>are all posted </a:t>
            </a:r>
            <a:r>
              <a:rPr lang="en-CA" dirty="0" smtClean="0"/>
              <a:t>here for completeness.</a:t>
            </a:r>
            <a:endParaRPr lang="en-CA" dirty="0" smtClean="0"/>
          </a:p>
        </p:txBody>
      </p:sp>
    </p:spTree>
    <p:extLst>
      <p:ext uri="{BB962C8B-B14F-4D97-AF65-F5344CB8AC3E}">
        <p14:creationId xmlns:p14="http://schemas.microsoft.com/office/powerpoint/2010/main" val="128854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563562"/>
          </a:xfrm>
        </p:spPr>
        <p:txBody>
          <a:bodyPr/>
          <a:lstStyle/>
          <a:p>
            <a:r>
              <a:rPr lang="en-US" dirty="0" smtClean="0"/>
              <a:t>Physics at U of T</a:t>
            </a:r>
            <a:endParaRPr lang="en-US" dirty="0"/>
          </a:p>
        </p:txBody>
      </p:sp>
      <p:sp>
        <p:nvSpPr>
          <p:cNvPr id="6" name="Rectangle 3"/>
          <p:cNvSpPr txBox="1">
            <a:spLocks noChangeArrowheads="1"/>
          </p:cNvSpPr>
          <p:nvPr/>
        </p:nvSpPr>
        <p:spPr>
          <a:xfrm>
            <a:off x="228600" y="838200"/>
            <a:ext cx="8686800" cy="1447800"/>
          </a:xfrm>
          <a:prstGeom prst="rect">
            <a:avLst/>
          </a:prstGeom>
          <a:solidFill>
            <a:schemeClr val="bg1">
              <a:alpha val="85000"/>
            </a:schemeClr>
          </a:solid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sz="2800" dirty="0" smtClean="0"/>
              <a:t>Angry Birds at Summer Science Camp, led by Professor Sabine Stanley (Earth, Atmospheric and Planetary Physics)</a:t>
            </a:r>
          </a:p>
          <a:p>
            <a:endParaRPr lang="en-US" sz="2800" dirty="0" smtClean="0"/>
          </a:p>
          <a:p>
            <a:pPr>
              <a:buFontTx/>
              <a:buNone/>
            </a:pPr>
            <a:endParaRPr lang="en-US" dirty="0"/>
          </a:p>
        </p:txBody>
      </p:sp>
      <p:pic>
        <p:nvPicPr>
          <p:cNvPr id="2050" name="Picture 2" descr="http://news.utoronto.ca/sites/default/files/photo_gallery/summer-science-camp-8.jpg?13455602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news.utoronto.ca/sites/default/files/photo_gallery/summer-science-camp-9.jpg?13455597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648200"/>
            <a:ext cx="3124200" cy="20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603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s.scientificamerican.com/media/inline/blog/Image/hand_brain_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5653" y="0"/>
            <a:ext cx="1708347" cy="2149412"/>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p:txBody>
          <a:bodyPr/>
          <a:lstStyle/>
          <a:p>
            <a:pPr eaLnBrk="1" hangingPunct="1"/>
            <a:r>
              <a:rPr lang="en-US" dirty="0" smtClean="0"/>
              <a:t>Show of hands</a:t>
            </a:r>
          </a:p>
        </p:txBody>
      </p:sp>
      <p:sp>
        <p:nvSpPr>
          <p:cNvPr id="4099" name="Rectangle 3"/>
          <p:cNvSpPr>
            <a:spLocks noGrp="1" noChangeArrowheads="1"/>
          </p:cNvSpPr>
          <p:nvPr>
            <p:ph type="body" idx="1"/>
          </p:nvPr>
        </p:nvSpPr>
        <p:spPr>
          <a:xfrm>
            <a:off x="467544" y="1556792"/>
            <a:ext cx="8229600" cy="3990568"/>
          </a:xfrm>
        </p:spPr>
        <p:txBody>
          <a:bodyPr/>
          <a:lstStyle/>
          <a:p>
            <a:pPr lvl="0"/>
            <a:r>
              <a:rPr lang="en-US" dirty="0"/>
              <a:t>What would you describe as your main area of study at U of T?</a:t>
            </a:r>
            <a:endParaRPr lang="en-CA" dirty="0"/>
          </a:p>
          <a:p>
            <a:pPr lvl="1"/>
            <a:r>
              <a:rPr lang="en-US" dirty="0"/>
              <a:t>Humanities (Arts)</a:t>
            </a:r>
            <a:endParaRPr lang="en-CA" dirty="0"/>
          </a:p>
          <a:p>
            <a:pPr lvl="1"/>
            <a:r>
              <a:rPr lang="en-US" dirty="0" err="1"/>
              <a:t>Rotman</a:t>
            </a:r>
            <a:r>
              <a:rPr lang="en-US" dirty="0"/>
              <a:t> Commerce</a:t>
            </a:r>
            <a:endParaRPr lang="en-CA" dirty="0"/>
          </a:p>
          <a:p>
            <a:pPr lvl="1"/>
            <a:r>
              <a:rPr lang="en-US" dirty="0"/>
              <a:t>Computer Science</a:t>
            </a:r>
            <a:endParaRPr lang="en-CA" dirty="0"/>
          </a:p>
          <a:p>
            <a:pPr lvl="1"/>
            <a:r>
              <a:rPr lang="en-US" dirty="0"/>
              <a:t>Social Sciences</a:t>
            </a:r>
            <a:endParaRPr lang="en-CA" dirty="0"/>
          </a:p>
          <a:p>
            <a:pPr lvl="1"/>
            <a:r>
              <a:rPr lang="en-US" dirty="0" smtClean="0"/>
              <a:t>Other?</a:t>
            </a:r>
            <a:endParaRPr lang="en-CA" dirty="0"/>
          </a:p>
        </p:txBody>
      </p:sp>
    </p:spTree>
    <p:extLst>
      <p:ext uri="{BB962C8B-B14F-4D97-AF65-F5344CB8AC3E}">
        <p14:creationId xmlns:p14="http://schemas.microsoft.com/office/powerpoint/2010/main" val="199627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Who </a:t>
            </a:r>
            <a:r>
              <a:rPr lang="en-US" b="1" dirty="0" smtClean="0"/>
              <a:t>Should</a:t>
            </a:r>
            <a:r>
              <a:rPr lang="en-US" dirty="0" smtClean="0"/>
              <a:t> be Taking This Course?</a:t>
            </a:r>
          </a:p>
        </p:txBody>
      </p:sp>
      <p:sp>
        <p:nvSpPr>
          <p:cNvPr id="4099" name="Rectangle 3"/>
          <p:cNvSpPr>
            <a:spLocks noGrp="1" noChangeArrowheads="1"/>
          </p:cNvSpPr>
          <p:nvPr>
            <p:ph type="body" idx="1"/>
          </p:nvPr>
        </p:nvSpPr>
        <p:spPr>
          <a:xfrm>
            <a:off x="467544" y="1556792"/>
            <a:ext cx="8229600" cy="5112568"/>
          </a:xfrm>
        </p:spPr>
        <p:txBody>
          <a:bodyPr/>
          <a:lstStyle/>
          <a:p>
            <a:pPr eaLnBrk="1" hangingPunct="1"/>
            <a:r>
              <a:rPr lang="en-US" sz="2400" dirty="0" smtClean="0"/>
              <a:t>To do well in this course, you must be familiar with </a:t>
            </a:r>
            <a:r>
              <a:rPr lang="en-US" sz="2400" b="1" dirty="0" smtClean="0"/>
              <a:t>life on earth</a:t>
            </a:r>
            <a:r>
              <a:rPr lang="en-US" sz="2400" dirty="0" smtClean="0"/>
              <a:t>, including moving, breathing and eating.</a:t>
            </a:r>
          </a:p>
          <a:p>
            <a:pPr eaLnBrk="1" hangingPunct="1"/>
            <a:r>
              <a:rPr lang="en-US" sz="2400" dirty="0" smtClean="0"/>
              <a:t>It also helps if you have some experience thinking about light, sound or music, and if you have ever used an electric device, or played with magnets.</a:t>
            </a:r>
          </a:p>
          <a:p>
            <a:pPr eaLnBrk="1" hangingPunct="1"/>
            <a:r>
              <a:rPr lang="en-US" sz="2400" dirty="0" smtClean="0"/>
              <a:t>There are no pre-requisites for this course but there are exclusions!</a:t>
            </a:r>
          </a:p>
          <a:p>
            <a:pPr eaLnBrk="1" hangingPunct="1"/>
            <a:r>
              <a:rPr lang="en-CA" sz="2400" dirty="0"/>
              <a:t>This course is primarily intended to be a breadth course for students in the humanities, social sciences, commerce, etc. </a:t>
            </a:r>
            <a:r>
              <a:rPr lang="en-US" sz="2400" dirty="0" smtClean="0"/>
              <a:t>You may </a:t>
            </a:r>
            <a:r>
              <a:rPr lang="en-US" sz="2400" b="1" dirty="0" smtClean="0"/>
              <a:t>not</a:t>
            </a:r>
            <a:r>
              <a:rPr lang="en-US" sz="2400" dirty="0" smtClean="0"/>
              <a:t> take this course if you have ever taken or are taking PHY131, PHY151, or any equivalent laboratory-based first year physics course.</a:t>
            </a:r>
          </a:p>
        </p:txBody>
      </p:sp>
    </p:spTree>
    <p:extLst>
      <p:ext uri="{BB962C8B-B14F-4D97-AF65-F5344CB8AC3E}">
        <p14:creationId xmlns:p14="http://schemas.microsoft.com/office/powerpoint/2010/main" val="363042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My Goals for You</a:t>
            </a:r>
          </a:p>
        </p:txBody>
      </p:sp>
      <p:sp>
        <p:nvSpPr>
          <p:cNvPr id="4099" name="Rectangle 3"/>
          <p:cNvSpPr>
            <a:spLocks noGrp="1" noChangeArrowheads="1"/>
          </p:cNvSpPr>
          <p:nvPr>
            <p:ph type="body" idx="1"/>
          </p:nvPr>
        </p:nvSpPr>
        <p:spPr>
          <a:xfrm>
            <a:off x="539552" y="1268760"/>
            <a:ext cx="8229600" cy="5112568"/>
          </a:xfrm>
        </p:spPr>
        <p:txBody>
          <a:bodyPr/>
          <a:lstStyle/>
          <a:p>
            <a:pPr eaLnBrk="1" hangingPunct="1"/>
            <a:r>
              <a:rPr lang="en-US" sz="2800" dirty="0" smtClean="0"/>
              <a:t>Begin to see physics in everyday life</a:t>
            </a:r>
          </a:p>
          <a:p>
            <a:pPr eaLnBrk="1" hangingPunct="1"/>
            <a:r>
              <a:rPr lang="en-US" sz="2800" dirty="0" smtClean="0"/>
              <a:t>Learn that physics isn’t frightening</a:t>
            </a:r>
          </a:p>
          <a:p>
            <a:pPr eaLnBrk="1" hangingPunct="1"/>
            <a:r>
              <a:rPr lang="en-US" sz="2800" dirty="0" smtClean="0"/>
              <a:t>Learn to think logically in order to solve physics problems</a:t>
            </a:r>
          </a:p>
          <a:p>
            <a:pPr eaLnBrk="1" hangingPunct="1"/>
            <a:r>
              <a:rPr lang="en-US" sz="2800" dirty="0" smtClean="0"/>
              <a:t>Develop and expand your physical intuition</a:t>
            </a:r>
          </a:p>
          <a:p>
            <a:pPr eaLnBrk="1" hangingPunct="1"/>
            <a:r>
              <a:rPr lang="en-US" sz="2800" dirty="0" smtClean="0"/>
              <a:t>Learn how things work</a:t>
            </a:r>
          </a:p>
          <a:p>
            <a:pPr eaLnBrk="1" hangingPunct="1"/>
            <a:r>
              <a:rPr lang="en-US" sz="2800" dirty="0" smtClean="0"/>
              <a:t>Begin to understand that the universe is predictable rather than magical</a:t>
            </a:r>
          </a:p>
          <a:p>
            <a:pPr eaLnBrk="1" hangingPunct="1"/>
            <a:r>
              <a:rPr lang="en-US" sz="2800" dirty="0" smtClean="0"/>
              <a:t>Obtain a perspective on the history of science and technology</a:t>
            </a:r>
          </a:p>
          <a:p>
            <a:pPr eaLnBrk="1" hangingPunct="1"/>
            <a:endParaRPr lang="en-US" sz="2800" dirty="0" smtClean="0"/>
          </a:p>
        </p:txBody>
      </p:sp>
    </p:spTree>
    <p:extLst>
      <p:ext uri="{BB962C8B-B14F-4D97-AF65-F5344CB8AC3E}">
        <p14:creationId xmlns:p14="http://schemas.microsoft.com/office/powerpoint/2010/main" val="234740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52400"/>
            <a:ext cx="8229600" cy="792163"/>
          </a:xfrm>
        </p:spPr>
        <p:txBody>
          <a:bodyPr/>
          <a:lstStyle/>
          <a:p>
            <a:r>
              <a:rPr lang="en-US" dirty="0" smtClean="0"/>
              <a:t>My Goals for Me</a:t>
            </a:r>
          </a:p>
        </p:txBody>
      </p:sp>
      <p:sp>
        <p:nvSpPr>
          <p:cNvPr id="3" name="Content Placeholder 2"/>
          <p:cNvSpPr>
            <a:spLocks noGrp="1"/>
          </p:cNvSpPr>
          <p:nvPr>
            <p:ph idx="1"/>
          </p:nvPr>
        </p:nvSpPr>
        <p:spPr>
          <a:xfrm>
            <a:off x="304800" y="1066800"/>
            <a:ext cx="8443664" cy="5486400"/>
          </a:xfrm>
        </p:spPr>
        <p:txBody>
          <a:bodyPr/>
          <a:lstStyle/>
          <a:p>
            <a:r>
              <a:rPr lang="en-US" dirty="0" smtClean="0"/>
              <a:t>To try to teach well and explain physics clearly, at an appropriate level.</a:t>
            </a:r>
          </a:p>
          <a:p>
            <a:r>
              <a:rPr lang="en-US" dirty="0" smtClean="0"/>
              <a:t>To treat you with courtesy, respect and kindness.</a:t>
            </a:r>
          </a:p>
          <a:p>
            <a:r>
              <a:rPr lang="en-US" dirty="0" smtClean="0"/>
              <a:t>To be fair.</a:t>
            </a:r>
          </a:p>
          <a:p>
            <a:r>
              <a:rPr lang="en-US" dirty="0" smtClean="0"/>
              <a:t>To be in my office at scheduled office hours.</a:t>
            </a:r>
          </a:p>
          <a:p>
            <a:r>
              <a:rPr lang="en-US" dirty="0" smtClean="0"/>
              <a:t>To answer emails within 48 hours.</a:t>
            </a:r>
          </a:p>
          <a:p>
            <a:r>
              <a:rPr lang="en-US" dirty="0" smtClean="0"/>
              <a:t>To begin class at 10 after the hour and end on the hour. </a:t>
            </a:r>
          </a:p>
        </p:txBody>
      </p:sp>
    </p:spTree>
    <p:extLst>
      <p:ext uri="{BB962C8B-B14F-4D97-AF65-F5344CB8AC3E}">
        <p14:creationId xmlns:p14="http://schemas.microsoft.com/office/powerpoint/2010/main" val="346857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What you need to buy (3 things)</a:t>
            </a:r>
          </a:p>
        </p:txBody>
      </p:sp>
      <p:sp>
        <p:nvSpPr>
          <p:cNvPr id="4099" name="Rectangle 3"/>
          <p:cNvSpPr>
            <a:spLocks noGrp="1" noChangeArrowheads="1"/>
          </p:cNvSpPr>
          <p:nvPr>
            <p:ph type="body" idx="1"/>
          </p:nvPr>
        </p:nvSpPr>
        <p:spPr>
          <a:xfrm>
            <a:off x="467544" y="1268761"/>
            <a:ext cx="8229600" cy="2373600"/>
          </a:xfrm>
        </p:spPr>
        <p:txBody>
          <a:bodyPr/>
          <a:lstStyle/>
          <a:p>
            <a:pPr marL="514350" indent="-514350">
              <a:buFont typeface="+mj-lt"/>
              <a:buAutoNum type="arabicPeriod"/>
            </a:pPr>
            <a:r>
              <a:rPr lang="en-CA" sz="2400" dirty="0" smtClean="0"/>
              <a:t>The </a:t>
            </a:r>
            <a:r>
              <a:rPr lang="en-CA" sz="2400" dirty="0"/>
              <a:t>required textbook: </a:t>
            </a:r>
            <a:r>
              <a:rPr lang="en-CA" sz="2400" b="1" dirty="0"/>
              <a:t>"Conceptual Physics" 11th edition, by Paul Hewitt </a:t>
            </a:r>
            <a:r>
              <a:rPr lang="en-CA" sz="2400" dirty="0" smtClean="0"/>
              <a:t>©2011 </a:t>
            </a:r>
            <a:r>
              <a:rPr lang="en-CA" sz="2400" dirty="0"/>
              <a:t>by Pearson Education. There is a custom edition for U of T St. George at the campus bookstore which includes only the chapters we will be covering in this course: 2-8, 12-16, and 19-28.  It also contains an </a:t>
            </a:r>
            <a:r>
              <a:rPr lang="en-CA" sz="2400" dirty="0" err="1"/>
              <a:t>i</a:t>
            </a:r>
            <a:r>
              <a:rPr lang="en-CA" sz="2400" dirty="0"/>
              <a:t>-clicker rebate coupon</a:t>
            </a:r>
            <a:r>
              <a:rPr lang="en-CA" sz="2400" dirty="0" smtClean="0"/>
              <a:t>.</a:t>
            </a:r>
            <a:endParaRPr lang="en-CA" sz="2400" dirty="0"/>
          </a:p>
        </p:txBody>
      </p:sp>
      <p:pic>
        <p:nvPicPr>
          <p:cNvPr id="211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185" y="3657599"/>
            <a:ext cx="2680335" cy="299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i43.tower.com/images/mm113500283/conceptual-physics-paul-g-hewitt-hardcover-cover-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896" y="3872746"/>
            <a:ext cx="19050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400" y="4907280"/>
            <a:ext cx="1672253" cy="369332"/>
          </a:xfrm>
          <a:prstGeom prst="rect">
            <a:avLst/>
          </a:prstGeom>
          <a:noFill/>
        </p:spPr>
        <p:txBody>
          <a:bodyPr wrap="none" rtlCol="0">
            <a:spAutoFit/>
          </a:bodyPr>
          <a:lstStyle/>
          <a:p>
            <a:r>
              <a:rPr lang="en-CA" dirty="0" smtClean="0"/>
              <a:t>Custom cover:</a:t>
            </a:r>
            <a:endParaRPr lang="en-CA" dirty="0"/>
          </a:p>
        </p:txBody>
      </p:sp>
      <p:sp>
        <p:nvSpPr>
          <p:cNvPr id="7" name="TextBox 6"/>
          <p:cNvSpPr txBox="1"/>
          <p:nvPr/>
        </p:nvSpPr>
        <p:spPr>
          <a:xfrm>
            <a:off x="6906896" y="6311146"/>
            <a:ext cx="2072639" cy="369332"/>
          </a:xfrm>
          <a:prstGeom prst="rect">
            <a:avLst/>
          </a:prstGeom>
          <a:noFill/>
        </p:spPr>
        <p:txBody>
          <a:bodyPr wrap="square" rtlCol="0">
            <a:spAutoFit/>
          </a:bodyPr>
          <a:lstStyle/>
          <a:p>
            <a:r>
              <a:rPr lang="en-CA" dirty="0" smtClean="0"/>
              <a:t>Regular cover</a:t>
            </a:r>
            <a:endParaRPr lang="en-CA" dirty="0"/>
          </a:p>
        </p:txBody>
      </p:sp>
    </p:spTree>
    <p:extLst>
      <p:ext uri="{BB962C8B-B14F-4D97-AF65-F5344CB8AC3E}">
        <p14:creationId xmlns:p14="http://schemas.microsoft.com/office/powerpoint/2010/main" val="1786627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What you need to buy (3 things)</a:t>
            </a:r>
          </a:p>
        </p:txBody>
      </p:sp>
      <p:sp>
        <p:nvSpPr>
          <p:cNvPr id="4099" name="Rectangle 3"/>
          <p:cNvSpPr>
            <a:spLocks noGrp="1" noChangeArrowheads="1"/>
          </p:cNvSpPr>
          <p:nvPr>
            <p:ph type="body" idx="1"/>
          </p:nvPr>
        </p:nvSpPr>
        <p:spPr>
          <a:xfrm>
            <a:off x="467544" y="1268761"/>
            <a:ext cx="8229600" cy="1291560"/>
          </a:xfrm>
        </p:spPr>
        <p:txBody>
          <a:bodyPr/>
          <a:lstStyle/>
          <a:p>
            <a:pPr marL="0" indent="0">
              <a:buNone/>
            </a:pPr>
            <a:r>
              <a:rPr lang="en-CA" sz="2400" dirty="0" smtClean="0"/>
              <a:t>2.   </a:t>
            </a:r>
            <a:r>
              <a:rPr lang="en-CA" sz="2400" b="1" dirty="0" smtClean="0"/>
              <a:t>An </a:t>
            </a:r>
            <a:r>
              <a:rPr lang="en-CA" sz="2400" b="1" dirty="0" err="1"/>
              <a:t>i</a:t>
            </a:r>
            <a:r>
              <a:rPr lang="en-CA" sz="2400" b="1" dirty="0"/>
              <a:t>-clicker personal </a:t>
            </a:r>
            <a:r>
              <a:rPr lang="en-CA" sz="2400" b="1" dirty="0" smtClean="0"/>
              <a:t>remote.  </a:t>
            </a:r>
            <a:r>
              <a:rPr lang="en-CA" sz="2400" dirty="0" smtClean="0"/>
              <a:t>Available </a:t>
            </a:r>
            <a:r>
              <a:rPr lang="en-CA" sz="2400" dirty="0"/>
              <a:t>at the campus bookstore New: $36, used: $27. </a:t>
            </a:r>
            <a:r>
              <a:rPr lang="en-CA" sz="2400" dirty="0" smtClean="0"/>
              <a:t>You will be registering this online with your </a:t>
            </a:r>
            <a:r>
              <a:rPr lang="en-CA" sz="2400" dirty="0" err="1" smtClean="0"/>
              <a:t>UTORid</a:t>
            </a:r>
            <a:r>
              <a:rPr lang="en-CA" sz="2400" dirty="0" smtClean="0"/>
              <a:t> for marks.</a:t>
            </a:r>
            <a:endParaRPr lang="en-CA" sz="2400" dirty="0"/>
          </a:p>
        </p:txBody>
      </p:sp>
      <p:pic>
        <p:nvPicPr>
          <p:cNvPr id="212994" name="Picture 2" descr="http://www.classrooms.uci.edu/ars/packag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169921" y="1939290"/>
            <a:ext cx="3182620" cy="452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763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What you need to buy (3 things)</a:t>
            </a:r>
          </a:p>
        </p:txBody>
      </p:sp>
      <p:sp>
        <p:nvSpPr>
          <p:cNvPr id="4099" name="Rectangle 3"/>
          <p:cNvSpPr>
            <a:spLocks noGrp="1" noChangeArrowheads="1"/>
          </p:cNvSpPr>
          <p:nvPr>
            <p:ph type="body" idx="1"/>
          </p:nvPr>
        </p:nvSpPr>
        <p:spPr>
          <a:xfrm>
            <a:off x="467544" y="1268761"/>
            <a:ext cx="8229600" cy="1443960"/>
          </a:xfrm>
        </p:spPr>
        <p:txBody>
          <a:bodyPr/>
          <a:lstStyle/>
          <a:p>
            <a:pPr marL="0" indent="0">
              <a:buNone/>
            </a:pPr>
            <a:r>
              <a:rPr lang="en-CA" sz="2400" dirty="0" smtClean="0"/>
              <a:t>3.  A </a:t>
            </a:r>
            <a:r>
              <a:rPr lang="en-CA" sz="2400" b="1" dirty="0" smtClean="0"/>
              <a:t>calculator</a:t>
            </a:r>
            <a:r>
              <a:rPr lang="en-CA" sz="2400" dirty="0" smtClean="0"/>
              <a:t> - </a:t>
            </a:r>
            <a:r>
              <a:rPr lang="en-CA" sz="2400" dirty="0"/>
              <a:t>this doesn’t need to be too fancy, but it must have SIN, COS, TAN buttons on it. For example a new Casio fx-260 is $16.</a:t>
            </a:r>
          </a:p>
        </p:txBody>
      </p:sp>
      <p:pic>
        <p:nvPicPr>
          <p:cNvPr id="214020" name="Picture 4" descr="http://bookstore.cleary.edu/outerweb/product_images/31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75" y="2347595"/>
            <a:ext cx="32004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627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78098"/>
          </a:xfrm>
        </p:spPr>
        <p:txBody>
          <a:bodyPr/>
          <a:lstStyle/>
          <a:p>
            <a:pPr eaLnBrk="1" hangingPunct="1"/>
            <a:r>
              <a:rPr lang="en-US" dirty="0" smtClean="0"/>
              <a:t>Tutorials</a:t>
            </a:r>
          </a:p>
        </p:txBody>
      </p:sp>
      <p:sp>
        <p:nvSpPr>
          <p:cNvPr id="4099" name="Rectangle 3"/>
          <p:cNvSpPr>
            <a:spLocks noGrp="1" noChangeArrowheads="1"/>
          </p:cNvSpPr>
          <p:nvPr>
            <p:ph type="body" idx="1"/>
          </p:nvPr>
        </p:nvSpPr>
        <p:spPr>
          <a:xfrm>
            <a:off x="243840" y="1036320"/>
            <a:ext cx="8453304" cy="5417016"/>
          </a:xfrm>
        </p:spPr>
        <p:txBody>
          <a:bodyPr/>
          <a:lstStyle/>
          <a:p>
            <a:pPr eaLnBrk="1" hangingPunct="1"/>
            <a:r>
              <a:rPr lang="en-US" dirty="0" smtClean="0"/>
              <a:t>Tutorials begin </a:t>
            </a:r>
            <a:r>
              <a:rPr lang="en-US" b="1" dirty="0" smtClean="0"/>
              <a:t>this Wednesday</a:t>
            </a:r>
          </a:p>
          <a:p>
            <a:pPr eaLnBrk="1" hangingPunct="1"/>
            <a:r>
              <a:rPr lang="en-US" dirty="0" smtClean="0"/>
              <a:t>You should go to your tutorial section every Wednesday, Friday or Monday</a:t>
            </a:r>
          </a:p>
          <a:p>
            <a:pPr eaLnBrk="1" hangingPunct="1"/>
            <a:r>
              <a:rPr lang="en-US" dirty="0" smtClean="0"/>
              <a:t>See the web-site for your room location based on what TUT section you are enrol</a:t>
            </a:r>
            <a:r>
              <a:rPr lang="en-US" dirty="0"/>
              <a:t>l</a:t>
            </a:r>
            <a:r>
              <a:rPr lang="en-US" dirty="0" smtClean="0"/>
              <a:t>ed in</a:t>
            </a:r>
          </a:p>
          <a:p>
            <a:pPr eaLnBrk="1" hangingPunct="1"/>
            <a:r>
              <a:rPr lang="en-US" dirty="0" smtClean="0"/>
              <a:t>Tutorial worksheets are worth 5% of the course mark.</a:t>
            </a:r>
          </a:p>
          <a:p>
            <a:pPr eaLnBrk="1" hangingPunct="1"/>
            <a:r>
              <a:rPr lang="en-US" dirty="0" smtClean="0"/>
              <a:t>Problem Set 1 will be distributed in tutorial this week and next Monday.</a:t>
            </a:r>
            <a:endParaRPr lang="en-US" dirty="0"/>
          </a:p>
          <a:p>
            <a:pPr eaLnBrk="1" hangingPunct="1"/>
            <a:endParaRPr lang="en-US" b="1" dirty="0" smtClean="0"/>
          </a:p>
        </p:txBody>
      </p:sp>
    </p:spTree>
    <p:extLst>
      <p:ext uri="{BB962C8B-B14F-4D97-AF65-F5344CB8AC3E}">
        <p14:creationId xmlns:p14="http://schemas.microsoft.com/office/powerpoint/2010/main" val="30096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487363"/>
          </a:xfrm>
        </p:spPr>
        <p:txBody>
          <a:bodyPr/>
          <a:lstStyle/>
          <a:p>
            <a:pPr eaLnBrk="1" hangingPunct="1"/>
            <a:r>
              <a:rPr lang="en-US" sz="3200" b="1" dirty="0" smtClean="0"/>
              <a:t>Tests</a:t>
            </a:r>
            <a:endParaRPr lang="en-US" sz="3200" b="1" dirty="0"/>
          </a:p>
        </p:txBody>
      </p:sp>
      <p:sp>
        <p:nvSpPr>
          <p:cNvPr id="54275" name="Rectangle 3"/>
          <p:cNvSpPr>
            <a:spLocks noGrp="1" noChangeArrowheads="1"/>
          </p:cNvSpPr>
          <p:nvPr>
            <p:ph type="body" idx="1"/>
          </p:nvPr>
        </p:nvSpPr>
        <p:spPr>
          <a:xfrm>
            <a:off x="304800" y="762000"/>
            <a:ext cx="8610600" cy="5867400"/>
          </a:xfrm>
        </p:spPr>
        <p:txBody>
          <a:bodyPr/>
          <a:lstStyle/>
          <a:p>
            <a:pPr marL="533400" indent="-533400" eaLnBrk="1" hangingPunct="1">
              <a:lnSpc>
                <a:spcPct val="90000"/>
              </a:lnSpc>
              <a:spcAft>
                <a:spcPts val="600"/>
              </a:spcAft>
            </a:pPr>
            <a:r>
              <a:rPr lang="en-US" sz="2800" b="1" dirty="0" smtClean="0"/>
              <a:t>Test 1</a:t>
            </a:r>
            <a:r>
              <a:rPr lang="en-US" sz="2800" dirty="0" smtClean="0"/>
              <a:t> is </a:t>
            </a:r>
            <a:r>
              <a:rPr lang="en-CA" sz="2800" b="1" dirty="0" smtClean="0"/>
              <a:t>Wednesday, Jan. 30 </a:t>
            </a:r>
            <a:r>
              <a:rPr lang="en-CA" sz="2800" b="1" dirty="0" smtClean="0"/>
              <a:t>during class time </a:t>
            </a:r>
            <a:r>
              <a:rPr lang="en-CA" sz="2800" dirty="0" smtClean="0"/>
              <a:t>in </a:t>
            </a:r>
            <a:r>
              <a:rPr lang="en-CA" sz="2800" dirty="0" smtClean="0"/>
              <a:t>EX100</a:t>
            </a:r>
          </a:p>
          <a:p>
            <a:pPr marL="533400" indent="-533400" eaLnBrk="1" hangingPunct="1">
              <a:lnSpc>
                <a:spcPct val="90000"/>
              </a:lnSpc>
              <a:spcAft>
                <a:spcPts val="600"/>
              </a:spcAft>
            </a:pPr>
            <a:r>
              <a:rPr lang="en-US" sz="2800" b="1" dirty="0"/>
              <a:t>Test </a:t>
            </a:r>
            <a:r>
              <a:rPr lang="en-US" sz="2800" b="1" dirty="0" smtClean="0"/>
              <a:t>2</a:t>
            </a:r>
            <a:r>
              <a:rPr lang="en-US" sz="2800" dirty="0" smtClean="0"/>
              <a:t> </a:t>
            </a:r>
            <a:r>
              <a:rPr lang="en-US" sz="2800" dirty="0"/>
              <a:t>is </a:t>
            </a:r>
            <a:r>
              <a:rPr lang="en-CA" sz="2800" b="1" dirty="0"/>
              <a:t>Wednesday, </a:t>
            </a:r>
            <a:r>
              <a:rPr lang="en-CA" sz="2800" b="1" dirty="0" smtClean="0"/>
              <a:t>Mar. 6 </a:t>
            </a:r>
            <a:r>
              <a:rPr lang="en-CA" sz="2800" b="1" dirty="0" smtClean="0"/>
              <a:t>during class time </a:t>
            </a:r>
            <a:r>
              <a:rPr lang="en-CA" sz="2800" dirty="0" smtClean="0"/>
              <a:t>in </a:t>
            </a:r>
            <a:r>
              <a:rPr lang="en-CA" sz="2800" dirty="0" smtClean="0"/>
              <a:t>EX100</a:t>
            </a:r>
          </a:p>
          <a:p>
            <a:pPr marL="533400" indent="-533400" eaLnBrk="1" hangingPunct="1">
              <a:lnSpc>
                <a:spcPct val="90000"/>
              </a:lnSpc>
              <a:spcAft>
                <a:spcPts val="600"/>
              </a:spcAft>
            </a:pPr>
            <a:r>
              <a:rPr lang="en-CA" sz="2800" dirty="0" smtClean="0"/>
              <a:t>Each test is worth 17.5% of the course mark.</a:t>
            </a:r>
          </a:p>
          <a:p>
            <a:pPr marL="533400" indent="-533400" eaLnBrk="1" hangingPunct="1">
              <a:lnSpc>
                <a:spcPct val="90000"/>
              </a:lnSpc>
              <a:spcAft>
                <a:spcPts val="600"/>
              </a:spcAft>
            </a:pPr>
            <a:r>
              <a:rPr lang="en-CA" sz="2800" dirty="0" smtClean="0"/>
              <a:t>The tests will involve a combination </a:t>
            </a:r>
            <a:r>
              <a:rPr lang="en-CA" sz="2800" dirty="0"/>
              <a:t>of multiple choice and written questions, which will test your understanding of course material and ability to think and apply what you have learned to simple problems and explaining phenomena.  </a:t>
            </a:r>
            <a:endParaRPr lang="en-CA" sz="2800" dirty="0" smtClean="0"/>
          </a:p>
          <a:p>
            <a:pPr marL="533400" indent="-533400" eaLnBrk="1" hangingPunct="1">
              <a:lnSpc>
                <a:spcPct val="90000"/>
              </a:lnSpc>
              <a:spcAft>
                <a:spcPts val="600"/>
              </a:spcAft>
            </a:pPr>
            <a:r>
              <a:rPr lang="en-CA" sz="2800" dirty="0" smtClean="0"/>
              <a:t>A </a:t>
            </a:r>
            <a:r>
              <a:rPr lang="en-CA" sz="2800" dirty="0"/>
              <a:t>simple pocket calculator and a </a:t>
            </a:r>
            <a:r>
              <a:rPr lang="en-US" sz="2800" dirty="0"/>
              <a:t>5"×3" index card with your own hand-written notes </a:t>
            </a:r>
            <a:r>
              <a:rPr lang="en-CA" sz="2800" dirty="0"/>
              <a:t>will be permitted during the </a:t>
            </a:r>
            <a:r>
              <a:rPr lang="en-CA" sz="2800" dirty="0" smtClean="0"/>
              <a:t>tests. </a:t>
            </a:r>
            <a:endParaRPr lang="en-CA" sz="2800" dirty="0"/>
          </a:p>
        </p:txBody>
      </p:sp>
    </p:spTree>
    <p:extLst>
      <p:ext uri="{BB962C8B-B14F-4D97-AF65-F5344CB8AC3E}">
        <p14:creationId xmlns:p14="http://schemas.microsoft.com/office/powerpoint/2010/main" val="323585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8662" name="Picture 6" descr="http://brain.pan.e-merchant.com/6/5/11342056/l_11342056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28" y="-525304"/>
            <a:ext cx="2458503" cy="2178368"/>
          </a:xfrm>
          <a:prstGeom prst="rect">
            <a:avLst/>
          </a:prstGeom>
          <a:noFill/>
          <a:extLst>
            <a:ext uri="{909E8E84-426E-40DD-AFC4-6F175D3DCCD1}">
              <a14:hiddenFill xmlns:a14="http://schemas.microsoft.com/office/drawing/2010/main">
                <a:solidFill>
                  <a:srgbClr val="FFFFFF"/>
                </a:solidFill>
              </a14:hiddenFill>
            </a:ext>
          </a:extLst>
        </p:spPr>
      </p:pic>
      <p:pic>
        <p:nvPicPr>
          <p:cNvPr id="198660" name="Picture 4" descr="http://gridservices.org/wp-content/uploads/2010/05/Musical-Instruments-Vector-E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838136" y="1827550"/>
            <a:ext cx="2543534" cy="2747645"/>
          </a:xfrm>
          <a:prstGeom prst="rect">
            <a:avLst/>
          </a:prstGeom>
          <a:noFill/>
          <a:extLst>
            <a:ext uri="{909E8E84-426E-40DD-AFC4-6F175D3DCCD1}">
              <a14:hiddenFill xmlns:a14="http://schemas.microsoft.com/office/drawing/2010/main">
                <a:solidFill>
                  <a:srgbClr val="FFFFFF"/>
                </a:solidFill>
              </a14:hiddenFill>
            </a:ext>
          </a:extLst>
        </p:spPr>
      </p:pic>
      <p:pic>
        <p:nvPicPr>
          <p:cNvPr id="198658" name="Picture 2" descr="http://torontoist.com/attachments/toronto_david/snowstorm_mi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6592" y="4343400"/>
            <a:ext cx="4429759" cy="2955481"/>
          </a:xfrm>
          <a:prstGeom prst="rect">
            <a:avLst/>
          </a:prstGeom>
          <a:noFill/>
          <a:extLst>
            <a:ext uri="{909E8E84-426E-40DD-AFC4-6F175D3DCCD1}">
              <a14:hiddenFill xmlns:a14="http://schemas.microsoft.com/office/drawing/2010/main">
                <a:solidFill>
                  <a:srgbClr val="FFFFFF"/>
                </a:solidFill>
              </a14:hiddenFill>
            </a:ext>
          </a:extLst>
        </p:spPr>
      </p:pic>
      <p:sp>
        <p:nvSpPr>
          <p:cNvPr id="16386" name="Rectangle 4"/>
          <p:cNvSpPr>
            <a:spLocks noGrp="1" noChangeArrowheads="1"/>
          </p:cNvSpPr>
          <p:nvPr>
            <p:ph type="title"/>
          </p:nvPr>
        </p:nvSpPr>
        <p:spPr>
          <a:xfrm>
            <a:off x="1249680" y="171370"/>
            <a:ext cx="6720840" cy="1858962"/>
          </a:xfrm>
        </p:spPr>
        <p:txBody>
          <a:bodyPr/>
          <a:lstStyle/>
          <a:p>
            <a:pPr eaLnBrk="1" hangingPunct="1"/>
            <a:r>
              <a:rPr lang="en-US" sz="3800" dirty="0" smtClean="0"/>
              <a:t>PHY205H1S </a:t>
            </a:r>
            <a:br>
              <a:rPr lang="en-US" sz="3800" dirty="0" smtClean="0"/>
            </a:br>
            <a:r>
              <a:rPr lang="en-US" sz="3800" dirty="0" smtClean="0"/>
              <a:t>Physics of Everyday Life</a:t>
            </a:r>
            <a:br>
              <a:rPr lang="en-US" sz="3800" dirty="0" smtClean="0"/>
            </a:br>
            <a:r>
              <a:rPr lang="en-US" sz="3800" dirty="0" smtClean="0">
                <a:latin typeface="Times New Roman" charset="0"/>
              </a:rPr>
              <a:t>Class 1</a:t>
            </a:r>
            <a:endParaRPr lang="en-US" sz="3800" dirty="0">
              <a:latin typeface="Times New Roman" charset="0"/>
            </a:endParaRPr>
          </a:p>
        </p:txBody>
      </p:sp>
      <p:sp>
        <p:nvSpPr>
          <p:cNvPr id="16387" name="Rectangle 5"/>
          <p:cNvSpPr>
            <a:spLocks noGrp="1" noChangeArrowheads="1"/>
          </p:cNvSpPr>
          <p:nvPr>
            <p:ph type="body" idx="1"/>
          </p:nvPr>
        </p:nvSpPr>
        <p:spPr>
          <a:xfrm>
            <a:off x="178633" y="2081893"/>
            <a:ext cx="6557447" cy="2490107"/>
          </a:xfrm>
        </p:spPr>
        <p:txBody>
          <a:bodyPr/>
          <a:lstStyle/>
          <a:p>
            <a:pPr eaLnBrk="1" hangingPunct="1"/>
            <a:r>
              <a:rPr lang="en-US" sz="2800" dirty="0"/>
              <a:t>Welcome  - please make yourself comfortable!</a:t>
            </a:r>
          </a:p>
          <a:p>
            <a:pPr eaLnBrk="1" hangingPunct="1"/>
            <a:r>
              <a:rPr lang="en-US" sz="2800" dirty="0" smtClean="0"/>
              <a:t>I am </a:t>
            </a:r>
            <a:r>
              <a:rPr lang="en-US" sz="2800" b="1" dirty="0" smtClean="0"/>
              <a:t>Jason Harlow</a:t>
            </a:r>
            <a:r>
              <a:rPr lang="en-US" sz="2800" dirty="0" smtClean="0"/>
              <a:t>, the instructor for this course</a:t>
            </a:r>
          </a:p>
        </p:txBody>
      </p:sp>
      <p:pic>
        <p:nvPicPr>
          <p:cNvPr id="1026" name="Picture 2" descr="Jas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1472" y="152400"/>
            <a:ext cx="1338205" cy="1653381"/>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7" name="Rectangle 5"/>
          <p:cNvSpPr txBox="1">
            <a:spLocks noChangeArrowheads="1"/>
          </p:cNvSpPr>
          <p:nvPr/>
        </p:nvSpPr>
        <p:spPr bwMode="auto">
          <a:xfrm>
            <a:off x="152400" y="3992880"/>
            <a:ext cx="5943600" cy="243840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sz="2800" dirty="0" smtClean="0"/>
              <a:t>Today I will introduce the course, and start in on the first chapter:</a:t>
            </a:r>
          </a:p>
          <a:p>
            <a:r>
              <a:rPr lang="en-US" sz="2800" dirty="0" smtClean="0"/>
              <a:t>Chapter 2: Newton’s First Law of Motion – Inertia</a:t>
            </a:r>
          </a:p>
          <a:p>
            <a:r>
              <a:rPr lang="en-US" sz="2800" i="1" u="sng" dirty="0" smtClean="0"/>
              <a:t>Conceptual Physics </a:t>
            </a:r>
            <a:r>
              <a:rPr lang="en-US" sz="2800" dirty="0" smtClean="0"/>
              <a:t>by </a:t>
            </a:r>
            <a:r>
              <a:rPr lang="en-US" sz="2800" dirty="0" err="1" smtClean="0"/>
              <a:t>P.G.Hewitt</a:t>
            </a:r>
            <a:endParaRPr lang="en-US" sz="2800" dirty="0" smtClean="0"/>
          </a:p>
        </p:txBody>
      </p:sp>
    </p:spTree>
    <p:extLst>
      <p:ext uri="{BB962C8B-B14F-4D97-AF65-F5344CB8AC3E}">
        <p14:creationId xmlns:p14="http://schemas.microsoft.com/office/powerpoint/2010/main" val="2987951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533400" y="2286000"/>
            <a:ext cx="8229600" cy="2011363"/>
          </a:xfrm>
        </p:spPr>
        <p:txBody>
          <a:bodyPr/>
          <a:lstStyle/>
          <a:p>
            <a:pPr algn="l"/>
            <a:r>
              <a:rPr lang="en-US" sz="2800"/>
              <a:t>Two balls are launched along a pair of tracks with equal velocities, as shown. Both balls reach the end of the track. </a:t>
            </a:r>
            <a:r>
              <a:rPr lang="en-US" sz="2800" i="1"/>
              <a:t>Predict</a:t>
            </a:r>
            <a:r>
              <a:rPr lang="en-US" sz="2800"/>
              <a:t>: Which ball will reach the end of the track first?</a:t>
            </a:r>
            <a:r>
              <a:rPr lang="en-US" sz="4000"/>
              <a:t> </a:t>
            </a:r>
          </a:p>
        </p:txBody>
      </p:sp>
      <p:sp>
        <p:nvSpPr>
          <p:cNvPr id="24581" name="Rectangle 5"/>
          <p:cNvSpPr>
            <a:spLocks noGrp="1" noChangeArrowheads="1"/>
          </p:cNvSpPr>
          <p:nvPr>
            <p:ph type="body" sz="half" idx="1"/>
          </p:nvPr>
        </p:nvSpPr>
        <p:spPr>
          <a:xfrm>
            <a:off x="457200" y="4419600"/>
            <a:ext cx="8001000" cy="2239963"/>
          </a:xfrm>
        </p:spPr>
        <p:txBody>
          <a:bodyPr/>
          <a:lstStyle/>
          <a:p>
            <a:r>
              <a:rPr lang="en-US" sz="2800" dirty="0"/>
              <a:t>A</a:t>
            </a:r>
          </a:p>
          <a:p>
            <a:r>
              <a:rPr lang="en-US" sz="2800" dirty="0"/>
              <a:t>B</a:t>
            </a:r>
          </a:p>
          <a:p>
            <a:r>
              <a:rPr lang="en-US" sz="2800" dirty="0"/>
              <a:t>C: They will reach the end of the track at the same time</a:t>
            </a:r>
          </a:p>
        </p:txBody>
      </p:sp>
      <p:pic>
        <p:nvPicPr>
          <p:cNvPr id="24583" name="Picture 7"/>
          <p:cNvPicPr>
            <a:picLocks noChangeAspect="1" noChangeArrowheads="1"/>
          </p:cNvPicPr>
          <p:nvPr/>
        </p:nvPicPr>
        <p:blipFill>
          <a:blip r:embed="rId2"/>
          <a:srcRect/>
          <a:stretch>
            <a:fillRect/>
          </a:stretch>
        </p:blipFill>
        <p:spPr bwMode="auto">
          <a:xfrm>
            <a:off x="2743200" y="381000"/>
            <a:ext cx="3581400" cy="1897063"/>
          </a:xfrm>
          <a:prstGeom prst="rect">
            <a:avLst/>
          </a:prstGeom>
          <a:noFill/>
          <a:ln w="9525">
            <a:noFill/>
            <a:miter lim="800000"/>
            <a:headEnd/>
            <a:tailEnd/>
          </a:ln>
          <a:effectLst/>
        </p:spPr>
      </p:pic>
    </p:spTree>
    <p:extLst>
      <p:ext uri="{BB962C8B-B14F-4D97-AF65-F5344CB8AC3E}">
        <p14:creationId xmlns:p14="http://schemas.microsoft.com/office/powerpoint/2010/main" val="538769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2286000"/>
            <a:ext cx="8229600" cy="2011363"/>
          </a:xfrm>
        </p:spPr>
        <p:txBody>
          <a:bodyPr/>
          <a:lstStyle/>
          <a:p>
            <a:pPr algn="l"/>
            <a:r>
              <a:rPr lang="en-US" sz="2800" dirty="0"/>
              <a:t>Demo: Two balls were launched along a pair of tracks with equal velocities. Both balls reached the end of the track. </a:t>
            </a:r>
            <a:r>
              <a:rPr lang="en-US" sz="2800" i="1" dirty="0"/>
              <a:t>Observe</a:t>
            </a:r>
            <a:r>
              <a:rPr lang="en-US" sz="2800" dirty="0"/>
              <a:t>: Which ball </a:t>
            </a:r>
            <a:r>
              <a:rPr lang="en-US" sz="2800" b="1" dirty="0"/>
              <a:t>reached</a:t>
            </a:r>
            <a:r>
              <a:rPr lang="en-US" sz="2800" dirty="0"/>
              <a:t> the end of the track first?</a:t>
            </a:r>
            <a:r>
              <a:rPr lang="en-US" sz="4000" dirty="0"/>
              <a:t> </a:t>
            </a:r>
          </a:p>
        </p:txBody>
      </p:sp>
      <p:sp>
        <p:nvSpPr>
          <p:cNvPr id="26627" name="Rectangle 3"/>
          <p:cNvSpPr>
            <a:spLocks noGrp="1" noChangeArrowheads="1"/>
          </p:cNvSpPr>
          <p:nvPr>
            <p:ph type="body" sz="half" idx="1"/>
          </p:nvPr>
        </p:nvSpPr>
        <p:spPr>
          <a:xfrm>
            <a:off x="457200" y="4419600"/>
            <a:ext cx="8001000" cy="2239963"/>
          </a:xfrm>
        </p:spPr>
        <p:txBody>
          <a:bodyPr/>
          <a:lstStyle/>
          <a:p>
            <a:r>
              <a:rPr lang="en-US" sz="2800" dirty="0"/>
              <a:t>A</a:t>
            </a:r>
          </a:p>
          <a:p>
            <a:r>
              <a:rPr lang="en-US" sz="2800" dirty="0"/>
              <a:t>B</a:t>
            </a:r>
          </a:p>
          <a:p>
            <a:r>
              <a:rPr lang="en-US" sz="2800" dirty="0"/>
              <a:t>C: They reached the end of the track at the same time</a:t>
            </a:r>
          </a:p>
        </p:txBody>
      </p:sp>
      <p:pic>
        <p:nvPicPr>
          <p:cNvPr id="26628" name="Picture 4"/>
          <p:cNvPicPr>
            <a:picLocks noChangeAspect="1" noChangeArrowheads="1"/>
          </p:cNvPicPr>
          <p:nvPr/>
        </p:nvPicPr>
        <p:blipFill>
          <a:blip r:embed="rId2"/>
          <a:srcRect/>
          <a:stretch>
            <a:fillRect/>
          </a:stretch>
        </p:blipFill>
        <p:spPr bwMode="auto">
          <a:xfrm>
            <a:off x="2743200" y="381000"/>
            <a:ext cx="3581400" cy="1897063"/>
          </a:xfrm>
          <a:prstGeom prst="rect">
            <a:avLst/>
          </a:prstGeom>
          <a:noFill/>
          <a:ln w="9525">
            <a:noFill/>
            <a:miter lim="800000"/>
            <a:headEnd/>
            <a:tailEnd/>
          </a:ln>
          <a:effectLst/>
        </p:spPr>
      </p:pic>
    </p:spTree>
    <p:extLst>
      <p:ext uri="{BB962C8B-B14F-4D97-AF65-F5344CB8AC3E}">
        <p14:creationId xmlns:p14="http://schemas.microsoft.com/office/powerpoint/2010/main" val="3052937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209800"/>
            <a:ext cx="8610600" cy="381000"/>
          </a:xfrm>
        </p:spPr>
        <p:txBody>
          <a:bodyPr/>
          <a:lstStyle/>
          <a:p>
            <a:pPr algn="l"/>
            <a:r>
              <a:rPr lang="en-US" sz="2400" i="1" dirty="0" smtClean="0"/>
              <a:t>Why</a:t>
            </a:r>
            <a:r>
              <a:rPr lang="en-US" sz="2400" dirty="0" smtClean="0"/>
              <a:t> </a:t>
            </a:r>
            <a:r>
              <a:rPr lang="en-US" sz="2400" dirty="0"/>
              <a:t>does ball B reach the end of the track first?</a:t>
            </a:r>
            <a:r>
              <a:rPr lang="en-US" sz="4000" dirty="0"/>
              <a:t> </a:t>
            </a:r>
          </a:p>
        </p:txBody>
      </p:sp>
      <p:sp>
        <p:nvSpPr>
          <p:cNvPr id="27651" name="Rectangle 3"/>
          <p:cNvSpPr>
            <a:spLocks noGrp="1" noChangeArrowheads="1"/>
          </p:cNvSpPr>
          <p:nvPr>
            <p:ph type="body" sz="half" idx="1"/>
          </p:nvPr>
        </p:nvSpPr>
        <p:spPr>
          <a:xfrm>
            <a:off x="763524" y="2807208"/>
            <a:ext cx="7540752" cy="3657600"/>
          </a:xfrm>
        </p:spPr>
        <p:txBody>
          <a:bodyPr/>
          <a:lstStyle/>
          <a:p>
            <a:pPr marL="0" indent="0">
              <a:lnSpc>
                <a:spcPct val="90000"/>
              </a:lnSpc>
              <a:buNone/>
            </a:pPr>
            <a:r>
              <a:rPr lang="en-US" sz="2400" dirty="0"/>
              <a:t>Explanation: </a:t>
            </a:r>
            <a:endParaRPr lang="en-US" sz="2400" dirty="0" smtClean="0"/>
          </a:p>
          <a:p>
            <a:pPr>
              <a:lnSpc>
                <a:spcPct val="90000"/>
              </a:lnSpc>
              <a:spcAft>
                <a:spcPts val="1800"/>
              </a:spcAft>
            </a:pPr>
            <a:r>
              <a:rPr lang="en-US" sz="2400" dirty="0" smtClean="0"/>
              <a:t>Balls </a:t>
            </a:r>
            <a:r>
              <a:rPr lang="en-US" sz="2400" dirty="0"/>
              <a:t>A and B start and end with the </a:t>
            </a:r>
            <a:r>
              <a:rPr lang="en-US" sz="2400" b="1" dirty="0"/>
              <a:t>same</a:t>
            </a:r>
            <a:r>
              <a:rPr lang="en-US" sz="2400" dirty="0"/>
              <a:t> speed.  </a:t>
            </a:r>
            <a:endParaRPr lang="en-US" sz="2400" dirty="0" smtClean="0"/>
          </a:p>
          <a:p>
            <a:pPr>
              <a:lnSpc>
                <a:spcPct val="90000"/>
              </a:lnSpc>
              <a:spcAft>
                <a:spcPts val="1800"/>
              </a:spcAft>
            </a:pPr>
            <a:r>
              <a:rPr lang="en-US" sz="2400" dirty="0" smtClean="0"/>
              <a:t>But </a:t>
            </a:r>
            <a:r>
              <a:rPr lang="en-US" sz="2400" dirty="0"/>
              <a:t>while ball B is on the lower part, it is going </a:t>
            </a:r>
            <a:r>
              <a:rPr lang="en-US" sz="2400" b="1" dirty="0"/>
              <a:t>faster</a:t>
            </a:r>
            <a:r>
              <a:rPr lang="en-US" sz="2400" dirty="0"/>
              <a:t> than ball A because gravity has sped it up.  </a:t>
            </a:r>
            <a:endParaRPr lang="en-US" sz="2400" dirty="0" smtClean="0"/>
          </a:p>
          <a:p>
            <a:pPr>
              <a:lnSpc>
                <a:spcPct val="90000"/>
              </a:lnSpc>
              <a:spcAft>
                <a:spcPts val="1800"/>
              </a:spcAft>
            </a:pPr>
            <a:r>
              <a:rPr lang="en-US" sz="2400" dirty="0" smtClean="0"/>
              <a:t>Its </a:t>
            </a:r>
            <a:r>
              <a:rPr lang="en-US" sz="2400" i="1" dirty="0"/>
              <a:t>average</a:t>
            </a:r>
            <a:r>
              <a:rPr lang="en-US" sz="2400" dirty="0"/>
              <a:t> speed is greater, so it gets there </a:t>
            </a:r>
            <a:r>
              <a:rPr lang="en-US" sz="2400" dirty="0" smtClean="0"/>
              <a:t>first</a:t>
            </a:r>
            <a:r>
              <a:rPr lang="en-US" sz="2400" dirty="0"/>
              <a:t>!</a:t>
            </a:r>
          </a:p>
        </p:txBody>
      </p:sp>
      <p:pic>
        <p:nvPicPr>
          <p:cNvPr id="27652" name="Picture 4"/>
          <p:cNvPicPr>
            <a:picLocks noChangeAspect="1" noChangeArrowheads="1"/>
          </p:cNvPicPr>
          <p:nvPr/>
        </p:nvPicPr>
        <p:blipFill>
          <a:blip r:embed="rId2"/>
          <a:srcRect/>
          <a:stretch>
            <a:fillRect/>
          </a:stretch>
        </p:blipFill>
        <p:spPr bwMode="auto">
          <a:xfrm>
            <a:off x="2743200" y="381000"/>
            <a:ext cx="3581400" cy="1897063"/>
          </a:xfrm>
          <a:prstGeom prst="rect">
            <a:avLst/>
          </a:prstGeom>
          <a:noFill/>
          <a:ln w="9525">
            <a:noFill/>
            <a:miter lim="800000"/>
            <a:headEnd/>
            <a:tailEnd/>
          </a:ln>
          <a:effectLst/>
        </p:spPr>
      </p:pic>
    </p:spTree>
    <p:extLst>
      <p:ext uri="{BB962C8B-B14F-4D97-AF65-F5344CB8AC3E}">
        <p14:creationId xmlns:p14="http://schemas.microsoft.com/office/powerpoint/2010/main" val="344962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Galileo’s Inertia Experiment</a:t>
            </a:r>
            <a:endParaRPr lang="en-CA" dirty="0"/>
          </a:p>
        </p:txBody>
      </p:sp>
      <p:sp>
        <p:nvSpPr>
          <p:cNvPr id="3" name="Content Placeholder 2"/>
          <p:cNvSpPr>
            <a:spLocks noGrp="1"/>
          </p:cNvSpPr>
          <p:nvPr>
            <p:ph idx="1"/>
          </p:nvPr>
        </p:nvSpPr>
        <p:spPr/>
        <p:txBody>
          <a:bodyPr/>
          <a:lstStyle/>
          <a:p>
            <a:r>
              <a:rPr lang="en-CA" dirty="0" smtClean="0"/>
              <a:t>A ball rolls down a hill, along a flat part, and then up a hill again</a:t>
            </a:r>
          </a:p>
          <a:p>
            <a:r>
              <a:rPr lang="en-CA" dirty="0" smtClean="0"/>
              <a:t>It tends to roll up to the same height from which it was released (or a little less)</a:t>
            </a:r>
          </a:p>
          <a:p>
            <a:r>
              <a:rPr lang="en-CA" dirty="0" smtClean="0"/>
              <a:t>What if there was no second hill?</a:t>
            </a:r>
          </a:p>
          <a:p>
            <a:r>
              <a:rPr lang="en-CA" dirty="0" smtClean="0"/>
              <a:t>Q: What keeps an object going if it is already moving?</a:t>
            </a:r>
          </a:p>
          <a:p>
            <a:r>
              <a:rPr lang="en-CA" dirty="0" smtClean="0"/>
              <a:t>A: Its inertia.</a:t>
            </a:r>
            <a:endParaRPr lang="en-CA" dirty="0"/>
          </a:p>
        </p:txBody>
      </p:sp>
    </p:spTree>
    <p:extLst>
      <p:ext uri="{BB962C8B-B14F-4D97-AF65-F5344CB8AC3E}">
        <p14:creationId xmlns:p14="http://schemas.microsoft.com/office/powerpoint/2010/main" val="321461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5286375"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5"/>
          <p:cNvSpPr>
            <a:spLocks noGrp="1" noChangeArrowheads="1"/>
          </p:cNvSpPr>
          <p:nvPr>
            <p:ph type="body" sz="half" idx="1"/>
          </p:nvPr>
        </p:nvSpPr>
        <p:spPr>
          <a:xfrm>
            <a:off x="4038600" y="76200"/>
            <a:ext cx="5029200" cy="6400800"/>
          </a:xfrm>
        </p:spPr>
        <p:txBody>
          <a:bodyPr/>
          <a:lstStyle/>
          <a:p>
            <a:pPr eaLnBrk="1" hangingPunct="1">
              <a:lnSpc>
                <a:spcPct val="90000"/>
              </a:lnSpc>
            </a:pPr>
            <a:r>
              <a:rPr lang="en-US" sz="2800" smtClean="0"/>
              <a:t>Born in 1643, the year Galileo died.</a:t>
            </a:r>
          </a:p>
          <a:p>
            <a:pPr eaLnBrk="1" hangingPunct="1">
              <a:lnSpc>
                <a:spcPct val="90000"/>
              </a:lnSpc>
            </a:pPr>
            <a:r>
              <a:rPr lang="en-US" sz="2800" smtClean="0"/>
              <a:t>Was a “physicist, mathematician, astronomer, natural philosopher, alchemist, and theologian and one of the most influential people in human history.” </a:t>
            </a:r>
            <a:r>
              <a:rPr lang="en-US" sz="1200" smtClean="0"/>
              <a:t>(http://en.wikipedia.org/wiki/Isaac_Newton)</a:t>
            </a:r>
          </a:p>
          <a:p>
            <a:pPr eaLnBrk="1" hangingPunct="1">
              <a:lnSpc>
                <a:spcPct val="90000"/>
              </a:lnSpc>
            </a:pPr>
            <a:r>
              <a:rPr lang="en-US" sz="2800" smtClean="0"/>
              <a:t>In </a:t>
            </a:r>
            <a:r>
              <a:rPr lang="en-US" sz="2800" i="1" smtClean="0"/>
              <a:t>Philosophiæ Naturalis Principia Mathematica</a:t>
            </a:r>
            <a:r>
              <a:rPr lang="en-US" sz="2800" smtClean="0"/>
              <a:t>, published 1687, he described </a:t>
            </a:r>
            <a:r>
              <a:rPr lang="en-US" sz="2800" b="1" smtClean="0"/>
              <a:t>universal gravitation</a:t>
            </a:r>
            <a:r>
              <a:rPr lang="en-US" sz="2800" smtClean="0"/>
              <a:t> and the </a:t>
            </a:r>
            <a:r>
              <a:rPr lang="en-US" sz="2800" b="1" smtClean="0"/>
              <a:t>three laws of motion</a:t>
            </a:r>
            <a:r>
              <a:rPr lang="en-US" sz="2800" smtClean="0"/>
              <a:t>, laying the groundwork for classical mechanics.</a:t>
            </a:r>
          </a:p>
        </p:txBody>
      </p:sp>
      <p:sp>
        <p:nvSpPr>
          <p:cNvPr id="6148" name="Rectangle 9"/>
          <p:cNvSpPr>
            <a:spLocks noGrp="1" noChangeArrowheads="1"/>
          </p:cNvSpPr>
          <p:nvPr>
            <p:ph type="title"/>
          </p:nvPr>
        </p:nvSpPr>
        <p:spPr>
          <a:xfrm>
            <a:off x="304800" y="304800"/>
            <a:ext cx="3429000" cy="639763"/>
          </a:xfrm>
        </p:spPr>
        <p:txBody>
          <a:bodyPr/>
          <a:lstStyle/>
          <a:p>
            <a:pPr eaLnBrk="1" hangingPunct="1"/>
            <a:r>
              <a:rPr lang="en-US" sz="4000" smtClean="0"/>
              <a:t>Isaac Newton</a:t>
            </a:r>
          </a:p>
        </p:txBody>
      </p:sp>
    </p:spTree>
    <p:extLst>
      <p:ext uri="{BB962C8B-B14F-4D97-AF65-F5344CB8AC3E}">
        <p14:creationId xmlns:p14="http://schemas.microsoft.com/office/powerpoint/2010/main" val="1002100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33363"/>
            <a:ext cx="8229600" cy="679450"/>
          </a:xfrm>
        </p:spPr>
        <p:txBody>
          <a:bodyPr/>
          <a:lstStyle/>
          <a:p>
            <a:pPr eaLnBrk="1" hangingPunct="1"/>
            <a:r>
              <a:rPr lang="en-US" dirty="0"/>
              <a:t>What is a force?</a:t>
            </a:r>
          </a:p>
        </p:txBody>
      </p:sp>
      <p:sp>
        <p:nvSpPr>
          <p:cNvPr id="39939" name="Text Box 3"/>
          <p:cNvSpPr txBox="1">
            <a:spLocks noChangeArrowheads="1"/>
          </p:cNvSpPr>
          <p:nvPr/>
        </p:nvSpPr>
        <p:spPr bwMode="auto">
          <a:xfrm>
            <a:off x="384175" y="990600"/>
            <a:ext cx="4349750" cy="485775"/>
          </a:xfrm>
          <a:prstGeom prst="rect">
            <a:avLst/>
          </a:prstGeom>
          <a:noFill/>
          <a:ln w="9525">
            <a:noFill/>
            <a:miter lim="800000"/>
            <a:headEnd/>
            <a:tailEnd/>
          </a:ln>
        </p:spPr>
        <p:txBody>
          <a:bodyPr>
            <a:prstTxWarp prst="textNoShape">
              <a:avLst/>
            </a:prstTxWarp>
            <a:spAutoFit/>
          </a:bodyPr>
          <a:lstStyle/>
          <a:p>
            <a:pPr>
              <a:lnSpc>
                <a:spcPts val="3000"/>
              </a:lnSpc>
              <a:spcBef>
                <a:spcPct val="40000"/>
              </a:spcBef>
              <a:buClr>
                <a:srgbClr val="FF0000"/>
              </a:buClr>
              <a:buFont typeface="Wingdings" pitchFamily="-1" charset="2"/>
              <a:buChar char="§"/>
              <a:tabLst>
                <a:tab pos="55563" algn="l"/>
                <a:tab pos="234950" algn="l"/>
              </a:tabLst>
            </a:pPr>
            <a:r>
              <a:rPr lang="en-US" sz="2800" dirty="0"/>
              <a:t> A force is a </a:t>
            </a:r>
            <a:r>
              <a:rPr lang="en-US" sz="2800" i="1" dirty="0"/>
              <a:t>push </a:t>
            </a:r>
            <a:r>
              <a:rPr lang="en-US" sz="2800" dirty="0"/>
              <a:t>or a </a:t>
            </a:r>
            <a:r>
              <a:rPr lang="en-US" sz="2800" i="1" dirty="0"/>
              <a:t>pull</a:t>
            </a:r>
            <a:endParaRPr lang="en-US" sz="2800" dirty="0"/>
          </a:p>
        </p:txBody>
      </p:sp>
      <p:sp>
        <p:nvSpPr>
          <p:cNvPr id="39940" name="Text Box 3"/>
          <p:cNvSpPr txBox="1">
            <a:spLocks noChangeArrowheads="1"/>
          </p:cNvSpPr>
          <p:nvPr/>
        </p:nvSpPr>
        <p:spPr bwMode="auto">
          <a:xfrm>
            <a:off x="304800" y="1914873"/>
            <a:ext cx="4313237" cy="4210383"/>
          </a:xfrm>
          <a:prstGeom prst="rect">
            <a:avLst/>
          </a:prstGeom>
          <a:noFill/>
          <a:ln w="9525">
            <a:noFill/>
            <a:miter lim="800000"/>
            <a:headEnd/>
            <a:tailEnd/>
          </a:ln>
        </p:spPr>
        <p:txBody>
          <a:bodyPr>
            <a:prstTxWarp prst="textNoShape">
              <a:avLst/>
            </a:prstTxWarp>
            <a:spAutoFit/>
          </a:bodyPr>
          <a:lstStyle/>
          <a:p>
            <a:pPr>
              <a:lnSpc>
                <a:spcPts val="3000"/>
              </a:lnSpc>
              <a:spcBef>
                <a:spcPct val="40000"/>
              </a:spcBef>
              <a:buClr>
                <a:srgbClr val="FF0000"/>
              </a:buClr>
              <a:buFont typeface="Wingdings" pitchFamily="-1" charset="2"/>
              <a:buChar char="§"/>
              <a:tabLst>
                <a:tab pos="55563" algn="l"/>
                <a:tab pos="234950" algn="l"/>
              </a:tabLst>
            </a:pPr>
            <a:r>
              <a:rPr lang="en-US" sz="2800" dirty="0"/>
              <a:t>A force acts on an object</a:t>
            </a:r>
          </a:p>
          <a:p>
            <a:pPr>
              <a:lnSpc>
                <a:spcPts val="3000"/>
              </a:lnSpc>
              <a:spcBef>
                <a:spcPct val="40000"/>
              </a:spcBef>
              <a:buClr>
                <a:srgbClr val="FF0000"/>
              </a:buClr>
              <a:buFont typeface="Wingdings" pitchFamily="-1" charset="2"/>
              <a:buChar char="§"/>
              <a:tabLst>
                <a:tab pos="55563" algn="l"/>
                <a:tab pos="234950" algn="l"/>
              </a:tabLst>
            </a:pPr>
            <a:r>
              <a:rPr lang="en-US" sz="2800" dirty="0"/>
              <a:t> Pushes and pulls are applied </a:t>
            </a:r>
            <a:r>
              <a:rPr lang="en-US" sz="2800" i="1" dirty="0"/>
              <a:t>to </a:t>
            </a:r>
            <a:r>
              <a:rPr lang="en-US" sz="2800" dirty="0"/>
              <a:t>something</a:t>
            </a:r>
          </a:p>
          <a:p>
            <a:pPr>
              <a:lnSpc>
                <a:spcPts val="3000"/>
              </a:lnSpc>
              <a:spcBef>
                <a:spcPct val="40000"/>
              </a:spcBef>
              <a:buClr>
                <a:srgbClr val="FF0000"/>
              </a:buClr>
              <a:buFont typeface="Wingdings" pitchFamily="-1" charset="2"/>
              <a:buChar char="§"/>
              <a:tabLst>
                <a:tab pos="55563" algn="l"/>
                <a:tab pos="234950" algn="l"/>
              </a:tabLst>
            </a:pPr>
            <a:r>
              <a:rPr lang="en-US" sz="2800" dirty="0"/>
              <a:t> From the object’s perspective, it has a force </a:t>
            </a:r>
            <a:r>
              <a:rPr lang="en-US" sz="2800" i="1" dirty="0"/>
              <a:t>exerted </a:t>
            </a:r>
            <a:r>
              <a:rPr lang="en-US" sz="2800" dirty="0"/>
              <a:t>on </a:t>
            </a:r>
            <a:r>
              <a:rPr lang="en-US" sz="2800" dirty="0" smtClean="0"/>
              <a:t>it</a:t>
            </a:r>
          </a:p>
          <a:p>
            <a:pPr marL="342900" indent="-342900" eaLnBrk="0" hangingPunct="0">
              <a:spcBef>
                <a:spcPct val="20000"/>
              </a:spcBef>
              <a:buFontTx/>
              <a:buChar char="•"/>
              <a:defRPr/>
            </a:pPr>
            <a:r>
              <a:rPr lang="en-US" sz="2800" kern="0" dirty="0"/>
              <a:t>The S.I. unit of force is the Newton (</a:t>
            </a:r>
            <a:r>
              <a:rPr lang="en-US" sz="2800" kern="0" dirty="0">
                <a:latin typeface="Times New Roman" pitchFamily="18" charset="0"/>
                <a:cs typeface="Times New Roman" pitchFamily="18" charset="0"/>
              </a:rPr>
              <a:t>N</a:t>
            </a:r>
            <a:r>
              <a:rPr lang="en-US" sz="2800" kern="0" dirty="0" smtClean="0"/>
              <a:t>)</a:t>
            </a:r>
          </a:p>
          <a:p>
            <a:pPr marL="342900" indent="-342900" eaLnBrk="0" hangingPunct="0">
              <a:spcBef>
                <a:spcPct val="20000"/>
              </a:spcBef>
              <a:buFontTx/>
              <a:buChar char="•"/>
              <a:defRPr/>
            </a:pPr>
            <a:r>
              <a:rPr lang="en-US" sz="2800" kern="0" dirty="0" smtClean="0"/>
              <a:t>1 N = 1 kg m s</a:t>
            </a:r>
            <a:r>
              <a:rPr lang="en-US" sz="2800" kern="0" baseline="30000" dirty="0" smtClean="0"/>
              <a:t>–2</a:t>
            </a:r>
            <a:r>
              <a:rPr lang="en-US" sz="2800" kern="0" dirty="0" smtClean="0"/>
              <a:t> </a:t>
            </a:r>
            <a:endParaRPr lang="en-US" sz="2800" kern="0" dirty="0"/>
          </a:p>
        </p:txBody>
      </p:sp>
      <p:pic>
        <p:nvPicPr>
          <p:cNvPr id="7" name="Picture 15" descr="Figure_UNTBL_5_1_1"/>
          <p:cNvPicPr>
            <a:picLocks noChangeAspect="1" noChangeArrowheads="1"/>
          </p:cNvPicPr>
          <p:nvPr/>
        </p:nvPicPr>
        <p:blipFill>
          <a:blip r:embed="rId2"/>
          <a:srcRect b="8153"/>
          <a:stretch>
            <a:fillRect/>
          </a:stretch>
        </p:blipFill>
        <p:spPr bwMode="auto">
          <a:xfrm>
            <a:off x="4856852" y="1033811"/>
            <a:ext cx="3286125" cy="2603500"/>
          </a:xfrm>
          <a:prstGeom prst="rect">
            <a:avLst/>
          </a:prstGeom>
          <a:noFill/>
          <a:ln w="9525">
            <a:noFill/>
            <a:miter lim="800000"/>
            <a:headEnd/>
            <a:tailEnd/>
          </a:ln>
        </p:spPr>
      </p:pic>
      <p:pic>
        <p:nvPicPr>
          <p:cNvPr id="8" name="Picture 16" descr="Figure_UNTBL_5_1_2"/>
          <p:cNvPicPr>
            <a:picLocks noChangeAspect="1" noChangeArrowheads="1"/>
          </p:cNvPicPr>
          <p:nvPr/>
        </p:nvPicPr>
        <p:blipFill>
          <a:blip r:embed="rId3"/>
          <a:srcRect b="8281"/>
          <a:stretch>
            <a:fillRect/>
          </a:stretch>
        </p:blipFill>
        <p:spPr bwMode="auto">
          <a:xfrm>
            <a:off x="4900013" y="4140200"/>
            <a:ext cx="3336925" cy="2717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1DC41E4-161D-AD48-AF17-D1FE093EF1F0}" type="slidenum">
              <a:rPr lang="en-US" smtClean="0"/>
              <a:pPr/>
              <a:t>25</a:t>
            </a:fld>
            <a:endParaRPr lang="en-US"/>
          </a:p>
        </p:txBody>
      </p:sp>
    </p:spTree>
    <p:extLst>
      <p:ext uri="{BB962C8B-B14F-4D97-AF65-F5344CB8AC3E}">
        <p14:creationId xmlns:p14="http://schemas.microsoft.com/office/powerpoint/2010/main" val="39573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4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4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94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9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1363663"/>
            <a:ext cx="8274050" cy="4924425"/>
          </a:xfrm>
        </p:spPr>
        <p:txBody>
          <a:bodyPr/>
          <a:lstStyle/>
          <a:p>
            <a:pPr eaLnBrk="1" hangingPunct="1">
              <a:buFontTx/>
              <a:buNone/>
            </a:pPr>
            <a:r>
              <a:rPr lang="en-US" dirty="0" smtClean="0"/>
              <a:t>Vector quantity</a:t>
            </a:r>
          </a:p>
          <a:p>
            <a:pPr eaLnBrk="1" hangingPunct="1"/>
            <a:r>
              <a:rPr lang="en-US" sz="2800" dirty="0" smtClean="0"/>
              <a:t>a quantity whose description requires both magnitude (how much) and direction (which way)</a:t>
            </a:r>
          </a:p>
          <a:p>
            <a:pPr eaLnBrk="1" hangingPunct="1"/>
            <a:r>
              <a:rPr lang="en-US" sz="2800" dirty="0" smtClean="0"/>
              <a:t>can be represented by arrows drawn to scale, called vectors</a:t>
            </a:r>
            <a:endParaRPr lang="en-US" dirty="0" smtClean="0"/>
          </a:p>
          <a:p>
            <a:pPr marL="914400" lvl="1" indent="-341313" eaLnBrk="1" hangingPunct="1"/>
            <a:r>
              <a:rPr lang="en-US" sz="2400" dirty="0" smtClean="0"/>
              <a:t>length of arrow represents magnitude and arrowhead shows direction</a:t>
            </a:r>
            <a:r>
              <a:rPr lang="en-US" dirty="0" smtClean="0"/>
              <a:t>		</a:t>
            </a:r>
            <a:r>
              <a:rPr lang="en-US" sz="2800" dirty="0" smtClean="0"/>
              <a:t>			</a:t>
            </a:r>
            <a:endParaRPr lang="en-US" dirty="0" smtClean="0"/>
          </a:p>
        </p:txBody>
      </p:sp>
      <p:sp>
        <p:nvSpPr>
          <p:cNvPr id="5" name="Rectangle 2"/>
          <p:cNvSpPr>
            <a:spLocks noGrp="1" noChangeArrowheads="1"/>
          </p:cNvSpPr>
          <p:nvPr>
            <p:ph type="title"/>
          </p:nvPr>
        </p:nvSpPr>
        <p:spPr>
          <a:xfrm>
            <a:off x="457200" y="233363"/>
            <a:ext cx="8229600" cy="679450"/>
          </a:xfrm>
        </p:spPr>
        <p:txBody>
          <a:bodyPr/>
          <a:lstStyle/>
          <a:p>
            <a:pPr eaLnBrk="1" hangingPunct="1"/>
            <a:r>
              <a:rPr lang="en-US" dirty="0"/>
              <a:t>What is a force?</a:t>
            </a:r>
          </a:p>
        </p:txBody>
      </p:sp>
      <p:cxnSp>
        <p:nvCxnSpPr>
          <p:cNvPr id="4" name="Straight Arrow Connector 3"/>
          <p:cNvCxnSpPr/>
          <p:nvPr/>
        </p:nvCxnSpPr>
        <p:spPr>
          <a:xfrm>
            <a:off x="3672840" y="960120"/>
            <a:ext cx="3459480" cy="762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77800"/>
            <a:ext cx="8229600" cy="1143000"/>
          </a:xfrm>
        </p:spPr>
        <p:txBody>
          <a:bodyPr/>
          <a:lstStyle/>
          <a:p>
            <a:pPr eaLnBrk="1" hangingPunct="1"/>
            <a:r>
              <a:rPr lang="en-US" smtClean="0"/>
              <a:t>Net Force</a:t>
            </a:r>
          </a:p>
        </p:txBody>
      </p:sp>
      <p:sp>
        <p:nvSpPr>
          <p:cNvPr id="25603" name="Rectangle 3"/>
          <p:cNvSpPr>
            <a:spLocks noGrp="1" noChangeArrowheads="1"/>
          </p:cNvSpPr>
          <p:nvPr>
            <p:ph type="body" idx="1"/>
          </p:nvPr>
        </p:nvSpPr>
        <p:spPr>
          <a:xfrm>
            <a:off x="333375" y="1212851"/>
            <a:ext cx="8229600" cy="1737614"/>
          </a:xfrm>
        </p:spPr>
        <p:txBody>
          <a:bodyPr/>
          <a:lstStyle/>
          <a:p>
            <a:pPr eaLnBrk="1" hangingPunct="1">
              <a:buFontTx/>
              <a:buNone/>
            </a:pPr>
            <a:r>
              <a:rPr lang="en-US" sz="2800" dirty="0" smtClean="0"/>
              <a:t>Net force is the </a:t>
            </a:r>
            <a:r>
              <a:rPr lang="en-US" sz="2800" b="1" dirty="0" smtClean="0"/>
              <a:t>combination</a:t>
            </a:r>
            <a:r>
              <a:rPr lang="en-US" sz="2800" dirty="0" smtClean="0"/>
              <a:t> of all forces that change an object’s state of motion.</a:t>
            </a:r>
          </a:p>
          <a:p>
            <a:pPr eaLnBrk="1" hangingPunct="1">
              <a:buFontTx/>
              <a:buNone/>
            </a:pPr>
            <a:r>
              <a:rPr lang="en-US" dirty="0" smtClean="0"/>
              <a:t>	</a:t>
            </a:r>
            <a:r>
              <a:rPr lang="en-US" sz="2400" dirty="0" smtClean="0"/>
              <a:t>Examples:</a:t>
            </a:r>
          </a:p>
          <a:p>
            <a:pPr eaLnBrk="1" hangingPunct="1">
              <a:buFontTx/>
              <a:buNone/>
            </a:pPr>
            <a:endParaRPr lang="en-US" sz="2800" dirty="0" smtClean="0"/>
          </a:p>
          <a:p>
            <a:pPr eaLnBrk="1" hangingPunct="1">
              <a:buFontTx/>
              <a:buNone/>
            </a:pPr>
            <a:endParaRPr lang="en-US" sz="2000" dirty="0" smtClean="0"/>
          </a:p>
        </p:txBody>
      </p:sp>
      <p:sp>
        <p:nvSpPr>
          <p:cNvPr id="25608" name="Text Box 8"/>
          <p:cNvSpPr txBox="1">
            <a:spLocks noChangeArrowheads="1"/>
          </p:cNvSpPr>
          <p:nvPr/>
        </p:nvSpPr>
        <p:spPr bwMode="auto">
          <a:xfrm>
            <a:off x="6880225" y="6181725"/>
            <a:ext cx="227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 </a:t>
            </a:r>
          </a:p>
        </p:txBody>
      </p:sp>
      <p:pic>
        <p:nvPicPr>
          <p:cNvPr id="25621" name="Picture 21" descr="02_06_Figure"/>
          <p:cNvPicPr>
            <a:picLocks noChangeAspect="1" noChangeArrowheads="1"/>
          </p:cNvPicPr>
          <p:nvPr/>
        </p:nvPicPr>
        <p:blipFill>
          <a:blip r:embed="rId3">
            <a:extLst>
              <a:ext uri="{28A0092B-C50C-407E-A947-70E740481C1C}">
                <a14:useLocalDpi xmlns:a14="http://schemas.microsoft.com/office/drawing/2010/main" val="0"/>
              </a:ext>
            </a:extLst>
          </a:blip>
          <a:srcRect b="28732"/>
          <a:stretch>
            <a:fillRect/>
          </a:stretch>
        </p:blipFill>
        <p:spPr bwMode="auto">
          <a:xfrm>
            <a:off x="409574" y="2859913"/>
            <a:ext cx="8321675" cy="2736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3"/>
          <p:cNvSpPr>
            <a:spLocks noGrp="1" noChangeArrowheads="1"/>
          </p:cNvSpPr>
          <p:nvPr>
            <p:ph type="body" idx="4294967295"/>
          </p:nvPr>
        </p:nvSpPr>
        <p:spPr>
          <a:xfrm>
            <a:off x="304800" y="1066800"/>
            <a:ext cx="8628063" cy="5394960"/>
          </a:xfrm>
        </p:spPr>
        <p:txBody>
          <a:bodyPr/>
          <a:lstStyle/>
          <a:p>
            <a:pPr marL="457200" indent="-457200" eaLnBrk="1" hangingPunct="1">
              <a:buFontTx/>
              <a:buNone/>
            </a:pPr>
            <a:r>
              <a:rPr lang="en-US" dirty="0" smtClean="0"/>
              <a:t>One person pushes a cart to the right with a force of 5 N.</a:t>
            </a:r>
          </a:p>
          <a:p>
            <a:pPr marL="457200" indent="-457200" eaLnBrk="1" hangingPunct="1">
              <a:buFontTx/>
              <a:buNone/>
            </a:pPr>
            <a:r>
              <a:rPr lang="en-US" dirty="0" smtClean="0"/>
              <a:t>At the same time, a second person pushes the same cart to the left with a force of 10 N. </a:t>
            </a:r>
          </a:p>
          <a:p>
            <a:pPr marL="457200" indent="-457200" eaLnBrk="1" hangingPunct="1">
              <a:buFontTx/>
              <a:buNone/>
            </a:pPr>
            <a:r>
              <a:rPr lang="en-US" dirty="0" smtClean="0"/>
              <a:t>What is the magnitude of the net force on the cart?</a:t>
            </a:r>
          </a:p>
          <a:p>
            <a:pPr marL="514350" indent="-514350" eaLnBrk="1" hangingPunct="1">
              <a:buFont typeface="+mj-lt"/>
              <a:buAutoNum type="alphaUcPeriod"/>
            </a:pPr>
            <a:r>
              <a:rPr lang="en-US" dirty="0" smtClean="0"/>
              <a:t>0 N</a:t>
            </a:r>
          </a:p>
          <a:p>
            <a:pPr marL="514350" indent="-514350" eaLnBrk="1" hangingPunct="1">
              <a:buFont typeface="+mj-lt"/>
              <a:buAutoNum type="alphaUcPeriod"/>
            </a:pPr>
            <a:r>
              <a:rPr lang="en-US" dirty="0" smtClean="0"/>
              <a:t>5 N</a:t>
            </a:r>
          </a:p>
          <a:p>
            <a:pPr marL="514350" indent="-514350" eaLnBrk="1" hangingPunct="1">
              <a:buFont typeface="+mj-lt"/>
              <a:buAutoNum type="alphaUcPeriod"/>
            </a:pPr>
            <a:r>
              <a:rPr lang="en-US" dirty="0" smtClean="0"/>
              <a:t>10 N</a:t>
            </a:r>
          </a:p>
          <a:p>
            <a:pPr marL="514350" indent="-514350" eaLnBrk="1" hangingPunct="1">
              <a:buFont typeface="+mj-lt"/>
              <a:buAutoNum type="alphaUcPeriod"/>
            </a:pPr>
            <a:r>
              <a:rPr lang="en-US" dirty="0" smtClean="0"/>
              <a:t>15 N</a:t>
            </a:r>
          </a:p>
        </p:txBody>
      </p:sp>
      <p:sp>
        <p:nvSpPr>
          <p:cNvPr id="143363" name="Rectangle 4"/>
          <p:cNvSpPr>
            <a:spLocks noChangeArrowheads="1"/>
          </p:cNvSpPr>
          <p:nvPr/>
        </p:nvSpPr>
        <p:spPr bwMode="auto">
          <a:xfrm>
            <a:off x="0" y="0"/>
            <a:ext cx="9144000" cy="9906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dirty="0">
                <a:solidFill>
                  <a:schemeClr val="bg1"/>
                </a:solidFill>
                <a:cs typeface="Arial" charset="0"/>
              </a:rPr>
              <a:t>Net </a:t>
            </a:r>
            <a:r>
              <a:rPr lang="en-US" sz="3200" b="1" dirty="0" smtClean="0">
                <a:solidFill>
                  <a:schemeClr val="bg1"/>
                </a:solidFill>
                <a:cs typeface="Arial" charset="0"/>
              </a:rPr>
              <a:t>Force</a:t>
            </a:r>
            <a:endParaRPr lang="en-US" sz="3200" b="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body" idx="4294967295"/>
          </p:nvPr>
        </p:nvSpPr>
        <p:spPr>
          <a:xfrm>
            <a:off x="304800" y="1066800"/>
            <a:ext cx="8628063" cy="5394960"/>
          </a:xfrm>
        </p:spPr>
        <p:txBody>
          <a:bodyPr/>
          <a:lstStyle/>
          <a:p>
            <a:pPr marL="457200" indent="-457200" eaLnBrk="1" hangingPunct="1">
              <a:buFontTx/>
              <a:buNone/>
            </a:pPr>
            <a:r>
              <a:rPr lang="en-US" dirty="0" smtClean="0"/>
              <a:t>One person pushes a cart to the right with a force of 5 N.</a:t>
            </a:r>
          </a:p>
          <a:p>
            <a:pPr marL="457200" indent="-457200" eaLnBrk="1" hangingPunct="1">
              <a:buFontTx/>
              <a:buNone/>
            </a:pPr>
            <a:r>
              <a:rPr lang="en-US" dirty="0" smtClean="0"/>
              <a:t>At the same time, a second person pushes the same cart to the left with a force of 10 N. </a:t>
            </a:r>
          </a:p>
          <a:p>
            <a:pPr marL="457200" indent="-457200" eaLnBrk="1" hangingPunct="1">
              <a:buFontTx/>
              <a:buNone/>
            </a:pPr>
            <a:r>
              <a:rPr lang="en-US" dirty="0" smtClean="0"/>
              <a:t>What is the direction of the net force on the cart?</a:t>
            </a:r>
          </a:p>
          <a:p>
            <a:pPr marL="514350" indent="-514350" eaLnBrk="1" hangingPunct="1">
              <a:buFont typeface="+mj-lt"/>
              <a:buAutoNum type="alphaUcPeriod"/>
            </a:pPr>
            <a:r>
              <a:rPr lang="en-US" dirty="0" smtClean="0"/>
              <a:t>To the left</a:t>
            </a:r>
          </a:p>
          <a:p>
            <a:pPr marL="514350" indent="-514350" eaLnBrk="1" hangingPunct="1">
              <a:buFont typeface="+mj-lt"/>
              <a:buAutoNum type="alphaUcPeriod"/>
            </a:pPr>
            <a:r>
              <a:rPr lang="en-US" dirty="0" smtClean="0"/>
              <a:t>To the right</a:t>
            </a:r>
          </a:p>
        </p:txBody>
      </p:sp>
      <p:sp>
        <p:nvSpPr>
          <p:cNvPr id="143363" name="Rectangle 4"/>
          <p:cNvSpPr>
            <a:spLocks noChangeArrowheads="1"/>
          </p:cNvSpPr>
          <p:nvPr/>
        </p:nvSpPr>
        <p:spPr bwMode="auto">
          <a:xfrm>
            <a:off x="0" y="0"/>
            <a:ext cx="9144000" cy="9906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dirty="0">
                <a:solidFill>
                  <a:schemeClr val="bg1"/>
                </a:solidFill>
                <a:cs typeface="Arial" charset="0"/>
              </a:rPr>
              <a:t>Net </a:t>
            </a:r>
            <a:r>
              <a:rPr lang="en-US" sz="3200" b="1" dirty="0" smtClean="0">
                <a:solidFill>
                  <a:schemeClr val="bg1"/>
                </a:solidFill>
                <a:cs typeface="Arial" charset="0"/>
              </a:rPr>
              <a:t>Force</a:t>
            </a:r>
            <a:endParaRPr lang="en-US" sz="3200" b="1" dirty="0">
              <a:solidFill>
                <a:schemeClr val="bg1"/>
              </a:solidFill>
              <a:cs typeface="Arial" charset="0"/>
            </a:endParaRPr>
          </a:p>
        </p:txBody>
      </p:sp>
    </p:spTree>
    <p:extLst>
      <p:ext uri="{BB962C8B-B14F-4D97-AF65-F5344CB8AC3E}">
        <p14:creationId xmlns:p14="http://schemas.microsoft.com/office/powerpoint/2010/main" val="299254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CA" dirty="0" smtClean="0"/>
              <a:t>Today’s Outline</a:t>
            </a:r>
            <a:endParaRPr lang="en-CA" dirty="0"/>
          </a:p>
        </p:txBody>
      </p:sp>
      <p:sp>
        <p:nvSpPr>
          <p:cNvPr id="3" name="Content Placeholder 2"/>
          <p:cNvSpPr>
            <a:spLocks noGrp="1"/>
          </p:cNvSpPr>
          <p:nvPr>
            <p:ph idx="1"/>
          </p:nvPr>
        </p:nvSpPr>
        <p:spPr>
          <a:xfrm>
            <a:off x="457200" y="1143000"/>
            <a:ext cx="8229600" cy="4983163"/>
          </a:xfrm>
        </p:spPr>
        <p:txBody>
          <a:bodyPr/>
          <a:lstStyle/>
          <a:p>
            <a:r>
              <a:rPr lang="en-CA" b="1" dirty="0" smtClean="0"/>
              <a:t>Introduction   </a:t>
            </a:r>
            <a:r>
              <a:rPr lang="en-CA" dirty="0" smtClean="0"/>
              <a:t>Who am I? What is physics? </a:t>
            </a:r>
          </a:p>
          <a:p>
            <a:r>
              <a:rPr lang="en-CA" b="1" dirty="0" smtClean="0"/>
              <a:t>Run </a:t>
            </a:r>
            <a:r>
              <a:rPr lang="en-CA" b="1" dirty="0"/>
              <a:t>of the </a:t>
            </a:r>
            <a:r>
              <a:rPr lang="en-CA" b="1" dirty="0" smtClean="0"/>
              <a:t>Course   </a:t>
            </a:r>
            <a:r>
              <a:rPr lang="en-CA" dirty="0" smtClean="0"/>
              <a:t>Clickers, Tutorials, Problem </a:t>
            </a:r>
            <a:r>
              <a:rPr lang="en-CA" dirty="0" err="1" smtClean="0"/>
              <a:t>Sets,Tests</a:t>
            </a:r>
            <a:r>
              <a:rPr lang="en-CA" dirty="0" smtClean="0"/>
              <a:t> and Exam </a:t>
            </a:r>
          </a:p>
          <a:p>
            <a:r>
              <a:rPr lang="en-CA" dirty="0" smtClean="0"/>
              <a:t>Starting </a:t>
            </a:r>
            <a:r>
              <a:rPr lang="en-CA" b="1" dirty="0" smtClean="0"/>
              <a:t>Chapter 2</a:t>
            </a:r>
            <a:r>
              <a:rPr lang="en-CA" dirty="0" smtClean="0"/>
              <a:t> of Conceptual Physics (we are skipping chapter 1..)</a:t>
            </a:r>
          </a:p>
          <a:p>
            <a:r>
              <a:rPr lang="en-CA" dirty="0" smtClean="0"/>
              <a:t>Motion, Force, Inertia</a:t>
            </a:r>
          </a:p>
          <a:p>
            <a:r>
              <a:rPr lang="en-CA" dirty="0" smtClean="0"/>
              <a:t>Newton’s First Law</a:t>
            </a:r>
          </a:p>
        </p:txBody>
      </p:sp>
    </p:spTree>
    <p:extLst>
      <p:ext uri="{BB962C8B-B14F-4D97-AF65-F5344CB8AC3E}">
        <p14:creationId xmlns:p14="http://schemas.microsoft.com/office/powerpoint/2010/main" val="61992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3"/>
          <p:cNvSpPr>
            <a:spLocks noGrp="1" noChangeArrowheads="1"/>
          </p:cNvSpPr>
          <p:nvPr>
            <p:ph type="body" idx="4294967295"/>
          </p:nvPr>
        </p:nvSpPr>
        <p:spPr>
          <a:xfrm>
            <a:off x="304800" y="1066800"/>
            <a:ext cx="8628063" cy="4468813"/>
          </a:xfrm>
        </p:spPr>
        <p:txBody>
          <a:bodyPr/>
          <a:lstStyle/>
          <a:p>
            <a:pPr marL="457200" indent="-457200" eaLnBrk="1" hangingPunct="1">
              <a:buFontTx/>
              <a:buNone/>
            </a:pPr>
            <a:r>
              <a:rPr lang="en-US" dirty="0"/>
              <a:t>One person pushes a cart to the right with a force of 5 N.</a:t>
            </a:r>
          </a:p>
          <a:p>
            <a:pPr marL="457200" indent="-457200" eaLnBrk="1" hangingPunct="1">
              <a:buFontTx/>
              <a:buNone/>
            </a:pPr>
            <a:r>
              <a:rPr lang="en-US" dirty="0"/>
              <a:t>At the same time, a second person pushes the same cart to the left with a force of 10 N. </a:t>
            </a:r>
          </a:p>
          <a:p>
            <a:pPr marL="457200" indent="-457200" eaLnBrk="1" hangingPunct="1">
              <a:buFontTx/>
              <a:buNone/>
            </a:pPr>
            <a:r>
              <a:rPr lang="en-US" dirty="0" smtClean="0"/>
              <a:t>The net force on the cart is  </a:t>
            </a:r>
            <a:r>
              <a:rPr lang="en-US" sz="2800" b="1" dirty="0" smtClean="0"/>
              <a:t>5 N to the left.</a:t>
            </a:r>
            <a:endParaRPr lang="en-US" sz="2800" b="1" dirty="0" smtClean="0">
              <a:ea typeface="Batang" pitchFamily="18" charset="-127"/>
            </a:endParaRPr>
          </a:p>
        </p:txBody>
      </p:sp>
      <p:sp>
        <p:nvSpPr>
          <p:cNvPr id="147459" name="Rectangle 4"/>
          <p:cNvSpPr>
            <a:spLocks noChangeArrowheads="1"/>
          </p:cNvSpPr>
          <p:nvPr/>
        </p:nvSpPr>
        <p:spPr bwMode="auto">
          <a:xfrm>
            <a:off x="0" y="0"/>
            <a:ext cx="9144000" cy="9906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3200" b="1" dirty="0">
                <a:solidFill>
                  <a:schemeClr val="bg1"/>
                </a:solidFill>
                <a:cs typeface="Arial" charset="0"/>
              </a:rPr>
              <a:t>Net </a:t>
            </a:r>
            <a:r>
              <a:rPr lang="en-US" sz="3200" b="1" dirty="0" smtClean="0">
                <a:solidFill>
                  <a:schemeClr val="bg1"/>
                </a:solidFill>
                <a:cs typeface="Arial" charset="0"/>
              </a:rPr>
              <a:t>Force</a:t>
            </a:r>
            <a:endParaRPr lang="en-US" sz="3200" b="1" dirty="0">
              <a:solidFill>
                <a:schemeClr val="bg1"/>
              </a:solidFill>
              <a:cs typeface="Arial" charset="0"/>
            </a:endParaRPr>
          </a:p>
        </p:txBody>
      </p:sp>
      <p:sp>
        <p:nvSpPr>
          <p:cNvPr id="147460" name="Text Box 4"/>
          <p:cNvSpPr txBox="1">
            <a:spLocks noChangeArrowheads="1"/>
          </p:cNvSpPr>
          <p:nvPr/>
        </p:nvSpPr>
        <p:spPr bwMode="auto">
          <a:xfrm>
            <a:off x="1657350" y="4118102"/>
            <a:ext cx="49911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t>Two forces are in opposite directions, so they </a:t>
            </a:r>
            <a:r>
              <a:rPr lang="en-US" sz="2400" b="1" dirty="0"/>
              <a:t>subtract</a:t>
            </a:r>
            <a:r>
              <a:rPr lang="en-US" sz="2400" dirty="0"/>
              <a:t>.</a:t>
            </a:r>
          </a:p>
          <a:p>
            <a:endParaRPr lang="en-US" sz="2400" dirty="0"/>
          </a:p>
          <a:p>
            <a:r>
              <a:rPr lang="en-US" sz="2400" dirty="0"/>
              <a:t>The direction is determined by the direction of the </a:t>
            </a:r>
            <a:r>
              <a:rPr lang="en-US" sz="2400" b="1" dirty="0"/>
              <a:t>larger</a:t>
            </a:r>
            <a:r>
              <a:rPr lang="en-US" sz="2400" dirty="0"/>
              <a:t> force.</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dissolve">
                                      <p:cBhvr>
                                        <p:cTn id="7" dur="5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206" name="Picture 14" descr="02_08_Figure"/>
          <p:cNvPicPr>
            <a:picLocks noChangeAspect="1" noChangeArrowheads="1"/>
          </p:cNvPicPr>
          <p:nvPr/>
        </p:nvPicPr>
        <p:blipFill>
          <a:blip r:embed="rId3">
            <a:extLst>
              <a:ext uri="{28A0092B-C50C-407E-A947-70E740481C1C}">
                <a14:useLocalDpi xmlns:a14="http://schemas.microsoft.com/office/drawing/2010/main" val="0"/>
              </a:ext>
            </a:extLst>
          </a:blip>
          <a:srcRect b="3970"/>
          <a:stretch>
            <a:fillRect/>
          </a:stretch>
        </p:blipFill>
        <p:spPr bwMode="auto">
          <a:xfrm>
            <a:off x="1868488" y="3113088"/>
            <a:ext cx="5407025" cy="3282950"/>
          </a:xfrm>
          <a:prstGeom prst="rect">
            <a:avLst/>
          </a:prstGeom>
          <a:noFill/>
          <a:extLst>
            <a:ext uri="{909E8E84-426E-40DD-AFC4-6F175D3DCCD1}">
              <a14:hiddenFill xmlns:a14="http://schemas.microsoft.com/office/drawing/2010/main">
                <a:solidFill>
                  <a:srgbClr val="FFFFFF"/>
                </a:solidFill>
              </a14:hiddenFill>
            </a:ext>
          </a:extLst>
        </p:spPr>
      </p:pic>
      <p:sp>
        <p:nvSpPr>
          <p:cNvPr id="136194" name="Rectangle 2"/>
          <p:cNvSpPr>
            <a:spLocks noGrp="1" noChangeArrowheads="1"/>
          </p:cNvSpPr>
          <p:nvPr>
            <p:ph type="title" idx="4294967295"/>
          </p:nvPr>
        </p:nvSpPr>
        <p:spPr/>
        <p:txBody>
          <a:bodyPr/>
          <a:lstStyle/>
          <a:p>
            <a:pPr eaLnBrk="1" hangingPunct="1"/>
            <a:r>
              <a:rPr lang="en-US" smtClean="0"/>
              <a:t>The Equilibrium Rule</a:t>
            </a:r>
          </a:p>
        </p:txBody>
      </p:sp>
      <p:sp>
        <p:nvSpPr>
          <p:cNvPr id="136195" name="Rectangle 3"/>
          <p:cNvSpPr>
            <a:spLocks noGrp="1" noChangeArrowheads="1"/>
          </p:cNvSpPr>
          <p:nvPr>
            <p:ph type="body" idx="4294967295"/>
          </p:nvPr>
        </p:nvSpPr>
        <p:spPr>
          <a:xfrm>
            <a:off x="530225" y="1379538"/>
            <a:ext cx="8229600" cy="2349500"/>
          </a:xfrm>
        </p:spPr>
        <p:txBody>
          <a:bodyPr/>
          <a:lstStyle/>
          <a:p>
            <a:pPr eaLnBrk="1" hangingPunct="1"/>
            <a:r>
              <a:rPr lang="en-US" smtClean="0"/>
              <a:t>The vector sum of forces acting on a non-accelerating object equals zero.</a:t>
            </a:r>
          </a:p>
          <a:p>
            <a:pPr eaLnBrk="1" hangingPunct="1"/>
            <a:r>
              <a:rPr lang="en-US" smtClean="0"/>
              <a:t>In equation form: </a:t>
            </a:r>
            <a:r>
              <a:rPr lang="en-US" smtClean="0">
                <a:sym typeface="Symbol" pitchFamily="18" charset="2"/>
              </a:rPr>
              <a:t></a:t>
            </a:r>
            <a:r>
              <a:rPr lang="en-US" i="1" smtClean="0">
                <a:sym typeface="Symbol" pitchFamily="18" charset="2"/>
              </a:rPr>
              <a:t>F</a:t>
            </a:r>
            <a:r>
              <a:rPr lang="en-US" smtClean="0">
                <a:sym typeface="Symbol" pitchFamily="18" charset="2"/>
              </a:rPr>
              <a:t> = 0.</a:t>
            </a:r>
          </a:p>
        </p:txBody>
      </p:sp>
      <p:sp>
        <p:nvSpPr>
          <p:cNvPr id="136198" name="Text Box 6"/>
          <p:cNvSpPr txBox="1">
            <a:spLocks noChangeArrowheads="1"/>
          </p:cNvSpPr>
          <p:nvPr/>
        </p:nvSpPr>
        <p:spPr bwMode="auto">
          <a:xfrm>
            <a:off x="6151563" y="6276975"/>
            <a:ext cx="2270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 </a:t>
            </a:r>
          </a:p>
        </p:txBody>
      </p:sp>
    </p:spTree>
    <p:extLst>
      <p:ext uri="{BB962C8B-B14F-4D97-AF65-F5344CB8AC3E}">
        <p14:creationId xmlns:p14="http://schemas.microsoft.com/office/powerpoint/2010/main" val="1946042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39725" y="0"/>
            <a:ext cx="8229600" cy="1143000"/>
          </a:xfrm>
        </p:spPr>
        <p:txBody>
          <a:bodyPr/>
          <a:lstStyle/>
          <a:p>
            <a:pPr eaLnBrk="1" hangingPunct="1"/>
            <a:r>
              <a:rPr lang="en-US" smtClean="0"/>
              <a:t>The Equilibrium Rule : Example</a:t>
            </a:r>
          </a:p>
        </p:txBody>
      </p:sp>
      <p:sp>
        <p:nvSpPr>
          <p:cNvPr id="30723" name="Rectangle 3"/>
          <p:cNvSpPr>
            <a:spLocks noGrp="1" noChangeArrowheads="1"/>
          </p:cNvSpPr>
          <p:nvPr>
            <p:ph type="body" idx="1"/>
          </p:nvPr>
        </p:nvSpPr>
        <p:spPr>
          <a:xfrm>
            <a:off x="382588" y="1273175"/>
            <a:ext cx="7758112" cy="706438"/>
          </a:xfrm>
        </p:spPr>
        <p:txBody>
          <a:bodyPr/>
          <a:lstStyle/>
          <a:p>
            <a:pPr eaLnBrk="1" hangingPunct="1">
              <a:buFontTx/>
              <a:buNone/>
            </a:pPr>
            <a:r>
              <a:rPr lang="en-US" smtClean="0"/>
              <a:t>A string holding up a bag of flour</a:t>
            </a:r>
            <a:endParaRPr lang="en-US" sz="2800" smtClean="0"/>
          </a:p>
        </p:txBody>
      </p:sp>
      <p:sp>
        <p:nvSpPr>
          <p:cNvPr id="30726" name="Rectangle 3"/>
          <p:cNvSpPr>
            <a:spLocks noChangeArrowheads="1"/>
          </p:cNvSpPr>
          <p:nvPr/>
        </p:nvSpPr>
        <p:spPr bwMode="auto">
          <a:xfrm>
            <a:off x="257175" y="2012950"/>
            <a:ext cx="60610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t>Two forces act on the bag of flour:</a:t>
            </a:r>
          </a:p>
          <a:p>
            <a:pPr marL="742950" lvl="1" indent="-285750">
              <a:spcBef>
                <a:spcPct val="20000"/>
              </a:spcBef>
              <a:buFontTx/>
              <a:buChar char="–"/>
            </a:pPr>
            <a:r>
              <a:rPr lang="en-US" sz="2400"/>
              <a:t>Tension force acts upward.</a:t>
            </a:r>
          </a:p>
          <a:p>
            <a:pPr marL="742950" lvl="1" indent="-285750">
              <a:spcBef>
                <a:spcPct val="20000"/>
              </a:spcBef>
              <a:buFontTx/>
              <a:buChar char="–"/>
            </a:pPr>
            <a:r>
              <a:rPr lang="en-US" sz="2400"/>
              <a:t>Weight acts downward.</a:t>
            </a:r>
          </a:p>
          <a:p>
            <a:pPr marL="342900" indent="-342900">
              <a:spcBef>
                <a:spcPct val="20000"/>
              </a:spcBef>
              <a:buFontTx/>
              <a:buChar char="•"/>
            </a:pPr>
            <a:r>
              <a:rPr lang="en-US" sz="2800"/>
              <a:t>Both are equal in magnitude and opposite in direction. </a:t>
            </a:r>
          </a:p>
          <a:p>
            <a:pPr marL="742950" lvl="1" indent="-285750">
              <a:spcBef>
                <a:spcPct val="20000"/>
              </a:spcBef>
              <a:buFontTx/>
              <a:buChar char="–"/>
            </a:pPr>
            <a:r>
              <a:rPr lang="en-US" sz="2400"/>
              <a:t>When added, they cancel to zero.</a:t>
            </a:r>
          </a:p>
          <a:p>
            <a:pPr marL="742950" lvl="1" indent="-285750">
              <a:spcBef>
                <a:spcPct val="20000"/>
              </a:spcBef>
              <a:buFontTx/>
              <a:buChar char="–"/>
            </a:pPr>
            <a:r>
              <a:rPr lang="en-US" sz="2400"/>
              <a:t>So, the bag of flour remains at rest.</a:t>
            </a:r>
          </a:p>
        </p:txBody>
      </p:sp>
      <p:sp>
        <p:nvSpPr>
          <p:cNvPr id="30727" name="Text Box 7"/>
          <p:cNvSpPr txBox="1">
            <a:spLocks noChangeArrowheads="1"/>
          </p:cNvSpPr>
          <p:nvPr/>
        </p:nvSpPr>
        <p:spPr bwMode="auto">
          <a:xfrm>
            <a:off x="6794500" y="5305425"/>
            <a:ext cx="227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 </a:t>
            </a:r>
          </a:p>
        </p:txBody>
      </p:sp>
      <p:pic>
        <p:nvPicPr>
          <p:cNvPr id="30735" name="Picture 15" descr="02_07_Figure"/>
          <p:cNvPicPr>
            <a:picLocks noChangeAspect="1" noChangeArrowheads="1"/>
          </p:cNvPicPr>
          <p:nvPr/>
        </p:nvPicPr>
        <p:blipFill>
          <a:blip r:embed="rId3">
            <a:extLst>
              <a:ext uri="{28A0092B-C50C-407E-A947-70E740481C1C}">
                <a14:useLocalDpi xmlns:a14="http://schemas.microsoft.com/office/drawing/2010/main" val="0"/>
              </a:ext>
            </a:extLst>
          </a:blip>
          <a:srcRect b="3981"/>
          <a:stretch>
            <a:fillRect/>
          </a:stretch>
        </p:blipFill>
        <p:spPr bwMode="auto">
          <a:xfrm>
            <a:off x="6080125" y="2473325"/>
            <a:ext cx="2927350" cy="311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dirty="0" smtClean="0"/>
              <a:t>Normal Force</a:t>
            </a:r>
          </a:p>
        </p:txBody>
      </p:sp>
      <p:sp>
        <p:nvSpPr>
          <p:cNvPr id="33796" name="Rectangle 3"/>
          <p:cNvSpPr>
            <a:spLocks noGrp="1" noChangeArrowheads="1"/>
          </p:cNvSpPr>
          <p:nvPr>
            <p:ph type="body" idx="1"/>
          </p:nvPr>
        </p:nvSpPr>
        <p:spPr>
          <a:xfrm>
            <a:off x="457200" y="1466850"/>
            <a:ext cx="8229600" cy="4525963"/>
          </a:xfrm>
        </p:spPr>
        <p:txBody>
          <a:bodyPr/>
          <a:lstStyle/>
          <a:p>
            <a:pPr marL="0" indent="0" eaLnBrk="1" hangingPunct="1">
              <a:buFontTx/>
              <a:buNone/>
            </a:pPr>
            <a:r>
              <a:rPr lang="en-US" dirty="0" smtClean="0"/>
              <a:t>The normal force on an object resting on a flat surface is an upward force on an object that is opposite to the force of gravity.</a:t>
            </a:r>
          </a:p>
          <a:p>
            <a:pPr marL="0" indent="0" eaLnBrk="1" hangingPunct="1">
              <a:buFontTx/>
              <a:buNone/>
            </a:pPr>
            <a:endParaRPr lang="en-US" dirty="0" smtClean="0"/>
          </a:p>
          <a:p>
            <a:pPr marL="0" indent="0" eaLnBrk="1" hangingPunct="1">
              <a:buFontTx/>
              <a:buNone/>
            </a:pPr>
            <a:r>
              <a:rPr lang="en-US" sz="2400" dirty="0" smtClean="0"/>
              <a:t>Example: A book on a table compresses</a:t>
            </a:r>
          </a:p>
          <a:p>
            <a:pPr marL="0" indent="0" eaLnBrk="1" hangingPunct="1">
              <a:buFontTx/>
              <a:buNone/>
            </a:pPr>
            <a:r>
              <a:rPr lang="en-US" sz="2400" dirty="0" smtClean="0"/>
              <a:t>Atoms in the table, and the compressed</a:t>
            </a:r>
          </a:p>
          <a:p>
            <a:pPr marL="0" indent="0" eaLnBrk="1" hangingPunct="1">
              <a:buFontTx/>
              <a:buNone/>
            </a:pPr>
            <a:r>
              <a:rPr lang="en-US" sz="2400" dirty="0" smtClean="0"/>
              <a:t>atoms produce the support force.</a:t>
            </a:r>
          </a:p>
          <a:p>
            <a:pPr marL="0" indent="0" eaLnBrk="1" hangingPunct="1">
              <a:buFontTx/>
              <a:buNone/>
            </a:pPr>
            <a:endParaRPr lang="en-US" sz="2400" dirty="0" smtClean="0"/>
          </a:p>
        </p:txBody>
      </p:sp>
      <p:pic>
        <p:nvPicPr>
          <p:cNvPr id="33807" name="Picture 15" descr="02_09_Figure"/>
          <p:cNvPicPr>
            <a:picLocks noChangeAspect="1" noChangeArrowheads="1"/>
          </p:cNvPicPr>
          <p:nvPr/>
        </p:nvPicPr>
        <p:blipFill>
          <a:blip r:embed="rId3" cstate="print">
            <a:extLst>
              <a:ext uri="{28A0092B-C50C-407E-A947-70E740481C1C}">
                <a14:useLocalDpi xmlns:a14="http://schemas.microsoft.com/office/drawing/2010/main" val="0"/>
              </a:ext>
            </a:extLst>
          </a:blip>
          <a:srcRect t="17725" r="39769" b="2290"/>
          <a:stretch>
            <a:fillRect/>
          </a:stretch>
        </p:blipFill>
        <p:spPr bwMode="auto">
          <a:xfrm>
            <a:off x="6284913" y="2890838"/>
            <a:ext cx="2260600" cy="277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8254" name="Picture 14" descr="02_09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507"/>
          <a:stretch>
            <a:fillRect/>
          </a:stretch>
        </p:blipFill>
        <p:spPr bwMode="auto">
          <a:xfrm>
            <a:off x="4927600" y="1622425"/>
            <a:ext cx="3994150" cy="3600450"/>
          </a:xfrm>
          <a:prstGeom prst="rect">
            <a:avLst/>
          </a:prstGeom>
          <a:noFill/>
          <a:extLst>
            <a:ext uri="{909E8E84-426E-40DD-AFC4-6F175D3DCCD1}">
              <a14:hiddenFill xmlns:a14="http://schemas.microsoft.com/office/drawing/2010/main">
                <a:solidFill>
                  <a:srgbClr val="FFFFFF"/>
                </a:solidFill>
              </a14:hiddenFill>
            </a:ext>
          </a:extLst>
        </p:spPr>
      </p:pic>
      <p:sp>
        <p:nvSpPr>
          <p:cNvPr id="138243" name="Rectangle 2"/>
          <p:cNvSpPr>
            <a:spLocks noGrp="1" noChangeArrowheads="1"/>
          </p:cNvSpPr>
          <p:nvPr>
            <p:ph type="title" idx="4294967295"/>
          </p:nvPr>
        </p:nvSpPr>
        <p:spPr/>
        <p:txBody>
          <a:bodyPr/>
          <a:lstStyle/>
          <a:p>
            <a:pPr eaLnBrk="1" hangingPunct="1"/>
            <a:r>
              <a:rPr lang="en-US" dirty="0" smtClean="0"/>
              <a:t>Understanding Normal Force</a:t>
            </a:r>
          </a:p>
        </p:txBody>
      </p:sp>
      <p:sp>
        <p:nvSpPr>
          <p:cNvPr id="138244" name="Rectangle 3"/>
          <p:cNvSpPr>
            <a:spLocks noGrp="1" noChangeArrowheads="1"/>
          </p:cNvSpPr>
          <p:nvPr>
            <p:ph type="body" idx="4294967295"/>
          </p:nvPr>
        </p:nvSpPr>
        <p:spPr>
          <a:xfrm>
            <a:off x="457200" y="1466850"/>
            <a:ext cx="4733925" cy="4525963"/>
          </a:xfrm>
        </p:spPr>
        <p:txBody>
          <a:bodyPr/>
          <a:lstStyle/>
          <a:p>
            <a:pPr marL="0" indent="0" eaLnBrk="1" hangingPunct="1">
              <a:buFontTx/>
              <a:buNone/>
            </a:pPr>
            <a:r>
              <a:rPr lang="en-US" smtClean="0"/>
              <a:t>When you push down on a spring, the spring pushes back up on you.</a:t>
            </a:r>
          </a:p>
          <a:p>
            <a:pPr marL="0" indent="0" eaLnBrk="1" hangingPunct="1">
              <a:buFontTx/>
              <a:buNone/>
            </a:pPr>
            <a:endParaRPr lang="en-US" smtClean="0"/>
          </a:p>
          <a:p>
            <a:pPr marL="0" indent="0" eaLnBrk="1" hangingPunct="1">
              <a:buFontTx/>
              <a:buNone/>
            </a:pPr>
            <a:r>
              <a:rPr lang="en-US" smtClean="0"/>
              <a:t>Similarly, when a book pushes down on a table, the table pushes back up on the book.  </a:t>
            </a:r>
            <a:endParaRPr lang="en-US" sz="2400" smtClean="0"/>
          </a:p>
          <a:p>
            <a:pPr marL="0" indent="0" eaLnBrk="1" hangingPunct="1">
              <a:buFontTx/>
              <a:buNone/>
            </a:pPr>
            <a:endParaRPr lang="en-US" sz="2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Equilibrium of Moving Things</a:t>
            </a:r>
          </a:p>
        </p:txBody>
      </p:sp>
      <p:sp>
        <p:nvSpPr>
          <p:cNvPr id="36867" name="Rectangle 3"/>
          <p:cNvSpPr>
            <a:spLocks noGrp="1" noChangeArrowheads="1"/>
          </p:cNvSpPr>
          <p:nvPr>
            <p:ph type="body" idx="1"/>
          </p:nvPr>
        </p:nvSpPr>
        <p:spPr/>
        <p:txBody>
          <a:bodyPr/>
          <a:lstStyle/>
          <a:p>
            <a:pPr eaLnBrk="1" hangingPunct="1">
              <a:buFontTx/>
              <a:buNone/>
            </a:pPr>
            <a:r>
              <a:rPr lang="en-US" smtClean="0">
                <a:effectLst>
                  <a:outerShdw blurRad="38100" dist="38100" dir="2700000" algn="tl">
                    <a:srgbClr val="C0C0C0"/>
                  </a:outerShdw>
                </a:effectLst>
              </a:rPr>
              <a:t>Equilibrium: </a:t>
            </a:r>
            <a:r>
              <a:rPr lang="en-US" smtClean="0"/>
              <a:t>a state of no change with no net force acting</a:t>
            </a:r>
          </a:p>
          <a:p>
            <a:pPr lvl="1" eaLnBrk="1" hangingPunct="1"/>
            <a:r>
              <a:rPr lang="en-US" smtClean="0">
                <a:effectLst>
                  <a:outerShdw blurRad="38100" dist="38100" dir="2700000" algn="tl">
                    <a:srgbClr val="C0C0C0"/>
                  </a:outerShdw>
                </a:effectLst>
              </a:rPr>
              <a:t>Static</a:t>
            </a:r>
            <a:r>
              <a:rPr lang="en-US" smtClean="0"/>
              <a:t> equilibrium</a:t>
            </a:r>
          </a:p>
          <a:p>
            <a:pPr lvl="1" eaLnBrk="1" hangingPunct="1">
              <a:buFontTx/>
              <a:buNone/>
            </a:pPr>
            <a:r>
              <a:rPr lang="en-US" smtClean="0"/>
              <a:t>	</a:t>
            </a:r>
            <a:r>
              <a:rPr lang="en-US" sz="2400" smtClean="0"/>
              <a:t>Example: hockey puck at rest on slippery ice</a:t>
            </a:r>
            <a:endParaRPr lang="en-US" smtClean="0"/>
          </a:p>
          <a:p>
            <a:pPr lvl="1" eaLnBrk="1" hangingPunct="1"/>
            <a:r>
              <a:rPr lang="en-US" smtClean="0">
                <a:effectLst>
                  <a:outerShdw blurRad="38100" dist="38100" dir="2700000" algn="tl">
                    <a:srgbClr val="C0C0C0"/>
                  </a:outerShdw>
                </a:effectLst>
              </a:rPr>
              <a:t>Dynamic</a:t>
            </a:r>
            <a:r>
              <a:rPr lang="en-US" smtClean="0"/>
              <a:t> equilibrium</a:t>
            </a:r>
          </a:p>
          <a:p>
            <a:pPr lvl="1" eaLnBrk="1" hangingPunct="1">
              <a:buFontTx/>
              <a:buNone/>
            </a:pPr>
            <a:r>
              <a:rPr lang="en-US" smtClean="0"/>
              <a:t>	</a:t>
            </a:r>
            <a:r>
              <a:rPr lang="en-US" sz="2400" smtClean="0"/>
              <a:t>Example: hockey puck sliding at constant speed on 		   slippery ice</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68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65406" y="3115056"/>
            <a:ext cx="156623" cy="12192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7907" name="Picture 19" descr="04_04_Figure"/>
          <p:cNvPicPr>
            <a:picLocks noChangeAspect="1" noChangeArrowheads="1"/>
          </p:cNvPicPr>
          <p:nvPr/>
        </p:nvPicPr>
        <p:blipFill>
          <a:blip r:embed="rId3" cstate="print">
            <a:extLst>
              <a:ext uri="{28A0092B-C50C-407E-A947-70E740481C1C}">
                <a14:useLocalDpi xmlns:a14="http://schemas.microsoft.com/office/drawing/2010/main" val="0"/>
              </a:ext>
            </a:extLst>
          </a:blip>
          <a:srcRect t="17038" r="37344" b="9293"/>
          <a:stretch>
            <a:fillRect/>
          </a:stretch>
        </p:blipFill>
        <p:spPr bwMode="auto">
          <a:xfrm>
            <a:off x="911225" y="2666366"/>
            <a:ext cx="3136519" cy="2125666"/>
          </a:xfrm>
          <a:prstGeom prst="rect">
            <a:avLst/>
          </a:prstGeom>
          <a:noFill/>
          <a:extLst>
            <a:ext uri="{909E8E84-426E-40DD-AFC4-6F175D3DCCD1}">
              <a14:hiddenFill xmlns:a14="http://schemas.microsoft.com/office/drawing/2010/main">
                <a:solidFill>
                  <a:srgbClr val="FFFFFF"/>
                </a:solidFill>
              </a14:hiddenFill>
            </a:ext>
          </a:extLst>
        </p:spPr>
      </p:pic>
      <p:sp>
        <p:nvSpPr>
          <p:cNvPr id="37891" name="Rectangle 2"/>
          <p:cNvSpPr>
            <a:spLocks noGrp="1" noChangeArrowheads="1"/>
          </p:cNvSpPr>
          <p:nvPr>
            <p:ph type="title"/>
          </p:nvPr>
        </p:nvSpPr>
        <p:spPr>
          <a:xfrm>
            <a:off x="457200" y="274638"/>
            <a:ext cx="8229600" cy="566610"/>
          </a:xfrm>
        </p:spPr>
        <p:txBody>
          <a:bodyPr/>
          <a:lstStyle/>
          <a:p>
            <a:pPr eaLnBrk="1" hangingPunct="1"/>
            <a:r>
              <a:rPr lang="en-US" dirty="0" smtClean="0"/>
              <a:t>Equilibrium of Moving Things</a:t>
            </a:r>
          </a:p>
        </p:txBody>
      </p:sp>
      <p:sp>
        <p:nvSpPr>
          <p:cNvPr id="37892" name="Rectangle 3"/>
          <p:cNvSpPr>
            <a:spLocks noGrp="1" noChangeArrowheads="1"/>
          </p:cNvSpPr>
          <p:nvPr>
            <p:ph type="body" idx="1"/>
          </p:nvPr>
        </p:nvSpPr>
        <p:spPr>
          <a:xfrm>
            <a:off x="538734" y="1003237"/>
            <a:ext cx="8229600" cy="2432050"/>
          </a:xfrm>
        </p:spPr>
        <p:txBody>
          <a:bodyPr/>
          <a:lstStyle/>
          <a:p>
            <a:pPr eaLnBrk="1" hangingPunct="1">
              <a:buFontTx/>
              <a:buNone/>
            </a:pPr>
            <a:r>
              <a:rPr lang="en-US" sz="2400" dirty="0" smtClean="0"/>
              <a:t>A man pushes a crate with a force to the right.</a:t>
            </a:r>
          </a:p>
          <a:p>
            <a:pPr eaLnBrk="1" hangingPunct="1">
              <a:buFontTx/>
              <a:buNone/>
            </a:pPr>
            <a:r>
              <a:rPr lang="en-US" sz="2400" dirty="0" smtClean="0"/>
              <a:t>The downward gravity force is balanced by an upward normal force.</a:t>
            </a:r>
          </a:p>
        </p:txBody>
      </p:sp>
      <p:sp>
        <p:nvSpPr>
          <p:cNvPr id="37897" name="Text Box 9"/>
          <p:cNvSpPr txBox="1">
            <a:spLocks noChangeArrowheads="1"/>
          </p:cNvSpPr>
          <p:nvPr/>
        </p:nvSpPr>
        <p:spPr bwMode="auto">
          <a:xfrm>
            <a:off x="6116638" y="6229350"/>
            <a:ext cx="2270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 </a:t>
            </a:r>
          </a:p>
        </p:txBody>
      </p:sp>
      <p:sp>
        <p:nvSpPr>
          <p:cNvPr id="2" name="Rectangle 1"/>
          <p:cNvSpPr/>
          <p:nvPr/>
        </p:nvSpPr>
        <p:spPr>
          <a:xfrm>
            <a:off x="1802828" y="4376928"/>
            <a:ext cx="1353312" cy="610176"/>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Arrow Connector 3"/>
          <p:cNvCxnSpPr/>
          <p:nvPr/>
        </p:nvCxnSpPr>
        <p:spPr>
          <a:xfrm flipV="1">
            <a:off x="6254528" y="2182368"/>
            <a:ext cx="0" cy="975360"/>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803648" y="3243072"/>
            <a:ext cx="268224" cy="329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278912" y="3176016"/>
            <a:ext cx="908272" cy="0"/>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6254528" y="3206496"/>
            <a:ext cx="0" cy="975360"/>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11995" y="2414016"/>
            <a:ext cx="889987" cy="369332"/>
          </a:xfrm>
          <a:prstGeom prst="rect">
            <a:avLst/>
          </a:prstGeom>
          <a:noFill/>
        </p:spPr>
        <p:txBody>
          <a:bodyPr wrap="none" rtlCol="0">
            <a:spAutoFit/>
          </a:bodyPr>
          <a:lstStyle/>
          <a:p>
            <a:r>
              <a:rPr lang="en-CA" dirty="0" smtClean="0"/>
              <a:t>normal</a:t>
            </a:r>
            <a:endParaRPr lang="en-CA" dirty="0"/>
          </a:p>
        </p:txBody>
      </p:sp>
      <p:sp>
        <p:nvSpPr>
          <p:cNvPr id="17" name="TextBox 16"/>
          <p:cNvSpPr txBox="1"/>
          <p:nvPr/>
        </p:nvSpPr>
        <p:spPr>
          <a:xfrm>
            <a:off x="6278912" y="3694176"/>
            <a:ext cx="864339" cy="369332"/>
          </a:xfrm>
          <a:prstGeom prst="rect">
            <a:avLst/>
          </a:prstGeom>
          <a:noFill/>
        </p:spPr>
        <p:txBody>
          <a:bodyPr wrap="none" rtlCol="0">
            <a:spAutoFit/>
          </a:bodyPr>
          <a:lstStyle/>
          <a:p>
            <a:r>
              <a:rPr lang="en-CA" dirty="0" smtClean="0"/>
              <a:t>gravity</a:t>
            </a:r>
            <a:endParaRPr lang="en-CA" dirty="0"/>
          </a:p>
        </p:txBody>
      </p:sp>
      <p:sp>
        <p:nvSpPr>
          <p:cNvPr id="18" name="TextBox 17"/>
          <p:cNvSpPr txBox="1"/>
          <p:nvPr/>
        </p:nvSpPr>
        <p:spPr>
          <a:xfrm>
            <a:off x="6711081" y="2804050"/>
            <a:ext cx="684803" cy="369332"/>
          </a:xfrm>
          <a:prstGeom prst="rect">
            <a:avLst/>
          </a:prstGeom>
          <a:noFill/>
        </p:spPr>
        <p:txBody>
          <a:bodyPr wrap="none" rtlCol="0">
            <a:spAutoFit/>
          </a:bodyPr>
          <a:lstStyle/>
          <a:p>
            <a:r>
              <a:rPr lang="en-CA" dirty="0" smtClean="0"/>
              <a:t>push</a:t>
            </a:r>
            <a:endParaRPr lang="en-CA" dirty="0"/>
          </a:p>
        </p:txBody>
      </p:sp>
      <p:sp>
        <p:nvSpPr>
          <p:cNvPr id="19" name="Rectangle 3"/>
          <p:cNvSpPr txBox="1">
            <a:spLocks noChangeArrowheads="1"/>
          </p:cNvSpPr>
          <p:nvPr/>
        </p:nvSpPr>
        <p:spPr bwMode="auto">
          <a:xfrm>
            <a:off x="435102" y="4682016"/>
            <a:ext cx="8229600" cy="158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sz="2400" dirty="0" smtClean="0"/>
              <a:t>Can this crate move at a constant velocity?</a:t>
            </a:r>
          </a:p>
          <a:p>
            <a:pPr marL="457200" indent="-457200" eaLnBrk="1" hangingPunct="1">
              <a:buFontTx/>
              <a:buAutoNum type="alphaUcPeriod"/>
            </a:pPr>
            <a:r>
              <a:rPr lang="en-US" sz="2400" dirty="0" smtClean="0"/>
              <a:t>Yes</a:t>
            </a:r>
          </a:p>
          <a:p>
            <a:pPr marL="457200" indent="-457200" eaLnBrk="1" hangingPunct="1">
              <a:buFontTx/>
              <a:buAutoNum type="alphaUcPeriod"/>
            </a:pPr>
            <a:r>
              <a:rPr lang="en-US" sz="2400" dirty="0" smtClean="0"/>
              <a:t>No, there must be another force involved.</a:t>
            </a:r>
          </a:p>
        </p:txBody>
      </p:sp>
    </p:spTree>
    <p:extLst>
      <p:ext uri="{BB962C8B-B14F-4D97-AF65-F5344CB8AC3E}">
        <p14:creationId xmlns:p14="http://schemas.microsoft.com/office/powerpoint/2010/main" val="481454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907" name="Picture 19" descr="04_04_Figure"/>
          <p:cNvPicPr>
            <a:picLocks noChangeAspect="1" noChangeArrowheads="1"/>
          </p:cNvPicPr>
          <p:nvPr/>
        </p:nvPicPr>
        <p:blipFill>
          <a:blip r:embed="rId3">
            <a:extLst>
              <a:ext uri="{28A0092B-C50C-407E-A947-70E740481C1C}">
                <a14:useLocalDpi xmlns:a14="http://schemas.microsoft.com/office/drawing/2010/main" val="0"/>
              </a:ext>
            </a:extLst>
          </a:blip>
          <a:srcRect t="17038" r="37344" b="9293"/>
          <a:stretch>
            <a:fillRect/>
          </a:stretch>
        </p:blipFill>
        <p:spPr bwMode="auto">
          <a:xfrm>
            <a:off x="3349625" y="3641725"/>
            <a:ext cx="4502150" cy="3051175"/>
          </a:xfrm>
          <a:prstGeom prst="rect">
            <a:avLst/>
          </a:prstGeom>
          <a:noFill/>
          <a:extLst>
            <a:ext uri="{909E8E84-426E-40DD-AFC4-6F175D3DCCD1}">
              <a14:hiddenFill xmlns:a14="http://schemas.microsoft.com/office/drawing/2010/main">
                <a:solidFill>
                  <a:srgbClr val="FFFFFF"/>
                </a:solidFill>
              </a14:hiddenFill>
            </a:ext>
          </a:extLst>
        </p:spPr>
      </p:pic>
      <p:sp>
        <p:nvSpPr>
          <p:cNvPr id="37891" name="Rectangle 2"/>
          <p:cNvSpPr>
            <a:spLocks noGrp="1" noChangeArrowheads="1"/>
          </p:cNvSpPr>
          <p:nvPr>
            <p:ph type="title"/>
          </p:nvPr>
        </p:nvSpPr>
        <p:spPr/>
        <p:txBody>
          <a:bodyPr/>
          <a:lstStyle/>
          <a:p>
            <a:pPr eaLnBrk="1" hangingPunct="1"/>
            <a:r>
              <a:rPr lang="en-US" smtClean="0"/>
              <a:t>Equilibrium of Moving Things</a:t>
            </a:r>
          </a:p>
        </p:txBody>
      </p:sp>
      <p:sp>
        <p:nvSpPr>
          <p:cNvPr id="37892" name="Rectangle 3"/>
          <p:cNvSpPr>
            <a:spLocks noGrp="1" noChangeArrowheads="1"/>
          </p:cNvSpPr>
          <p:nvPr>
            <p:ph type="body" idx="1"/>
          </p:nvPr>
        </p:nvSpPr>
        <p:spPr>
          <a:xfrm>
            <a:off x="514350" y="1344613"/>
            <a:ext cx="8229600" cy="2432050"/>
          </a:xfrm>
        </p:spPr>
        <p:txBody>
          <a:bodyPr/>
          <a:lstStyle/>
          <a:p>
            <a:pPr eaLnBrk="1" hangingPunct="1">
              <a:buFontTx/>
              <a:buNone/>
            </a:pPr>
            <a:r>
              <a:rPr lang="en-US" smtClean="0"/>
              <a:t>Equilibrium test:</a:t>
            </a:r>
            <a:r>
              <a:rPr lang="en-US" sz="3600" smtClean="0"/>
              <a:t> </a:t>
            </a:r>
            <a:r>
              <a:rPr lang="en-US" smtClean="0"/>
              <a:t>whether something undergoes </a:t>
            </a:r>
            <a:r>
              <a:rPr lang="en-US" b="1" smtClean="0"/>
              <a:t>changes</a:t>
            </a:r>
            <a:r>
              <a:rPr lang="en-US" smtClean="0"/>
              <a:t> in motion</a:t>
            </a:r>
            <a:endParaRPr lang="en-US" sz="3600" smtClean="0"/>
          </a:p>
          <a:p>
            <a:pPr lvl="1" eaLnBrk="1" hangingPunct="1">
              <a:buFontTx/>
              <a:buNone/>
            </a:pPr>
            <a:r>
              <a:rPr lang="en-US" sz="2400" smtClean="0"/>
              <a:t>Example: A crate at rest is in static equilibrium.</a:t>
            </a:r>
          </a:p>
          <a:p>
            <a:pPr lvl="1" eaLnBrk="1" hangingPunct="1">
              <a:buFontTx/>
              <a:buNone/>
            </a:pPr>
            <a:r>
              <a:rPr lang="en-US" sz="2400" smtClean="0"/>
              <a:t>Example: When pushed at a steady speed, it is in </a:t>
            </a:r>
            <a:r>
              <a:rPr lang="en-US" sz="2400" smtClean="0">
                <a:effectLst>
                  <a:outerShdw blurRad="38100" dist="38100" dir="2700000" algn="tl">
                    <a:srgbClr val="C0C0C0"/>
                  </a:outerShdw>
                </a:effectLst>
              </a:rPr>
              <a:t>dynamic</a:t>
            </a:r>
            <a:r>
              <a:rPr lang="en-US" sz="2400" smtClean="0"/>
              <a:t> equilibrium.</a:t>
            </a:r>
            <a:r>
              <a:rPr lang="en-US" smtClean="0"/>
              <a:t> </a:t>
            </a:r>
          </a:p>
        </p:txBody>
      </p:sp>
      <p:sp>
        <p:nvSpPr>
          <p:cNvPr id="37897" name="Text Box 9"/>
          <p:cNvSpPr txBox="1">
            <a:spLocks noChangeArrowheads="1"/>
          </p:cNvSpPr>
          <p:nvPr/>
        </p:nvSpPr>
        <p:spPr bwMode="auto">
          <a:xfrm>
            <a:off x="6116638" y="6229350"/>
            <a:ext cx="2270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2209800" y="304800"/>
            <a:ext cx="51863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5100">
                <a:latin typeface="Baskerville Old Face" pitchFamily="18" charset="0"/>
              </a:rPr>
              <a:t>Newton’s First Law</a:t>
            </a:r>
          </a:p>
        </p:txBody>
      </p:sp>
      <p:sp>
        <p:nvSpPr>
          <p:cNvPr id="26627" name="TextBox 3"/>
          <p:cNvSpPr txBox="1">
            <a:spLocks noChangeArrowheads="1"/>
          </p:cNvSpPr>
          <p:nvPr/>
        </p:nvSpPr>
        <p:spPr bwMode="auto">
          <a:xfrm>
            <a:off x="990600" y="1371600"/>
            <a:ext cx="7772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000"/>
              <a:t>The natural state of an object with no net external force on it is to either remain at rest or continue to move in a straight line with a constant velocity.</a:t>
            </a:r>
          </a:p>
        </p:txBody>
      </p:sp>
      <p:sp>
        <p:nvSpPr>
          <p:cNvPr id="26628" name="TextBox 4"/>
          <p:cNvSpPr txBox="1">
            <a:spLocks noChangeArrowheads="1"/>
          </p:cNvSpPr>
          <p:nvPr/>
        </p:nvSpPr>
        <p:spPr bwMode="auto">
          <a:xfrm>
            <a:off x="304800" y="0"/>
            <a:ext cx="62706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9200">
                <a:latin typeface="Blackmoor LET"/>
                <a:ea typeface="Blackmoor LET"/>
                <a:cs typeface="Blackmoor LET"/>
              </a:rPr>
              <a:t>1</a:t>
            </a:r>
          </a:p>
        </p:txBody>
      </p:sp>
      <p:pic>
        <p:nvPicPr>
          <p:cNvPr id="26629" name="Picture 8" descr="http://buphy.bu.edu/%7Eduffy/mech/1C10_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81400"/>
            <a:ext cx="3490913"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4716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68313" y="147638"/>
            <a:ext cx="8229600" cy="701675"/>
          </a:xfrm>
        </p:spPr>
        <p:txBody>
          <a:bodyPr/>
          <a:lstStyle/>
          <a:p>
            <a:pPr eaLnBrk="1" hangingPunct="1"/>
            <a:r>
              <a:rPr lang="en-US" smtClean="0"/>
              <a:t>Thinking About Force</a:t>
            </a:r>
          </a:p>
        </p:txBody>
      </p:sp>
      <p:sp>
        <p:nvSpPr>
          <p:cNvPr id="117764" name="Text Box 3"/>
          <p:cNvSpPr txBox="1">
            <a:spLocks noChangeArrowheads="1"/>
          </p:cNvSpPr>
          <p:nvPr/>
        </p:nvSpPr>
        <p:spPr bwMode="auto">
          <a:xfrm>
            <a:off x="169534" y="990600"/>
            <a:ext cx="8537575" cy="954107"/>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800" dirty="0" smtClean="0"/>
              <a:t> Forces </a:t>
            </a:r>
            <a:r>
              <a:rPr lang="en-US" sz="2800" dirty="0"/>
              <a:t>exist due to interactions happening </a:t>
            </a:r>
            <a:r>
              <a:rPr lang="en-US" sz="2800" i="1" dirty="0"/>
              <a:t>now</a:t>
            </a:r>
            <a:r>
              <a:rPr lang="en-US" sz="2800" dirty="0"/>
              <a:t>, not due to what happened in the past</a:t>
            </a:r>
          </a:p>
        </p:txBody>
      </p:sp>
      <p:sp>
        <p:nvSpPr>
          <p:cNvPr id="117765" name="Text Box 3"/>
          <p:cNvSpPr txBox="1">
            <a:spLocks noChangeArrowheads="1"/>
          </p:cNvSpPr>
          <p:nvPr/>
        </p:nvSpPr>
        <p:spPr bwMode="auto">
          <a:xfrm>
            <a:off x="180976" y="2147768"/>
            <a:ext cx="4675187" cy="3262432"/>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800" dirty="0"/>
              <a:t> Consider a flying arrow</a:t>
            </a:r>
          </a:p>
          <a:p>
            <a:pPr>
              <a:spcAft>
                <a:spcPts val="600"/>
              </a:spcAft>
              <a:buClr>
                <a:srgbClr val="FF0000"/>
              </a:buClr>
              <a:buFont typeface="Wingdings" pitchFamily="-1" charset="2"/>
              <a:buChar char="§"/>
            </a:pPr>
            <a:r>
              <a:rPr lang="en-US" sz="2800" dirty="0"/>
              <a:t> A pushing force was required to accelerate the </a:t>
            </a:r>
            <a:r>
              <a:rPr lang="en-US" sz="2800" i="1" dirty="0"/>
              <a:t>arrow as it was shot</a:t>
            </a:r>
            <a:endParaRPr lang="en-US" sz="2800" dirty="0"/>
          </a:p>
          <a:p>
            <a:pPr>
              <a:spcAft>
                <a:spcPts val="600"/>
              </a:spcAft>
              <a:buClr>
                <a:srgbClr val="FF0000"/>
              </a:buClr>
              <a:buFont typeface="Wingdings" pitchFamily="-1" charset="2"/>
              <a:buChar char="§"/>
            </a:pPr>
            <a:r>
              <a:rPr lang="en-US" sz="2800" dirty="0"/>
              <a:t> However, </a:t>
            </a:r>
            <a:r>
              <a:rPr lang="en-US" sz="2800" i="1" dirty="0"/>
              <a:t>no force </a:t>
            </a:r>
            <a:r>
              <a:rPr lang="en-US" sz="2800" dirty="0"/>
              <a:t>is needed to keep the arrow moving forward as it flies</a:t>
            </a:r>
          </a:p>
        </p:txBody>
      </p:sp>
      <p:sp>
        <p:nvSpPr>
          <p:cNvPr id="117766" name="Text Box 3"/>
          <p:cNvSpPr txBox="1">
            <a:spLocks noChangeArrowheads="1"/>
          </p:cNvSpPr>
          <p:nvPr/>
        </p:nvSpPr>
        <p:spPr bwMode="auto">
          <a:xfrm>
            <a:off x="207251" y="5562600"/>
            <a:ext cx="8778875" cy="523220"/>
          </a:xfrm>
          <a:prstGeom prst="rect">
            <a:avLst/>
          </a:prstGeom>
          <a:noFill/>
          <a:ln w="9525">
            <a:noFill/>
            <a:miter lim="800000"/>
            <a:headEnd/>
            <a:tailEnd/>
          </a:ln>
        </p:spPr>
        <p:txBody>
          <a:bodyPr>
            <a:prstTxWarp prst="textNoShape">
              <a:avLst/>
            </a:prstTxWarp>
            <a:spAutoFit/>
          </a:bodyPr>
          <a:lstStyle/>
          <a:p>
            <a:pPr>
              <a:spcAft>
                <a:spcPts val="600"/>
              </a:spcAft>
              <a:buClr>
                <a:srgbClr val="FF0000"/>
              </a:buClr>
              <a:buFont typeface="Wingdings" pitchFamily="-1" charset="2"/>
              <a:buChar char="§"/>
            </a:pPr>
            <a:r>
              <a:rPr lang="en-US" sz="2800" dirty="0"/>
              <a:t> It continues to move because of </a:t>
            </a:r>
            <a:r>
              <a:rPr lang="en-US" sz="2800" b="1" dirty="0"/>
              <a:t>inertia</a:t>
            </a:r>
          </a:p>
        </p:txBody>
      </p:sp>
      <p:pic>
        <p:nvPicPr>
          <p:cNvPr id="7" name="Picture 9" descr="05_Pg130_UnFigure"/>
          <p:cNvPicPr>
            <a:picLocks noChangeAspect="1" noChangeArrowheads="1"/>
          </p:cNvPicPr>
          <p:nvPr/>
        </p:nvPicPr>
        <p:blipFill>
          <a:blip r:embed="rId2"/>
          <a:srcRect b="6204"/>
          <a:stretch>
            <a:fillRect/>
          </a:stretch>
        </p:blipFill>
        <p:spPr bwMode="auto">
          <a:xfrm>
            <a:off x="4706937" y="2240835"/>
            <a:ext cx="4029075" cy="26701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41DC41E4-161D-AD48-AF17-D1FE093EF1F0}" type="slidenum">
              <a:rPr lang="en-US" smtClean="0"/>
              <a:pPr/>
              <a:t>39</a:t>
            </a:fld>
            <a:endParaRPr lang="en-US"/>
          </a:p>
        </p:txBody>
      </p:sp>
    </p:spTree>
    <p:extLst>
      <p:ext uri="{BB962C8B-B14F-4D97-AF65-F5344CB8AC3E}">
        <p14:creationId xmlns:p14="http://schemas.microsoft.com/office/powerpoint/2010/main" val="363475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76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76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776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7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4" grpId="0" build="p"/>
      <p:bldP spid="117765" grpId="0" build="p"/>
      <p:bldP spid="11776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914400" y="258309"/>
            <a:ext cx="7512872" cy="704452"/>
          </a:xfrm>
        </p:spPr>
        <p:txBody>
          <a:bodyPr/>
          <a:lstStyle/>
          <a:p>
            <a:pPr eaLnBrk="1" hangingPunct="1"/>
            <a:r>
              <a:rPr lang="en-US" sz="3800" dirty="0" smtClean="0"/>
              <a:t>Who am I?</a:t>
            </a:r>
            <a:endParaRPr lang="en-US" sz="3800" dirty="0">
              <a:latin typeface="Times New Roman" charset="0"/>
            </a:endParaRPr>
          </a:p>
        </p:txBody>
      </p:sp>
      <p:sp>
        <p:nvSpPr>
          <p:cNvPr id="16387" name="Rectangle 5"/>
          <p:cNvSpPr>
            <a:spLocks noGrp="1" noChangeArrowheads="1"/>
          </p:cNvSpPr>
          <p:nvPr>
            <p:ph type="body" idx="1"/>
          </p:nvPr>
        </p:nvSpPr>
        <p:spPr>
          <a:xfrm>
            <a:off x="1338204" y="979090"/>
            <a:ext cx="7592435" cy="5360750"/>
          </a:xfrm>
        </p:spPr>
        <p:txBody>
          <a:bodyPr/>
          <a:lstStyle/>
          <a:p>
            <a:pPr eaLnBrk="1" hangingPunct="1"/>
            <a:r>
              <a:rPr lang="en-US" sz="2800" b="1" dirty="0" smtClean="0"/>
              <a:t>Jason Harlow</a:t>
            </a:r>
            <a:r>
              <a:rPr lang="en-US" sz="2800" dirty="0" smtClean="0"/>
              <a:t>, Senior Lecturer</a:t>
            </a:r>
          </a:p>
          <a:p>
            <a:pPr eaLnBrk="1" hangingPunct="1"/>
            <a:r>
              <a:rPr lang="en-US" sz="2800" dirty="0" smtClean="0"/>
              <a:t>B.Sc. in Physics at U of Toronto 1993</a:t>
            </a:r>
          </a:p>
          <a:p>
            <a:pPr eaLnBrk="1" hangingPunct="1"/>
            <a:r>
              <a:rPr lang="en-US" sz="2800" dirty="0" smtClean="0"/>
              <a:t>Ph.D. in Astronomy and Astrophysics at Penn State 2000</a:t>
            </a:r>
          </a:p>
        </p:txBody>
      </p:sp>
      <p:pic>
        <p:nvPicPr>
          <p:cNvPr id="1026" name="Picture 2" descr="Ja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79090"/>
            <a:ext cx="1338205" cy="1653381"/>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6" name="Rectangle 5"/>
          <p:cNvSpPr txBox="1">
            <a:spLocks noChangeArrowheads="1"/>
          </p:cNvSpPr>
          <p:nvPr/>
        </p:nvSpPr>
        <p:spPr bwMode="auto">
          <a:xfrm>
            <a:off x="213361" y="3005235"/>
            <a:ext cx="8717280" cy="338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dirty="0" smtClean="0"/>
              <a:t>I have been teaching at U of T for 8 years</a:t>
            </a:r>
          </a:p>
          <a:p>
            <a:pPr eaLnBrk="1" hangingPunct="1"/>
            <a:r>
              <a:rPr lang="en-US" sz="2800" b="1" dirty="0" smtClean="0"/>
              <a:t>Contact Info:            </a:t>
            </a:r>
            <a:r>
              <a:rPr lang="en-US" sz="2800" dirty="0" smtClean="0"/>
              <a:t>jharlow@physics.utoronto.ca</a:t>
            </a:r>
          </a:p>
          <a:p>
            <a:pPr eaLnBrk="1" hangingPunct="1"/>
            <a:r>
              <a:rPr lang="en-US" sz="2800" dirty="0" smtClean="0"/>
              <a:t>416-946-4071                                Office: MP121B</a:t>
            </a:r>
          </a:p>
          <a:p>
            <a:pPr eaLnBrk="1" hangingPunct="1"/>
            <a:r>
              <a:rPr lang="en-US" sz="2800" dirty="0" smtClean="0"/>
              <a:t>Office hours: </a:t>
            </a:r>
            <a:r>
              <a:rPr lang="en-CA" sz="2800" dirty="0" smtClean="0"/>
              <a:t>Mondays: 4-5PM, Fridays: 9-10AM.  In addition to these hours, you have are invited to call or email for an appointment, or just drop by my office. </a:t>
            </a:r>
            <a:endParaRPr lang="en-US" sz="2800" dirty="0" smtClean="0"/>
          </a:p>
        </p:txBody>
      </p:sp>
    </p:spTree>
    <p:extLst>
      <p:ext uri="{BB962C8B-B14F-4D97-AF65-F5344CB8AC3E}">
        <p14:creationId xmlns:p14="http://schemas.microsoft.com/office/powerpoint/2010/main" val="69713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457200" y="0"/>
            <a:ext cx="8229600" cy="1539240"/>
          </a:xfrm>
        </p:spPr>
        <p:txBody>
          <a:bodyPr/>
          <a:lstStyle/>
          <a:p>
            <a:pPr eaLnBrk="1" hangingPunct="1"/>
            <a:r>
              <a:rPr lang="en-US" dirty="0" smtClean="0"/>
              <a:t>The Reference Frame of a Moving Car</a:t>
            </a:r>
          </a:p>
        </p:txBody>
      </p:sp>
      <p:sp>
        <p:nvSpPr>
          <p:cNvPr id="120835" name="Rectangle 3"/>
          <p:cNvSpPr>
            <a:spLocks noGrp="1" noChangeArrowheads="1"/>
          </p:cNvSpPr>
          <p:nvPr>
            <p:ph type="body" idx="4294967295"/>
          </p:nvPr>
        </p:nvSpPr>
        <p:spPr>
          <a:xfrm>
            <a:off x="357188" y="1738313"/>
            <a:ext cx="8207692" cy="4416425"/>
          </a:xfrm>
        </p:spPr>
        <p:txBody>
          <a:bodyPr/>
          <a:lstStyle/>
          <a:p>
            <a:pPr eaLnBrk="1" hangingPunct="1">
              <a:buFontTx/>
              <a:buNone/>
            </a:pPr>
            <a:r>
              <a:rPr lang="en-US" sz="2800" dirty="0" smtClean="0"/>
              <a:t>Is it possible to juggle in a car that is moving at 100 km/h on the highway?</a:t>
            </a:r>
          </a:p>
          <a:p>
            <a:pPr eaLnBrk="1" hangingPunct="1">
              <a:buFontTx/>
              <a:buNone/>
            </a:pPr>
            <a:r>
              <a:rPr lang="en-US" sz="2800" dirty="0" smtClean="0"/>
              <a:t>Yes!</a:t>
            </a:r>
          </a:p>
          <a:p>
            <a:pPr eaLnBrk="1" hangingPunct="1">
              <a:buFontTx/>
              <a:buNone/>
            </a:pPr>
            <a:r>
              <a:rPr lang="en-US" sz="2800" dirty="0" smtClean="0"/>
              <a:t>Velocity is relative.</a:t>
            </a:r>
          </a:p>
          <a:p>
            <a:pPr eaLnBrk="1" hangingPunct="1">
              <a:buFontTx/>
              <a:buNone/>
            </a:pPr>
            <a:r>
              <a:rPr lang="en-US" sz="2800" dirty="0" smtClean="0"/>
              <a:t>If your laboratory is enclosed inside the back of a truck with no windows, there is no experiment you can do to determine whether the truck is at rest or moving along the highway at a steady speed.</a:t>
            </a:r>
          </a:p>
        </p:txBody>
      </p:sp>
      <p:sp>
        <p:nvSpPr>
          <p:cNvPr id="120837" name="Text Box 5"/>
          <p:cNvSpPr txBox="1">
            <a:spLocks noChangeArrowheads="1"/>
          </p:cNvSpPr>
          <p:nvPr/>
        </p:nvSpPr>
        <p:spPr bwMode="auto">
          <a:xfrm>
            <a:off x="7134225" y="4648200"/>
            <a:ext cx="227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838200" y="152400"/>
            <a:ext cx="7512872" cy="704452"/>
          </a:xfrm>
        </p:spPr>
        <p:txBody>
          <a:bodyPr/>
          <a:lstStyle/>
          <a:p>
            <a:pPr eaLnBrk="1" hangingPunct="1"/>
            <a:r>
              <a:rPr lang="en-US" sz="3800" dirty="0" smtClean="0"/>
              <a:t>Other Important Contacts</a:t>
            </a:r>
            <a:endParaRPr lang="en-US" sz="3800" dirty="0">
              <a:latin typeface="Times New Roman" charset="0"/>
            </a:endParaRPr>
          </a:p>
        </p:txBody>
      </p:sp>
      <p:sp>
        <p:nvSpPr>
          <p:cNvPr id="16387" name="Rectangle 5"/>
          <p:cNvSpPr>
            <a:spLocks noGrp="1" noChangeArrowheads="1"/>
          </p:cNvSpPr>
          <p:nvPr>
            <p:ph type="body" idx="1"/>
          </p:nvPr>
        </p:nvSpPr>
        <p:spPr>
          <a:xfrm>
            <a:off x="518160" y="1203960"/>
            <a:ext cx="8473440" cy="5284550"/>
          </a:xfrm>
        </p:spPr>
        <p:txBody>
          <a:bodyPr/>
          <a:lstStyle/>
          <a:p>
            <a:pPr eaLnBrk="1" hangingPunct="1"/>
            <a:r>
              <a:rPr lang="en-US" sz="2800" b="1" dirty="0" smtClean="0"/>
              <a:t>Ms. April Seeley</a:t>
            </a:r>
            <a:r>
              <a:rPr lang="en-US" sz="2800" dirty="0" smtClean="0"/>
              <a:t>, Course Administrative Assistant</a:t>
            </a:r>
          </a:p>
          <a:p>
            <a:pPr eaLnBrk="1" hangingPunct="1"/>
            <a:r>
              <a:rPr lang="en-US" sz="2800" dirty="0" smtClean="0"/>
              <a:t>seeley@physics.utoronto.ca</a:t>
            </a:r>
          </a:p>
          <a:p>
            <a:pPr eaLnBrk="1" hangingPunct="1"/>
            <a:r>
              <a:rPr lang="en-US" sz="2800" dirty="0" smtClean="0"/>
              <a:t>416-946-0531</a:t>
            </a:r>
          </a:p>
          <a:p>
            <a:pPr eaLnBrk="1" hangingPunct="1"/>
            <a:r>
              <a:rPr lang="en-US" sz="2800" dirty="0" smtClean="0"/>
              <a:t>Office: MP129</a:t>
            </a:r>
          </a:p>
          <a:p>
            <a:pPr eaLnBrk="1" hangingPunct="1"/>
            <a:r>
              <a:rPr lang="en-US" sz="2800" dirty="0" smtClean="0"/>
              <a:t>Office hours: </a:t>
            </a:r>
            <a:r>
              <a:rPr lang="en-CA" sz="2800" dirty="0" err="1" smtClean="0"/>
              <a:t>Monday,Tuesday</a:t>
            </a:r>
            <a:r>
              <a:rPr lang="en-CA" sz="2800" dirty="0" smtClean="0"/>
              <a:t>, Thursday, </a:t>
            </a:r>
            <a:r>
              <a:rPr lang="en-CA" sz="2800" dirty="0"/>
              <a:t>Friday </a:t>
            </a:r>
            <a:r>
              <a:rPr lang="en-CA" sz="2800" dirty="0" smtClean="0"/>
              <a:t>9:30am </a:t>
            </a:r>
            <a:r>
              <a:rPr lang="en-CA" sz="2800" dirty="0"/>
              <a:t>to </a:t>
            </a:r>
            <a:r>
              <a:rPr lang="en-CA" sz="2800" dirty="0" smtClean="0"/>
              <a:t>5:00pm, and </a:t>
            </a:r>
            <a:r>
              <a:rPr lang="en-CA" sz="2800" dirty="0"/>
              <a:t>Wednesdays from </a:t>
            </a:r>
            <a:r>
              <a:rPr lang="en-CA" sz="2800" dirty="0" smtClean="0"/>
              <a:t>9:30am </a:t>
            </a:r>
            <a:r>
              <a:rPr lang="en-CA" sz="2800" dirty="0"/>
              <a:t>to </a:t>
            </a:r>
            <a:r>
              <a:rPr lang="en-CA" sz="2800" dirty="0" smtClean="0"/>
              <a:t>4:30pm</a:t>
            </a:r>
          </a:p>
          <a:p>
            <a:pPr eaLnBrk="1" hangingPunct="1"/>
            <a:endParaRPr lang="en-CA" sz="2800" dirty="0" smtClean="0"/>
          </a:p>
          <a:p>
            <a:pPr eaLnBrk="1" hangingPunct="1"/>
            <a:r>
              <a:rPr lang="en-CA" sz="2800" b="1" dirty="0" smtClean="0"/>
              <a:t>Your T.A. </a:t>
            </a:r>
            <a:r>
              <a:rPr lang="en-CA" sz="2800" dirty="0" smtClean="0"/>
              <a:t>– you will meet Jan.9-14</a:t>
            </a:r>
            <a:endParaRPr lang="en-US" sz="2800" dirty="0" smtClean="0"/>
          </a:p>
          <a:p>
            <a:pPr eaLnBrk="1" hangingPunct="1"/>
            <a:endParaRPr lang="en-US" sz="2800" dirty="0" smtClean="0"/>
          </a:p>
        </p:txBody>
      </p:sp>
      <p:sp>
        <p:nvSpPr>
          <p:cNvPr id="2" name="AutoShape 2" descr="https://portal.utoronto.ca/courses/1/Fall-2012-PHY131H1-F-LEC5101.LEC0101/staffinformation/_397472_1/SavariaPierre.jpg"/>
          <p:cNvSpPr>
            <a:spLocks noChangeAspect="1" noChangeArrowheads="1"/>
          </p:cNvSpPr>
          <p:nvPr/>
        </p:nvSpPr>
        <p:spPr bwMode="auto">
          <a:xfrm>
            <a:off x="155575" y="-685800"/>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AutoShape 4" descr="https://portal.utoronto.ca/courses/1/Fall-2012-PHY131H1-F-LEC5101.LEC0101/staffinformation/_397472_1/SavariaPierre.jpg"/>
          <p:cNvSpPr>
            <a:spLocks noChangeAspect="1" noChangeArrowheads="1"/>
          </p:cNvSpPr>
          <p:nvPr/>
        </p:nvSpPr>
        <p:spPr bwMode="auto">
          <a:xfrm>
            <a:off x="307975" y="-533400"/>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471732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10950" name="Picture 6" descr="http://www.colourbox.com/preview/5429543-704744-apple-falling-to-ha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 y="3630882"/>
            <a:ext cx="1275448" cy="1553845"/>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2"/>
          <p:cNvSpPr>
            <a:spLocks noGrp="1" noChangeArrowheads="1"/>
          </p:cNvSpPr>
          <p:nvPr>
            <p:ph type="title"/>
          </p:nvPr>
        </p:nvSpPr>
        <p:spPr>
          <a:xfrm>
            <a:off x="457200" y="76200"/>
            <a:ext cx="8229600" cy="792163"/>
          </a:xfrm>
        </p:spPr>
        <p:txBody>
          <a:bodyPr/>
          <a:lstStyle/>
          <a:p>
            <a:pPr eaLnBrk="1" hangingPunct="1"/>
            <a:r>
              <a:rPr lang="en-US" dirty="0"/>
              <a:t>What is Physics?</a:t>
            </a:r>
          </a:p>
        </p:txBody>
      </p:sp>
      <p:sp>
        <p:nvSpPr>
          <p:cNvPr id="26627" name="Rectangle 3"/>
          <p:cNvSpPr>
            <a:spLocks noGrp="1" noChangeArrowheads="1"/>
          </p:cNvSpPr>
          <p:nvPr>
            <p:ph type="body" idx="1"/>
          </p:nvPr>
        </p:nvSpPr>
        <p:spPr>
          <a:xfrm>
            <a:off x="365760" y="838200"/>
            <a:ext cx="8427720" cy="5791200"/>
          </a:xfrm>
          <a:noFill/>
        </p:spPr>
        <p:txBody>
          <a:bodyPr/>
          <a:lstStyle/>
          <a:p>
            <a:pPr eaLnBrk="1" hangingPunct="1"/>
            <a:r>
              <a:rPr lang="en-US" sz="2800" dirty="0" smtClean="0"/>
              <a:t>Paul Hewitt, </a:t>
            </a:r>
            <a:r>
              <a:rPr lang="en-US" sz="2800" dirty="0"/>
              <a:t>the author of the course textbook,</a:t>
            </a:r>
            <a:r>
              <a:rPr lang="en-US" sz="2800" dirty="0" smtClean="0"/>
              <a:t> says:</a:t>
            </a:r>
          </a:p>
          <a:p>
            <a:pPr lvl="2" eaLnBrk="1" hangingPunct="1">
              <a:buNone/>
            </a:pPr>
            <a:r>
              <a:rPr lang="en-US" dirty="0" smtClean="0">
                <a:latin typeface="Times New Roman"/>
                <a:cs typeface="Times New Roman"/>
              </a:rPr>
              <a:t>“You know you can’t enjoy a game unless you know its rules; whether it’s a ball game, a computer game, or simply a party game.  Likewise, you can’t fully appreciate your surroundings until you understand the rules of nature.</a:t>
            </a:r>
          </a:p>
          <a:p>
            <a:pPr lvl="2" eaLnBrk="1" hangingPunct="1">
              <a:buNone/>
            </a:pPr>
            <a:r>
              <a:rPr lang="en-US" dirty="0" smtClean="0">
                <a:latin typeface="Times New Roman"/>
                <a:cs typeface="Times New Roman"/>
              </a:rPr>
              <a:t>Physics is the study of these rules, which show how everything in nature is beautifully connected.  So the main reason to study physics is to enhance the way you see the physical world.</a:t>
            </a:r>
          </a:p>
          <a:p>
            <a:pPr lvl="2" eaLnBrk="1" hangingPunct="1">
              <a:buNone/>
            </a:pPr>
            <a:r>
              <a:rPr lang="en-US" dirty="0" smtClean="0">
                <a:latin typeface="Times New Roman"/>
                <a:cs typeface="Times New Roman"/>
              </a:rPr>
              <a:t>You’ll see the mathematical structure of physics in frequent equations, but more than being recipes for computation, you’ll see the equations as </a:t>
            </a:r>
            <a:r>
              <a:rPr lang="en-US" b="1" dirty="0" smtClean="0">
                <a:latin typeface="Times New Roman"/>
                <a:cs typeface="Times New Roman"/>
              </a:rPr>
              <a:t>guides to thinking.</a:t>
            </a:r>
            <a:r>
              <a:rPr lang="en-US" dirty="0" smtClean="0">
                <a:latin typeface="Times New Roman"/>
                <a:cs typeface="Times New Roman"/>
              </a:rPr>
              <a:t>” </a:t>
            </a:r>
          </a:p>
          <a:p>
            <a:pPr eaLnBrk="1" hangingPunct="1">
              <a:buNone/>
            </a:pPr>
            <a:endParaRPr lang="en-US" dirty="0"/>
          </a:p>
        </p:txBody>
      </p:sp>
      <p:pic>
        <p:nvPicPr>
          <p:cNvPr id="210946" name="Picture 2" descr="http://us.123rf.com/400wm/400/400/quackersnaps/quackersnaps0801/quackersnaps080100032/2405374-a-mini-golf-score-card-after-the-ga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352227">
            <a:off x="-154279" y="2210588"/>
            <a:ext cx="1593847" cy="1195386"/>
          </a:xfrm>
          <a:prstGeom prst="rect">
            <a:avLst/>
          </a:prstGeom>
          <a:noFill/>
          <a:extLst>
            <a:ext uri="{909E8E84-426E-40DD-AFC4-6F175D3DCCD1}">
              <a14:hiddenFill xmlns:a14="http://schemas.microsoft.com/office/drawing/2010/main">
                <a:solidFill>
                  <a:srgbClr val="FFFFFF"/>
                </a:solidFill>
              </a14:hiddenFill>
            </a:ext>
          </a:extLst>
        </p:spPr>
      </p:pic>
      <p:pic>
        <p:nvPicPr>
          <p:cNvPr id="210948" name="Picture 4" descr="http://www.scienceteecher.com/images/P/may_the_f_ma_t_shirt_product-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0" y="5288279"/>
            <a:ext cx="1336447" cy="119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46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9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09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Physics—The Basic Science</a:t>
            </a:r>
          </a:p>
        </p:txBody>
      </p:sp>
      <p:sp>
        <p:nvSpPr>
          <p:cNvPr id="30723" name="Rectangle 3"/>
          <p:cNvSpPr>
            <a:spLocks noGrp="1" noChangeArrowheads="1"/>
          </p:cNvSpPr>
          <p:nvPr>
            <p:ph type="body" idx="1"/>
          </p:nvPr>
        </p:nvSpPr>
        <p:spPr/>
        <p:txBody>
          <a:bodyPr/>
          <a:lstStyle/>
          <a:p>
            <a:pPr eaLnBrk="1" hangingPunct="1"/>
            <a:r>
              <a:rPr lang="en-US" sz="2800" dirty="0" smtClean="0"/>
              <a:t>Physical sciences include geology, astronomy, chemistry, and physics.</a:t>
            </a:r>
          </a:p>
          <a:p>
            <a:pPr eaLnBrk="1" hangingPunct="1"/>
            <a:endParaRPr lang="en-US" sz="2800" dirty="0" smtClean="0"/>
          </a:p>
          <a:p>
            <a:pPr eaLnBrk="1" hangingPunct="1"/>
            <a:r>
              <a:rPr lang="en-US" sz="2800" dirty="0" smtClean="0"/>
              <a:t>Life sciences include biology, zoology, and botany.</a:t>
            </a:r>
          </a:p>
          <a:p>
            <a:pPr eaLnBrk="1" hangingPunct="1"/>
            <a:endParaRPr lang="en-US" sz="2800" dirty="0" smtClean="0"/>
          </a:p>
          <a:p>
            <a:pPr eaLnBrk="1" hangingPunct="1"/>
            <a:r>
              <a:rPr lang="en-US" sz="2800" dirty="0" smtClean="0"/>
              <a:t>Physics underlies all the sciences.</a:t>
            </a:r>
            <a:endParaRPr lang="en-US" dirty="0" smtClean="0"/>
          </a:p>
        </p:txBody>
      </p:sp>
    </p:spTree>
    <p:extLst>
      <p:ext uri="{BB962C8B-B14F-4D97-AF65-F5344CB8AC3E}">
        <p14:creationId xmlns:p14="http://schemas.microsoft.com/office/powerpoint/2010/main" val="254899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563562"/>
          </a:xfrm>
        </p:spPr>
        <p:txBody>
          <a:bodyPr/>
          <a:lstStyle/>
          <a:p>
            <a:r>
              <a:rPr lang="en-US" dirty="0" smtClean="0"/>
              <a:t>Physics at U of T</a:t>
            </a:r>
            <a:endParaRPr lang="en-US" dirty="0"/>
          </a:p>
        </p:txBody>
      </p:sp>
      <p:sp>
        <p:nvSpPr>
          <p:cNvPr id="6" name="Rectangle 3"/>
          <p:cNvSpPr txBox="1">
            <a:spLocks noChangeArrowheads="1"/>
          </p:cNvSpPr>
          <p:nvPr/>
        </p:nvSpPr>
        <p:spPr>
          <a:xfrm>
            <a:off x="228600" y="838200"/>
            <a:ext cx="8686800" cy="5791200"/>
          </a:xfrm>
          <a:prstGeom prst="rect">
            <a:avLst/>
          </a:prstGeom>
          <a:solidFill>
            <a:schemeClr val="bg1">
              <a:alpha val="85000"/>
            </a:schemeClr>
          </a:solid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sz="2800" dirty="0" smtClean="0"/>
              <a:t>Some of the top research fields in our department are:</a:t>
            </a:r>
          </a:p>
          <a:p>
            <a:r>
              <a:rPr lang="en-US" sz="2800" b="1" dirty="0" smtClean="0"/>
              <a:t>Atmospheric</a:t>
            </a:r>
            <a:r>
              <a:rPr lang="en-US" sz="2800" dirty="0" smtClean="0"/>
              <a:t> – Observational and Computational</a:t>
            </a:r>
          </a:p>
          <a:p>
            <a:r>
              <a:rPr lang="en-US" sz="2800" b="1" dirty="0" smtClean="0"/>
              <a:t>Biological Physics</a:t>
            </a:r>
          </a:p>
          <a:p>
            <a:r>
              <a:rPr lang="en-US" sz="2800" b="1" dirty="0" smtClean="0"/>
              <a:t>Condensed Matter Physics </a:t>
            </a:r>
            <a:r>
              <a:rPr lang="en-US" sz="2800" dirty="0" smtClean="0"/>
              <a:t>– Theoretical and Experimental</a:t>
            </a:r>
          </a:p>
          <a:p>
            <a:r>
              <a:rPr lang="en-US" sz="2800" b="1" dirty="0" smtClean="0"/>
              <a:t>High Energy Particle Physics </a:t>
            </a:r>
            <a:r>
              <a:rPr lang="en-US" sz="2800" dirty="0" smtClean="0"/>
              <a:t>– Theoretical and Experimental</a:t>
            </a:r>
          </a:p>
          <a:p>
            <a:r>
              <a:rPr lang="en-US" sz="2800" b="1" dirty="0" smtClean="0"/>
              <a:t>Geophysics</a:t>
            </a:r>
          </a:p>
          <a:p>
            <a:r>
              <a:rPr lang="en-US" sz="2800" b="1" dirty="0" smtClean="0"/>
              <a:t>Quantum Optics</a:t>
            </a:r>
          </a:p>
          <a:p>
            <a:r>
              <a:rPr lang="en-US" sz="2800" b="1" dirty="0" smtClean="0"/>
              <a:t>Physics Education Research</a:t>
            </a:r>
          </a:p>
          <a:p>
            <a:endParaRPr lang="en-US" sz="2800" dirty="0" smtClean="0"/>
          </a:p>
          <a:p>
            <a:pPr>
              <a:buFontTx/>
              <a:buNone/>
            </a:pPr>
            <a:endParaRPr lang="en-US" dirty="0"/>
          </a:p>
        </p:txBody>
      </p:sp>
    </p:spTree>
    <p:extLst>
      <p:ext uri="{BB962C8B-B14F-4D97-AF65-F5344CB8AC3E}">
        <p14:creationId xmlns:p14="http://schemas.microsoft.com/office/powerpoint/2010/main" val="173675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0400" y="596900"/>
            <a:ext cx="7823200" cy="5422900"/>
          </a:xfrm>
          <a:prstGeom prst="rect">
            <a:avLst/>
          </a:prstGeom>
        </p:spPr>
      </p:pic>
      <p:pic>
        <p:nvPicPr>
          <p:cNvPr id="4" name="Picture 3"/>
          <p:cNvPicPr>
            <a:picLocks noChangeAspect="1"/>
          </p:cNvPicPr>
          <p:nvPr/>
        </p:nvPicPr>
        <p:blipFill>
          <a:blip r:embed="rId3"/>
          <a:stretch>
            <a:fillRect/>
          </a:stretch>
        </p:blipFill>
        <p:spPr>
          <a:xfrm>
            <a:off x="533400" y="2182717"/>
            <a:ext cx="8153400" cy="5437283"/>
          </a:xfrm>
          <a:prstGeom prst="rect">
            <a:avLst/>
          </a:prstGeom>
        </p:spPr>
      </p:pic>
      <p:sp>
        <p:nvSpPr>
          <p:cNvPr id="5" name="Title 4"/>
          <p:cNvSpPr>
            <a:spLocks noGrp="1"/>
          </p:cNvSpPr>
          <p:nvPr>
            <p:ph type="title"/>
          </p:nvPr>
        </p:nvSpPr>
        <p:spPr>
          <a:xfrm>
            <a:off x="457200" y="152400"/>
            <a:ext cx="8229600" cy="563562"/>
          </a:xfrm>
        </p:spPr>
        <p:txBody>
          <a:bodyPr/>
          <a:lstStyle/>
          <a:p>
            <a:r>
              <a:rPr lang="en-US" dirty="0" smtClean="0"/>
              <a:t>Physics at U of T</a:t>
            </a:r>
            <a:endParaRPr lang="en-US" dirty="0"/>
          </a:p>
        </p:txBody>
      </p:sp>
    </p:spTree>
    <p:extLst>
      <p:ext uri="{BB962C8B-B14F-4D97-AF65-F5344CB8AC3E}">
        <p14:creationId xmlns:p14="http://schemas.microsoft.com/office/powerpoint/2010/main" val="1796277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2409</TotalTime>
  <Words>2265</Words>
  <Application>Microsoft Office PowerPoint</Application>
  <PresentationFormat>On-screen Show (4:3)</PresentationFormat>
  <Paragraphs>231</Paragraphs>
  <Slides>40</Slides>
  <Notes>13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Note on Posted Slides</vt:lpstr>
      <vt:lpstr>PHY205H1S  Physics of Everyday Life Class 1</vt:lpstr>
      <vt:lpstr>Today’s Outline</vt:lpstr>
      <vt:lpstr>Who am I?</vt:lpstr>
      <vt:lpstr>Other Important Contacts</vt:lpstr>
      <vt:lpstr>What is Physics?</vt:lpstr>
      <vt:lpstr>Physics—The Basic Science</vt:lpstr>
      <vt:lpstr>Physics at U of T</vt:lpstr>
      <vt:lpstr>Physics at U of T</vt:lpstr>
      <vt:lpstr>Physics at U of T</vt:lpstr>
      <vt:lpstr>Show of hands</vt:lpstr>
      <vt:lpstr>Who Should be Taking This Course?</vt:lpstr>
      <vt:lpstr>My Goals for You</vt:lpstr>
      <vt:lpstr>My Goals for Me</vt:lpstr>
      <vt:lpstr>What you need to buy (3 things)</vt:lpstr>
      <vt:lpstr>What you need to buy (3 things)</vt:lpstr>
      <vt:lpstr>What you need to buy (3 things)</vt:lpstr>
      <vt:lpstr>Tutorials</vt:lpstr>
      <vt:lpstr>Tests</vt:lpstr>
      <vt:lpstr>Two balls are launched along a pair of tracks with equal velocities, as shown. Both balls reach the end of the track. Predict: Which ball will reach the end of the track first? </vt:lpstr>
      <vt:lpstr>Demo: Two balls were launched along a pair of tracks with equal velocities. Both balls reached the end of the track. Observe: Which ball reached the end of the track first? </vt:lpstr>
      <vt:lpstr>Why does ball B reach the end of the track first? </vt:lpstr>
      <vt:lpstr>Galileo’s Inertia Experiment</vt:lpstr>
      <vt:lpstr>Isaac Newton</vt:lpstr>
      <vt:lpstr>What is a force?</vt:lpstr>
      <vt:lpstr>What is a force?</vt:lpstr>
      <vt:lpstr>Net Force</vt:lpstr>
      <vt:lpstr>PowerPoint Presentation</vt:lpstr>
      <vt:lpstr>PowerPoint Presentation</vt:lpstr>
      <vt:lpstr>PowerPoint Presentation</vt:lpstr>
      <vt:lpstr>The Equilibrium Rule</vt:lpstr>
      <vt:lpstr>The Equilibrium Rule : Example</vt:lpstr>
      <vt:lpstr>Normal Force</vt:lpstr>
      <vt:lpstr>Understanding Normal Force</vt:lpstr>
      <vt:lpstr>Equilibrium of Moving Things</vt:lpstr>
      <vt:lpstr>Equilibrium of Moving Things</vt:lpstr>
      <vt:lpstr>Equilibrium of Moving Things</vt:lpstr>
      <vt:lpstr>PowerPoint Presentation</vt:lpstr>
      <vt:lpstr>Thinking About Force</vt:lpstr>
      <vt:lpstr>The Reference Frame of a Moving Car</vt:lpstr>
    </vt:vector>
  </TitlesOfParts>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Hewitt/Lyons/Suchocki/Yeh, Conceptual Integrated Science</dc:title>
  <dc:creator>Ashley Taylor Anderson</dc:creator>
  <cp:lastModifiedBy>jharlow</cp:lastModifiedBy>
  <cp:revision>94</cp:revision>
  <cp:lastPrinted>2013-01-07T18:54:31Z</cp:lastPrinted>
  <dcterms:created xsi:type="dcterms:W3CDTF">2006-04-27T22:35:13Z</dcterms:created>
  <dcterms:modified xsi:type="dcterms:W3CDTF">2013-01-08T00:43:42Z</dcterms:modified>
</cp:coreProperties>
</file>