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8" r:id="rId2"/>
    <p:sldId id="374" r:id="rId3"/>
    <p:sldId id="390" r:id="rId4"/>
    <p:sldId id="381" r:id="rId5"/>
    <p:sldId id="391" r:id="rId6"/>
    <p:sldId id="392" r:id="rId7"/>
    <p:sldId id="375" r:id="rId8"/>
    <p:sldId id="355" r:id="rId9"/>
    <p:sldId id="398" r:id="rId10"/>
    <p:sldId id="409" r:id="rId11"/>
    <p:sldId id="410" r:id="rId12"/>
    <p:sldId id="337" r:id="rId13"/>
    <p:sldId id="357" r:id="rId14"/>
    <p:sldId id="338" r:id="rId15"/>
    <p:sldId id="356" r:id="rId16"/>
    <p:sldId id="411" r:id="rId17"/>
    <p:sldId id="342" r:id="rId18"/>
    <p:sldId id="412" r:id="rId19"/>
    <p:sldId id="344" r:id="rId20"/>
    <p:sldId id="360" r:id="rId21"/>
    <p:sldId id="397" r:id="rId22"/>
    <p:sldId id="383" r:id="rId23"/>
    <p:sldId id="384" r:id="rId24"/>
    <p:sldId id="385" r:id="rId25"/>
    <p:sldId id="413" r:id="rId26"/>
    <p:sldId id="349" r:id="rId27"/>
    <p:sldId id="389" r:id="rId28"/>
    <p:sldId id="370" r:id="rId29"/>
    <p:sldId id="371" r:id="rId30"/>
    <p:sldId id="372" r:id="rId31"/>
    <p:sldId id="382" r:id="rId32"/>
    <p:sldId id="396" r:id="rId33"/>
    <p:sldId id="386" r:id="rId34"/>
    <p:sldId id="387" r:id="rId35"/>
    <p:sldId id="388" r:id="rId36"/>
    <p:sldId id="404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7" autoAdjust="0"/>
  </p:normalViewPr>
  <p:slideViewPr>
    <p:cSldViewPr snapToGrid="0">
      <p:cViewPr varScale="1">
        <p:scale>
          <a:sx n="58" d="100"/>
          <a:sy n="58" d="100"/>
        </p:scale>
        <p:origin x="-504" y="-78"/>
      </p:cViewPr>
      <p:guideLst>
        <p:guide orient="horz" pos="2160"/>
        <p:guide orient="horz" pos="4048"/>
        <p:guide pos="2880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5697EA-3ABF-4B48-83C2-CE3AFAD1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B5C1388-FD36-4503-A2B4-F0F0EEEE2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6613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416099"/>
            <a:ext cx="5030391" cy="41839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4E71AE-329E-4CCA-AAA4-51B15A7D529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Answer: 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FD6C82-6E9B-4CF0-B5ED-F00F842466C3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CC956-E20A-0541-9482-CD1FD585118E}" type="slidenum">
              <a:rPr lang="en-US"/>
              <a:pPr/>
              <a:t>18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B3C7A-57EB-451C-9F86-0ECEE63CEDBF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CC956-E20A-0541-9482-CD1FD585118E}" type="slidenum">
              <a:rPr lang="en-US"/>
              <a:pPr/>
              <a:t>21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3C0D66-A3CB-49D8-8304-1A6AE4538CCB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4D85-94DB-4840-AF50-EA1DE7E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286F-81C5-40A6-AB1A-3F8BB9BB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27B8F-F33E-402B-8206-F95F99FF4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3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7B7B-C879-4A33-9420-DCA06169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13D80-70A8-438C-A8E5-B7FCECA0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64A7-3653-44B3-8587-6021FD5D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4A91-656F-4E67-AF24-736BFD7F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BDC6-8D6D-47FC-B48F-0A5F0B17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764C-7C5A-4C7C-A86E-05935AA9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4BBC-7F93-4D2C-87A9-6A6383AE0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98DC-35FB-49EE-9E5A-014D6C3B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FD4CBB-43EA-494A-8087-828AE412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Wed</a:t>
            </a:r>
            <a:r>
              <a:rPr lang="en-CA" dirty="0" smtClean="0"/>
              <a:t>. </a:t>
            </a:r>
            <a:r>
              <a:rPr lang="en-CA" dirty="0" smtClean="0"/>
              <a:t>Jan. </a:t>
            </a:r>
            <a:r>
              <a:rPr lang="en-CA" dirty="0" smtClean="0"/>
              <a:t>9,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7429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4014"/>
          </a:xfrm>
        </p:spPr>
        <p:txBody>
          <a:bodyPr/>
          <a:lstStyle/>
          <a:p>
            <a:r>
              <a:rPr lang="en-US" dirty="0" smtClean="0"/>
              <a:t>Caught Speeding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888" y="1427981"/>
            <a:ext cx="8679629" cy="5162602"/>
          </a:xfrm>
        </p:spPr>
        <p:txBody>
          <a:bodyPr/>
          <a:lstStyle/>
          <a:p>
            <a:r>
              <a:rPr lang="en-US" sz="2800" b="1" dirty="0" smtClean="0"/>
              <a:t>Officer</a:t>
            </a:r>
            <a:r>
              <a:rPr lang="en-US" sz="2800" dirty="0" smtClean="0"/>
              <a:t>: “Lady you were going 75 </a:t>
            </a:r>
            <a:r>
              <a:rPr lang="en-US" sz="2800" dirty="0" err="1" smtClean="0"/>
              <a:t>kilometres</a:t>
            </a:r>
            <a:r>
              <a:rPr lang="en-US" sz="2800" dirty="0" smtClean="0"/>
              <a:t> per hour in a 50 zone.”</a:t>
            </a:r>
          </a:p>
          <a:p>
            <a:r>
              <a:rPr lang="en-US" sz="2800" b="1" dirty="0" smtClean="0"/>
              <a:t>Lady</a:t>
            </a:r>
            <a:r>
              <a:rPr lang="en-US" sz="2800" dirty="0" smtClean="0"/>
              <a:t>: “I’m sorry officer, but that can’t be. I’ve only been driving for 5 minutes.”</a:t>
            </a:r>
          </a:p>
          <a:p>
            <a:r>
              <a:rPr lang="en-US" sz="2800" b="1" dirty="0" smtClean="0"/>
              <a:t>Officer</a:t>
            </a:r>
            <a:r>
              <a:rPr lang="en-US" sz="2800" dirty="0" smtClean="0"/>
              <a:t>: “No, no.  What I mean is, if you had continued driving at that speed for 1 hour, you would go 75 </a:t>
            </a:r>
            <a:r>
              <a:rPr lang="en-US" sz="2800" dirty="0" err="1" smtClean="0"/>
              <a:t>kilometres</a:t>
            </a:r>
            <a:r>
              <a:rPr lang="en-US" sz="2800" dirty="0" smtClean="0"/>
              <a:t>.”</a:t>
            </a:r>
          </a:p>
          <a:p>
            <a:r>
              <a:rPr lang="en-US" sz="2800" b="1" dirty="0" smtClean="0"/>
              <a:t>Lady</a:t>
            </a:r>
            <a:r>
              <a:rPr lang="en-US" sz="2800" dirty="0" smtClean="0"/>
              <a:t>: “I’m sorry officer, but that’s not true.  If I had continued driving at that speed, I would surely have crashed into that wall at the end of the street.” </a:t>
            </a:r>
          </a:p>
          <a:p>
            <a:r>
              <a:rPr lang="en-US" sz="2800" b="1" dirty="0" smtClean="0"/>
              <a:t>Officer</a:t>
            </a:r>
            <a:r>
              <a:rPr lang="en-US" sz="2800" dirty="0" smtClean="0"/>
              <a:t>: “Here’s your ticket, explain it to the judge!”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186" y="881743"/>
            <a:ext cx="820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[Paraphrased from famous discussion </a:t>
            </a:r>
            <a:r>
              <a:rPr lang="en-CA" sz="1200" dirty="0"/>
              <a:t>in The Feynman Lectures on Physics, Vol. </a:t>
            </a:r>
            <a:r>
              <a:rPr lang="en-CA" sz="1200" dirty="0" smtClean="0"/>
              <a:t>1 by R.P. Feynman, R.B. Leighton and M. Sands ©1964 by Addison-Wesley]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2366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Speed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260475"/>
            <a:ext cx="8229600" cy="2446111"/>
          </a:xfrm>
        </p:spPr>
        <p:txBody>
          <a:bodyPr/>
          <a:lstStyle/>
          <a:p>
            <a:r>
              <a:rPr lang="en-US" dirty="0" smtClean="0"/>
              <a:t>Defined as the distance covered per amount of travel time.</a:t>
            </a:r>
          </a:p>
          <a:p>
            <a:r>
              <a:rPr lang="en-US" dirty="0" smtClean="0"/>
              <a:t>Units are meters per second.</a:t>
            </a:r>
          </a:p>
          <a:p>
            <a:r>
              <a:rPr lang="en-US" dirty="0" smtClean="0"/>
              <a:t>In equation form:</a:t>
            </a:r>
            <a:endParaRPr lang="en-US" sz="3600" dirty="0" smtClean="0"/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2817813" y="3962400"/>
          <a:ext cx="29638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0" name="Equation" r:id="rId3" imgW="2501640" imgH="736560" progId="Equation.DSMT4">
                  <p:embed/>
                </p:oleObj>
              </mc:Choice>
              <mc:Fallback>
                <p:oleObj name="Equation" r:id="rId3" imgW="2501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3962400"/>
                        <a:ext cx="2963862" cy="873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398463" y="5451475"/>
            <a:ext cx="822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1325" indent="-1711325" eaLnBrk="0" hangingPunct="0">
              <a:spcBef>
                <a:spcPct val="20000"/>
              </a:spcBef>
            </a:pPr>
            <a:r>
              <a:rPr lang="en-US" sz="2400" dirty="0"/>
              <a:t>Example: A girl runs 4 meters in 2 sec. Her speed is 2 m/s.</a:t>
            </a:r>
          </a:p>
        </p:txBody>
      </p:sp>
    </p:spTree>
    <p:extLst>
      <p:ext uri="{BB962C8B-B14F-4D97-AF65-F5344CB8AC3E}">
        <p14:creationId xmlns:p14="http://schemas.microsoft.com/office/powerpoint/2010/main" val="41646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  <p:bldP spid="210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229600" cy="1143000"/>
          </a:xfrm>
        </p:spPr>
        <p:txBody>
          <a:bodyPr/>
          <a:lstStyle/>
          <a:p>
            <a:r>
              <a:rPr lang="en-US" smtClean="0"/>
              <a:t>Average Speed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0541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entire distance covered divided by the total travel time</a:t>
            </a:r>
          </a:p>
          <a:p>
            <a:pPr lvl="1"/>
            <a:r>
              <a:rPr lang="en-US" sz="2400" dirty="0" smtClean="0"/>
              <a:t>Doesn’t indicate various instantaneous speeds along the way.</a:t>
            </a:r>
          </a:p>
          <a:p>
            <a:r>
              <a:rPr lang="en-US" sz="2800" dirty="0" smtClean="0"/>
              <a:t>In equation form:</a:t>
            </a:r>
          </a:p>
        </p:txBody>
      </p:sp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1574800" y="3892550"/>
          <a:ext cx="6080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Equation" r:id="rId3" imgW="5689440" imgH="736560" progId="Equation.DSMT4">
                  <p:embed/>
                </p:oleObj>
              </mc:Choice>
              <mc:Fallback>
                <p:oleObj name="Equation" r:id="rId3" imgW="568944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2550"/>
                        <a:ext cx="6080125" cy="78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517525" y="5392738"/>
            <a:ext cx="83169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8138" indent="-1608138" eaLnBrk="0" hangingPunct="0">
              <a:spcBef>
                <a:spcPct val="20000"/>
              </a:spcBef>
            </a:pPr>
            <a:r>
              <a:rPr lang="en-US" sz="2400"/>
              <a:t>Example: Drive a distance of 200 km in 2 h and your           average speed is 100 km/h.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3570288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The average speed of driving 30 km in 1 hour is the  same as the average speed of driving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30 km in 1/2 hour.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30 km in 2 hours.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60 km in 1/2 hour.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4"/>
            </a:pPr>
            <a:r>
              <a:rPr lang="en-US" sz="2800" dirty="0" smtClean="0"/>
              <a:t>60 km in 2 hours.</a:t>
            </a:r>
          </a:p>
        </p:txBody>
      </p:sp>
      <p:sp>
        <p:nvSpPr>
          <p:cNvPr id="214019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Average Speed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Instantaneous Speed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Instantaneous speed is the speed at any instant.</a:t>
            </a:r>
          </a:p>
          <a:p>
            <a:pPr>
              <a:buFontTx/>
              <a:buNone/>
            </a:pPr>
            <a:r>
              <a:rPr lang="en-US" smtClean="0"/>
              <a:t>Example:  </a:t>
            </a:r>
          </a:p>
          <a:p>
            <a:pPr lvl="1"/>
            <a:r>
              <a:rPr lang="en-US" smtClean="0"/>
              <a:t>When you ride in your car, you may speed up and slow down.  </a:t>
            </a:r>
          </a:p>
          <a:p>
            <a:pPr lvl="1"/>
            <a:r>
              <a:rPr lang="en-US" smtClean="0"/>
              <a:t>Your instantaneous speed is given by your speedometer.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Velocity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description of</a:t>
            </a:r>
          </a:p>
          <a:p>
            <a:pPr lvl="1"/>
            <a:r>
              <a:rPr lang="en-US" smtClean="0"/>
              <a:t>the instantaneous speed of the object</a:t>
            </a:r>
          </a:p>
          <a:p>
            <a:pPr lvl="1"/>
            <a:r>
              <a:rPr lang="en-US" smtClean="0"/>
              <a:t>what direction the object is moving</a:t>
            </a:r>
          </a:p>
          <a:p>
            <a:pPr>
              <a:spcBef>
                <a:spcPct val="100000"/>
              </a:spcBef>
            </a:pPr>
            <a:r>
              <a:rPr lang="en-US" smtClean="0"/>
              <a:t>Velocity is a vector quantity. It has</a:t>
            </a:r>
          </a:p>
          <a:p>
            <a:pPr lvl="1"/>
            <a:r>
              <a:rPr lang="en-US" smtClean="0"/>
              <a:t>magnitude: instantaneous speed</a:t>
            </a:r>
          </a:p>
          <a:p>
            <a:pPr lvl="1"/>
            <a:r>
              <a:rPr lang="en-US" smtClean="0"/>
              <a:t>direction: direction of object’s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 and Velocity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Constant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speed</a:t>
            </a:r>
            <a:r>
              <a:rPr lang="en-US" smtClean="0"/>
              <a:t> is steady speed, neither speeding up nor slowing down.</a:t>
            </a:r>
          </a:p>
          <a:p>
            <a:r>
              <a:rPr lang="en-US" smtClean="0"/>
              <a:t>Constant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velocity</a:t>
            </a:r>
            <a:r>
              <a:rPr lang="en-US" smtClean="0"/>
              <a:t> is</a:t>
            </a:r>
          </a:p>
          <a:p>
            <a:pPr lvl="1"/>
            <a:r>
              <a:rPr lang="en-US" smtClean="0"/>
              <a:t>constant speed and </a:t>
            </a:r>
          </a:p>
          <a:p>
            <a:pPr lvl="1"/>
            <a:r>
              <a:rPr lang="en-US" smtClean="0"/>
              <a:t>constant direction (straight</a:t>
            </a:r>
            <a:r>
              <a:rPr lang="en-US" smtClean="0">
                <a:cs typeface="Arial" charset="0"/>
              </a:rPr>
              <a:t>-</a:t>
            </a:r>
            <a:r>
              <a:rPr lang="en-US" smtClean="0"/>
              <a:t>line path with no acceleration).</a:t>
            </a:r>
          </a:p>
          <a:p>
            <a:pPr lvl="1"/>
            <a:endParaRPr lang="en-US" smtClean="0"/>
          </a:p>
          <a:p>
            <a:pPr algn="ctr">
              <a:buFontTx/>
              <a:buNone/>
            </a:pPr>
            <a:r>
              <a:rPr lang="en-US" sz="2800" smtClean="0"/>
              <a:t>Motion is relative to Earth, unless otherwise stated.</a:t>
            </a:r>
          </a:p>
        </p:txBody>
      </p:sp>
    </p:spTree>
    <p:extLst>
      <p:ext uri="{BB962C8B-B14F-4D97-AF65-F5344CB8AC3E}">
        <p14:creationId xmlns:p14="http://schemas.microsoft.com/office/powerpoint/2010/main" val="28587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41988" cy="4525963"/>
          </a:xfrm>
        </p:spPr>
        <p:txBody>
          <a:bodyPr/>
          <a:lstStyle/>
          <a:p>
            <a:pPr marL="3175" indent="-3175">
              <a:buFontTx/>
              <a:buNone/>
            </a:pPr>
            <a:r>
              <a:rPr lang="en-US" dirty="0" smtClean="0"/>
              <a:t>Formulated by Galileo based on his experiments with inclined planes.</a:t>
            </a:r>
          </a:p>
          <a:p>
            <a:pPr marL="3175" indent="-3175">
              <a:buFontTx/>
              <a:buNone/>
            </a:pPr>
            <a:endParaRPr lang="en-US" dirty="0" smtClean="0"/>
          </a:p>
          <a:p>
            <a:pPr marL="3175" indent="-3175">
              <a:buFontTx/>
              <a:buNone/>
            </a:pPr>
            <a:r>
              <a:rPr lang="en-US" dirty="0" smtClean="0"/>
              <a:t>Rate at which velocity changes over time</a:t>
            </a:r>
          </a:p>
          <a:p>
            <a:pPr marL="3175" indent="-3175">
              <a:buFontTx/>
              <a:buNone/>
            </a:pPr>
            <a:r>
              <a:rPr lang="en-US" dirty="0" smtClean="0"/>
              <a:t>Acceleration is a vector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7318375" y="614680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pic>
        <p:nvPicPr>
          <p:cNvPr id="190479" name="Picture 15" descr="02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>
            <a:fillRect/>
          </a:stretch>
        </p:blipFill>
        <p:spPr bwMode="auto">
          <a:xfrm>
            <a:off x="6088063" y="1235075"/>
            <a:ext cx="2400300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03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6"/>
          <a:stretch>
            <a:fillRect/>
          </a:stretch>
        </p:blipFill>
        <p:spPr bwMode="auto">
          <a:xfrm>
            <a:off x="4850826" y="4903076"/>
            <a:ext cx="3832799" cy="1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0912"/>
          </a:xfrm>
        </p:spPr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44513" y="1400175"/>
            <a:ext cx="8050212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>
                <a:ea typeface="Arial" charset="0"/>
                <a:cs typeface="Arial" charset="0"/>
              </a:rPr>
              <a:t>Because velocity is a vector, it can change in two possible </a:t>
            </a:r>
            <a:r>
              <a:rPr lang="en-US" sz="2800" dirty="0" smtClean="0">
                <a:ea typeface="Arial" charset="0"/>
                <a:cs typeface="Arial" charset="0"/>
              </a:rPr>
              <a:t>ways:</a:t>
            </a:r>
            <a:endParaRPr lang="en-US" sz="2800" dirty="0">
              <a:ea typeface="Arial" charset="0"/>
              <a:cs typeface="Arial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2800" dirty="0" smtClean="0">
              <a:ea typeface="Arial" charset="0"/>
              <a:cs typeface="Arial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ea typeface="Arial" charset="0"/>
                <a:cs typeface="Arial" charset="0"/>
              </a:rPr>
              <a:t>  The </a:t>
            </a:r>
            <a:r>
              <a:rPr lang="en-US" sz="2800" dirty="0">
                <a:ea typeface="Arial" charset="0"/>
                <a:cs typeface="Arial" charset="0"/>
              </a:rPr>
              <a:t>magnitude can change, indicating a change </a:t>
            </a:r>
            <a:r>
              <a:rPr lang="en-US" sz="2800" dirty="0" smtClean="0">
                <a:ea typeface="Arial" charset="0"/>
                <a:cs typeface="Arial" charset="0"/>
              </a:rPr>
              <a:t>in</a:t>
            </a:r>
            <a:r>
              <a:rPr lang="en-US" sz="2800" dirty="0" smtClean="0"/>
              <a:t> </a:t>
            </a:r>
            <a:r>
              <a:rPr lang="en-US" sz="2800" dirty="0" smtClean="0">
                <a:ea typeface="Arial" charset="0"/>
                <a:cs typeface="Arial" charset="0"/>
              </a:rPr>
              <a:t>speed</a:t>
            </a:r>
            <a:r>
              <a:rPr lang="en-US" sz="2800" dirty="0">
                <a:ea typeface="Arial" charset="0"/>
                <a:cs typeface="Arial" charset="0"/>
              </a:rPr>
              <a:t>, or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dirty="0">
                <a:ea typeface="Arial" charset="0"/>
                <a:cs typeface="Arial" charset="0"/>
              </a:rPr>
              <a:t>2.</a:t>
            </a:r>
            <a:r>
              <a:rPr lang="en-US" sz="2800" dirty="0" smtClean="0">
                <a:ea typeface="Arial" charset="0"/>
                <a:cs typeface="Arial" charset="0"/>
              </a:rPr>
              <a:t>   The </a:t>
            </a:r>
            <a:r>
              <a:rPr lang="en-US" sz="2800" dirty="0">
                <a:ea typeface="Arial" charset="0"/>
                <a:cs typeface="Arial" charset="0"/>
              </a:rPr>
              <a:t>direction can change, indicating that the </a:t>
            </a:r>
            <a:r>
              <a:rPr lang="en-US" sz="2800" dirty="0" smtClean="0">
                <a:ea typeface="Arial" charset="0"/>
                <a:cs typeface="Arial" charset="0"/>
              </a:rPr>
              <a:t>object</a:t>
            </a:r>
            <a:r>
              <a:rPr lang="en-US" sz="2800" dirty="0" smtClean="0"/>
              <a:t> </a:t>
            </a:r>
            <a:r>
              <a:rPr lang="en-US" sz="2800" dirty="0" smtClean="0">
                <a:ea typeface="Arial" charset="0"/>
                <a:cs typeface="Arial" charset="0"/>
              </a:rPr>
              <a:t>has </a:t>
            </a:r>
            <a:r>
              <a:rPr lang="en-US" sz="2800" dirty="0">
                <a:ea typeface="Arial" charset="0"/>
                <a:cs typeface="Arial" charset="0"/>
              </a:rPr>
              <a:t>changed direction</a:t>
            </a:r>
            <a:r>
              <a:rPr lang="en-US" sz="2800" dirty="0" smtClean="0">
                <a:ea typeface="Arial" charset="0"/>
                <a:cs typeface="Arial" charset="0"/>
              </a:rPr>
              <a:t>.</a:t>
            </a:r>
            <a:endParaRPr lang="en-US" sz="2800" dirty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5640881"/>
            <a:ext cx="5281448" cy="67895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Example: Car making a turn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43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23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In equation form: </a:t>
            </a:r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1916113" y="2081213"/>
          <a:ext cx="56086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2" name="Equation" r:id="rId3" imgW="4762440" imgH="736560" progId="Equation.DSMT4">
                  <p:embed/>
                </p:oleObj>
              </mc:Choice>
              <mc:Fallback>
                <p:oleObj name="Equation" r:id="rId3" imgW="476244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081213"/>
                        <a:ext cx="5608637" cy="866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34988" y="3317875"/>
            <a:ext cx="8451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Unit of acceleration is unit of velocity / unit of time.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687388" y="3932238"/>
            <a:ext cx="78914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i="1"/>
              <a:t>Example:</a:t>
            </a:r>
            <a:r>
              <a:rPr lang="en-US" sz="2400"/>
              <a:t> 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You car’s speed right now is 40 km/h.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Your car’s speed 5 s later is 45 km/h.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Your car’s change in speed is 45 – 40 = 5 km/h.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Your car’s acceleration is 5 km/h/5 s = 1 km/h/s.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171370"/>
            <a:ext cx="672084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800" dirty="0" smtClean="0"/>
              <a:t>Physics of Everyday Life</a:t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2</a:t>
            </a:r>
            <a:endParaRPr lang="en-US" sz="3800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33" y="2081893"/>
            <a:ext cx="6557447" cy="249010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Motion Is Relative</a:t>
            </a:r>
          </a:p>
          <a:p>
            <a:pPr eaLnBrk="1" hangingPunct="1"/>
            <a:r>
              <a:rPr lang="en-US" sz="2800" dirty="0" smtClean="0"/>
              <a:t>Speed : Average and Instantaneous</a:t>
            </a:r>
          </a:p>
          <a:p>
            <a:pPr eaLnBrk="1" hangingPunct="1"/>
            <a:r>
              <a:rPr lang="en-US" sz="2800" dirty="0" smtClean="0"/>
              <a:t>Velocity</a:t>
            </a:r>
          </a:p>
          <a:p>
            <a:pPr eaLnBrk="1" hangingPunct="1"/>
            <a:r>
              <a:rPr lang="en-US" sz="2800" dirty="0" smtClean="0"/>
              <a:t>Acceleration</a:t>
            </a:r>
          </a:p>
          <a:p>
            <a:pPr eaLnBrk="1" hangingPunct="1"/>
            <a:r>
              <a:rPr lang="en-US" sz="2800" dirty="0" smtClean="0"/>
              <a:t>Free Fall</a:t>
            </a:r>
          </a:p>
        </p:txBody>
      </p:sp>
      <p:pic>
        <p:nvPicPr>
          <p:cNvPr id="250882" name="Picture 2" descr="http://www.dmv.org/articles/images/2012/03/shrugging_d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82" y="3279229"/>
            <a:ext cx="5077811" cy="33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2850" cy="3570288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An automobile is accelerating when it is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slowing down to a stop. 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rounding a curve at a steady speed.</a:t>
            </a:r>
            <a:endParaRPr lang="en-US" sz="2800" b="1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Both of the above.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4"/>
            </a:pPr>
            <a:r>
              <a:rPr lang="en-US" sz="2800" dirty="0" smtClean="0"/>
              <a:t>Neither of the above.</a:t>
            </a:r>
            <a:endParaRPr lang="en-US" dirty="0" smtClean="0"/>
          </a:p>
        </p:txBody>
      </p:sp>
      <p:sp>
        <p:nvSpPr>
          <p:cNvPr id="220163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Acceleration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0912"/>
          </a:xfrm>
        </p:spPr>
        <p:txBody>
          <a:bodyPr/>
          <a:lstStyle/>
          <a:p>
            <a:r>
              <a:rPr lang="en-US" b="1" dirty="0" smtClean="0"/>
              <a:t>Acceleration Direction for Linear Motion</a:t>
            </a:r>
            <a:endParaRPr lang="en-US" b="1" dirty="0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15912" y="1694089"/>
            <a:ext cx="8436201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 charset="0"/>
              </a:rPr>
              <a:t>When an object is speeding up, its velocity and acceleration are in the </a:t>
            </a:r>
            <a:r>
              <a:rPr lang="en-US" sz="2800" b="1" dirty="0" smtClean="0">
                <a:ea typeface="Arial" charset="0"/>
                <a:cs typeface="Arial" charset="0"/>
              </a:rPr>
              <a:t>same</a:t>
            </a:r>
            <a:r>
              <a:rPr lang="en-US" sz="2800" dirty="0" smtClean="0">
                <a:ea typeface="Arial" charset="0"/>
                <a:cs typeface="Arial" charset="0"/>
              </a:rPr>
              <a:t> direction.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 charset="0"/>
              </a:rPr>
              <a:t>When an object is slowing down, its velocity and acceleration are in </a:t>
            </a:r>
            <a:r>
              <a:rPr lang="en-US" sz="2800" b="1" dirty="0" smtClean="0">
                <a:ea typeface="Arial" charset="0"/>
                <a:cs typeface="Arial" charset="0"/>
              </a:rPr>
              <a:t>opposite</a:t>
            </a:r>
            <a:r>
              <a:rPr lang="en-US" sz="2800" dirty="0" smtClean="0">
                <a:ea typeface="Arial" charset="0"/>
                <a:cs typeface="Arial" charset="0"/>
              </a:rPr>
              <a:t> directions.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 charset="0"/>
              </a:rPr>
              <a:t>Direction can be specified with + or – signs.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 charset="0"/>
              </a:rPr>
              <a:t>For example, something with positive velocity and negative acceleration is slowing down.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 charset="0"/>
              </a:rPr>
              <a:t>Something with negative velocity and positive acceleration is also slowing down!</a:t>
            </a:r>
            <a:endParaRPr lang="en-US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46125"/>
            <a:ext cx="2057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Acceleration Direction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 car starts from rest, then drives to the right.  It speeds up to a maximum speed of 30 m/s.  It coasts at this speed for a while, then the driver hits the brakes,  and the car slows down to a stop.</a:t>
            </a:r>
          </a:p>
          <a:p>
            <a:pPr eaLnBrk="1" hangingPunct="1"/>
            <a:r>
              <a:rPr lang="en-US" sz="2600" dirty="0" smtClean="0"/>
              <a:t>While it is speeding up, what is the direction of the acceleration vector of the car?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right.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left.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14600" y="1143000"/>
            <a:ext cx="9144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2819400" y="762000"/>
            <a:ext cx="35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572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46125"/>
            <a:ext cx="2057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/>
              <a:t>Acceleration Direction</a:t>
            </a: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51038"/>
            <a:ext cx="8229600" cy="4525962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While the car is coasting, </a:t>
            </a:r>
            <a:r>
              <a:rPr lang="en-US" sz="2600" dirty="0"/>
              <a:t>what is the direction of the acceleration vector of the car?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right.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left.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53000" y="1143000"/>
            <a:ext cx="9144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211763" y="762000"/>
            <a:ext cx="350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102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46125"/>
            <a:ext cx="2057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/>
              <a:t>Acceleration Direction</a:t>
            </a: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51038"/>
            <a:ext cx="8229600" cy="4525962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While the car is slowing down, </a:t>
            </a:r>
            <a:r>
              <a:rPr lang="en-US" sz="2600" dirty="0"/>
              <a:t>what is the direction of the acceleration vector of the car?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right.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to the left.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96200" y="1143000"/>
            <a:ext cx="9144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7954963" y="762000"/>
            <a:ext cx="350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503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877888"/>
          </a:xfrm>
        </p:spPr>
        <p:txBody>
          <a:bodyPr/>
          <a:lstStyle/>
          <a:p>
            <a:r>
              <a:rPr lang="en-US" smtClean="0"/>
              <a:t>Acceleration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957263"/>
            <a:ext cx="8555037" cy="300037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800" smtClean="0"/>
              <a:t>Galileo increased the inclination of inclined planes.</a:t>
            </a:r>
          </a:p>
          <a:p>
            <a:pPr marL="457200" indent="-457200"/>
            <a:r>
              <a:rPr lang="en-US" sz="2800" smtClean="0"/>
              <a:t>Steeper inclines gave greater accelerations. </a:t>
            </a:r>
          </a:p>
          <a:p>
            <a:pPr marL="457200" indent="-457200"/>
            <a:r>
              <a:rPr lang="en-US" sz="2800" smtClean="0"/>
              <a:t>When the incline was vertical, acceleration was max, same as that of the falling object.</a:t>
            </a:r>
          </a:p>
          <a:p>
            <a:pPr marL="457200" indent="-457200"/>
            <a:r>
              <a:rPr lang="en-US" sz="2800" smtClean="0"/>
              <a:t>When air resistance was negligible, all objects fell with the same unchanging acceleration.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7935913" y="628015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pic>
        <p:nvPicPr>
          <p:cNvPr id="234529" name="Picture 33" descr="Fig3-6_AnimGIF[1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978275"/>
            <a:ext cx="5765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26413" cy="1143000"/>
          </a:xfrm>
        </p:spPr>
        <p:txBody>
          <a:bodyPr/>
          <a:lstStyle/>
          <a:p>
            <a:r>
              <a:rPr lang="en-US" smtClean="0"/>
              <a:t>Free Fall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468438"/>
            <a:ext cx="8691562" cy="4279219"/>
          </a:xfrm>
        </p:spPr>
        <p:txBody>
          <a:bodyPr/>
          <a:lstStyle/>
          <a:p>
            <a:pPr marL="280988" indent="-280988">
              <a:spcBef>
                <a:spcPct val="100000"/>
              </a:spcBef>
              <a:buFontTx/>
              <a:buNone/>
            </a:pPr>
            <a:r>
              <a:rPr lang="en-US" sz="3600" dirty="0" smtClean="0"/>
              <a:t>Falling under the influence of gravity only - with no air resistance</a:t>
            </a:r>
            <a:endParaRPr lang="en-US" sz="4000" dirty="0" smtClean="0"/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Freely falling objects on Earth accelerate at the rate of 10 m/s/s, i.e., 10 m/s</a:t>
            </a:r>
            <a:r>
              <a:rPr lang="en-US" baseline="30000" dirty="0" smtClean="0"/>
              <a:t>2</a:t>
            </a:r>
          </a:p>
          <a:p>
            <a:pPr marL="280988" indent="-280988">
              <a:spcBef>
                <a:spcPct val="100000"/>
              </a:spcBef>
            </a:pPr>
            <a:r>
              <a:rPr lang="en-US" dirty="0" smtClean="0"/>
              <a:t>The exact value of the free fall acceleration depends on altitude and latitude on the earth.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localgravity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389" y="5410199"/>
            <a:ext cx="8735222" cy="131717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/>
              <a:t>Average: 9.799 m/s</a:t>
            </a:r>
            <a:r>
              <a:rPr lang="en-US" sz="2400" baseline="30000" dirty="0"/>
              <a:t>2</a:t>
            </a:r>
          </a:p>
          <a:p>
            <a:pPr eaLnBrk="1" hangingPunct="1"/>
            <a:r>
              <a:rPr lang="en-US" sz="2400" dirty="0" smtClean="0"/>
              <a:t>For Problem Sets, Tests and the Exam in this </a:t>
            </a:r>
            <a:r>
              <a:rPr lang="en-US" sz="2400" dirty="0"/>
              <a:t>class: let’s use g = </a:t>
            </a:r>
            <a:r>
              <a:rPr lang="en-US" sz="2400" dirty="0" smtClean="0"/>
              <a:t>10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900738" cy="1143000"/>
          </a:xfrm>
        </p:spPr>
        <p:txBody>
          <a:bodyPr/>
          <a:lstStyle/>
          <a:p>
            <a:r>
              <a:rPr lang="en-US" smtClean="0"/>
              <a:t>Free Fall—How Fast?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011238"/>
            <a:ext cx="6099175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FontTx/>
              <a:buNone/>
            </a:pPr>
            <a:r>
              <a:rPr lang="en-US" smtClean="0"/>
              <a:t>The velocity acquired by an object starting from rest is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7412038" y="62960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55600" y="3165475"/>
            <a:ext cx="60991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/>
              <a:t>So, under free fall, when acceleration is 10 m/s</a:t>
            </a:r>
            <a:r>
              <a:rPr lang="en-US" sz="2600" baseline="30000"/>
              <a:t>2</a:t>
            </a:r>
            <a:r>
              <a:rPr lang="en-US" sz="2600"/>
              <a:t>, the speed is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/>
              <a:t> 10 m/s after 1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/>
              <a:t>  20 m/s after 2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/>
              <a:t>  30 m/s after 3 s.</a:t>
            </a:r>
          </a:p>
          <a:p>
            <a:pPr eaLnBrk="0" hangingPunct="0">
              <a:spcBef>
                <a:spcPct val="20000"/>
              </a:spcBef>
            </a:pPr>
            <a:r>
              <a:rPr lang="en-US" sz="2600"/>
              <a:t>And so on.</a:t>
            </a:r>
          </a:p>
        </p:txBody>
      </p:sp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523875" y="2368550"/>
          <a:ext cx="4881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7" name="Equation" r:id="rId3" imgW="4241520" imgH="355320" progId="Equation.DSMT4">
                  <p:embed/>
                </p:oleObj>
              </mc:Choice>
              <mc:Fallback>
                <p:oleObj name="Equation" r:id="rId3" imgW="424152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68550"/>
                        <a:ext cx="4881563" cy="409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4" name="Picture 18" descr="Fig3-7_Anim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028700"/>
            <a:ext cx="25304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6350" cy="1143000"/>
          </a:xfrm>
        </p:spPr>
        <p:txBody>
          <a:bodyPr/>
          <a:lstStyle/>
          <a:p>
            <a:r>
              <a:rPr lang="en-US" smtClean="0"/>
              <a:t>Free Fall—How Far?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011238"/>
            <a:ext cx="8001000" cy="1074737"/>
          </a:xfrm>
        </p:spPr>
        <p:txBody>
          <a:bodyPr/>
          <a:lstStyle/>
          <a:p>
            <a:pPr marL="0" indent="0">
              <a:spcBef>
                <a:spcPct val="100000"/>
              </a:spcBef>
              <a:buFontTx/>
              <a:buNone/>
            </a:pPr>
            <a:r>
              <a:rPr lang="en-US" smtClean="0"/>
              <a:t>The distance covered by an accelerating object starting from rest is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55600" y="3165475"/>
            <a:ext cx="786923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600" dirty="0"/>
              <a:t>So, under free fall, when acceleration is 10 m/s</a:t>
            </a:r>
            <a:r>
              <a:rPr lang="en-US" sz="2600" baseline="30000" dirty="0"/>
              <a:t>2</a:t>
            </a:r>
            <a:r>
              <a:rPr lang="en-US" sz="2600" dirty="0"/>
              <a:t>, the distance is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5 </a:t>
            </a:r>
            <a:r>
              <a:rPr lang="en-US" sz="2600" dirty="0" smtClean="0"/>
              <a:t>m </a:t>
            </a:r>
            <a:r>
              <a:rPr lang="en-US" sz="2600" dirty="0"/>
              <a:t>after 1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20 </a:t>
            </a:r>
            <a:r>
              <a:rPr lang="en-US" sz="2600" dirty="0" smtClean="0"/>
              <a:t>m </a:t>
            </a:r>
            <a:r>
              <a:rPr lang="en-US" sz="2600" dirty="0"/>
              <a:t>after 2 s.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600" dirty="0"/>
              <a:t> 45 </a:t>
            </a:r>
            <a:r>
              <a:rPr lang="en-US" sz="2600" dirty="0" smtClean="0"/>
              <a:t>m </a:t>
            </a:r>
            <a:r>
              <a:rPr lang="en-US" sz="2600" dirty="0"/>
              <a:t>after 3 s.</a:t>
            </a:r>
          </a:p>
          <a:p>
            <a:pPr eaLnBrk="0" hangingPunct="0">
              <a:spcBef>
                <a:spcPct val="20000"/>
              </a:spcBef>
            </a:pPr>
            <a:r>
              <a:rPr lang="en-US" sz="2600" dirty="0"/>
              <a:t>And so on.</a:t>
            </a:r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974725" y="2420938"/>
          <a:ext cx="7119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1" name="Equation" r:id="rId3" imgW="6197400" imgH="342720" progId="Equation.DSMT4">
                  <p:embed/>
                </p:oleObj>
              </mc:Choice>
              <mc:Fallback>
                <p:oleObj name="Equation" r:id="rId3" imgW="619740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420938"/>
                        <a:ext cx="7119938" cy="393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3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What does a speedometer measure?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d</a:t>
            </a:r>
            <a:r>
              <a:rPr lang="en-CA" dirty="0" smtClean="0"/>
              <a:t>istance traveled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</a:t>
            </a:r>
            <a:r>
              <a:rPr lang="en-CA" dirty="0" smtClean="0"/>
              <a:t>verage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i</a:t>
            </a:r>
            <a:r>
              <a:rPr lang="en-CA" dirty="0" smtClean="0"/>
              <a:t>nstantaneous speed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v</a:t>
            </a:r>
            <a:r>
              <a:rPr lang="en-CA" dirty="0" smtClean="0"/>
              <a:t>elocity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acceleration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68290" name="Picture 2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89" y="3489434"/>
            <a:ext cx="3322410" cy="25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1588" y="6053226"/>
            <a:ext cx="332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downloaded Jan. </a:t>
            </a:r>
            <a:r>
              <a:rPr lang="en-CA" sz="800" dirty="0"/>
              <a:t>9 2013 from http://phoneky.com/applications/?</a:t>
            </a:r>
            <a:r>
              <a:rPr lang="en-CA" sz="800" dirty="0" smtClean="0"/>
              <a:t>p=preview&amp;id=a1a32446&amp;st=2]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964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055688"/>
            <a:ext cx="8832850" cy="35702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dirty="0" smtClean="0"/>
              <a:t>What is the distance covered of a freely falling object starting from rest after 4 s?</a:t>
            </a:r>
          </a:p>
          <a:p>
            <a:pPr marL="457200" indent="-457200" eaLnBrk="1" hangingPunct="1">
              <a:buFontTx/>
              <a:buAutoNum type="alphaUcPeriod"/>
            </a:pPr>
            <a:r>
              <a:rPr lang="en-US" sz="2800" dirty="0" smtClean="0"/>
              <a:t>4 m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16 m</a:t>
            </a:r>
            <a:endParaRPr lang="en-US" sz="2800" b="1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2"/>
            </a:pPr>
            <a:r>
              <a:rPr lang="en-US" sz="2800" dirty="0" smtClean="0"/>
              <a:t>40 m</a:t>
            </a:r>
            <a:endParaRPr lang="en-US" sz="2800" dirty="0" smtClean="0">
              <a:ea typeface="Batang" pitchFamily="18" charset="-127"/>
            </a:endParaRPr>
          </a:p>
          <a:p>
            <a:pPr marL="457200" indent="-457200" eaLnBrk="1" hangingPunct="1">
              <a:buFontTx/>
              <a:buAutoNum type="alphaUcPeriod" startAt="4"/>
            </a:pPr>
            <a:r>
              <a:rPr lang="en-US" sz="2800" dirty="0" smtClean="0"/>
              <a:t>80 m</a:t>
            </a:r>
          </a:p>
        </p:txBody>
      </p:sp>
      <p:sp>
        <p:nvSpPr>
          <p:cNvPr id="246787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Free Fall—How Far?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55914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Three Equations of Constant Acceleration</a:t>
            </a:r>
            <a:br>
              <a:rPr lang="en-US" sz="3200" b="1" dirty="0" smtClean="0"/>
            </a:br>
            <a:r>
              <a:rPr lang="en-US" sz="3200" dirty="0" smtClean="0"/>
              <a:t>(Good to put on your note-card)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80115" y="1362534"/>
            <a:ext cx="466396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" dirty="0" smtClean="0"/>
              <a:t>This means the change in speed is the acceleration times the time elapsed.</a:t>
            </a:r>
            <a:endParaRPr lang="en-US" sz="26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2721" y="1742165"/>
            <a:ext cx="3316742" cy="627061"/>
            <a:chOff x="152400" y="820282"/>
            <a:chExt cx="3316804" cy="627518"/>
          </a:xfrm>
        </p:grpSpPr>
        <p:graphicFrame>
          <p:nvGraphicFramePr>
            <p:cNvPr id="225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683063"/>
                </p:ext>
              </p:extLst>
            </p:nvPr>
          </p:nvGraphicFramePr>
          <p:xfrm>
            <a:off x="1440341" y="820282"/>
            <a:ext cx="2028863" cy="627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4" name="Equation" r:id="rId3" imgW="698400" imgH="215640" progId="Equation.3">
                    <p:embed/>
                  </p:oleObj>
                </mc:Choice>
                <mc:Fallback>
                  <p:oleObj name="Equation" r:id="rId3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341" y="820282"/>
                          <a:ext cx="2028863" cy="6275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52400" y="914012"/>
              <a:ext cx="533410" cy="53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1.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2721" y="3431166"/>
            <a:ext cx="3760788" cy="1033462"/>
            <a:chOff x="152400" y="1627153"/>
            <a:chExt cx="3760788" cy="1034207"/>
          </a:xfrm>
        </p:grpSpPr>
        <p:graphicFrame>
          <p:nvGraphicFramePr>
            <p:cNvPr id="225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980135"/>
                </p:ext>
              </p:extLst>
            </p:nvPr>
          </p:nvGraphicFramePr>
          <p:xfrm>
            <a:off x="1473200" y="1627153"/>
            <a:ext cx="2439988" cy="1034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5" name="Equation" r:id="rId5" imgW="927000" imgH="393480" progId="Equation.3">
                    <p:embed/>
                  </p:oleObj>
                </mc:Choice>
                <mc:Fallback>
                  <p:oleObj name="Equation" r:id="rId5" imgW="927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1627153"/>
                          <a:ext cx="2439988" cy="103420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152400" y="1752655"/>
              <a:ext cx="533400" cy="53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2.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2721" y="5276813"/>
            <a:ext cx="3631527" cy="1119187"/>
            <a:chOff x="152400" y="3945846"/>
            <a:chExt cx="3631596" cy="1119187"/>
          </a:xfrm>
        </p:grpSpPr>
        <p:graphicFrame>
          <p:nvGraphicFramePr>
            <p:cNvPr id="225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594830"/>
                </p:ext>
              </p:extLst>
            </p:nvPr>
          </p:nvGraphicFramePr>
          <p:xfrm>
            <a:off x="1510651" y="3945846"/>
            <a:ext cx="2273345" cy="1119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6" name="Equation" r:id="rId7" imgW="876240" imgH="431640" progId="Equation.3">
                    <p:embed/>
                  </p:oleObj>
                </mc:Choice>
                <mc:Fallback>
                  <p:oleObj name="Equation" r:id="rId7" imgW="876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651" y="3945846"/>
                          <a:ext cx="2273345" cy="11191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53341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3</a:t>
              </a:r>
              <a:r>
                <a:rPr lang="en-US" sz="3200" b="1" kern="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.</a:t>
              </a:r>
              <a:endPara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80115" y="2901457"/>
            <a:ext cx="453934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" dirty="0" smtClean="0"/>
              <a:t>This means the distance traveled is related to the initial speed times time plus half the acceleration times time squared.</a:t>
            </a:r>
            <a:endParaRPr lang="en-US" sz="26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80115" y="5190076"/>
            <a:ext cx="453934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" dirty="0" smtClean="0"/>
              <a:t>This means the distance traveled is the average speed times time.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076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0492"/>
          </a:xfrm>
        </p:spPr>
        <p:txBody>
          <a:bodyPr/>
          <a:lstStyle/>
          <a:p>
            <a:r>
              <a:rPr lang="en-CA" dirty="0" smtClean="0"/>
              <a:t>Example (Problem 3 from Chapter 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443"/>
            <a:ext cx="8229600" cy="421572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CA" dirty="0" smtClean="0"/>
              <a:t>What is the instantaneous velocity of a freely falling object 10 s after it is released from a position of rest?</a:t>
            </a:r>
          </a:p>
          <a:p>
            <a:pPr marL="514350" indent="-514350">
              <a:buFont typeface="+mj-lt"/>
              <a:buAutoNum type="alphaLcPeriod"/>
            </a:pPr>
            <a:r>
              <a:rPr lang="en-CA" dirty="0" smtClean="0"/>
              <a:t>What is its average velocity during this 10 s interval?</a:t>
            </a:r>
          </a:p>
          <a:p>
            <a:pPr marL="514350" indent="-514350">
              <a:buFont typeface="+mj-lt"/>
              <a:buAutoNum type="alphaLcPeriod"/>
            </a:pPr>
            <a:r>
              <a:rPr lang="en-CA" dirty="0" smtClean="0"/>
              <a:t>How far will it fall during this time?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2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73349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Free Fall Acceleration </a:t>
            </a:r>
            <a:r>
              <a:rPr lang="en-US" sz="4000" dirty="0"/>
              <a:t>Direction</a:t>
            </a: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951038"/>
            <a:ext cx="6324600" cy="45259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An angry bird starts with an upward velocity, reaches a maximum height, then falls back down again.</a:t>
            </a:r>
          </a:p>
          <a:p>
            <a:pPr eaLnBrk="1" hangingPunct="1"/>
            <a:r>
              <a:rPr lang="en-US" sz="2600" dirty="0" smtClean="0"/>
              <a:t>While the bird is going up (after it has left my hand), </a:t>
            </a:r>
            <a:r>
              <a:rPr lang="en-US" sz="2600" dirty="0"/>
              <a:t>what is the direction of the acceleration vector of the bird?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up.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down.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1028700" y="4076700"/>
            <a:ext cx="9144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1477963" y="3962400"/>
            <a:ext cx="350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2076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4000" dirty="0"/>
              <a:t>Free Fall Acceleration Direction</a:t>
            </a: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951038"/>
            <a:ext cx="6324600" cy="4525962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When the bird is momentarily stopped at the top of its path, </a:t>
            </a:r>
            <a:r>
              <a:rPr lang="en-US" sz="2600" dirty="0"/>
              <a:t>what is the direction of the acceleration vector of the bird?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up.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down.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93398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6" y="4491038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4000" dirty="0"/>
              <a:t>Free Fall Acceleration Direction</a:t>
            </a: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0" y="1951038"/>
            <a:ext cx="6324600" cy="4525962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While the bird is going down (but before I catch it), what is the direction of the acceleration vector of the bird?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up.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down.</a:t>
            </a:r>
          </a:p>
          <a:p>
            <a:pPr eaLnBrk="1" hangingPunct="1">
              <a:buFontTx/>
              <a:buAutoNum type="alphaUcPeriod"/>
            </a:pPr>
            <a:r>
              <a:rPr lang="en-US" sz="2600" dirty="0" smtClean="0"/>
              <a:t>zero.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977900" y="5930900"/>
            <a:ext cx="9144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1447800" y="5710238"/>
            <a:ext cx="35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9785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Before Next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Please read Chapter 4 on Newton’s Second Law of Motion</a:t>
            </a:r>
          </a:p>
          <a:p>
            <a:r>
              <a:rPr lang="en-CA" dirty="0" smtClean="0"/>
              <a:t>Note – Tutorials begin this Wednesday, Friday and Monday – go there for marks and to pick up your first problem set</a:t>
            </a:r>
          </a:p>
        </p:txBody>
      </p:sp>
    </p:spTree>
    <p:extLst>
      <p:ext uri="{BB962C8B-B14F-4D97-AF65-F5344CB8AC3E}">
        <p14:creationId xmlns:p14="http://schemas.microsoft.com/office/powerpoint/2010/main" val="879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699"/>
            <a:ext cx="8229600" cy="1431471"/>
          </a:xfrm>
        </p:spPr>
        <p:txBody>
          <a:bodyPr/>
          <a:lstStyle/>
          <a:p>
            <a:pPr eaLnBrk="1" hangingPunct="1"/>
            <a:r>
              <a:rPr lang="en-US" dirty="0"/>
              <a:t>Chapter 3 Reading </a:t>
            </a:r>
            <a:r>
              <a:rPr lang="en-US" dirty="0" smtClean="0"/>
              <a:t>Question : The Fine Print…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986643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/>
              <a:t>Galileo's definition of speed was a breakthrough because he is acknowledged to be the first to consider _______. </a:t>
            </a:r>
            <a:endParaRPr lang="en-CA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d</a:t>
            </a:r>
            <a:r>
              <a:rPr lang="en-CA" dirty="0" smtClean="0"/>
              <a:t>istance covered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m</a:t>
            </a:r>
            <a:r>
              <a:rPr lang="en-CA" dirty="0" smtClean="0"/>
              <a:t>athematics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d</a:t>
            </a:r>
            <a:r>
              <a:rPr lang="en-CA" dirty="0" smtClean="0"/>
              <a:t>irection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t</a:t>
            </a:r>
            <a:r>
              <a:rPr lang="en-CA" dirty="0" smtClean="0"/>
              <a:t>ime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9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35" y="2710543"/>
            <a:ext cx="8474529" cy="3755571"/>
          </a:xfrm>
        </p:spPr>
        <p:txBody>
          <a:bodyPr/>
          <a:lstStyle/>
          <a:p>
            <a:r>
              <a:rPr lang="en-CA" sz="2800" dirty="0" smtClean="0"/>
              <a:t>If you wish to message me on </a:t>
            </a:r>
            <a:r>
              <a:rPr lang="en-CA" sz="2800" dirty="0" err="1" smtClean="0"/>
              <a:t>facebook</a:t>
            </a:r>
            <a:r>
              <a:rPr lang="en-CA" sz="2800" dirty="0" smtClean="0"/>
              <a:t> I have an account and would be glad to add you as a friend</a:t>
            </a:r>
          </a:p>
          <a:p>
            <a:r>
              <a:rPr lang="en-CA" sz="2800" dirty="0" smtClean="0"/>
              <a:t>Search on “Jason Harlow Physics” or go to:</a:t>
            </a:r>
          </a:p>
          <a:p>
            <a:r>
              <a:rPr lang="en-CA" sz="2800" dirty="0" smtClean="0"/>
              <a:t>www.facebook.com/harlowphysics</a:t>
            </a:r>
          </a:p>
          <a:p>
            <a:r>
              <a:rPr lang="en-CA" sz="2800" dirty="0" smtClean="0"/>
              <a:t>Also, if you message me your </a:t>
            </a:r>
            <a:r>
              <a:rPr lang="en-CA" sz="2800" dirty="0" err="1" smtClean="0"/>
              <a:t>UTORid</a:t>
            </a:r>
            <a:r>
              <a:rPr lang="en-CA" sz="2800" dirty="0" smtClean="0"/>
              <a:t> I will add you to a </a:t>
            </a:r>
            <a:r>
              <a:rPr lang="en-CA" sz="2800" dirty="0" err="1" smtClean="0"/>
              <a:t>facebook</a:t>
            </a:r>
            <a:r>
              <a:rPr lang="en-CA" sz="2800" dirty="0" smtClean="0"/>
              <a:t> discussion group just for this class, so you can keep in touch with your classmates better!</a:t>
            </a:r>
            <a:endParaRPr lang="en-CA" sz="2800" dirty="0"/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288"/>
            <a:ext cx="9048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1" y="144006"/>
            <a:ext cx="8850086" cy="819376"/>
          </a:xfrm>
        </p:spPr>
        <p:txBody>
          <a:bodyPr/>
          <a:lstStyle/>
          <a:p>
            <a:r>
              <a:rPr lang="en-CA" dirty="0" smtClean="0"/>
              <a:t>Suggested End of Chapter </a:t>
            </a:r>
            <a:r>
              <a:rPr lang="en-CA" dirty="0"/>
              <a:t>I</a:t>
            </a:r>
            <a:r>
              <a:rPr lang="en-CA" dirty="0" smtClean="0"/>
              <a:t>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06" y="910087"/>
            <a:ext cx="8229600" cy="2178170"/>
          </a:xfrm>
        </p:spPr>
        <p:txBody>
          <a:bodyPr/>
          <a:lstStyle/>
          <a:p>
            <a:r>
              <a:rPr lang="en-CA" dirty="0" smtClean="0"/>
              <a:t>On the course web-site under “Materials”, I have posted suggested end-of-chapter questions and problems for you to study for chapters 2, 3 and 4.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2168" y="3115575"/>
            <a:ext cx="4273567" cy="37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800" b="1" dirty="0" smtClean="0"/>
              <a:t>Chapter 2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Review Questions: 9,  14,  17,  21</a:t>
            </a:r>
            <a:br>
              <a:rPr lang="en-CA" sz="1800" dirty="0" smtClean="0"/>
            </a:br>
            <a:r>
              <a:rPr lang="en-CA" sz="1800" dirty="0" smtClean="0"/>
              <a:t>Ranking: 1,  2,  3,  4</a:t>
            </a:r>
            <a:br>
              <a:rPr lang="en-CA" sz="1800" dirty="0" smtClean="0"/>
            </a:br>
            <a:r>
              <a:rPr lang="en-CA" sz="1800" dirty="0" smtClean="0"/>
              <a:t>Exercises: 13,  14,  23,  24,  39,  40</a:t>
            </a:r>
            <a:br>
              <a:rPr lang="en-CA" sz="1800" dirty="0" smtClean="0"/>
            </a:br>
            <a:r>
              <a:rPr lang="en-CA" sz="1800" dirty="0" smtClean="0"/>
              <a:t>Problems: 1,  2,  3,  4</a:t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b="1" dirty="0" smtClean="0"/>
              <a:t>Chapter 3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Review Questions: 4,  7,  10,  24</a:t>
            </a:r>
            <a:br>
              <a:rPr lang="en-CA" sz="1800" dirty="0" smtClean="0"/>
            </a:br>
            <a:r>
              <a:rPr lang="en-CA" sz="1800" dirty="0" smtClean="0"/>
              <a:t>Plug and Chug: 2,  4,  9,  12,  15,  17,  20</a:t>
            </a:r>
            <a:br>
              <a:rPr lang="en-CA" sz="1800" dirty="0" smtClean="0"/>
            </a:br>
            <a:r>
              <a:rPr lang="en-CA" sz="1800" dirty="0" smtClean="0"/>
              <a:t>Ranking: 1,  2,  3,  4</a:t>
            </a:r>
            <a:br>
              <a:rPr lang="en-CA" sz="1800" dirty="0" smtClean="0"/>
            </a:br>
            <a:r>
              <a:rPr lang="en-CA" sz="1800" dirty="0" smtClean="0"/>
              <a:t>Exercises: 1,  2,  35,  36,  39,  40</a:t>
            </a:r>
            <a:br>
              <a:rPr lang="en-CA" sz="1800" dirty="0" smtClean="0"/>
            </a:br>
            <a:r>
              <a:rPr lang="en-CA" sz="1800" dirty="0" smtClean="0"/>
              <a:t>Problems: 3,  4</a:t>
            </a:r>
            <a:br>
              <a:rPr lang="en-CA" sz="1800" dirty="0" smtClean="0"/>
            </a:br>
            <a:endParaRPr lang="en-CA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31100" y="3115575"/>
            <a:ext cx="4273567" cy="29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b="1" dirty="0" smtClean="0"/>
              <a:t>Chapter 4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Review Questions: 8,  29,  34</a:t>
            </a:r>
            <a:br>
              <a:rPr lang="en-CA" sz="1800" dirty="0" smtClean="0"/>
            </a:br>
            <a:r>
              <a:rPr lang="en-CA" sz="1800" dirty="0" smtClean="0"/>
              <a:t>Plug and Chug: 4,  8</a:t>
            </a:r>
            <a:br>
              <a:rPr lang="en-CA" sz="1800" dirty="0" smtClean="0"/>
            </a:br>
            <a:r>
              <a:rPr lang="en-CA" sz="1800" dirty="0" smtClean="0"/>
              <a:t>Ranking: 1,  2,  3,  4</a:t>
            </a:r>
            <a:br>
              <a:rPr lang="en-CA" sz="1800" dirty="0" smtClean="0"/>
            </a:br>
            <a:r>
              <a:rPr lang="en-CA" sz="1800" dirty="0" smtClean="0"/>
              <a:t>Exercises: 1,  2,  25,  26,  33,  34,  43,  44,  53,  54</a:t>
            </a:r>
            <a:br>
              <a:rPr lang="en-CA" sz="1800" dirty="0" smtClean="0"/>
            </a:br>
            <a:r>
              <a:rPr lang="en-CA" sz="1800" dirty="0" smtClean="0"/>
              <a:t>Problems: 3,  4,  5,  6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801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03200"/>
            <a:ext cx="8485188" cy="1077913"/>
          </a:xfrm>
        </p:spPr>
        <p:txBody>
          <a:bodyPr/>
          <a:lstStyle/>
          <a:p>
            <a:r>
              <a:rPr lang="en-US" sz="4000" smtClean="0"/>
              <a:t>Joke: Why Did the Chicken Cross the Road?</a:t>
            </a: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482725"/>
            <a:ext cx="8488362" cy="505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Aristotle (330 BC):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“Because it is the nature of chickens to cross roads.”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Newton (1687):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“Because there is no external net force causing the chicken’s velocity across the road to change.”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Einstein (1905):</a:t>
            </a: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“Is the chicken crossing the road, or is the road moving under the chicken?”</a:t>
            </a:r>
          </a:p>
        </p:txBody>
      </p:sp>
    </p:spTree>
    <p:extLst>
      <p:ext uri="{BB962C8B-B14F-4D97-AF65-F5344CB8AC3E}">
        <p14:creationId xmlns:p14="http://schemas.microsoft.com/office/powerpoint/2010/main" val="33559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3600"/>
          </a:xfrm>
        </p:spPr>
        <p:txBody>
          <a:bodyPr/>
          <a:lstStyle/>
          <a:p>
            <a:r>
              <a:rPr lang="en-US" smtClean="0"/>
              <a:t>Motion Is Relative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158875"/>
            <a:ext cx="8686800" cy="110331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Motion of objects is always described as </a:t>
            </a:r>
            <a:r>
              <a:rPr lang="en-US" i="1" dirty="0" smtClean="0"/>
              <a:t>relative </a:t>
            </a:r>
            <a:r>
              <a:rPr lang="en-US" dirty="0" smtClean="0"/>
              <a:t>to something else.  For example: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354013" y="2308225"/>
            <a:ext cx="4495800" cy="412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On the subway you are moving at 50 km/h North relative to the platform.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The person sitting across from you is at rest relative to you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The station platform is moving at 50 km/h South relative to you</a:t>
            </a:r>
            <a:endParaRPr lang="en-US" sz="2800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677150" y="447675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</a:p>
        </p:txBody>
      </p:sp>
      <p:pic>
        <p:nvPicPr>
          <p:cNvPr id="211985" name="Picture 17" descr="http://i.thestar.com/images/10/e0/0886b72e478b97c51b6eeb21acb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46" y="3084731"/>
            <a:ext cx="4028665" cy="27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build="p" autoUpdateAnimBg="0"/>
      <p:bldP spid="2119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38200" y="3810000"/>
            <a:ext cx="67167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ts val="2600"/>
              </a:lnSpc>
              <a:spcBef>
                <a:spcPct val="20000"/>
              </a:spcBef>
              <a:buFontTx/>
              <a:buAutoNum type="alphaUcPeriod"/>
            </a:pPr>
            <a:r>
              <a:rPr lang="en-US" sz="2900" dirty="0">
                <a:latin typeface="+mn-lt"/>
              </a:rPr>
              <a:t> 40 m/s, West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buFontTx/>
              <a:buAutoNum type="alphaUcPeriod"/>
            </a:pPr>
            <a:r>
              <a:rPr lang="en-US" sz="2900" dirty="0">
                <a:latin typeface="+mn-lt"/>
              </a:rPr>
              <a:t> 20 m/s, West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buFontTx/>
              <a:buAutoNum type="alphaUcPeriod"/>
            </a:pPr>
            <a:r>
              <a:rPr lang="en-US" sz="2900" dirty="0">
                <a:latin typeface="+mn-lt"/>
              </a:rPr>
              <a:t> zero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buFontTx/>
              <a:buAutoNum type="alphaUcPeriod"/>
            </a:pPr>
            <a:r>
              <a:rPr lang="en-US" sz="2900" dirty="0">
                <a:latin typeface="+mn-lt"/>
              </a:rPr>
              <a:t> 20 m/s, East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buFontTx/>
              <a:buAutoNum type="alphaUcPeriod"/>
            </a:pPr>
            <a:r>
              <a:rPr lang="en-US" sz="2900" dirty="0">
                <a:latin typeface="+mn-lt"/>
              </a:rPr>
              <a:t> 40 m/s, East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7894638" cy="25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You are on an Eastbound subway train going at 20 m/s.  You notice the Westbound train on the other track.  Relative to the ground, that Westbound train has a speed of 20 m/s.  What is the velocity of the Westbound train as measured by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3810" y="39469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Discussion Question</a:t>
            </a:r>
            <a:endParaRPr lang="en-CA" sz="3600" dirty="0"/>
          </a:p>
        </p:txBody>
      </p:sp>
      <p:pic>
        <p:nvPicPr>
          <p:cNvPr id="5" name="Picture 17" descr="http://i.thestar.com/images/10/e0/0886b72e478b97c51b6eeb21acb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46" y="3084731"/>
            <a:ext cx="4028665" cy="27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9283" y="2906486"/>
            <a:ext cx="2050746" cy="336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2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1762</Words>
  <Application>Microsoft Office PowerPoint</Application>
  <PresentationFormat>On-screen Show (4:3)</PresentationFormat>
  <Paragraphs>233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Note on Posted Slides</vt:lpstr>
      <vt:lpstr>PHY205H1S  Physics of Everyday Life Class 2</vt:lpstr>
      <vt:lpstr>Chapter 3 Pre-Class Reading Question</vt:lpstr>
      <vt:lpstr>Chapter 3 Reading Question : The Fine Print… </vt:lpstr>
      <vt:lpstr>PowerPoint Presentation</vt:lpstr>
      <vt:lpstr>Suggested End of Chapter Items</vt:lpstr>
      <vt:lpstr>Joke: Why Did the Chicken Cross the Road?</vt:lpstr>
      <vt:lpstr>Motion Is Relative</vt:lpstr>
      <vt:lpstr>PowerPoint Presentation</vt:lpstr>
      <vt:lpstr>Caught Speeding</vt:lpstr>
      <vt:lpstr>Speed</vt:lpstr>
      <vt:lpstr>Average Speed</vt:lpstr>
      <vt:lpstr>PowerPoint Presentation</vt:lpstr>
      <vt:lpstr>Instantaneous Speed</vt:lpstr>
      <vt:lpstr>Velocity</vt:lpstr>
      <vt:lpstr>Speed and Velocity</vt:lpstr>
      <vt:lpstr>Acceleration</vt:lpstr>
      <vt:lpstr>Acceleration</vt:lpstr>
      <vt:lpstr>Acceleration</vt:lpstr>
      <vt:lpstr>PowerPoint Presentation</vt:lpstr>
      <vt:lpstr>Acceleration Direction for Linear Motion</vt:lpstr>
      <vt:lpstr>Acceleration Direction</vt:lpstr>
      <vt:lpstr>Acceleration Direction</vt:lpstr>
      <vt:lpstr>Acceleration Direction</vt:lpstr>
      <vt:lpstr>Acceleration</vt:lpstr>
      <vt:lpstr>Free Fall</vt:lpstr>
      <vt:lpstr>PowerPoint Presentation</vt:lpstr>
      <vt:lpstr>Free Fall—How Fast?</vt:lpstr>
      <vt:lpstr>Free Fall—How Far?</vt:lpstr>
      <vt:lpstr>PowerPoint Presentation</vt:lpstr>
      <vt:lpstr>Three Equations of Constant Acceleration (Good to put on your note-card)</vt:lpstr>
      <vt:lpstr>Example (Problem 3 from Chapter 3)</vt:lpstr>
      <vt:lpstr>Free Fall Acceleration Direction</vt:lpstr>
      <vt:lpstr>Free Fall Acceleration Direction</vt:lpstr>
      <vt:lpstr>Free Fall Acceleration Direction</vt:lpstr>
      <vt:lpstr>Before Next Class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148</cp:revision>
  <cp:lastPrinted>2013-01-09T21:24:56Z</cp:lastPrinted>
  <dcterms:created xsi:type="dcterms:W3CDTF">2006-04-27T22:35:13Z</dcterms:created>
  <dcterms:modified xsi:type="dcterms:W3CDTF">2013-01-10T02:00:30Z</dcterms:modified>
</cp:coreProperties>
</file>