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78" r:id="rId2"/>
    <p:sldId id="436" r:id="rId3"/>
    <p:sldId id="438" r:id="rId4"/>
    <p:sldId id="439" r:id="rId5"/>
    <p:sldId id="479" r:id="rId6"/>
    <p:sldId id="466" r:id="rId7"/>
    <p:sldId id="442" r:id="rId8"/>
    <p:sldId id="443" r:id="rId9"/>
    <p:sldId id="371" r:id="rId10"/>
    <p:sldId id="444" r:id="rId11"/>
    <p:sldId id="445" r:id="rId12"/>
    <p:sldId id="480" r:id="rId13"/>
    <p:sldId id="472" r:id="rId14"/>
    <p:sldId id="474" r:id="rId15"/>
    <p:sldId id="481" r:id="rId16"/>
    <p:sldId id="386" r:id="rId17"/>
    <p:sldId id="400" r:id="rId18"/>
    <p:sldId id="452" r:id="rId19"/>
    <p:sldId id="476" r:id="rId20"/>
    <p:sldId id="467" r:id="rId21"/>
    <p:sldId id="401" r:id="rId22"/>
    <p:sldId id="407" r:id="rId23"/>
    <p:sldId id="461" r:id="rId24"/>
    <p:sldId id="462" r:id="rId25"/>
    <p:sldId id="402" r:id="rId26"/>
    <p:sldId id="482" r:id="rId27"/>
    <p:sldId id="405" r:id="rId28"/>
    <p:sldId id="415" r:id="rId29"/>
    <p:sldId id="483" r:id="rId30"/>
    <p:sldId id="484" r:id="rId31"/>
    <p:sldId id="459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7" autoAdjust="0"/>
  </p:normalViewPr>
  <p:slideViewPr>
    <p:cSldViewPr snapToGrid="0">
      <p:cViewPr varScale="1">
        <p:scale>
          <a:sx n="50" d="100"/>
          <a:sy n="50" d="100"/>
        </p:scale>
        <p:origin x="-708" y="-102"/>
      </p:cViewPr>
      <p:guideLst>
        <p:guide orient="horz" pos="2160"/>
        <p:guide orient="horz" pos="589"/>
        <p:guide orient="horz" pos="4050"/>
        <p:guide pos="2880"/>
        <p:guide pos="846"/>
        <p:guide pos="5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E43D11-5461-46E3-91EA-0B269CF7B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8613D3-F940-44A3-957A-0F1D573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AE0EC7-DD83-472D-934F-7120462DDA9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Answer: 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CC2D-7083-4210-AFAF-3CD833CA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A1A1-8772-4CF9-AF0C-5F85E5F8B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7C2B-6A4B-496B-B699-B2209358D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13B3-4B1F-47B2-B2E0-F0D71531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CE2D-0E7F-4686-B6FF-77ABD5603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43D6-535D-4524-A2D4-24EFD95A3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F921-C822-4E67-A076-2AEF8F61D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0E22-1344-4627-B0F8-2ABE772CC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1064-AFC2-4DCF-A43E-B8ABFC21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50E9-05DC-4822-86E8-BDB91DAA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4EAE-0E2C-4DF3-A83F-A5D92324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6E3E-017B-4A7B-B7CE-E2C7C0EB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C91AE-ADF3-441B-930C-ED7D3C36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Mon. </a:t>
            </a:r>
            <a:r>
              <a:rPr lang="en-CA" dirty="0" smtClean="0"/>
              <a:t>Jan. </a:t>
            </a:r>
            <a:r>
              <a:rPr lang="en-CA" dirty="0" smtClean="0"/>
              <a:t>14,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6054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081088"/>
            <a:ext cx="5638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Sliding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2819400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188075" y="2249488"/>
            <a:ext cx="2057400" cy="6334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4605338"/>
            <a:ext cx="77724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“The ground exerts a </a:t>
            </a:r>
            <a:r>
              <a:rPr lang="en-C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sliding friction </a:t>
            </a:r>
            <a:r>
              <a:rPr lang="en-C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force on </a:t>
            </a:r>
            <a:r>
              <a:rPr lang="en-CA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Suleyman</a:t>
            </a:r>
            <a:r>
              <a:rPr lang="en-C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082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izmag.com/hero/running-shoes-damaging-hips-knees-da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611313"/>
            <a:ext cx="59467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Static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6750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50075" y="3833813"/>
            <a:ext cx="1828800" cy="76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5178425"/>
            <a:ext cx="62928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“The ground exerts a static friction force on the shoe.”</a:t>
            </a:r>
          </a:p>
        </p:txBody>
      </p:sp>
    </p:spTree>
    <p:extLst>
      <p:ext uri="{BB962C8B-B14F-4D97-AF65-F5344CB8AC3E}">
        <p14:creationId xmlns:p14="http://schemas.microsoft.com/office/powerpoint/2010/main" val="33894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3287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320675" y="1065213"/>
            <a:ext cx="8534400" cy="4525962"/>
          </a:xfrm>
        </p:spPr>
        <p:txBody>
          <a:bodyPr/>
          <a:lstStyle/>
          <a:p>
            <a:r>
              <a:rPr lang="en-CA" dirty="0" smtClean="0"/>
              <a:t>A car is parked on flat, horizontal pavement.</a:t>
            </a:r>
          </a:p>
          <a:p>
            <a:r>
              <a:rPr lang="en-CA" dirty="0" smtClean="0"/>
              <a:t>Which of the following forces are acting on the car?</a:t>
            </a:r>
          </a:p>
          <a:p>
            <a:pPr>
              <a:buFontTx/>
              <a:buAutoNum type="alphaUcPeriod"/>
            </a:pPr>
            <a:r>
              <a:rPr lang="en-CA" dirty="0" smtClean="0"/>
              <a:t>Gravity</a:t>
            </a:r>
          </a:p>
          <a:p>
            <a:pPr>
              <a:buFontTx/>
              <a:buAutoNum type="alphaUcPeriod"/>
            </a:pPr>
            <a:r>
              <a:rPr lang="en-CA" dirty="0" smtClean="0"/>
              <a:t>Normal</a:t>
            </a:r>
          </a:p>
          <a:p>
            <a:pPr>
              <a:buFontTx/>
              <a:buAutoNum type="alphaUcPeriod"/>
            </a:pPr>
            <a:r>
              <a:rPr lang="en-CA" dirty="0" smtClean="0"/>
              <a:t>Static friction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All of the above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A and B, but not C</a:t>
            </a:r>
          </a:p>
        </p:txBody>
      </p:sp>
      <p:pic>
        <p:nvPicPr>
          <p:cNvPr id="15363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2338387"/>
            <a:ext cx="4728528" cy="231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997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4000"/>
              <a:t>Multiple Forces on a Single Object</a:t>
            </a:r>
          </a:p>
        </p:txBody>
      </p:sp>
    </p:spTree>
    <p:extLst>
      <p:ext uri="{BB962C8B-B14F-4D97-AF65-F5344CB8AC3E}">
        <p14:creationId xmlns:p14="http://schemas.microsoft.com/office/powerpoint/2010/main" val="33161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"/>
          <p:cNvSpPr>
            <a:spLocks noGrp="1"/>
          </p:cNvSpPr>
          <p:nvPr>
            <p:ph sz="half" idx="2"/>
          </p:nvPr>
        </p:nvSpPr>
        <p:spPr>
          <a:xfrm>
            <a:off x="320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The “net force” is the vector sum of all the forces on the car.</a:t>
            </a:r>
          </a:p>
          <a:p>
            <a:r>
              <a:rPr lang="en-CA" smtClean="0"/>
              <a:t>What is the direction of the net force on the car?</a:t>
            </a:r>
          </a:p>
        </p:txBody>
      </p:sp>
      <p:pic>
        <p:nvPicPr>
          <p:cNvPr id="17411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686175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44475" y="3762375"/>
            <a:ext cx="3306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  <a:defRPr/>
            </a:pPr>
            <a:r>
              <a:rPr lang="en-CA" dirty="0" smtClean="0"/>
              <a:t>Up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 smtClean="0"/>
              <a:t>Down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 smtClean="0"/>
              <a:t>The net force is zero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841625" y="274638"/>
            <a:ext cx="346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4000"/>
              <a:t>The Net Force</a:t>
            </a:r>
          </a:p>
        </p:txBody>
      </p:sp>
    </p:spTree>
    <p:extLst>
      <p:ext uri="{BB962C8B-B14F-4D97-AF65-F5344CB8AC3E}">
        <p14:creationId xmlns:p14="http://schemas.microsoft.com/office/powerpoint/2010/main" val="35022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What is Mass?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7353" y="1079044"/>
            <a:ext cx="76501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Mass is a scalar quantity that describes an object’s inertia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The unit of mass is kg</a:t>
            </a: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It describes the amount of matter in an object. 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</a:rPr>
              <a:t>Mass is an intrinsic property of an object.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27652" name="Picture 5" descr="http://www.gymdirect.com.au/resources/dumbbell/hammer_tone_120kg_dumbbell%20set%20%28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2113" y="3325813"/>
            <a:ext cx="41036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800">
                <a:latin typeface="Times New Roman" pitchFamily="18" charset="0"/>
              </a:rPr>
              <a:t>It tells us something about the object, regardless of where the object is, what it’s doing, or whatever forces may be acting on it.</a:t>
            </a:r>
          </a:p>
        </p:txBody>
      </p:sp>
    </p:spTree>
    <p:extLst>
      <p:ext uri="{BB962C8B-B14F-4D97-AF65-F5344CB8AC3E}">
        <p14:creationId xmlns:p14="http://schemas.microsoft.com/office/powerpoint/2010/main" val="1727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5230"/>
          </a:xfrm>
        </p:spPr>
        <p:txBody>
          <a:bodyPr/>
          <a:lstStyle/>
          <a:p>
            <a:r>
              <a:rPr lang="en-US" dirty="0" smtClean="0"/>
              <a:t>Mass and Weight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7759"/>
            <a:ext cx="8439150" cy="399989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dirty="0" smtClean="0"/>
              <a:t>1 kilogram weighs 10 </a:t>
            </a:r>
            <a:r>
              <a:rPr lang="en-US" dirty="0" err="1" smtClean="0"/>
              <a:t>newtons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sz="2800" dirty="0" smtClean="0"/>
              <a:t>(9.8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to be precise).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dirty="0" smtClean="0"/>
              <a:t>Relationship between kilograms and pounds: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1 kg weighs 2.2 </a:t>
            </a:r>
            <a:r>
              <a:rPr lang="en-US" sz="2800" dirty="0" err="1" smtClean="0"/>
              <a:t>lb</a:t>
            </a:r>
            <a:r>
              <a:rPr lang="en-US" sz="2800" dirty="0" smtClean="0"/>
              <a:t> = 10 N at Earth’s surface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1 </a:t>
            </a:r>
            <a:r>
              <a:rPr lang="en-US" sz="2800" dirty="0" err="1" smtClean="0"/>
              <a:t>lb</a:t>
            </a:r>
            <a:r>
              <a:rPr lang="en-US" sz="2800" dirty="0" smtClean="0"/>
              <a:t> = 4.45 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4.54 kg weighs 10 </a:t>
            </a:r>
            <a:r>
              <a:rPr lang="en-US" sz="2800" dirty="0" err="1" smtClean="0"/>
              <a:t>lbs</a:t>
            </a:r>
            <a:endParaRPr lang="en-US" sz="2800" dirty="0" smtClean="0"/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400" dirty="0" smtClean="0"/>
          </a:p>
        </p:txBody>
      </p:sp>
      <p:pic>
        <p:nvPicPr>
          <p:cNvPr id="19465" name="Picture 9" descr="http://i.ebayimg.com/t/Pair-Troy-VTX-25-Pound-Colored-Rubber-Bumper-Plates-/07/%21CBYBuWQ%21mk%7E$%28KGrHqJ,%21l4Ez+vdEoP%21BNHV2kCoUQ%7E%7E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88" y="3611176"/>
            <a:ext cx="3464447" cy="30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99274"/>
            <a:ext cx="8229600" cy="714918"/>
          </a:xfrm>
        </p:spPr>
        <p:txBody>
          <a:bodyPr/>
          <a:lstStyle/>
          <a:p>
            <a:r>
              <a:rPr lang="en-US" dirty="0" smtClean="0"/>
              <a:t>Mass Resists Acceleration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30" y="848639"/>
            <a:ext cx="8494713" cy="222408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same force applied to</a:t>
            </a:r>
          </a:p>
          <a:p>
            <a:r>
              <a:rPr lang="en-US" sz="2800" dirty="0" smtClean="0"/>
              <a:t>Twice the mass produces half the acceleration.</a:t>
            </a:r>
          </a:p>
          <a:p>
            <a:r>
              <a:rPr lang="en-US" sz="2800" dirty="0" smtClean="0"/>
              <a:t>3 times the mass, produces 1/3 the acceleration.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11462"/>
              </p:ext>
            </p:extLst>
          </p:nvPr>
        </p:nvGraphicFramePr>
        <p:xfrm>
          <a:off x="2410565" y="2422635"/>
          <a:ext cx="41656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091880" imgH="317160" progId="Equation.3">
                  <p:embed/>
                </p:oleObj>
              </mc:Choice>
              <mc:Fallback>
                <p:oleObj name="Equation" r:id="rId4" imgW="1091880" imgH="317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565" y="2422635"/>
                        <a:ext cx="4165600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20482" y="3638920"/>
            <a:ext cx="7654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36538" indent="-236538">
              <a:buFontTx/>
              <a:buChar char="•"/>
            </a:pPr>
            <a:r>
              <a:rPr lang="en-US" sz="2800" dirty="0"/>
              <a:t>Acceleration is inversely proportional to </a:t>
            </a:r>
            <a:r>
              <a:rPr lang="en-US" sz="2800" i="1" dirty="0"/>
              <a:t>mass.</a:t>
            </a:r>
            <a:endParaRPr lang="en-US" sz="2800" dirty="0"/>
          </a:p>
        </p:txBody>
      </p:sp>
      <p:pic>
        <p:nvPicPr>
          <p:cNvPr id="2059" name="Picture 11" descr="C:\Users\jharlow\Documents\Documents\teaching\everyday13\hewitt_ch04\04_10_Fig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57" y="4204183"/>
            <a:ext cx="3853842" cy="26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438400" y="457200"/>
            <a:ext cx="4929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>
                <a:latin typeface="Baskerville Old Face" pitchFamily="18" charset="0"/>
              </a:rPr>
              <a:t>Newton’s Second Law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990600" y="1371600"/>
            <a:ext cx="777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/>
              <a:t>The acceleration of an object is directly proportional to the net force acting on it, and inversely proportional to its mass.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04800" y="0"/>
            <a:ext cx="7127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200">
                <a:latin typeface="Blackmoor LET"/>
                <a:ea typeface="Blackmoor LET"/>
                <a:cs typeface="Blackmoor LET"/>
              </a:rPr>
              <a:t>2</a:t>
            </a:r>
          </a:p>
        </p:txBody>
      </p:sp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420688" y="3321050"/>
          <a:ext cx="304165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321050"/>
                        <a:ext cx="3041650" cy="2389188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565525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0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552450"/>
            <a:ext cx="78835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3400"/>
              </a:lnSpc>
              <a:tabLst>
                <a:tab pos="685800" algn="l"/>
              </a:tabLst>
            </a:pPr>
            <a:r>
              <a:rPr lang="en-US" sz="3200">
                <a:latin typeface="Times New Roman" pitchFamily="18" charset="0"/>
              </a:rPr>
              <a:t>A fan attached to a cart causes it to accelerate at 2 m/s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. </a:t>
            </a:r>
          </a:p>
          <a:p>
            <a:pPr>
              <a:lnSpc>
                <a:spcPts val="3400"/>
              </a:lnSpc>
              <a:tabLst>
                <a:tab pos="685800" algn="l"/>
              </a:tabLst>
            </a:pPr>
            <a:r>
              <a:rPr lang="en-US" sz="3200">
                <a:latin typeface="Times New Roman" pitchFamily="18" charset="0"/>
              </a:rPr>
              <a:t>Suppose the same fan is attached to a second cart with smaller mass.  </a:t>
            </a:r>
          </a:p>
          <a:p>
            <a:pPr>
              <a:lnSpc>
                <a:spcPts val="3400"/>
              </a:lnSpc>
              <a:tabLst>
                <a:tab pos="685800" algn="l"/>
              </a:tabLst>
            </a:pPr>
            <a:r>
              <a:rPr lang="en-US" sz="3200">
                <a:latin typeface="Times New Roman" pitchFamily="18" charset="0"/>
              </a:rPr>
              <a:t>The mass of the second cart plus fan is half the mass of the first cart plus fan.  The acceleration of the second cart is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06463" y="3727450"/>
            <a:ext cx="18764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itchFamily="18" charset="0"/>
              </a:rPr>
              <a:t> 16 m/s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itchFamily="18" charset="0"/>
              </a:rPr>
              <a:t> 8 m/s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itchFamily="18" charset="0"/>
              </a:rPr>
              <a:t> 4 m/s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itchFamily="18" charset="0"/>
              </a:rPr>
              <a:t> 2 m/s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itchFamily="18" charset="0"/>
              </a:rPr>
              <a:t> 1 m/s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pic>
        <p:nvPicPr>
          <p:cNvPr id="29700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962400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49680" y="171370"/>
            <a:ext cx="6720840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800" dirty="0" smtClean="0"/>
              <a:t>Physics of Everyday Life</a:t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3</a:t>
            </a:r>
            <a:endParaRPr lang="en-US" sz="3800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9113" y="1731373"/>
            <a:ext cx="3814247" cy="3678827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Force Causes Acceleration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Friction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Mass and Weight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Mass Resists </a:t>
            </a:r>
            <a:r>
              <a:rPr lang="en-US" sz="2800" dirty="0" smtClean="0"/>
              <a:t>Acceleration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Newton’s Second Law of Motion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Free Fall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Non-Free </a:t>
            </a:r>
            <a:r>
              <a:rPr lang="en-US" sz="2800" dirty="0" smtClean="0"/>
              <a:t>Fall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2133600"/>
            <a:ext cx="5105400" cy="38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786" y="350520"/>
            <a:ext cx="6303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Example</a:t>
            </a:r>
          </a:p>
          <a:p>
            <a:r>
              <a:rPr lang="en-CA" sz="3200" dirty="0" smtClean="0"/>
              <a:t>Chapter 4, Problem 7</a:t>
            </a:r>
            <a:endParaRPr lang="en-C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83786" y="1889760"/>
            <a:ext cx="73153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3200" dirty="0" smtClean="0"/>
              <a:t>A rock band’s tour bus of mass </a:t>
            </a:r>
            <a:r>
              <a:rPr lang="en-CA" sz="3200" i="1" dirty="0" smtClean="0"/>
              <a:t>M</a:t>
            </a:r>
            <a:r>
              <a:rPr lang="en-CA" sz="3200" dirty="0" smtClean="0"/>
              <a:t> is accelerating away from a stop sign at a rate of 1.2 m/s</a:t>
            </a:r>
            <a:r>
              <a:rPr lang="en-CA" sz="3200" baseline="30000" dirty="0" smtClean="0"/>
              <a:t>2</a:t>
            </a:r>
            <a:r>
              <a:rPr lang="en-CA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200" dirty="0" smtClean="0"/>
              <a:t>Suddenly a piece of heavy metal, mass </a:t>
            </a:r>
            <a:r>
              <a:rPr lang="en-CA" sz="3200" i="1" dirty="0" smtClean="0"/>
              <a:t>M</a:t>
            </a:r>
            <a:r>
              <a:rPr lang="en-CA" sz="3200" dirty="0" smtClean="0"/>
              <a:t>/6, falls onto the top of the bus and remains there.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200" dirty="0" smtClean="0"/>
              <a:t>What is the acceleration of the bus + metal?</a:t>
            </a:r>
            <a:endParaRPr lang="en-CA" sz="3200" dirty="0"/>
          </a:p>
        </p:txBody>
      </p:sp>
      <p:pic>
        <p:nvPicPr>
          <p:cNvPr id="25602" name="Picture 2" descr="http://images.gibson.com/Lifestyle/English/aaInternationalImages/sonisphere_tour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14" y="208538"/>
            <a:ext cx="3514614" cy="13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5200"/>
          </a:xfrm>
        </p:spPr>
        <p:txBody>
          <a:bodyPr/>
          <a:lstStyle/>
          <a:p>
            <a:r>
              <a:rPr lang="en-US" smtClean="0"/>
              <a:t>Free Fall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008063"/>
            <a:ext cx="8951912" cy="190023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</a:t>
            </a:r>
            <a:r>
              <a:rPr lang="en-US" sz="2800" i="1" dirty="0" smtClean="0"/>
              <a:t>greater</a:t>
            </a:r>
            <a:r>
              <a:rPr lang="en-US" sz="2800" dirty="0" smtClean="0"/>
              <a:t> the mass of the object…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greater</a:t>
            </a:r>
            <a:r>
              <a:rPr lang="en-US" sz="2600" dirty="0" smtClean="0"/>
              <a:t> its force of attraction toward the Earth.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smaller</a:t>
            </a:r>
            <a:r>
              <a:rPr lang="en-US" sz="2600" dirty="0" smtClean="0"/>
              <a:t> its tendency to move i.e., the greater its inertia.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87363" y="2928938"/>
            <a:ext cx="538162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600" dirty="0"/>
              <a:t>So, the acceleration is the </a:t>
            </a:r>
            <a:r>
              <a:rPr lang="en-US" sz="2600" i="1" dirty="0"/>
              <a:t>same</a:t>
            </a:r>
            <a:r>
              <a:rPr lang="en-US" sz="2600" dirty="0"/>
              <a:t>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600" dirty="0"/>
              <a:t>It is equal to the acceleration due to gravity: 10 m/s</a:t>
            </a:r>
            <a:r>
              <a:rPr lang="en-US" sz="2600" baseline="30000" dirty="0"/>
              <a:t>2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600" baseline="30000" dirty="0"/>
              <a:t>		</a:t>
            </a:r>
            <a:r>
              <a:rPr lang="en-US" sz="2600" dirty="0"/>
              <a:t>(precisely 9.8 m/s</a:t>
            </a:r>
            <a:r>
              <a:rPr lang="en-US" sz="2600" baseline="30000" dirty="0"/>
              <a:t>2</a:t>
            </a:r>
            <a:r>
              <a:rPr lang="en-US" sz="2600" dirty="0"/>
              <a:t>).</a:t>
            </a:r>
          </a:p>
        </p:txBody>
      </p:sp>
      <p:pic>
        <p:nvPicPr>
          <p:cNvPr id="31752" name="Picture 8" descr="04_1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737225" y="2825750"/>
            <a:ext cx="2901950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Fall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When acceleration is </a:t>
            </a:r>
            <a:r>
              <a:rPr lang="en-US" sz="2800" i="1" dirty="0" smtClean="0"/>
              <a:t>g</a:t>
            </a:r>
            <a:r>
              <a:rPr lang="en-US" sz="2800" dirty="0" smtClean="0"/>
              <a:t>—free fall</a:t>
            </a:r>
          </a:p>
          <a:p>
            <a:r>
              <a:rPr lang="en-US" sz="2800" dirty="0" smtClean="0"/>
              <a:t>Newton’s second law provides an explanation for the equal accelerations of freely falling objects of various masses.</a:t>
            </a:r>
          </a:p>
          <a:p>
            <a:r>
              <a:rPr lang="en-US" sz="2800" dirty="0" smtClean="0"/>
              <a:t>Acceleration is equal when air resistance is negligible.</a:t>
            </a:r>
          </a:p>
          <a:p>
            <a:r>
              <a:rPr lang="en-US" sz="2800" dirty="0" smtClean="0"/>
              <a:t>Acceleration depends on force (weight) and inertia.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05" y="268526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4960"/>
            <a:ext cx="8229600" cy="2133600"/>
          </a:xfrm>
        </p:spPr>
        <p:txBody>
          <a:bodyPr/>
          <a:lstStyle/>
          <a:p>
            <a:pPr algn="l"/>
            <a:r>
              <a:rPr lang="en-US" sz="2400" dirty="0" smtClean="0"/>
              <a:t>A 600 g basketball and a 60 g tennis ball are dropped from rest at a height of 3 m above the ground. As they fall to the ground, air resistance is negligible.</a:t>
            </a:r>
            <a:br>
              <a:rPr lang="en-US" sz="2400" dirty="0" smtClean="0"/>
            </a:br>
            <a:r>
              <a:rPr lang="en-US" sz="2400" dirty="0" smtClean="0"/>
              <a:t>Which of the following statements is true for the balls as they fall?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1"/>
            <a:ext cx="8229600" cy="22590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The force of gravity is 10 times greater on the basketball than on the tennis ball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force of gravity is the same on both balls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force of gravity is slightly larger on the basketball than on the tennis ball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5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4960"/>
            <a:ext cx="8229600" cy="2133600"/>
          </a:xfrm>
        </p:spPr>
        <p:txBody>
          <a:bodyPr/>
          <a:lstStyle/>
          <a:p>
            <a:pPr algn="l"/>
            <a:r>
              <a:rPr lang="en-US" sz="2400" dirty="0"/>
              <a:t>A 600 g basketball and a 60 g tennis </a:t>
            </a:r>
            <a:r>
              <a:rPr lang="en-US" sz="2400" dirty="0" smtClean="0"/>
              <a:t>ball are dropped from rest at a height of 3 m above the ground. As they fall to the ground, air resistance is negligible.</a:t>
            </a:r>
            <a:br>
              <a:rPr lang="en-US" sz="2400" dirty="0" smtClean="0"/>
            </a:br>
            <a:r>
              <a:rPr lang="en-US" sz="2400" dirty="0" smtClean="0"/>
              <a:t>Which of the following statements is true for the balls as they fall?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1"/>
            <a:ext cx="8229600" cy="22590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The acceleration of the basketball is 10 times greater than the acceleration of the tennis ball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acceleration of both balls is the same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acceleration of the basketball is slightly larger than the acceleration of the tennis ball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Free Fall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5200"/>
          </a:xfrm>
        </p:spPr>
        <p:txBody>
          <a:bodyPr/>
          <a:lstStyle/>
          <a:p>
            <a:r>
              <a:rPr lang="en-US" smtClean="0"/>
              <a:t>Non-Free Fall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008063"/>
            <a:ext cx="8951912" cy="113388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When an object falls downward through the air it experiences: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87363" y="2928938"/>
            <a:ext cx="538162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600"/>
          </a:p>
        </p:txBody>
      </p:sp>
      <p:pic>
        <p:nvPicPr>
          <p:cNvPr id="39945" name="Picture 9" descr="C:\Users\jharlow\Documents\Documents\teaching\everyday13\hewitt_ch04\04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55" y="1709188"/>
            <a:ext cx="3443234" cy="51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243" y="2173777"/>
            <a:ext cx="5258157" cy="29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dirty="0" smtClean="0"/>
              <a:t>force of gravity pulling it downward.</a:t>
            </a:r>
          </a:p>
          <a:p>
            <a:pPr>
              <a:spcBef>
                <a:spcPct val="100000"/>
              </a:spcBef>
            </a:pPr>
            <a:r>
              <a:rPr lang="en-US" dirty="0" smtClean="0"/>
              <a:t>air drag force acting upward.</a:t>
            </a:r>
          </a:p>
          <a:p>
            <a:pPr>
              <a:spcBef>
                <a:spcPct val="100000"/>
              </a:spcBef>
            </a:pPr>
            <a:r>
              <a:rPr lang="en-US" sz="3000" dirty="0" smtClean="0"/>
              <a:t>R depends on the </a:t>
            </a:r>
            <a:r>
              <a:rPr lang="en-US" sz="3000" b="1" dirty="0" smtClean="0"/>
              <a:t>speed</a:t>
            </a:r>
            <a:r>
              <a:rPr lang="en-US" sz="3000" dirty="0" smtClean="0"/>
              <a:t> of the object relative to the air, and the </a:t>
            </a:r>
            <a:r>
              <a:rPr lang="en-US" sz="3000" b="1" dirty="0" smtClean="0"/>
              <a:t>size</a:t>
            </a:r>
            <a:r>
              <a:rPr lang="en-US" sz="3000" dirty="0" smtClean="0"/>
              <a:t> of the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Air Resistance – the </a:t>
            </a:r>
            <a:r>
              <a:rPr lang="en-US" sz="4000" dirty="0" err="1" smtClean="0"/>
              <a:t>nitty</a:t>
            </a:r>
            <a:r>
              <a:rPr lang="en-US" sz="4000" dirty="0" smtClean="0"/>
              <a:t> gritty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534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Air resistance, or drag, is complex and involves fluid dynamics.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most objects flying through the air that we encounter, there is an approximate equation which predicts the magnitude of air resistance:</a:t>
            </a:r>
          </a:p>
        </p:txBody>
      </p:sp>
      <p:graphicFrame>
        <p:nvGraphicFramePr>
          <p:cNvPr id="41988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2503458"/>
              </p:ext>
            </p:extLst>
          </p:nvPr>
        </p:nvGraphicFramePr>
        <p:xfrm>
          <a:off x="3351213" y="2925763"/>
          <a:ext cx="243998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787320" imgH="241200" progId="Equation.3">
                  <p:embed/>
                </p:oleObj>
              </mc:Choice>
              <mc:Fallback>
                <p:oleObj name="Equation" r:id="rId3" imgW="78732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925763"/>
                        <a:ext cx="2439987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377952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where </a:t>
            </a:r>
            <a:r>
              <a:rPr lang="en-US" sz="2400" i="1" dirty="0">
                <a:latin typeface="Times New Roman" pitchFamily="18" charset="0"/>
              </a:rPr>
              <a:t>A</a:t>
            </a:r>
            <a:r>
              <a:rPr lang="en-US" sz="2400" dirty="0"/>
              <a:t> is the cross-sectional area of the object,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CA" sz="2400" dirty="0"/>
              <a:t> is the density of the air, 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400" dirty="0"/>
              <a:t> </a:t>
            </a:r>
            <a:r>
              <a:rPr lang="en-CA" sz="2400" dirty="0" smtClean="0"/>
              <a:t>is called </a:t>
            </a:r>
            <a:r>
              <a:rPr lang="en-CA" sz="2400" dirty="0"/>
              <a:t>the drag coefficient, </a:t>
            </a:r>
            <a:r>
              <a:rPr lang="en-US" sz="2400" dirty="0"/>
              <a:t>and </a:t>
            </a:r>
            <a:r>
              <a:rPr lang="en-US" sz="2400" i="1" dirty="0">
                <a:latin typeface="Times New Roman" pitchFamily="18" charset="0"/>
              </a:rPr>
              <a:t>v</a:t>
            </a:r>
            <a:r>
              <a:rPr lang="en-US" sz="2400" dirty="0"/>
              <a:t> is the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direction of air </a:t>
            </a:r>
            <a:r>
              <a:rPr lang="en-US" sz="2400" dirty="0" smtClean="0"/>
              <a:t>resistance is </a:t>
            </a:r>
            <a:r>
              <a:rPr lang="en-US" sz="2400" dirty="0"/>
              <a:t>opposite to the direction of </a:t>
            </a:r>
            <a:r>
              <a:rPr lang="en-US" sz="2400" dirty="0" smtClean="0"/>
              <a:t>motion relative to the air.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It depends on </a:t>
            </a:r>
            <a:r>
              <a:rPr lang="en-US" sz="2400" dirty="0" smtClean="0"/>
              <a:t>the size </a:t>
            </a:r>
            <a:r>
              <a:rPr lang="en-US" sz="2400" dirty="0"/>
              <a:t>and </a:t>
            </a:r>
            <a:r>
              <a:rPr lang="en-US" sz="2400" dirty="0" smtClean="0"/>
              <a:t>shape of the object, and its speed, </a:t>
            </a:r>
            <a:r>
              <a:rPr lang="en-US" sz="2400" dirty="0"/>
              <a:t>but not </a:t>
            </a:r>
            <a:r>
              <a:rPr lang="en-US" sz="2400" dirty="0" smtClean="0"/>
              <a:t>its mass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7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597"/>
            <a:ext cx="4695064" cy="965200"/>
          </a:xfrm>
        </p:spPr>
        <p:txBody>
          <a:bodyPr/>
          <a:lstStyle/>
          <a:p>
            <a:r>
              <a:rPr lang="en-US" dirty="0" smtClean="0"/>
              <a:t>Terminal Speed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412" y="1036320"/>
            <a:ext cx="4812539" cy="56835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i="1" dirty="0" smtClean="0"/>
              <a:t>R</a:t>
            </a:r>
            <a:r>
              <a:rPr lang="en-US" sz="3000" dirty="0" smtClean="0"/>
              <a:t> increases with speed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Net force goes to zero </a:t>
            </a:r>
            <a:r>
              <a:rPr lang="en-US" sz="3000" dirty="0"/>
              <a:t>w</a:t>
            </a:r>
            <a:r>
              <a:rPr lang="en-US" sz="3000" dirty="0" smtClean="0"/>
              <a:t>hen the object is moving fast enough so that </a:t>
            </a:r>
            <a:r>
              <a:rPr lang="en-US" sz="3000" i="1" dirty="0" smtClean="0"/>
              <a:t>R</a:t>
            </a:r>
            <a:r>
              <a:rPr lang="en-US" sz="3000" dirty="0" smtClean="0"/>
              <a:t> = </a:t>
            </a:r>
            <a:r>
              <a:rPr lang="en-US" sz="3000" i="1" dirty="0" smtClean="0"/>
              <a:t>mg</a:t>
            </a:r>
            <a:r>
              <a:rPr lang="en-US" sz="3000" dirty="0" smtClean="0"/>
              <a:t> (air resistance = weight)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Then no net force </a:t>
            </a:r>
          </a:p>
          <a:p>
            <a:pPr lvl="1">
              <a:lnSpc>
                <a:spcPct val="90000"/>
              </a:lnSpc>
              <a:buFont typeface="Symbol" pitchFamily="48" charset="2"/>
              <a:buChar char="Þ"/>
            </a:pPr>
            <a:r>
              <a:rPr lang="en-US" sz="3000" dirty="0" smtClean="0">
                <a:sym typeface="Symbol" pitchFamily="48" charset="2"/>
              </a:rPr>
              <a:t> No acceleration</a:t>
            </a:r>
          </a:p>
          <a:p>
            <a:pPr lvl="1">
              <a:lnSpc>
                <a:spcPct val="90000"/>
              </a:lnSpc>
              <a:buFont typeface="Symbol" pitchFamily="48" charset="2"/>
              <a:buChar char="Þ"/>
            </a:pPr>
            <a:r>
              <a:rPr lang="en-US" sz="3000" dirty="0" smtClean="0">
                <a:sym typeface="Symbol" pitchFamily="48" charset="2"/>
              </a:rPr>
              <a:t> Velocity does not change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400" dirty="0" smtClean="0">
              <a:sym typeface="Symbol" pitchFamily="4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dirty="0" smtClean="0">
              <a:sym typeface="Symbol" pitchFamily="48" charset="2"/>
            </a:endParaRPr>
          </a:p>
          <a:p>
            <a:pPr>
              <a:lnSpc>
                <a:spcPct val="90000"/>
              </a:lnSpc>
            </a:pPr>
            <a:endParaRPr lang="en-US" sz="3000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87363" y="2928938"/>
            <a:ext cx="538162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600"/>
          </a:p>
        </p:txBody>
      </p:sp>
      <p:pic>
        <p:nvPicPr>
          <p:cNvPr id="41993" name="Picture 9" descr="C:\Users\jharlow\Documents\Documents\teaching\everyday13\hewitt_ch04\04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88" y="576197"/>
            <a:ext cx="3499251" cy="61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4_Pg60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5536504" y="13048"/>
            <a:ext cx="3406471" cy="29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836" y="437476"/>
            <a:ext cx="4828784" cy="1498570"/>
          </a:xfrm>
        </p:spPr>
        <p:txBody>
          <a:bodyPr/>
          <a:lstStyle/>
          <a:p>
            <a:r>
              <a:rPr lang="en-US" dirty="0" smtClean="0"/>
              <a:t>Non-Free Fall—Example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622" y="2332037"/>
            <a:ext cx="8229600" cy="4525963"/>
          </a:xfrm>
        </p:spPr>
        <p:txBody>
          <a:bodyPr/>
          <a:lstStyle/>
          <a:p>
            <a:r>
              <a:rPr lang="en-US" sz="2800" dirty="0" smtClean="0"/>
              <a:t>A skydiver jumps from plane.</a:t>
            </a:r>
            <a:endParaRPr lang="en-US" dirty="0" smtClean="0"/>
          </a:p>
          <a:p>
            <a:r>
              <a:rPr lang="en-US" sz="2800" dirty="0" smtClean="0"/>
              <a:t>Weight is the only force until air resistance acts.</a:t>
            </a:r>
          </a:p>
          <a:p>
            <a:r>
              <a:rPr lang="en-US" sz="2800" dirty="0" smtClean="0"/>
              <a:t>As falling speed increases, air resistance on diver builds up, net force is reduced, and acceleration becomes less. </a:t>
            </a:r>
          </a:p>
          <a:p>
            <a:r>
              <a:rPr lang="en-US" sz="2800" dirty="0" smtClean="0"/>
              <a:t>When air resistance equals the diver’s weight, net force is zero and acceleration terminates.</a:t>
            </a:r>
          </a:p>
          <a:p>
            <a:r>
              <a:rPr lang="en-US" sz="2800" dirty="0" smtClean="0"/>
              <a:t>Diver reaches terminal velocity, then continues the fall at constant speed.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Fall vs. Non-Free Fall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07271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Coin and feather fall with air present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Feather reaches terminal velocity very quickly and falls slowly at constant speed, reaching the bottom after the coin does.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Coin falls very quickly and air resistance</a:t>
            </a:r>
            <a:br>
              <a:rPr lang="en-US" sz="2400" dirty="0" smtClean="0"/>
            </a:br>
            <a:r>
              <a:rPr lang="en-US" sz="2400" dirty="0" smtClean="0"/>
              <a:t>doesn’t build up to its weight over </a:t>
            </a:r>
            <a:br>
              <a:rPr lang="en-US" sz="2400" dirty="0" smtClean="0"/>
            </a:br>
            <a:r>
              <a:rPr lang="en-US" sz="2400" dirty="0" smtClean="0"/>
              <a:t>short-falling distances, which is why </a:t>
            </a:r>
            <a:br>
              <a:rPr lang="en-US" sz="2400" dirty="0" smtClean="0"/>
            </a:br>
            <a:r>
              <a:rPr lang="en-US" sz="2400" dirty="0" smtClean="0"/>
              <a:t>the coin hits the bottom much sooner </a:t>
            </a:r>
            <a:br>
              <a:rPr lang="en-US" sz="2400" dirty="0" smtClean="0"/>
            </a:br>
            <a:r>
              <a:rPr lang="en-US" sz="2400" dirty="0" smtClean="0"/>
              <a:t>than the falling feather.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				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5" name="Picture 8" descr="Fig4-Slide58_Anim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37" y="1525565"/>
            <a:ext cx="2009775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4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22120"/>
            <a:ext cx="85344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The unit of mass is the kilogram.  What is the unit of weight?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m/s</a:t>
            </a:r>
            <a:r>
              <a:rPr lang="en-CA" baseline="30000" dirty="0" smtClean="0"/>
              <a:t>2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the newton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metric mass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the kilogram also</a:t>
            </a:r>
            <a:endParaRPr lang="en-US" dirty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joule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966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779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Coin and feather fall in vacuum</a:t>
            </a:r>
          </a:p>
          <a:p>
            <a:r>
              <a:rPr lang="en-US" sz="2400" dirty="0" smtClean="0"/>
              <a:t>There is no air, because it is vacuum.</a:t>
            </a:r>
          </a:p>
          <a:p>
            <a:r>
              <a:rPr lang="en-US" sz="2400" dirty="0" smtClean="0"/>
              <a:t>So, no air resistance.</a:t>
            </a:r>
          </a:p>
          <a:p>
            <a:r>
              <a:rPr lang="en-US" sz="2400" dirty="0" smtClean="0"/>
              <a:t>Coin and feather fall together.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					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Free Fall vs. Non-Free Fall</a:t>
            </a:r>
          </a:p>
        </p:txBody>
      </p:sp>
      <p:pic>
        <p:nvPicPr>
          <p:cNvPr id="5" name="Picture 8" descr="Fig4-Slide55_Anim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4" y="1812734"/>
            <a:ext cx="2108744" cy="47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" y="19812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</a:t>
            </a:r>
            <a:r>
              <a:rPr lang="en-US" dirty="0"/>
              <a:t>4</a:t>
            </a:r>
            <a:r>
              <a:rPr lang="en-US" dirty="0" smtClean="0"/>
              <a:t>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5, or at least watch the 10-minute pre-class video for class 4 </a:t>
            </a:r>
          </a:p>
          <a:p>
            <a:pPr eaLnBrk="1" hangingPunct="1"/>
            <a:r>
              <a:rPr lang="en-US" sz="2800" dirty="0" smtClean="0"/>
              <a:t>Something to think about: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 boxer can hit a heavy bag with great force.  Why can’t he hit a piece of tissue paper in midair with the same amount of force?</a:t>
            </a:r>
            <a:endParaRPr lang="en-US" sz="2400" dirty="0" smtClean="0"/>
          </a:p>
        </p:txBody>
      </p:sp>
      <p:pic>
        <p:nvPicPr>
          <p:cNvPr id="7170" name="Picture 2" descr="http://i136.photobucket.com/albums/q163/lowdensity/OTHER%20FIGS/EBAY%20PICS%202/ACCESSORIES/IMG_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008120"/>
            <a:ext cx="1889125" cy="2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136.photobucket.com/albums/q163/lowdensity/OTHER%20FIGS/EBAY%20PICS%202/ACCESSORIES/IMG_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008120"/>
            <a:ext cx="1889125" cy="2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56069">
            <a:off x="6179184" y="3751158"/>
            <a:ext cx="1234440" cy="303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172" name="Picture 4" descr="http://www.iheartkroger.com/wp-content/uploads/2010/11/Kleenex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0025">
            <a:off x="5614750" y="377581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4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22120"/>
            <a:ext cx="85344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A constant net force acts on an object.  What about the object must be changing as a result?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position</a:t>
            </a:r>
            <a:endParaRPr lang="en-CA" dirty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velocity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/>
              <a:t>a</a:t>
            </a:r>
            <a:r>
              <a:rPr lang="en-CA" dirty="0" smtClean="0"/>
              <a:t>cceleration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All of the above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A and B, but not C</a:t>
            </a:r>
          </a:p>
          <a:p>
            <a:pPr marL="514350" indent="-514350" eaLnBrk="1" hangingPunct="1">
              <a:buFont typeface="+mj-lt"/>
              <a:buAutoNum type="alphaUcPeriod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69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6794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Review from Class 1: What </a:t>
            </a:r>
            <a:r>
              <a:rPr lang="en-US" sz="3600" dirty="0"/>
              <a:t>is a force?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4175" y="990600"/>
            <a:ext cx="4349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Bef>
                <a:spcPct val="40000"/>
              </a:spcBef>
              <a:buClr>
                <a:srgbClr val="FF0000"/>
              </a:buClr>
              <a:buFont typeface="Wingdings" pitchFamily="-1" charset="2"/>
              <a:buChar char="§"/>
              <a:tabLst>
                <a:tab pos="55563" algn="l"/>
                <a:tab pos="234950" algn="l"/>
              </a:tabLst>
            </a:pPr>
            <a:r>
              <a:rPr lang="en-US" sz="2800" dirty="0"/>
              <a:t> A force is a </a:t>
            </a:r>
            <a:r>
              <a:rPr lang="en-US" sz="2800" i="1" dirty="0"/>
              <a:t>push </a:t>
            </a:r>
            <a:r>
              <a:rPr lang="en-US" sz="2800" dirty="0"/>
              <a:t>or a </a:t>
            </a:r>
            <a:r>
              <a:rPr lang="en-US" sz="2800" i="1" dirty="0"/>
              <a:t>pull</a:t>
            </a:r>
            <a:endParaRPr lang="en-US" sz="2800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04800" y="1914873"/>
            <a:ext cx="4313237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Bef>
                <a:spcPct val="40000"/>
              </a:spcBef>
              <a:buClr>
                <a:srgbClr val="FF0000"/>
              </a:buClr>
              <a:buFont typeface="Wingdings" pitchFamily="-1" charset="2"/>
              <a:buChar char="§"/>
              <a:tabLst>
                <a:tab pos="55563" algn="l"/>
                <a:tab pos="234950" algn="l"/>
              </a:tabLst>
            </a:pPr>
            <a:r>
              <a:rPr lang="en-US" sz="2800" dirty="0"/>
              <a:t>A force acts on an object</a:t>
            </a:r>
          </a:p>
          <a:p>
            <a:pPr>
              <a:lnSpc>
                <a:spcPts val="3000"/>
              </a:lnSpc>
              <a:spcBef>
                <a:spcPct val="40000"/>
              </a:spcBef>
              <a:buClr>
                <a:srgbClr val="FF0000"/>
              </a:buClr>
              <a:buFont typeface="Wingdings" pitchFamily="-1" charset="2"/>
              <a:buChar char="§"/>
              <a:tabLst>
                <a:tab pos="55563" algn="l"/>
                <a:tab pos="234950" algn="l"/>
              </a:tabLst>
            </a:pPr>
            <a:r>
              <a:rPr lang="en-US" sz="2800" dirty="0"/>
              <a:t> Pushes and pulls are applied </a:t>
            </a:r>
            <a:r>
              <a:rPr lang="en-US" sz="2800" i="1" dirty="0"/>
              <a:t>to </a:t>
            </a:r>
            <a:r>
              <a:rPr lang="en-US" sz="2800" dirty="0"/>
              <a:t>something</a:t>
            </a:r>
          </a:p>
          <a:p>
            <a:pPr>
              <a:lnSpc>
                <a:spcPts val="3000"/>
              </a:lnSpc>
              <a:spcBef>
                <a:spcPct val="40000"/>
              </a:spcBef>
              <a:buClr>
                <a:srgbClr val="FF0000"/>
              </a:buClr>
              <a:buFont typeface="Wingdings" pitchFamily="-1" charset="2"/>
              <a:buChar char="§"/>
              <a:tabLst>
                <a:tab pos="55563" algn="l"/>
                <a:tab pos="234950" algn="l"/>
              </a:tabLst>
            </a:pPr>
            <a:r>
              <a:rPr lang="en-US" sz="2800" dirty="0"/>
              <a:t> From the object’s perspective, it has a force </a:t>
            </a:r>
            <a:r>
              <a:rPr lang="en-US" sz="2800" i="1" dirty="0"/>
              <a:t>exerted </a:t>
            </a:r>
            <a:r>
              <a:rPr lang="en-US" sz="2800" dirty="0"/>
              <a:t>on </a:t>
            </a:r>
            <a:r>
              <a:rPr lang="en-US" sz="2800" dirty="0" smtClean="0"/>
              <a:t>it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/>
              <a:t>The S.I. unit of force is the Newton (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kern="0" dirty="0" smtClean="0"/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1 N = 1 kg m s</a:t>
            </a:r>
            <a:r>
              <a:rPr lang="en-US" sz="2800" kern="0" baseline="30000" dirty="0" smtClean="0"/>
              <a:t>–2</a:t>
            </a:r>
            <a:r>
              <a:rPr lang="en-US" sz="2800" kern="0" dirty="0" smtClean="0"/>
              <a:t> </a:t>
            </a:r>
            <a:endParaRPr lang="en-US" sz="2800" kern="0" dirty="0"/>
          </a:p>
        </p:txBody>
      </p:sp>
      <p:pic>
        <p:nvPicPr>
          <p:cNvPr id="7" name="Picture 15" descr="Figure_UNTBL_5_1_1"/>
          <p:cNvPicPr>
            <a:picLocks noChangeAspect="1" noChangeArrowheads="1"/>
          </p:cNvPicPr>
          <p:nvPr/>
        </p:nvPicPr>
        <p:blipFill>
          <a:blip r:embed="rId2"/>
          <a:srcRect b="8153"/>
          <a:stretch>
            <a:fillRect/>
          </a:stretch>
        </p:blipFill>
        <p:spPr bwMode="auto">
          <a:xfrm>
            <a:off x="4856852" y="1033811"/>
            <a:ext cx="32861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Figure_UNTBL_5_1_2"/>
          <p:cNvPicPr>
            <a:picLocks noChangeAspect="1" noChangeArrowheads="1"/>
          </p:cNvPicPr>
          <p:nvPr/>
        </p:nvPicPr>
        <p:blipFill>
          <a:blip r:embed="rId3"/>
          <a:srcRect b="8281"/>
          <a:stretch>
            <a:fillRect/>
          </a:stretch>
        </p:blipFill>
        <p:spPr bwMode="auto">
          <a:xfrm>
            <a:off x="4900013" y="4140200"/>
            <a:ext cx="33369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41E4-161D-AD48-AF17-D1FE093EF1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952" y="921703"/>
            <a:ext cx="8274050" cy="1958657"/>
          </a:xfrm>
        </p:spPr>
        <p:txBody>
          <a:bodyPr/>
          <a:lstStyle/>
          <a:p>
            <a:pPr eaLnBrk="1" hangingPunct="1"/>
            <a:r>
              <a:rPr lang="en-US" sz="2800" dirty="0"/>
              <a:t>Net force is the </a:t>
            </a:r>
            <a:r>
              <a:rPr lang="en-US" sz="2800" b="1" dirty="0"/>
              <a:t>combination</a:t>
            </a:r>
            <a:r>
              <a:rPr lang="en-US" sz="2800" dirty="0"/>
              <a:t> of all forces that change an object’s state of motion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Net force is the vector sum of all the forces acting on an object. 			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679450"/>
          </a:xfrm>
        </p:spPr>
        <p:txBody>
          <a:bodyPr/>
          <a:lstStyle/>
          <a:p>
            <a:pPr eaLnBrk="1" hangingPunct="1"/>
            <a:r>
              <a:rPr lang="en-US" dirty="0" smtClean="0"/>
              <a:t>Net Force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18276" y="3633406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19876" y="3846131"/>
            <a:ext cx="0" cy="24463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34176" y="3741356"/>
            <a:ext cx="133064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86475" y="3633406"/>
            <a:ext cx="1409223" cy="255968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04798" y="3096692"/>
                <a:ext cx="684355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3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98" y="3096692"/>
                <a:ext cx="684355" cy="644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5521" y="5215052"/>
                <a:ext cx="693844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3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21" y="5215052"/>
                <a:ext cx="693844" cy="644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2048" y="5020400"/>
                <a:ext cx="2820003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CA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32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CA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CA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32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CA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sz="3200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3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𝑛𝑒𝑡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8" y="5020400"/>
                <a:ext cx="2820003" cy="644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1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oregonrangelands.org/Ecological_Provinces/images/Figur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975836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8600" y="-76200"/>
            <a:ext cx="9758363" cy="5105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3360" y="135929"/>
            <a:ext cx="5120640" cy="132774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Force of Gravity – a.k.a. Weight</a:t>
            </a:r>
          </a:p>
        </p:txBody>
      </p:sp>
      <p:pic>
        <p:nvPicPr>
          <p:cNvPr id="10246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6600">
            <a:off x="564357" y="480218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22638" y="146367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4238" y="1676400"/>
            <a:ext cx="0" cy="24463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22638" y="5486400"/>
            <a:ext cx="5189537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“The Earth exerts a gravity force on the angry bird.”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9078" y="1692063"/>
            <a:ext cx="5472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Weight = </a:t>
            </a:r>
            <a:r>
              <a:rPr lang="en-CA" sz="2800" i="1" dirty="0" smtClean="0"/>
              <a:t>mg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i="1" dirty="0" smtClean="0"/>
              <a:t>g</a:t>
            </a:r>
            <a:r>
              <a:rPr lang="en-CA" sz="2800" dirty="0" smtClean="0"/>
              <a:t> = 10 m/s</a:t>
            </a:r>
            <a:r>
              <a:rPr lang="en-CA" sz="2800" baseline="30000" dirty="0" smtClean="0"/>
              <a:t>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The direction of the weight is toward the centre of the earth.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Weight is measured in </a:t>
            </a:r>
            <a:r>
              <a:rPr lang="en-CA" sz="2800" dirty="0" err="1" smtClean="0"/>
              <a:t>newtons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02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6294" y="243840"/>
            <a:ext cx="5379719" cy="1310640"/>
          </a:xfrm>
        </p:spPr>
        <p:txBody>
          <a:bodyPr/>
          <a:lstStyle/>
          <a:p>
            <a:pPr eaLnBrk="1" hangingPunct="1"/>
            <a:r>
              <a:rPr lang="en-US" dirty="0" smtClean="0"/>
              <a:t>Normal Force – a.k.a. Support Force</a:t>
            </a:r>
          </a:p>
        </p:txBody>
      </p:sp>
      <p:sp>
        <p:nvSpPr>
          <p:cNvPr id="5" name="Oval 4"/>
          <p:cNvSpPr/>
          <p:nvPr/>
        </p:nvSpPr>
        <p:spPr>
          <a:xfrm>
            <a:off x="7358063" y="4213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66013" y="2208213"/>
            <a:ext cx="31750" cy="20050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70" name="Picture 2" descr="http://1.bp.blogspot.com/-buPDfWfjGHE/T4glvlbC95I/AAAAAAAAEMU/1WJx2aZ0fO0/s1600/Divingbo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7688"/>
            <a:ext cx="64166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5334000"/>
            <a:ext cx="7086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6200" y="1295400"/>
            <a:ext cx="12192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5643563"/>
            <a:ext cx="5189538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“The diving board exerts a normal force on the dog.”</a:t>
            </a:r>
          </a:p>
        </p:txBody>
      </p:sp>
    </p:spTree>
    <p:extLst>
      <p:ext uri="{BB962C8B-B14F-4D97-AF65-F5344CB8AC3E}">
        <p14:creationId xmlns:p14="http://schemas.microsoft.com/office/powerpoint/2010/main" val="26341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04_0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>
            <a:fillRect/>
          </a:stretch>
        </p:blipFill>
        <p:spPr bwMode="auto">
          <a:xfrm>
            <a:off x="2643188" y="2806700"/>
            <a:ext cx="38576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Force of Friction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22338"/>
            <a:ext cx="8229600" cy="2047875"/>
          </a:xfrm>
        </p:spPr>
        <p:txBody>
          <a:bodyPr/>
          <a:lstStyle/>
          <a:p>
            <a:pPr marL="515938" indent="-515938"/>
            <a:r>
              <a:rPr lang="en-US" sz="2800" dirty="0" smtClean="0"/>
              <a:t>depends on the kinds of material and how much they are pressed together.</a:t>
            </a:r>
          </a:p>
          <a:p>
            <a:pPr marL="515938" indent="-515938"/>
            <a:r>
              <a:rPr lang="en-US" sz="2800" dirty="0" smtClean="0"/>
              <a:t>is due to tiny surface bumps and to “stickiness” of the atoms on a material’s surface.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92138" y="5813425"/>
            <a:ext cx="82296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5938" indent="-515938" eaLnBrk="0" hangingPunct="0">
              <a:spcBef>
                <a:spcPct val="20000"/>
              </a:spcBef>
            </a:pPr>
            <a:r>
              <a:rPr lang="en-US" sz="2400"/>
              <a:t>Example: Friction between a crate on a smooth wooden floor is less than that on a rough floor.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1449</Words>
  <Application>Microsoft Office PowerPoint</Application>
  <PresentationFormat>On-screen Show (4:3)</PresentationFormat>
  <Paragraphs>177</Paragraphs>
  <Slides>31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Equation</vt:lpstr>
      <vt:lpstr>Note on Posted Slides</vt:lpstr>
      <vt:lpstr>PHY205H1S  Physics of Everyday Life Class 3</vt:lpstr>
      <vt:lpstr>Chapter 4 Pre-Class Reading Question</vt:lpstr>
      <vt:lpstr>Chapter 4 Pre-Class Reading Question</vt:lpstr>
      <vt:lpstr>Review from Class 1: What is a force?</vt:lpstr>
      <vt:lpstr>Net Force</vt:lpstr>
      <vt:lpstr>The Force of Gravity – a.k.a. Weight</vt:lpstr>
      <vt:lpstr>Normal Force – a.k.a. Support Force</vt:lpstr>
      <vt:lpstr>The Force of Friction</vt:lpstr>
      <vt:lpstr>Sliding Friction</vt:lpstr>
      <vt:lpstr>Static Friction</vt:lpstr>
      <vt:lpstr>PowerPoint Presentation</vt:lpstr>
      <vt:lpstr>PowerPoint Presentation</vt:lpstr>
      <vt:lpstr>PowerPoint Presentation</vt:lpstr>
      <vt:lpstr>What is Mass?</vt:lpstr>
      <vt:lpstr>Mass and Weight</vt:lpstr>
      <vt:lpstr>Mass Resists Acceleration</vt:lpstr>
      <vt:lpstr>PowerPoint Presentation</vt:lpstr>
      <vt:lpstr>PowerPoint Presentation</vt:lpstr>
      <vt:lpstr>PowerPoint Presentation</vt:lpstr>
      <vt:lpstr>Free Fall</vt:lpstr>
      <vt:lpstr>Free Fall</vt:lpstr>
      <vt:lpstr>A 600 g basketball and a 60 g tennis ball are dropped from rest at a height of 3 m above the ground. As they fall to the ground, air resistance is negligible. Which of the following statements is true for the balls as they fall?</vt:lpstr>
      <vt:lpstr>A 600 g basketball and a 60 g tennis ball are dropped from rest at a height of 3 m above the ground. As they fall to the ground, air resistance is negligible. Which of the following statements is true for the balls as they fall?</vt:lpstr>
      <vt:lpstr>Non-Free Fall</vt:lpstr>
      <vt:lpstr>Air Resistance – the nitty gritty</vt:lpstr>
      <vt:lpstr>Terminal Speed</vt:lpstr>
      <vt:lpstr>Non-Free Fall—Example</vt:lpstr>
      <vt:lpstr>Free Fall vs. Non-Free Fall</vt:lpstr>
      <vt:lpstr>Free Fall vs. Non-Free Fall</vt:lpstr>
      <vt:lpstr>Before Class 4 on Wednesday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181</cp:revision>
  <cp:lastPrinted>2013-01-14T17:58:07Z</cp:lastPrinted>
  <dcterms:created xsi:type="dcterms:W3CDTF">2006-04-27T22:35:13Z</dcterms:created>
  <dcterms:modified xsi:type="dcterms:W3CDTF">2013-01-15T21:48:09Z</dcterms:modified>
</cp:coreProperties>
</file>