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3" r:id="rId2"/>
    <p:sldId id="336" r:id="rId3"/>
    <p:sldId id="337" r:id="rId4"/>
    <p:sldId id="340" r:id="rId5"/>
    <p:sldId id="341" r:id="rId6"/>
    <p:sldId id="342" r:id="rId7"/>
    <p:sldId id="345" r:id="rId8"/>
    <p:sldId id="353" r:id="rId9"/>
    <p:sldId id="354" r:id="rId10"/>
    <p:sldId id="355" r:id="rId11"/>
    <p:sldId id="356" r:id="rId12"/>
    <p:sldId id="357" r:id="rId13"/>
    <p:sldId id="368" r:id="rId14"/>
    <p:sldId id="369" r:id="rId15"/>
    <p:sldId id="374" r:id="rId16"/>
    <p:sldId id="379" r:id="rId17"/>
    <p:sldId id="38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522" y="-96"/>
      </p:cViewPr>
      <p:guideLst>
        <p:guide orient="horz" pos="2160"/>
        <p:guide orient="horz" pos="4048"/>
        <p:guide pos="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74DF7EF-4FC2-4DDF-8681-3F160CCD5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8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E7DED735-853F-4021-8E8E-711187EEC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4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99A0-9362-42B2-AB98-410B11F8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29E9-96DF-418F-A386-0C4B04AB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2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3F8DE-ACB5-407E-AB8D-52B2F30B2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20B2-7BD3-47D9-AE86-AB85F6F2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CB44-484D-492F-8A7A-85F47DAC3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3DDF-E91A-443F-A2E4-D341734B1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E74E-A73C-4726-B043-E761B4464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4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FCEA4-E540-44E7-B75F-3F146DA1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F0FD-40D2-4DB5-A05D-78DDEAB1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347B-7FB2-467D-9955-7E850536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731B8-D69A-4424-8E1D-2EB3FF06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5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D9A3A-5562-425B-AD42-97CF5014B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b="0" dirty="0">
                <a:solidFill>
                  <a:schemeClr val="tx2"/>
                </a:solidFill>
              </a:rPr>
              <a:t>Conceptual Physics</a:t>
            </a:r>
            <a:br>
              <a:rPr lang="en-US" sz="4400" b="0" dirty="0">
                <a:solidFill>
                  <a:schemeClr val="tx2"/>
                </a:solidFill>
              </a:rPr>
            </a:br>
            <a:r>
              <a:rPr lang="en-US" sz="4000" b="0" dirty="0">
                <a:solidFill>
                  <a:schemeClr val="tx2"/>
                </a:solidFill>
              </a:rPr>
              <a:t>11</a:t>
            </a:r>
            <a:r>
              <a:rPr lang="en-US" sz="4000" b="0" baseline="30000" dirty="0">
                <a:solidFill>
                  <a:schemeClr val="tx2"/>
                </a:solidFill>
              </a:rPr>
              <a:t>th</a:t>
            </a:r>
            <a:r>
              <a:rPr lang="en-US" sz="4000" b="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3255" y="1779270"/>
            <a:ext cx="8267178" cy="11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0" dirty="0" smtClean="0"/>
              <a:t>Chapter 5: </a:t>
            </a:r>
          </a:p>
          <a:p>
            <a:pPr algn="ctr">
              <a:spcBef>
                <a:spcPct val="20000"/>
              </a:spcBef>
            </a:pPr>
            <a:r>
              <a:rPr lang="en-US" sz="3200" b="0" dirty="0" smtClean="0"/>
              <a:t>NEWTON’S THIRD LAW OF MOTION</a:t>
            </a:r>
            <a:endParaRPr lang="en-US" sz="3200" b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3591495"/>
            <a:ext cx="8458200" cy="24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b="0" dirty="0" smtClean="0"/>
              <a:t>Forces and Interactions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b="0" dirty="0" smtClean="0"/>
              <a:t>Newton’s Third Law of Motion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b="0" dirty="0" smtClean="0"/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b="0" dirty="0" smtClean="0"/>
              <a:t>Vectors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52627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8" name="Picture 6" descr="05_10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>
            <a:fillRect/>
          </a:stretch>
        </p:blipFill>
        <p:spPr bwMode="auto">
          <a:xfrm>
            <a:off x="2041525" y="4711700"/>
            <a:ext cx="5018088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924" y="132270"/>
            <a:ext cx="8428008" cy="4754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Consider a system comprised of both the orange and the apple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The apple is no longer external to the system.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Force pair is internal to system, which doesn’t cause acceleration.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Action and reaction within the system cancel.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With no external forces, there is no acceleration of system.</a:t>
            </a:r>
          </a:p>
          <a:p>
            <a:pPr lvl="1">
              <a:spcAft>
                <a:spcPts val="1200"/>
              </a:spcAft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2" y="427008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Consider the same system, but with external force of friction on it.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Same internal action and reaction forces (between the orange and apple) cancel.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A second pair of action-reaction forces (between the apple’s feet and the floor) exists.</a:t>
            </a:r>
          </a:p>
          <a:p>
            <a:pPr lvl="1">
              <a:spcAft>
                <a:spcPts val="1200"/>
              </a:spcAft>
              <a:buFontTx/>
              <a:buNone/>
            </a:pPr>
            <a:endParaRPr lang="en-US" sz="3200" dirty="0" smtClean="0"/>
          </a:p>
          <a:p>
            <a:pPr lvl="1">
              <a:spcAft>
                <a:spcPts val="1200"/>
              </a:spcAft>
            </a:pPr>
            <a:endParaRPr lang="en-US" sz="3200" dirty="0" smtClean="0"/>
          </a:p>
          <a:p>
            <a:pPr lvl="1">
              <a:spcAft>
                <a:spcPts val="1200"/>
              </a:spcAft>
              <a:buFontTx/>
              <a:buNone/>
            </a:pPr>
            <a:endParaRPr lang="en-US" sz="3200" dirty="0" smtClean="0"/>
          </a:p>
        </p:txBody>
      </p:sp>
      <p:pic>
        <p:nvPicPr>
          <p:cNvPr id="4" name="Picture 6" descr="05_1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"/>
          <a:stretch>
            <a:fillRect/>
          </a:stretch>
        </p:blipFill>
        <p:spPr bwMode="auto">
          <a:xfrm>
            <a:off x="2162175" y="4603750"/>
            <a:ext cx="4918075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6" name="Picture 6" descr="05_1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"/>
          <a:stretch>
            <a:fillRect/>
          </a:stretch>
        </p:blipFill>
        <p:spPr bwMode="auto">
          <a:xfrm>
            <a:off x="2162175" y="4603750"/>
            <a:ext cx="4918075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15" y="253042"/>
            <a:ext cx="8339197" cy="475456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3200" dirty="0" smtClean="0"/>
              <a:t>One of these acts by the system (apple on the floor) and the other acts on the system (floor on the apple).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External frictional force of floor pushes on the system, which accelerates. 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Second pair of action and reaction forces do not cancel.</a:t>
            </a:r>
          </a:p>
          <a:p>
            <a:pPr lvl="1">
              <a:spcAft>
                <a:spcPts val="1200"/>
              </a:spcAft>
              <a:buFontTx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9" name="Picture 5" descr="05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1"/>
          <a:stretch>
            <a:fillRect/>
          </a:stretch>
        </p:blipFill>
        <p:spPr bwMode="auto">
          <a:xfrm>
            <a:off x="682625" y="3454400"/>
            <a:ext cx="7775575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&amp; Scalars</a:t>
            </a:r>
            <a:endParaRPr lang="en-US" dirty="0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Vector quantity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has magnitude and direction.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represented by an arrow.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 </a:t>
            </a:r>
            <a:r>
              <a:rPr lang="en-US" sz="2400" dirty="0" smtClean="0"/>
              <a:t>velocity, force, acceleration  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Scalar quantity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has magnitude.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sz="2800" dirty="0" smtClean="0"/>
              <a:t>Example: </a:t>
            </a:r>
            <a:r>
              <a:rPr lang="en-US" sz="2400" dirty="0" smtClean="0"/>
              <a:t>mass, volume, speed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3868"/>
            <a:ext cx="8229600" cy="829543"/>
          </a:xfrm>
        </p:spPr>
        <p:txBody>
          <a:bodyPr/>
          <a:lstStyle/>
          <a:p>
            <a:r>
              <a:rPr lang="en-US" dirty="0" smtClean="0"/>
              <a:t>Vector Addition</a:t>
            </a:r>
            <a:endParaRPr lang="en-US" dirty="0" smtClean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47" y="1151627"/>
            <a:ext cx="8428008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The </a:t>
            </a:r>
            <a:r>
              <a:rPr lang="en-US" dirty="0" smtClean="0"/>
              <a:t>sum of two or more vectors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vectors in the same direction, add arithmetically.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vectors in opposite directions, subtract arithmetically.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Two vectors that don’t act in the same or opposite direction: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use parallelogram rule.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Two vectors at right angles to each other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use Pythagorean Theorem: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52" name="Picture 8" descr="Fig5-28_Anim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48" y="2053085"/>
            <a:ext cx="6663552" cy="46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418" y="127660"/>
            <a:ext cx="8229600" cy="172129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Vector components</a:t>
            </a:r>
          </a:p>
          <a:p>
            <a:r>
              <a:rPr lang="en-US" dirty="0" smtClean="0"/>
              <a:t>Vertical and horizontal components of a vector are perpendicular to each </a:t>
            </a:r>
            <a:r>
              <a:rPr lang="en-US" dirty="0" smtClean="0"/>
              <a:t>other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3682" y="1779946"/>
            <a:ext cx="2949244" cy="17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The components add to give the actual vector</a:t>
            </a:r>
          </a:p>
          <a:p>
            <a:endParaRPr lang="en-US" b="0" dirty="0" smtClean="0"/>
          </a:p>
          <a:p>
            <a:pPr>
              <a:buFontTx/>
              <a:buNone/>
            </a:pP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en-US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98" y="1144946"/>
            <a:ext cx="3841484" cy="43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r>
              <a:rPr lang="en-US" smtClean="0"/>
              <a:t>Vectors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04" y="1064418"/>
            <a:ext cx="5043487" cy="529141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Nellie Newton hangs from a rope as shown.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Which side has the greater tension?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There are three forces acting on Nellie: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her weight,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tension in the left-hand side of the rope,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and a tension in the right-hand side of the rope.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787168" y="3850783"/>
            <a:ext cx="785611" cy="7856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207034"/>
            <a:ext cx="8891587" cy="30822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Because of the different angles, different rope tensions will occur in each side.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Nellie hangs in equilibrium, so her weight is supported by two rope tensions, adding </a:t>
            </a:r>
            <a:r>
              <a:rPr lang="en-US" sz="2800" dirty="0" err="1" smtClean="0"/>
              <a:t>vectorially</a:t>
            </a:r>
            <a:r>
              <a:rPr lang="en-US" sz="2800" dirty="0" smtClean="0"/>
              <a:t> to be equal and opposite to her weight.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parallelogram rule shows that the tension in the right-hand rope is greater than the tension in the left-hand rope.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451590" name="Picture 6" descr="05_25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>
            <a:fillRect/>
          </a:stretch>
        </p:blipFill>
        <p:spPr bwMode="auto">
          <a:xfrm>
            <a:off x="496888" y="3689290"/>
            <a:ext cx="814705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05_02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338138" y="3021013"/>
            <a:ext cx="3022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 and Interactions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508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Interaction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is between one thing and another.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requires a pair of forces acting on two objects.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		</a:t>
            </a:r>
            <a:r>
              <a:rPr lang="en-US" sz="2800" dirty="0" smtClean="0"/>
              <a:t>Example: </a:t>
            </a:r>
            <a:r>
              <a:rPr lang="en-US" sz="2400" dirty="0" smtClean="0"/>
              <a:t>interaction of hand and 				        wall pushing on each other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			 	Force pair—you push on wall; wall 			pushes on you.</a:t>
            </a: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Newton’s Third Law of Motion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i="1" smtClean="0"/>
              <a:t>Whenever one object exerts a force on a second object, the second object exerts an equal and opposite force on the first.</a:t>
            </a:r>
          </a:p>
        </p:txBody>
      </p:sp>
      <p:pic>
        <p:nvPicPr>
          <p:cNvPr id="377860" name="Picture 4" descr="C:\Users\jharlow\Documents\Documents\teaching\everyday13\hewitt materials\hewitt_ch05\05_04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35" y="3157268"/>
            <a:ext cx="3232732" cy="356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684" y="2428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Action and reaction forces</a:t>
            </a:r>
          </a:p>
          <a:p>
            <a:r>
              <a:rPr lang="en-US" sz="2800" dirty="0" smtClean="0"/>
              <a:t>one force is called the action force; the other force is called the reaction force.</a:t>
            </a:r>
          </a:p>
          <a:p>
            <a:r>
              <a:rPr lang="en-US" sz="2800" dirty="0" smtClean="0"/>
              <a:t>are co-pairs of a single interaction.</a:t>
            </a:r>
          </a:p>
          <a:p>
            <a:r>
              <a:rPr lang="en-US" sz="2800" dirty="0" smtClean="0"/>
              <a:t>neither force exists without the other.</a:t>
            </a:r>
          </a:p>
          <a:p>
            <a:r>
              <a:rPr lang="en-US" sz="2800" dirty="0" smtClean="0"/>
              <a:t>are equal in strength and opposite in direction.</a:t>
            </a:r>
          </a:p>
          <a:p>
            <a:r>
              <a:rPr lang="en-US" sz="2800" dirty="0" smtClean="0"/>
              <a:t>always act on </a:t>
            </a:r>
            <a:r>
              <a:rPr lang="en-US" sz="2800" i="1" dirty="0" smtClean="0"/>
              <a:t>different</a:t>
            </a:r>
            <a:r>
              <a:rPr lang="en-US" sz="2800" dirty="0" smtClean="0"/>
              <a:t> objects.</a:t>
            </a:r>
            <a:endParaRPr lang="en-US" dirty="0" smtClean="0"/>
          </a:p>
        </p:txBody>
      </p:sp>
      <p:pic>
        <p:nvPicPr>
          <p:cNvPr id="382980" name="Picture 4" descr="C:\Users\jharlow\Documents\Documents\teaching\everyday13\hewitt materials\hewitt_ch05\05_0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05" y="3899140"/>
            <a:ext cx="6703259" cy="29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637" y="703053"/>
            <a:ext cx="8229600" cy="4525963"/>
          </a:xfrm>
        </p:spPr>
        <p:txBody>
          <a:bodyPr/>
          <a:lstStyle/>
          <a:p>
            <a:r>
              <a:rPr lang="en-US" sz="3600" dirty="0" err="1" smtClean="0"/>
              <a:t>Reexpression</a:t>
            </a:r>
            <a:r>
              <a:rPr lang="en-US" sz="3600" dirty="0" smtClean="0"/>
              <a:t> of Newton’s third law: </a:t>
            </a:r>
            <a:r>
              <a:rPr lang="en-US" sz="3600" b="1" dirty="0" smtClean="0"/>
              <a:t>To every action there is always an opposed equal reaction.</a:t>
            </a:r>
            <a:endParaRPr lang="en-US" sz="4000" b="1" dirty="0" smtClean="0"/>
          </a:p>
          <a:p>
            <a:pPr>
              <a:buFontTx/>
              <a:buNone/>
            </a:pPr>
            <a:r>
              <a:rPr lang="en-US" sz="4000" dirty="0" smtClean="0"/>
              <a:t>	</a:t>
            </a:r>
            <a:r>
              <a:rPr lang="en-US" sz="3600" dirty="0" smtClean="0"/>
              <a:t>Example: </a:t>
            </a:r>
            <a:r>
              <a:rPr lang="en-US" dirty="0" smtClean="0"/>
              <a:t>Tires of car push back against the road while </a:t>
            </a:r>
            <a:r>
              <a:rPr lang="en-US" dirty="0" smtClean="0"/>
              <a:t>the </a:t>
            </a:r>
            <a:r>
              <a:rPr lang="en-US" dirty="0" smtClean="0"/>
              <a:t>road pushes the tires forward.</a:t>
            </a:r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endParaRPr lang="en-US" sz="3600" dirty="0" smtClean="0"/>
          </a:p>
          <a:p>
            <a:pPr>
              <a:buFontTx/>
              <a:buNone/>
            </a:pPr>
            <a:endParaRPr lang="en-US" sz="2400" dirty="0" smtClean="0"/>
          </a:p>
          <a:p>
            <a:endParaRPr lang="en-US" sz="4000" dirty="0" smtClean="0"/>
          </a:p>
        </p:txBody>
      </p:sp>
      <p:pic>
        <p:nvPicPr>
          <p:cNvPr id="384006" name="Picture 6" descr="05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9"/>
          <a:stretch>
            <a:fillRect/>
          </a:stretch>
        </p:blipFill>
        <p:spPr bwMode="auto">
          <a:xfrm>
            <a:off x="90943" y="4226944"/>
            <a:ext cx="8952989" cy="16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30" name="Picture 6" descr="05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8" b="57245"/>
          <a:stretch>
            <a:fillRect/>
          </a:stretch>
        </p:blipFill>
        <p:spPr bwMode="auto">
          <a:xfrm>
            <a:off x="1022350" y="5110163"/>
            <a:ext cx="709930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7500" y="222550"/>
            <a:ext cx="8229600" cy="48876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 smtClean="0"/>
              <a:t>Simple rule to identify action and reaction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Identify the interaction—one thing interacts with another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Action: Object A exerts a force on object B.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Reaction: Object B exerts a force on object A.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 smtClean="0"/>
              <a:t>	</a:t>
            </a:r>
            <a:r>
              <a:rPr lang="en-US" dirty="0" smtClean="0"/>
              <a:t>Example: Action—rocket (object A) exerts force on </a:t>
            </a:r>
            <a:r>
              <a:rPr lang="en-US" dirty="0" smtClean="0"/>
              <a:t>gas </a:t>
            </a:r>
            <a:r>
              <a:rPr lang="en-US" dirty="0" smtClean="0"/>
              <a:t>(object B).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		   Reaction—gas (object B) exerts force on </a:t>
            </a:r>
            <a:r>
              <a:rPr lang="en-US" dirty="0" smtClean="0"/>
              <a:t>rocket </a:t>
            </a:r>
            <a:r>
              <a:rPr lang="en-US" dirty="0" smtClean="0"/>
              <a:t>(object A).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61" name="Picture 17" descr="C:\Users\jharlow\Documents\Documents\teaching\everyday13\hewitt materials\hewitt_ch05\05_1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43" y="4245068"/>
            <a:ext cx="5584765" cy="261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69056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Action and Reaction on Different Masses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Cannonball: </a:t>
            </a:r>
            <a:endParaRPr lang="en-US" i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Cannon:</a:t>
            </a:r>
            <a:r>
              <a:rPr lang="en-US" i="1" dirty="0" smtClean="0"/>
              <a:t> </a:t>
            </a:r>
            <a:endParaRPr lang="en-US" sz="1600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same force exerted on a small mass produces a large acceleration.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same force exerted on a large mass produces a small acceleration.</a:t>
            </a:r>
            <a:endParaRPr lang="en-US" dirty="0" smtClean="0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3106738" y="2082006"/>
            <a:ext cx="54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390160" name="Group 16"/>
          <p:cNvGrpSpPr>
            <a:grpSpLocks/>
          </p:cNvGrpSpPr>
          <p:nvPr/>
        </p:nvGrpSpPr>
        <p:grpSpPr bwMode="auto">
          <a:xfrm>
            <a:off x="3065463" y="1556544"/>
            <a:ext cx="1230313" cy="1001712"/>
            <a:chOff x="1944" y="1945"/>
            <a:chExt cx="775" cy="631"/>
          </a:xfrm>
        </p:grpSpPr>
        <p:sp>
          <p:nvSpPr>
            <p:cNvPr id="390148" name="Text Box 4"/>
            <p:cNvSpPr txBox="1">
              <a:spLocks noChangeArrowheads="1"/>
            </p:cNvSpPr>
            <p:nvPr/>
          </p:nvSpPr>
          <p:spPr bwMode="auto">
            <a:xfrm>
              <a:off x="2014" y="1945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/>
                <a:t>F</a:t>
              </a:r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1944" y="2172"/>
              <a:ext cx="3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i="1"/>
                <a:t>m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2339" y="2103"/>
              <a:ext cx="3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 i="1" dirty="0"/>
                <a:t>=</a:t>
              </a:r>
              <a:r>
                <a:rPr lang="en-US" sz="2000" i="1" dirty="0"/>
                <a:t> a</a:t>
              </a:r>
            </a:p>
          </p:txBody>
        </p:sp>
      </p:grpSp>
      <p:grpSp>
        <p:nvGrpSpPr>
          <p:cNvPr id="390158" name="Group 14"/>
          <p:cNvGrpSpPr>
            <a:grpSpLocks/>
          </p:cNvGrpSpPr>
          <p:nvPr/>
        </p:nvGrpSpPr>
        <p:grpSpPr bwMode="auto">
          <a:xfrm>
            <a:off x="3579813" y="599281"/>
            <a:ext cx="1316038" cy="954088"/>
            <a:chOff x="2268" y="1342"/>
            <a:chExt cx="829" cy="601"/>
          </a:xfrm>
        </p:grpSpPr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312" y="1342"/>
              <a:ext cx="2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 dirty="0"/>
                <a:t>F</a:t>
              </a:r>
            </a:p>
          </p:txBody>
        </p:sp>
        <p:sp>
          <p:nvSpPr>
            <p:cNvPr id="390155" name="Line 11"/>
            <p:cNvSpPr>
              <a:spLocks noChangeShapeType="1"/>
            </p:cNvSpPr>
            <p:nvPr/>
          </p:nvSpPr>
          <p:spPr bwMode="auto">
            <a:xfrm>
              <a:off x="2268" y="1673"/>
              <a:ext cx="3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305" y="1693"/>
              <a:ext cx="2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/>
                <a:t>m</a:t>
              </a:r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2637" y="1469"/>
              <a:ext cx="4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0" i="1" dirty="0"/>
                <a:t>=</a:t>
              </a:r>
              <a:r>
                <a:rPr lang="en-US" sz="3200" i="1" dirty="0"/>
                <a:t>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0" name="Picture 6" descr="05_08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3" b="3035"/>
          <a:stretch>
            <a:fillRect/>
          </a:stretch>
        </p:blipFill>
        <p:spPr bwMode="auto">
          <a:xfrm>
            <a:off x="5737225" y="2301875"/>
            <a:ext cx="3098800" cy="22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95222"/>
            <a:ext cx="5201069" cy="563304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3600" dirty="0" smtClean="0"/>
              <a:t>Defining Your System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smtClean="0"/>
              <a:t>Consider a single enclosed orange.</a:t>
            </a:r>
            <a:endParaRPr lang="en-US" sz="3600" dirty="0" smtClean="0"/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3200" dirty="0" smtClean="0"/>
              <a:t>Applied external force causes the orange to accelerate in accord with Newton’s second law.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3200" dirty="0" smtClean="0"/>
              <a:t>Action and reaction pair of forces is not shown.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endParaRPr lang="en-US" sz="3200" dirty="0" smtClean="0"/>
          </a:p>
          <a:p>
            <a:pPr lvl="1">
              <a:lnSpc>
                <a:spcPct val="90000"/>
              </a:lnSpc>
              <a:spcAft>
                <a:spcPts val="1200"/>
              </a:spcAf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5596"/>
            <a:ext cx="8229600" cy="28463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Consider the orange and the apple pulling on it.</a:t>
            </a:r>
            <a:endParaRPr lang="en-US" sz="3600" dirty="0" smtClean="0"/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Action and reaction do not cancel (because they act on different things).</a:t>
            </a:r>
          </a:p>
          <a:p>
            <a:pPr lvl="1">
              <a:spcAft>
                <a:spcPts val="1200"/>
              </a:spcAft>
            </a:pPr>
            <a:r>
              <a:rPr lang="en-US" sz="3200" dirty="0" smtClean="0"/>
              <a:t>External force by apple accelerates the orange.</a:t>
            </a:r>
          </a:p>
          <a:p>
            <a:pPr lvl="1">
              <a:spcAft>
                <a:spcPts val="1200"/>
              </a:spcAft>
            </a:pPr>
            <a:endParaRPr lang="en-US" sz="3200" dirty="0" smtClean="0"/>
          </a:p>
          <a:p>
            <a:pPr lvl="1">
              <a:spcAft>
                <a:spcPts val="1200"/>
              </a:spcAft>
            </a:pPr>
            <a:endParaRPr lang="en-US" sz="3200" dirty="0" smtClean="0"/>
          </a:p>
        </p:txBody>
      </p:sp>
      <p:pic>
        <p:nvPicPr>
          <p:cNvPr id="406534" name="Picture 6" descr="05_0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 bwMode="auto">
          <a:xfrm>
            <a:off x="1235075" y="3997325"/>
            <a:ext cx="66738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614</Words>
  <Application>Microsoft Office PowerPoint</Application>
  <PresentationFormat>On-screen Show (4:3)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Batang</vt:lpstr>
      <vt:lpstr>Symbol</vt:lpstr>
      <vt:lpstr>Default Design</vt:lpstr>
      <vt:lpstr>PowerPoint Presentation</vt:lpstr>
      <vt:lpstr>Forces and Interactions</vt:lpstr>
      <vt:lpstr>Newton’s Third Law of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 &amp; Scalars</vt:lpstr>
      <vt:lpstr>Vector Addition</vt:lpstr>
      <vt:lpstr>PowerPoint Presentation</vt:lpstr>
      <vt:lpstr>Vectors</vt:lpstr>
      <vt:lpstr>PowerPoint Presentation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158</cp:revision>
  <cp:lastPrinted>2007-05-16T20:24:43Z</cp:lastPrinted>
  <dcterms:created xsi:type="dcterms:W3CDTF">2006-04-27T22:35:13Z</dcterms:created>
  <dcterms:modified xsi:type="dcterms:W3CDTF">2012-10-23T20:04:33Z</dcterms:modified>
</cp:coreProperties>
</file>