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433" r:id="rId2"/>
    <p:sldId id="384" r:id="rId3"/>
    <p:sldId id="386" r:id="rId4"/>
    <p:sldId id="387" r:id="rId5"/>
    <p:sldId id="434" r:id="rId6"/>
    <p:sldId id="389" r:id="rId7"/>
    <p:sldId id="390" r:id="rId8"/>
    <p:sldId id="422" r:id="rId9"/>
    <p:sldId id="424" r:id="rId10"/>
    <p:sldId id="426" r:id="rId11"/>
    <p:sldId id="435" r:id="rId12"/>
    <p:sldId id="436" r:id="rId13"/>
    <p:sldId id="437" r:id="rId14"/>
    <p:sldId id="340" r:id="rId15"/>
    <p:sldId id="393" r:id="rId16"/>
    <p:sldId id="394" r:id="rId17"/>
    <p:sldId id="395" r:id="rId18"/>
    <p:sldId id="397" r:id="rId19"/>
    <p:sldId id="398" r:id="rId20"/>
    <p:sldId id="400" r:id="rId21"/>
    <p:sldId id="420" r:id="rId22"/>
    <p:sldId id="417" r:id="rId23"/>
    <p:sldId id="353" r:id="rId24"/>
    <p:sldId id="354" r:id="rId25"/>
    <p:sldId id="355" r:id="rId26"/>
    <p:sldId id="356" r:id="rId27"/>
    <p:sldId id="357" r:id="rId28"/>
    <p:sldId id="427" r:id="rId29"/>
    <p:sldId id="429" r:id="rId30"/>
    <p:sldId id="438" r:id="rId31"/>
    <p:sldId id="368" r:id="rId32"/>
    <p:sldId id="439" r:id="rId33"/>
    <p:sldId id="369" r:id="rId34"/>
    <p:sldId id="431" r:id="rId35"/>
    <p:sldId id="441" r:id="rId36"/>
    <p:sldId id="374" r:id="rId37"/>
    <p:sldId id="414" r:id="rId38"/>
    <p:sldId id="416" r:id="rId39"/>
    <p:sldId id="388" r:id="rId40"/>
  </p:sldIdLst>
  <p:sldSz cx="9144000" cy="6858000" type="screen4x3"/>
  <p:notesSz cx="6858000" cy="92964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3B79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1537" autoAdjust="0"/>
  </p:normalViewPr>
  <p:slideViewPr>
    <p:cSldViewPr snapToGrid="0">
      <p:cViewPr varScale="1">
        <p:scale>
          <a:sx n="63" d="100"/>
          <a:sy n="63" d="100"/>
        </p:scale>
        <p:origin x="-762" y="-96"/>
      </p:cViewPr>
      <p:guideLst>
        <p:guide orient="horz" pos="2160"/>
        <p:guide orient="horz" pos="4048"/>
        <p:guide pos="3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7" d="100"/>
          <a:sy n="77" d="100"/>
        </p:scale>
        <p:origin x="-2088"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vl1pPr>
          </a:lstStyle>
          <a:p>
            <a:pPr>
              <a:defRPr/>
            </a:pPr>
            <a:endParaRPr lang="en-US"/>
          </a:p>
        </p:txBody>
      </p:sp>
      <p:sp>
        <p:nvSpPr>
          <p:cNvPr id="128003" name="Rectangle 3"/>
          <p:cNvSpPr>
            <a:spLocks noGrp="1" noChangeArrowheads="1"/>
          </p:cNvSpPr>
          <p:nvPr>
            <p:ph type="dt" sz="quarter"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vl1pPr>
          </a:lstStyle>
          <a:p>
            <a:pPr>
              <a:defRPr/>
            </a:pPr>
            <a:endParaRPr lang="en-US"/>
          </a:p>
        </p:txBody>
      </p:sp>
      <p:sp>
        <p:nvSpPr>
          <p:cNvPr id="128004" name="Rectangle 4"/>
          <p:cNvSpPr>
            <a:spLocks noGrp="1" noChangeArrowheads="1"/>
          </p:cNvSpPr>
          <p:nvPr>
            <p:ph type="ftr" sz="quarter" idx="2"/>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vl1pPr>
          </a:lstStyle>
          <a:p>
            <a:pPr>
              <a:defRPr/>
            </a:pPr>
            <a:endParaRPr lang="en-US"/>
          </a:p>
        </p:txBody>
      </p:sp>
      <p:sp>
        <p:nvSpPr>
          <p:cNvPr id="128005" name="Rectangle 5"/>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vl1pPr>
          </a:lstStyle>
          <a:p>
            <a:pPr>
              <a:defRPr/>
            </a:pPr>
            <a:fld id="{274DF7EF-4FC2-4DDF-8681-3F160CCD524A}" type="slidenum">
              <a:rPr lang="en-US"/>
              <a:pPr>
                <a:defRPr/>
              </a:pPr>
              <a:t>‹#›</a:t>
            </a:fld>
            <a:endParaRPr lang="en-US"/>
          </a:p>
        </p:txBody>
      </p:sp>
    </p:spTree>
    <p:extLst>
      <p:ext uri="{BB962C8B-B14F-4D97-AF65-F5344CB8AC3E}">
        <p14:creationId xmlns:p14="http://schemas.microsoft.com/office/powerpoint/2010/main" val="209478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vl1pPr>
          </a:lstStyle>
          <a:p>
            <a:pPr>
              <a:defRPr/>
            </a:pPr>
            <a:endParaRPr lang="en-US"/>
          </a:p>
        </p:txBody>
      </p:sp>
      <p:sp>
        <p:nvSpPr>
          <p:cNvPr id="38915" name="Rectangle 3"/>
          <p:cNvSpPr>
            <a:spLocks noGrp="1" noChangeArrowheads="1"/>
          </p:cNvSpPr>
          <p:nvPr>
            <p:ph type="dt" idx="1"/>
          </p:nvPr>
        </p:nvSpPr>
        <p:spPr bwMode="auto">
          <a:xfrm>
            <a:off x="388620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vl1pPr>
          </a:lstStyle>
          <a:p>
            <a:pPr>
              <a:defRPr/>
            </a:pPr>
            <a:endParaRPr lang="en-US"/>
          </a:p>
        </p:txBody>
      </p:sp>
      <p:sp>
        <p:nvSpPr>
          <p:cNvPr id="6451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vl1pPr>
          </a:lstStyle>
          <a:p>
            <a:pPr>
              <a:defRPr/>
            </a:pPr>
            <a:endParaRPr lang="en-US"/>
          </a:p>
        </p:txBody>
      </p:sp>
      <p:sp>
        <p:nvSpPr>
          <p:cNvPr id="38919" name="Rectangle 7"/>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vl1pPr>
          </a:lstStyle>
          <a:p>
            <a:pPr>
              <a:defRPr/>
            </a:pPr>
            <a:fld id="{E7DED735-853F-4021-8E8E-711187EECC9F}" type="slidenum">
              <a:rPr lang="en-US"/>
              <a:pPr>
                <a:defRPr/>
              </a:pPr>
              <a:t>‹#›</a:t>
            </a:fld>
            <a:endParaRPr lang="en-US"/>
          </a:p>
        </p:txBody>
      </p:sp>
    </p:spTree>
    <p:extLst>
      <p:ext uri="{BB962C8B-B14F-4D97-AF65-F5344CB8AC3E}">
        <p14:creationId xmlns:p14="http://schemas.microsoft.com/office/powerpoint/2010/main" val="31567849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Rot="1" noChangeAspect="1" noChangeArrowheads="1" noTextEdit="1"/>
          </p:cNvSpPr>
          <p:nvPr>
            <p:ph type="sldImg"/>
          </p:nvPr>
        </p:nvSpPr>
        <p:spPr>
          <a:ln/>
        </p:spPr>
      </p:sp>
      <p:sp>
        <p:nvSpPr>
          <p:cNvPr id="468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Rot="1" noChangeAspect="1" noChangeArrowheads="1" noTextEdit="1"/>
          </p:cNvSpPr>
          <p:nvPr>
            <p:ph type="sldImg"/>
          </p:nvPr>
        </p:nvSpPr>
        <p:spPr>
          <a:ln/>
        </p:spPr>
      </p:sp>
      <p:sp>
        <p:nvSpPr>
          <p:cNvPr id="419843" name="Rectangle 3"/>
          <p:cNvSpPr>
            <a:spLocks noGrp="1" noChangeArrowheads="1"/>
          </p:cNvSpPr>
          <p:nvPr>
            <p:ph type="body" idx="1"/>
          </p:nvPr>
        </p:nvSpPr>
        <p:spPr>
          <a:xfrm>
            <a:off x="685800" y="4415790"/>
            <a:ext cx="54864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ea typeface="Batang" pitchFamily="18" charset="-127"/>
              </a:rPr>
              <a:t>B.  pushing air down so that the air pushes the bird upward.</a:t>
            </a:r>
          </a:p>
          <a:p>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a:xfrm>
            <a:off x="685800" y="4415790"/>
            <a:ext cx="54864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ea typeface="Batang" pitchFamily="18" charset="-127"/>
              </a:rPr>
              <a:t>A.  oncoming air downward to produce lift.</a:t>
            </a:r>
          </a:p>
          <a:p>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pitchFamily="34" charset="0"/>
                <a:cs typeface="Arial" pitchFamily="34" charset="0"/>
              </a:defRPr>
            </a:lvl1pPr>
            <a:lvl2pPr marL="702756" indent="-270291" defTabSz="914485" eaLnBrk="0" hangingPunct="0">
              <a:defRPr>
                <a:solidFill>
                  <a:schemeClr val="tx1"/>
                </a:solidFill>
                <a:latin typeface="Arial" pitchFamily="34" charset="0"/>
                <a:cs typeface="Arial" pitchFamily="34" charset="0"/>
              </a:defRPr>
            </a:lvl2pPr>
            <a:lvl3pPr marL="1081164" indent="-216233" defTabSz="914485" eaLnBrk="0" hangingPunct="0">
              <a:defRPr>
                <a:solidFill>
                  <a:schemeClr val="tx1"/>
                </a:solidFill>
                <a:latin typeface="Arial" pitchFamily="34" charset="0"/>
                <a:cs typeface="Arial" pitchFamily="34" charset="0"/>
              </a:defRPr>
            </a:lvl3pPr>
            <a:lvl4pPr marL="1513629" indent="-216233" defTabSz="914485" eaLnBrk="0" hangingPunct="0">
              <a:defRPr>
                <a:solidFill>
                  <a:schemeClr val="tx1"/>
                </a:solidFill>
                <a:latin typeface="Arial" pitchFamily="34" charset="0"/>
                <a:cs typeface="Arial" pitchFamily="34" charset="0"/>
              </a:defRPr>
            </a:lvl4pPr>
            <a:lvl5pPr marL="1946095" indent="-216233" defTabSz="914485" eaLnBrk="0" hangingPunct="0">
              <a:defRPr>
                <a:solidFill>
                  <a:schemeClr val="tx1"/>
                </a:solidFill>
                <a:latin typeface="Arial" pitchFamily="34" charset="0"/>
                <a:cs typeface="Arial" pitchFamily="34" charset="0"/>
              </a:defRPr>
            </a:lvl5pPr>
            <a:lvl6pPr marL="2378560" indent="-216233" defTabSz="914485" eaLnBrk="0" fontAlgn="base" hangingPunct="0">
              <a:spcBef>
                <a:spcPct val="0"/>
              </a:spcBef>
              <a:spcAft>
                <a:spcPct val="0"/>
              </a:spcAft>
              <a:defRPr>
                <a:solidFill>
                  <a:schemeClr val="tx1"/>
                </a:solidFill>
                <a:latin typeface="Arial" pitchFamily="34" charset="0"/>
                <a:cs typeface="Arial" pitchFamily="34" charset="0"/>
              </a:defRPr>
            </a:lvl6pPr>
            <a:lvl7pPr marL="2811026" indent="-216233" defTabSz="914485" eaLnBrk="0" fontAlgn="base" hangingPunct="0">
              <a:spcBef>
                <a:spcPct val="0"/>
              </a:spcBef>
              <a:spcAft>
                <a:spcPct val="0"/>
              </a:spcAft>
              <a:defRPr>
                <a:solidFill>
                  <a:schemeClr val="tx1"/>
                </a:solidFill>
                <a:latin typeface="Arial" pitchFamily="34" charset="0"/>
                <a:cs typeface="Arial" pitchFamily="34" charset="0"/>
              </a:defRPr>
            </a:lvl7pPr>
            <a:lvl8pPr marL="3243491" indent="-216233" defTabSz="914485" eaLnBrk="0" fontAlgn="base" hangingPunct="0">
              <a:spcBef>
                <a:spcPct val="0"/>
              </a:spcBef>
              <a:spcAft>
                <a:spcPct val="0"/>
              </a:spcAft>
              <a:defRPr>
                <a:solidFill>
                  <a:schemeClr val="tx1"/>
                </a:solidFill>
                <a:latin typeface="Arial" pitchFamily="34" charset="0"/>
                <a:cs typeface="Arial" pitchFamily="34" charset="0"/>
              </a:defRPr>
            </a:lvl8pPr>
            <a:lvl9pPr marL="3675957" indent="-216233" defTabSz="91448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1496276-ED8E-4DFB-95CA-6FBBD6E1EEA4}" type="slidenum">
              <a:rPr lang="en-US" smtClean="0"/>
              <a:pPr eaLnBrk="1" hangingPunct="1"/>
              <a:t>34</a:t>
            </a:fld>
            <a:endParaRPr lang="en-US" smtClean="0"/>
          </a:p>
        </p:txBody>
      </p:sp>
      <p:sp>
        <p:nvSpPr>
          <p:cNvPr id="20483" name="Rectangle 2"/>
          <p:cNvSpPr>
            <a:spLocks noGrp="1" noRot="1" noChangeAspect="1" noChangeArrowheads="1" noTextEdit="1"/>
          </p:cNvSpPr>
          <p:nvPr>
            <p:ph type="sldImg"/>
          </p:nvPr>
        </p:nvSpPr>
        <p:spPr>
          <a:xfrm>
            <a:off x="1370709" y="929949"/>
            <a:ext cx="4115097" cy="3187952"/>
          </a:xfrm>
          <a:solidFill>
            <a:srgbClr val="FFFFFF"/>
          </a:solidFill>
          <a:ln/>
        </p:spPr>
      </p:sp>
      <p:sp>
        <p:nvSpPr>
          <p:cNvPr id="20484" name="Text Box 3"/>
          <p:cNvSpPr>
            <a:spLocks noGrp="1" noChangeArrowheads="1"/>
          </p:cNvSpPr>
          <p:nvPr>
            <p:ph type="body" idx="1"/>
          </p:nvPr>
        </p:nvSpPr>
        <p:spPr>
          <a:xfrm>
            <a:off x="1046264" y="4425322"/>
            <a:ext cx="4769941" cy="3538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en-US" smtClean="0">
                <a:latin typeface="Arial" pitchFamily="34" charset="0"/>
                <a:cs typeface="Arial" pitchFamily="34" charset="0"/>
              </a:rPr>
              <a:t>Answer C</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Rot="1" noChangeAspect="1" noChangeArrowheads="1" noTextEdit="1"/>
          </p:cNvSpPr>
          <p:nvPr>
            <p:ph type="sldImg"/>
          </p:nvPr>
        </p:nvSpPr>
        <p:spPr>
          <a:ln/>
        </p:spPr>
      </p:sp>
      <p:sp>
        <p:nvSpPr>
          <p:cNvPr id="443395" name="Rectangle 3"/>
          <p:cNvSpPr>
            <a:spLocks noGrp="1" noChangeArrowheads="1"/>
          </p:cNvSpPr>
          <p:nvPr>
            <p:ph type="body" idx="1"/>
          </p:nvPr>
        </p:nvSpPr>
        <p:spPr>
          <a:xfrm>
            <a:off x="685800" y="4415790"/>
            <a:ext cx="54864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ea typeface="Batang" pitchFamily="18" charset="-127"/>
              </a:rPr>
              <a:t>B.   45</a:t>
            </a:r>
            <a:r>
              <a:rPr lang="en-US" smtClean="0">
                <a:latin typeface="Arial" pitchFamily="34" charset="0"/>
                <a:ea typeface="Batang" pitchFamily="18" charset="-127"/>
                <a:sym typeface="Symbol" pitchFamily="18" charset="2"/>
              </a:rPr>
              <a:t>.</a:t>
            </a:r>
            <a:endParaRPr lang="en-US" smtClean="0">
              <a:latin typeface="Arial" pitchFamily="34" charset="0"/>
              <a:ea typeface="Batang" pitchFamily="18" charset="-127"/>
            </a:endParaRPr>
          </a:p>
          <a:p>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pitchFamily="34" charset="0"/>
                <a:cs typeface="Arial" pitchFamily="34" charset="0"/>
              </a:defRPr>
            </a:lvl1pPr>
            <a:lvl2pPr marL="702756" indent="-270291" defTabSz="914485" eaLnBrk="0" hangingPunct="0">
              <a:defRPr>
                <a:solidFill>
                  <a:schemeClr val="tx1"/>
                </a:solidFill>
                <a:latin typeface="Arial" pitchFamily="34" charset="0"/>
                <a:cs typeface="Arial" pitchFamily="34" charset="0"/>
              </a:defRPr>
            </a:lvl2pPr>
            <a:lvl3pPr marL="1081164" indent="-216233" defTabSz="914485" eaLnBrk="0" hangingPunct="0">
              <a:defRPr>
                <a:solidFill>
                  <a:schemeClr val="tx1"/>
                </a:solidFill>
                <a:latin typeface="Arial" pitchFamily="34" charset="0"/>
                <a:cs typeface="Arial" pitchFamily="34" charset="0"/>
              </a:defRPr>
            </a:lvl3pPr>
            <a:lvl4pPr marL="1513629" indent="-216233" defTabSz="914485" eaLnBrk="0" hangingPunct="0">
              <a:defRPr>
                <a:solidFill>
                  <a:schemeClr val="tx1"/>
                </a:solidFill>
                <a:latin typeface="Arial" pitchFamily="34" charset="0"/>
                <a:cs typeface="Arial" pitchFamily="34" charset="0"/>
              </a:defRPr>
            </a:lvl4pPr>
            <a:lvl5pPr marL="1946095" indent="-216233" defTabSz="914485" eaLnBrk="0" hangingPunct="0">
              <a:defRPr>
                <a:solidFill>
                  <a:schemeClr val="tx1"/>
                </a:solidFill>
                <a:latin typeface="Arial" pitchFamily="34" charset="0"/>
                <a:cs typeface="Arial" pitchFamily="34" charset="0"/>
              </a:defRPr>
            </a:lvl5pPr>
            <a:lvl6pPr marL="2378560" indent="-216233" defTabSz="914485" eaLnBrk="0" fontAlgn="base" hangingPunct="0">
              <a:spcBef>
                <a:spcPct val="0"/>
              </a:spcBef>
              <a:spcAft>
                <a:spcPct val="0"/>
              </a:spcAft>
              <a:defRPr>
                <a:solidFill>
                  <a:schemeClr val="tx1"/>
                </a:solidFill>
                <a:latin typeface="Arial" pitchFamily="34" charset="0"/>
                <a:cs typeface="Arial" pitchFamily="34" charset="0"/>
              </a:defRPr>
            </a:lvl6pPr>
            <a:lvl7pPr marL="2811026" indent="-216233" defTabSz="914485" eaLnBrk="0" fontAlgn="base" hangingPunct="0">
              <a:spcBef>
                <a:spcPct val="0"/>
              </a:spcBef>
              <a:spcAft>
                <a:spcPct val="0"/>
              </a:spcAft>
              <a:defRPr>
                <a:solidFill>
                  <a:schemeClr val="tx1"/>
                </a:solidFill>
                <a:latin typeface="Arial" pitchFamily="34" charset="0"/>
                <a:cs typeface="Arial" pitchFamily="34" charset="0"/>
              </a:defRPr>
            </a:lvl7pPr>
            <a:lvl8pPr marL="3243491" indent="-216233" defTabSz="914485" eaLnBrk="0" fontAlgn="base" hangingPunct="0">
              <a:spcBef>
                <a:spcPct val="0"/>
              </a:spcBef>
              <a:spcAft>
                <a:spcPct val="0"/>
              </a:spcAft>
              <a:defRPr>
                <a:solidFill>
                  <a:schemeClr val="tx1"/>
                </a:solidFill>
                <a:latin typeface="Arial" pitchFamily="34" charset="0"/>
                <a:cs typeface="Arial" pitchFamily="34" charset="0"/>
              </a:defRPr>
            </a:lvl8pPr>
            <a:lvl9pPr marL="3675957" indent="-216233" defTabSz="91448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46E3742-316F-43FE-884C-55E0E582340F}" type="slidenum">
              <a:rPr lang="en-US" smtClean="0"/>
              <a:pPr eaLnBrk="1" hangingPunct="1"/>
              <a:t>11</a:t>
            </a:fld>
            <a:endParaRPr lang="en-US" smtClean="0"/>
          </a:p>
        </p:txBody>
      </p:sp>
      <p:sp>
        <p:nvSpPr>
          <p:cNvPr id="337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pitchFamily="34" charset="0"/>
                <a:cs typeface="Arial" pitchFamily="34" charset="0"/>
              </a:defRPr>
            </a:lvl1pPr>
            <a:lvl2pPr marL="702756" indent="-270291" defTabSz="914485" eaLnBrk="0" hangingPunct="0">
              <a:defRPr>
                <a:solidFill>
                  <a:schemeClr val="tx1"/>
                </a:solidFill>
                <a:latin typeface="Arial" pitchFamily="34" charset="0"/>
                <a:cs typeface="Arial" pitchFamily="34" charset="0"/>
              </a:defRPr>
            </a:lvl2pPr>
            <a:lvl3pPr marL="1081164" indent="-216233" defTabSz="914485" eaLnBrk="0" hangingPunct="0">
              <a:defRPr>
                <a:solidFill>
                  <a:schemeClr val="tx1"/>
                </a:solidFill>
                <a:latin typeface="Arial" pitchFamily="34" charset="0"/>
                <a:cs typeface="Arial" pitchFamily="34" charset="0"/>
              </a:defRPr>
            </a:lvl3pPr>
            <a:lvl4pPr marL="1513629" indent="-216233" defTabSz="914485" eaLnBrk="0" hangingPunct="0">
              <a:defRPr>
                <a:solidFill>
                  <a:schemeClr val="tx1"/>
                </a:solidFill>
                <a:latin typeface="Arial" pitchFamily="34" charset="0"/>
                <a:cs typeface="Arial" pitchFamily="34" charset="0"/>
              </a:defRPr>
            </a:lvl4pPr>
            <a:lvl5pPr marL="1946095" indent="-216233" defTabSz="914485" eaLnBrk="0" hangingPunct="0">
              <a:defRPr>
                <a:solidFill>
                  <a:schemeClr val="tx1"/>
                </a:solidFill>
                <a:latin typeface="Arial" pitchFamily="34" charset="0"/>
                <a:cs typeface="Arial" pitchFamily="34" charset="0"/>
              </a:defRPr>
            </a:lvl5pPr>
            <a:lvl6pPr marL="2378560" indent="-216233" defTabSz="914485" eaLnBrk="0" fontAlgn="base" hangingPunct="0">
              <a:spcBef>
                <a:spcPct val="0"/>
              </a:spcBef>
              <a:spcAft>
                <a:spcPct val="0"/>
              </a:spcAft>
              <a:defRPr>
                <a:solidFill>
                  <a:schemeClr val="tx1"/>
                </a:solidFill>
                <a:latin typeface="Arial" pitchFamily="34" charset="0"/>
                <a:cs typeface="Arial" pitchFamily="34" charset="0"/>
              </a:defRPr>
            </a:lvl6pPr>
            <a:lvl7pPr marL="2811026" indent="-216233" defTabSz="914485" eaLnBrk="0" fontAlgn="base" hangingPunct="0">
              <a:spcBef>
                <a:spcPct val="0"/>
              </a:spcBef>
              <a:spcAft>
                <a:spcPct val="0"/>
              </a:spcAft>
              <a:defRPr>
                <a:solidFill>
                  <a:schemeClr val="tx1"/>
                </a:solidFill>
                <a:latin typeface="Arial" pitchFamily="34" charset="0"/>
                <a:cs typeface="Arial" pitchFamily="34" charset="0"/>
              </a:defRPr>
            </a:lvl7pPr>
            <a:lvl8pPr marL="3243491" indent="-216233" defTabSz="914485" eaLnBrk="0" fontAlgn="base" hangingPunct="0">
              <a:spcBef>
                <a:spcPct val="0"/>
              </a:spcBef>
              <a:spcAft>
                <a:spcPct val="0"/>
              </a:spcAft>
              <a:defRPr>
                <a:solidFill>
                  <a:schemeClr val="tx1"/>
                </a:solidFill>
                <a:latin typeface="Arial" pitchFamily="34" charset="0"/>
                <a:cs typeface="Arial" pitchFamily="34" charset="0"/>
              </a:defRPr>
            </a:lvl8pPr>
            <a:lvl9pPr marL="3675957" indent="-216233" defTabSz="91448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June 7, 2011</a:t>
            </a:r>
          </a:p>
        </p:txBody>
      </p:sp>
      <p:sp>
        <p:nvSpPr>
          <p:cNvPr id="33798"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pitchFamily="34" charset="0"/>
                <a:cs typeface="Arial" pitchFamily="34" charset="0"/>
              </a:defRPr>
            </a:lvl1pPr>
            <a:lvl2pPr marL="702756" indent="-270291" defTabSz="914485" eaLnBrk="0" hangingPunct="0">
              <a:defRPr>
                <a:solidFill>
                  <a:schemeClr val="tx1"/>
                </a:solidFill>
                <a:latin typeface="Arial" pitchFamily="34" charset="0"/>
                <a:cs typeface="Arial" pitchFamily="34" charset="0"/>
              </a:defRPr>
            </a:lvl2pPr>
            <a:lvl3pPr marL="1081164" indent="-216233" defTabSz="914485" eaLnBrk="0" hangingPunct="0">
              <a:defRPr>
                <a:solidFill>
                  <a:schemeClr val="tx1"/>
                </a:solidFill>
                <a:latin typeface="Arial" pitchFamily="34" charset="0"/>
                <a:cs typeface="Arial" pitchFamily="34" charset="0"/>
              </a:defRPr>
            </a:lvl3pPr>
            <a:lvl4pPr marL="1513629" indent="-216233" defTabSz="914485" eaLnBrk="0" hangingPunct="0">
              <a:defRPr>
                <a:solidFill>
                  <a:schemeClr val="tx1"/>
                </a:solidFill>
                <a:latin typeface="Arial" pitchFamily="34" charset="0"/>
                <a:cs typeface="Arial" pitchFamily="34" charset="0"/>
              </a:defRPr>
            </a:lvl4pPr>
            <a:lvl5pPr marL="1946095" indent="-216233" defTabSz="914485" eaLnBrk="0" hangingPunct="0">
              <a:defRPr>
                <a:solidFill>
                  <a:schemeClr val="tx1"/>
                </a:solidFill>
                <a:latin typeface="Arial" pitchFamily="34" charset="0"/>
                <a:cs typeface="Arial" pitchFamily="34" charset="0"/>
              </a:defRPr>
            </a:lvl5pPr>
            <a:lvl6pPr marL="2378560" indent="-216233" defTabSz="914485" eaLnBrk="0" fontAlgn="base" hangingPunct="0">
              <a:spcBef>
                <a:spcPct val="0"/>
              </a:spcBef>
              <a:spcAft>
                <a:spcPct val="0"/>
              </a:spcAft>
              <a:defRPr>
                <a:solidFill>
                  <a:schemeClr val="tx1"/>
                </a:solidFill>
                <a:latin typeface="Arial" pitchFamily="34" charset="0"/>
                <a:cs typeface="Arial" pitchFamily="34" charset="0"/>
              </a:defRPr>
            </a:lvl6pPr>
            <a:lvl7pPr marL="2811026" indent="-216233" defTabSz="914485" eaLnBrk="0" fontAlgn="base" hangingPunct="0">
              <a:spcBef>
                <a:spcPct val="0"/>
              </a:spcBef>
              <a:spcAft>
                <a:spcPct val="0"/>
              </a:spcAft>
              <a:defRPr>
                <a:solidFill>
                  <a:schemeClr val="tx1"/>
                </a:solidFill>
                <a:latin typeface="Arial" pitchFamily="34" charset="0"/>
                <a:cs typeface="Arial" pitchFamily="34" charset="0"/>
              </a:defRPr>
            </a:lvl7pPr>
            <a:lvl8pPr marL="3243491" indent="-216233" defTabSz="914485" eaLnBrk="0" fontAlgn="base" hangingPunct="0">
              <a:spcBef>
                <a:spcPct val="0"/>
              </a:spcBef>
              <a:spcAft>
                <a:spcPct val="0"/>
              </a:spcAft>
              <a:defRPr>
                <a:solidFill>
                  <a:schemeClr val="tx1"/>
                </a:solidFill>
                <a:latin typeface="Arial" pitchFamily="34" charset="0"/>
                <a:cs typeface="Arial" pitchFamily="34" charset="0"/>
              </a:defRPr>
            </a:lvl8pPr>
            <a:lvl9pPr marL="3675957" indent="-216233" defTabSz="91448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PHY131 Summer 2011 Class 7 Notes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pitchFamily="34" charset="0"/>
                <a:cs typeface="Arial" pitchFamily="34" charset="0"/>
              </a:defRPr>
            </a:lvl1pPr>
            <a:lvl2pPr marL="702756" indent="-270291" defTabSz="914485" eaLnBrk="0" hangingPunct="0">
              <a:defRPr>
                <a:solidFill>
                  <a:schemeClr val="tx1"/>
                </a:solidFill>
                <a:latin typeface="Arial" pitchFamily="34" charset="0"/>
                <a:cs typeface="Arial" pitchFamily="34" charset="0"/>
              </a:defRPr>
            </a:lvl2pPr>
            <a:lvl3pPr marL="1081164" indent="-216233" defTabSz="914485" eaLnBrk="0" hangingPunct="0">
              <a:defRPr>
                <a:solidFill>
                  <a:schemeClr val="tx1"/>
                </a:solidFill>
                <a:latin typeface="Arial" pitchFamily="34" charset="0"/>
                <a:cs typeface="Arial" pitchFamily="34" charset="0"/>
              </a:defRPr>
            </a:lvl3pPr>
            <a:lvl4pPr marL="1513629" indent="-216233" defTabSz="914485" eaLnBrk="0" hangingPunct="0">
              <a:defRPr>
                <a:solidFill>
                  <a:schemeClr val="tx1"/>
                </a:solidFill>
                <a:latin typeface="Arial" pitchFamily="34" charset="0"/>
                <a:cs typeface="Arial" pitchFamily="34" charset="0"/>
              </a:defRPr>
            </a:lvl4pPr>
            <a:lvl5pPr marL="1946095" indent="-216233" defTabSz="914485" eaLnBrk="0" hangingPunct="0">
              <a:defRPr>
                <a:solidFill>
                  <a:schemeClr val="tx1"/>
                </a:solidFill>
                <a:latin typeface="Arial" pitchFamily="34" charset="0"/>
                <a:cs typeface="Arial" pitchFamily="34" charset="0"/>
              </a:defRPr>
            </a:lvl5pPr>
            <a:lvl6pPr marL="2378560" indent="-216233" defTabSz="914485" eaLnBrk="0" fontAlgn="base" hangingPunct="0">
              <a:spcBef>
                <a:spcPct val="0"/>
              </a:spcBef>
              <a:spcAft>
                <a:spcPct val="0"/>
              </a:spcAft>
              <a:defRPr>
                <a:solidFill>
                  <a:schemeClr val="tx1"/>
                </a:solidFill>
                <a:latin typeface="Arial" pitchFamily="34" charset="0"/>
                <a:cs typeface="Arial" pitchFamily="34" charset="0"/>
              </a:defRPr>
            </a:lvl6pPr>
            <a:lvl7pPr marL="2811026" indent="-216233" defTabSz="914485" eaLnBrk="0" fontAlgn="base" hangingPunct="0">
              <a:spcBef>
                <a:spcPct val="0"/>
              </a:spcBef>
              <a:spcAft>
                <a:spcPct val="0"/>
              </a:spcAft>
              <a:defRPr>
                <a:solidFill>
                  <a:schemeClr val="tx1"/>
                </a:solidFill>
                <a:latin typeface="Arial" pitchFamily="34" charset="0"/>
                <a:cs typeface="Arial" pitchFamily="34" charset="0"/>
              </a:defRPr>
            </a:lvl7pPr>
            <a:lvl8pPr marL="3243491" indent="-216233" defTabSz="914485" eaLnBrk="0" fontAlgn="base" hangingPunct="0">
              <a:spcBef>
                <a:spcPct val="0"/>
              </a:spcBef>
              <a:spcAft>
                <a:spcPct val="0"/>
              </a:spcAft>
              <a:defRPr>
                <a:solidFill>
                  <a:schemeClr val="tx1"/>
                </a:solidFill>
                <a:latin typeface="Arial" pitchFamily="34" charset="0"/>
                <a:cs typeface="Arial" pitchFamily="34" charset="0"/>
              </a:defRPr>
            </a:lvl8pPr>
            <a:lvl9pPr marL="3675957" indent="-216233" defTabSz="91448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BA3FCE9-1133-4504-8A4D-1165ADE8D8FC}" type="slidenum">
              <a:rPr lang="en-US" smtClean="0"/>
              <a:pPr eaLnBrk="1" hangingPunct="1"/>
              <a:t>12</a:t>
            </a:fld>
            <a:endParaRPr lang="en-US" smtClean="0"/>
          </a:p>
        </p:txBody>
      </p:sp>
      <p:sp>
        <p:nvSpPr>
          <p:cNvPr id="3482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pitchFamily="34" charset="0"/>
                <a:cs typeface="Arial" pitchFamily="34" charset="0"/>
              </a:defRPr>
            </a:lvl1pPr>
            <a:lvl2pPr marL="702756" indent="-270291" defTabSz="914485" eaLnBrk="0" hangingPunct="0">
              <a:defRPr>
                <a:solidFill>
                  <a:schemeClr val="tx1"/>
                </a:solidFill>
                <a:latin typeface="Arial" pitchFamily="34" charset="0"/>
                <a:cs typeface="Arial" pitchFamily="34" charset="0"/>
              </a:defRPr>
            </a:lvl2pPr>
            <a:lvl3pPr marL="1081164" indent="-216233" defTabSz="914485" eaLnBrk="0" hangingPunct="0">
              <a:defRPr>
                <a:solidFill>
                  <a:schemeClr val="tx1"/>
                </a:solidFill>
                <a:latin typeface="Arial" pitchFamily="34" charset="0"/>
                <a:cs typeface="Arial" pitchFamily="34" charset="0"/>
              </a:defRPr>
            </a:lvl3pPr>
            <a:lvl4pPr marL="1513629" indent="-216233" defTabSz="914485" eaLnBrk="0" hangingPunct="0">
              <a:defRPr>
                <a:solidFill>
                  <a:schemeClr val="tx1"/>
                </a:solidFill>
                <a:latin typeface="Arial" pitchFamily="34" charset="0"/>
                <a:cs typeface="Arial" pitchFamily="34" charset="0"/>
              </a:defRPr>
            </a:lvl4pPr>
            <a:lvl5pPr marL="1946095" indent="-216233" defTabSz="914485" eaLnBrk="0" hangingPunct="0">
              <a:defRPr>
                <a:solidFill>
                  <a:schemeClr val="tx1"/>
                </a:solidFill>
                <a:latin typeface="Arial" pitchFamily="34" charset="0"/>
                <a:cs typeface="Arial" pitchFamily="34" charset="0"/>
              </a:defRPr>
            </a:lvl5pPr>
            <a:lvl6pPr marL="2378560" indent="-216233" defTabSz="914485" eaLnBrk="0" fontAlgn="base" hangingPunct="0">
              <a:spcBef>
                <a:spcPct val="0"/>
              </a:spcBef>
              <a:spcAft>
                <a:spcPct val="0"/>
              </a:spcAft>
              <a:defRPr>
                <a:solidFill>
                  <a:schemeClr val="tx1"/>
                </a:solidFill>
                <a:latin typeface="Arial" pitchFamily="34" charset="0"/>
                <a:cs typeface="Arial" pitchFamily="34" charset="0"/>
              </a:defRPr>
            </a:lvl6pPr>
            <a:lvl7pPr marL="2811026" indent="-216233" defTabSz="914485" eaLnBrk="0" fontAlgn="base" hangingPunct="0">
              <a:spcBef>
                <a:spcPct val="0"/>
              </a:spcBef>
              <a:spcAft>
                <a:spcPct val="0"/>
              </a:spcAft>
              <a:defRPr>
                <a:solidFill>
                  <a:schemeClr val="tx1"/>
                </a:solidFill>
                <a:latin typeface="Arial" pitchFamily="34" charset="0"/>
                <a:cs typeface="Arial" pitchFamily="34" charset="0"/>
              </a:defRPr>
            </a:lvl7pPr>
            <a:lvl8pPr marL="3243491" indent="-216233" defTabSz="914485" eaLnBrk="0" fontAlgn="base" hangingPunct="0">
              <a:spcBef>
                <a:spcPct val="0"/>
              </a:spcBef>
              <a:spcAft>
                <a:spcPct val="0"/>
              </a:spcAft>
              <a:defRPr>
                <a:solidFill>
                  <a:schemeClr val="tx1"/>
                </a:solidFill>
                <a:latin typeface="Arial" pitchFamily="34" charset="0"/>
                <a:cs typeface="Arial" pitchFamily="34" charset="0"/>
              </a:defRPr>
            </a:lvl8pPr>
            <a:lvl9pPr marL="3675957" indent="-216233" defTabSz="91448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June 7, 2011</a:t>
            </a:r>
          </a:p>
        </p:txBody>
      </p:sp>
      <p:sp>
        <p:nvSpPr>
          <p:cNvPr id="3482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pitchFamily="34" charset="0"/>
                <a:cs typeface="Arial" pitchFamily="34" charset="0"/>
              </a:defRPr>
            </a:lvl1pPr>
            <a:lvl2pPr marL="702756" indent="-270291" defTabSz="914485" eaLnBrk="0" hangingPunct="0">
              <a:defRPr>
                <a:solidFill>
                  <a:schemeClr val="tx1"/>
                </a:solidFill>
                <a:latin typeface="Arial" pitchFamily="34" charset="0"/>
                <a:cs typeface="Arial" pitchFamily="34" charset="0"/>
              </a:defRPr>
            </a:lvl2pPr>
            <a:lvl3pPr marL="1081164" indent="-216233" defTabSz="914485" eaLnBrk="0" hangingPunct="0">
              <a:defRPr>
                <a:solidFill>
                  <a:schemeClr val="tx1"/>
                </a:solidFill>
                <a:latin typeface="Arial" pitchFamily="34" charset="0"/>
                <a:cs typeface="Arial" pitchFamily="34" charset="0"/>
              </a:defRPr>
            </a:lvl3pPr>
            <a:lvl4pPr marL="1513629" indent="-216233" defTabSz="914485" eaLnBrk="0" hangingPunct="0">
              <a:defRPr>
                <a:solidFill>
                  <a:schemeClr val="tx1"/>
                </a:solidFill>
                <a:latin typeface="Arial" pitchFamily="34" charset="0"/>
                <a:cs typeface="Arial" pitchFamily="34" charset="0"/>
              </a:defRPr>
            </a:lvl4pPr>
            <a:lvl5pPr marL="1946095" indent="-216233" defTabSz="914485" eaLnBrk="0" hangingPunct="0">
              <a:defRPr>
                <a:solidFill>
                  <a:schemeClr val="tx1"/>
                </a:solidFill>
                <a:latin typeface="Arial" pitchFamily="34" charset="0"/>
                <a:cs typeface="Arial" pitchFamily="34" charset="0"/>
              </a:defRPr>
            </a:lvl5pPr>
            <a:lvl6pPr marL="2378560" indent="-216233" defTabSz="914485" eaLnBrk="0" fontAlgn="base" hangingPunct="0">
              <a:spcBef>
                <a:spcPct val="0"/>
              </a:spcBef>
              <a:spcAft>
                <a:spcPct val="0"/>
              </a:spcAft>
              <a:defRPr>
                <a:solidFill>
                  <a:schemeClr val="tx1"/>
                </a:solidFill>
                <a:latin typeface="Arial" pitchFamily="34" charset="0"/>
                <a:cs typeface="Arial" pitchFamily="34" charset="0"/>
              </a:defRPr>
            </a:lvl6pPr>
            <a:lvl7pPr marL="2811026" indent="-216233" defTabSz="914485" eaLnBrk="0" fontAlgn="base" hangingPunct="0">
              <a:spcBef>
                <a:spcPct val="0"/>
              </a:spcBef>
              <a:spcAft>
                <a:spcPct val="0"/>
              </a:spcAft>
              <a:defRPr>
                <a:solidFill>
                  <a:schemeClr val="tx1"/>
                </a:solidFill>
                <a:latin typeface="Arial" pitchFamily="34" charset="0"/>
                <a:cs typeface="Arial" pitchFamily="34" charset="0"/>
              </a:defRPr>
            </a:lvl7pPr>
            <a:lvl8pPr marL="3243491" indent="-216233" defTabSz="914485" eaLnBrk="0" fontAlgn="base" hangingPunct="0">
              <a:spcBef>
                <a:spcPct val="0"/>
              </a:spcBef>
              <a:spcAft>
                <a:spcPct val="0"/>
              </a:spcAft>
              <a:defRPr>
                <a:solidFill>
                  <a:schemeClr val="tx1"/>
                </a:solidFill>
                <a:latin typeface="Arial" pitchFamily="34" charset="0"/>
                <a:cs typeface="Arial" pitchFamily="34" charset="0"/>
              </a:defRPr>
            </a:lvl8pPr>
            <a:lvl9pPr marL="3675957" indent="-216233" defTabSz="91448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PHY131 Summer 2011 Class 7 Notes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Rot="1" noChangeAspect="1" noChangeArrowheads="1" noTextEdit="1"/>
          </p:cNvSpPr>
          <p:nvPr>
            <p:ph type="sldImg"/>
          </p:nvPr>
        </p:nvSpPr>
        <p:spPr>
          <a:ln/>
        </p:spPr>
      </p:sp>
      <p:sp>
        <p:nvSpPr>
          <p:cNvPr id="464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Rot="1" noChangeAspect="1" noChangeArrowheads="1" noTextEdit="1"/>
          </p:cNvSpPr>
          <p:nvPr>
            <p:ph type="sldImg"/>
          </p:nvPr>
        </p:nvSpPr>
        <p:spPr>
          <a:ln/>
        </p:spPr>
      </p:sp>
      <p:sp>
        <p:nvSpPr>
          <p:cNvPr id="466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D999A0-9362-42B2-AB98-410B11F8AFA8}" type="slidenum">
              <a:rPr lang="en-US"/>
              <a:pPr>
                <a:defRPr/>
              </a:pPr>
              <a:t>‹#›</a:t>
            </a:fld>
            <a:endParaRPr lang="en-US"/>
          </a:p>
        </p:txBody>
      </p:sp>
    </p:spTree>
    <p:extLst>
      <p:ext uri="{BB962C8B-B14F-4D97-AF65-F5344CB8AC3E}">
        <p14:creationId xmlns:p14="http://schemas.microsoft.com/office/powerpoint/2010/main" val="190827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9329E9-96DF-418F-A386-0C4B04AB8F0F}" type="slidenum">
              <a:rPr lang="en-US"/>
              <a:pPr>
                <a:defRPr/>
              </a:pPr>
              <a:t>‹#›</a:t>
            </a:fld>
            <a:endParaRPr lang="en-US"/>
          </a:p>
        </p:txBody>
      </p:sp>
    </p:spTree>
    <p:extLst>
      <p:ext uri="{BB962C8B-B14F-4D97-AF65-F5344CB8AC3E}">
        <p14:creationId xmlns:p14="http://schemas.microsoft.com/office/powerpoint/2010/main" val="1626523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23F8DE-ACB5-407E-AB8D-52B2F30B2D5B}" type="slidenum">
              <a:rPr lang="en-US"/>
              <a:pPr>
                <a:defRPr/>
              </a:pPr>
              <a:t>‹#›</a:t>
            </a:fld>
            <a:endParaRPr lang="en-US"/>
          </a:p>
        </p:txBody>
      </p:sp>
    </p:spTree>
    <p:extLst>
      <p:ext uri="{BB962C8B-B14F-4D97-AF65-F5344CB8AC3E}">
        <p14:creationId xmlns:p14="http://schemas.microsoft.com/office/powerpoint/2010/main" val="2911924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EED4A1-F6FE-4008-9D9E-3884162595C3}" type="slidenum">
              <a:rPr lang="en-US"/>
              <a:pPr>
                <a:defRPr/>
              </a:pPr>
              <a:t>‹#›</a:t>
            </a:fld>
            <a:endParaRPr lang="en-US"/>
          </a:p>
        </p:txBody>
      </p:sp>
    </p:spTree>
    <p:extLst>
      <p:ext uri="{BB962C8B-B14F-4D97-AF65-F5344CB8AC3E}">
        <p14:creationId xmlns:p14="http://schemas.microsoft.com/office/powerpoint/2010/main" val="3939280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8120B2-7BD3-47D9-AE86-AB85F6F242A3}" type="slidenum">
              <a:rPr lang="en-US"/>
              <a:pPr>
                <a:defRPr/>
              </a:pPr>
              <a:t>‹#›</a:t>
            </a:fld>
            <a:endParaRPr lang="en-US"/>
          </a:p>
        </p:txBody>
      </p:sp>
    </p:spTree>
    <p:extLst>
      <p:ext uri="{BB962C8B-B14F-4D97-AF65-F5344CB8AC3E}">
        <p14:creationId xmlns:p14="http://schemas.microsoft.com/office/powerpoint/2010/main" val="3916913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FFCB44-484D-492F-8A7A-85F47DAC32E4}" type="slidenum">
              <a:rPr lang="en-US"/>
              <a:pPr>
                <a:defRPr/>
              </a:pPr>
              <a:t>‹#›</a:t>
            </a:fld>
            <a:endParaRPr lang="en-US"/>
          </a:p>
        </p:txBody>
      </p:sp>
    </p:spTree>
    <p:extLst>
      <p:ext uri="{BB962C8B-B14F-4D97-AF65-F5344CB8AC3E}">
        <p14:creationId xmlns:p14="http://schemas.microsoft.com/office/powerpoint/2010/main" val="539594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F43DDF-E91A-443F-A2E4-D341734B151E}" type="slidenum">
              <a:rPr lang="en-US"/>
              <a:pPr>
                <a:defRPr/>
              </a:pPr>
              <a:t>‹#›</a:t>
            </a:fld>
            <a:endParaRPr lang="en-US"/>
          </a:p>
        </p:txBody>
      </p:sp>
    </p:spTree>
    <p:extLst>
      <p:ext uri="{BB962C8B-B14F-4D97-AF65-F5344CB8AC3E}">
        <p14:creationId xmlns:p14="http://schemas.microsoft.com/office/powerpoint/2010/main" val="3056372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43CE74E-A73C-4726-B043-E761B4464ACD}" type="slidenum">
              <a:rPr lang="en-US"/>
              <a:pPr>
                <a:defRPr/>
              </a:pPr>
              <a:t>‹#›</a:t>
            </a:fld>
            <a:endParaRPr lang="en-US"/>
          </a:p>
        </p:txBody>
      </p:sp>
    </p:spTree>
    <p:extLst>
      <p:ext uri="{BB962C8B-B14F-4D97-AF65-F5344CB8AC3E}">
        <p14:creationId xmlns:p14="http://schemas.microsoft.com/office/powerpoint/2010/main" val="2792340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33FCEA4-E540-44E7-B75F-3F146DA19ECF}" type="slidenum">
              <a:rPr lang="en-US"/>
              <a:pPr>
                <a:defRPr/>
              </a:pPr>
              <a:t>‹#›</a:t>
            </a:fld>
            <a:endParaRPr lang="en-US"/>
          </a:p>
        </p:txBody>
      </p:sp>
    </p:spTree>
    <p:extLst>
      <p:ext uri="{BB962C8B-B14F-4D97-AF65-F5344CB8AC3E}">
        <p14:creationId xmlns:p14="http://schemas.microsoft.com/office/powerpoint/2010/main" val="2298219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A43F0FD-40D2-4DB5-A05D-78DDEAB148B9}" type="slidenum">
              <a:rPr lang="en-US"/>
              <a:pPr>
                <a:defRPr/>
              </a:pPr>
              <a:t>‹#›</a:t>
            </a:fld>
            <a:endParaRPr lang="en-US"/>
          </a:p>
        </p:txBody>
      </p:sp>
    </p:spTree>
    <p:extLst>
      <p:ext uri="{BB962C8B-B14F-4D97-AF65-F5344CB8AC3E}">
        <p14:creationId xmlns:p14="http://schemas.microsoft.com/office/powerpoint/2010/main" val="4145377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C5347B-7FB2-467D-9955-7E8505362720}" type="slidenum">
              <a:rPr lang="en-US"/>
              <a:pPr>
                <a:defRPr/>
              </a:pPr>
              <a:t>‹#›</a:t>
            </a:fld>
            <a:endParaRPr lang="en-US"/>
          </a:p>
        </p:txBody>
      </p:sp>
    </p:spTree>
    <p:extLst>
      <p:ext uri="{BB962C8B-B14F-4D97-AF65-F5344CB8AC3E}">
        <p14:creationId xmlns:p14="http://schemas.microsoft.com/office/powerpoint/2010/main" val="2437603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1731B8-D69A-4424-8E1D-2EB3FF065AA2}" type="slidenum">
              <a:rPr lang="en-US"/>
              <a:pPr>
                <a:defRPr/>
              </a:pPr>
              <a:t>‹#›</a:t>
            </a:fld>
            <a:endParaRPr lang="en-US"/>
          </a:p>
        </p:txBody>
      </p:sp>
    </p:spTree>
    <p:extLst>
      <p:ext uri="{BB962C8B-B14F-4D97-AF65-F5344CB8AC3E}">
        <p14:creationId xmlns:p14="http://schemas.microsoft.com/office/powerpoint/2010/main" val="2108054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vl1pPr>
          </a:lstStyle>
          <a:p>
            <a:pPr>
              <a:defRPr/>
            </a:pPr>
            <a:fld id="{0F0D9A3A-5562-425B-AD42-97CF5014B946}" type="slidenum">
              <a:rPr lang="en-US"/>
              <a:pPr>
                <a:defRPr/>
              </a:pPr>
              <a:t>‹#›</a:t>
            </a:fld>
            <a:endParaRPr lang="en-US"/>
          </a:p>
        </p:txBody>
      </p:sp>
      <p:sp>
        <p:nvSpPr>
          <p:cNvPr id="1031" name="Text Box 7"/>
          <p:cNvSpPr txBox="1">
            <a:spLocks noChangeArrowheads="1"/>
          </p:cNvSpPr>
          <p:nvPr userDrawn="1"/>
        </p:nvSpPr>
        <p:spPr bwMode="auto">
          <a:xfrm>
            <a:off x="220663" y="6580188"/>
            <a:ext cx="1620837" cy="152400"/>
          </a:xfrm>
          <a:prstGeom prst="rect">
            <a:avLst/>
          </a:prstGeom>
          <a:noFill/>
          <a:ln w="9525">
            <a:noFill/>
            <a:miter lim="800000"/>
            <a:headEnd/>
            <a:tailEnd/>
          </a:ln>
          <a:effec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b="0">
                <a:solidFill>
                  <a:srgbClr val="999999"/>
                </a:solidFill>
                <a:latin typeface="Times New Roman" pitchFamily="48" charset="0"/>
              </a:rPr>
              <a:t>© 2010 Pearson Education, Inc.</a:t>
            </a: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0.wmf"/><Relationship Id="rId5" Type="http://schemas.openxmlformats.org/officeDocument/2006/relationships/oleObject" Target="../embeddings/oleObject2.bin"/><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campbellpost.wordpress.com/2012/01/26/canoe/"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CA" dirty="0" smtClean="0"/>
              <a:t>Note on Posted Slides</a:t>
            </a:r>
            <a:endParaRPr lang="en-CA" dirty="0"/>
          </a:p>
        </p:txBody>
      </p:sp>
      <p:sp>
        <p:nvSpPr>
          <p:cNvPr id="3" name="Content Placeholder 2"/>
          <p:cNvSpPr>
            <a:spLocks noGrp="1"/>
          </p:cNvSpPr>
          <p:nvPr>
            <p:ph idx="1"/>
          </p:nvPr>
        </p:nvSpPr>
        <p:spPr>
          <a:xfrm>
            <a:off x="457200" y="1143000"/>
            <a:ext cx="8229600" cy="4983163"/>
          </a:xfrm>
        </p:spPr>
        <p:txBody>
          <a:bodyPr/>
          <a:lstStyle/>
          <a:p>
            <a:r>
              <a:rPr lang="en-CA" dirty="0" smtClean="0"/>
              <a:t>These are the slides that I intended to show in class on Wed. Jan. 16, 2013.  </a:t>
            </a:r>
            <a:endParaRPr lang="en-CA" dirty="0" smtClean="0"/>
          </a:p>
          <a:p>
            <a:r>
              <a:rPr lang="en-CA" dirty="0" smtClean="0"/>
              <a:t>They contain important ideas and questions from your reading.  </a:t>
            </a:r>
          </a:p>
          <a:p>
            <a:r>
              <a:rPr lang="en-CA" dirty="0" smtClean="0"/>
              <a:t>Due to time constraints, I was probably not able to show all the slides during class.  </a:t>
            </a:r>
          </a:p>
          <a:p>
            <a:r>
              <a:rPr lang="en-CA" dirty="0"/>
              <a:t>T</a:t>
            </a:r>
            <a:r>
              <a:rPr lang="en-CA" dirty="0" smtClean="0"/>
              <a:t>hey are all posted here for completeness.</a:t>
            </a:r>
          </a:p>
        </p:txBody>
      </p:sp>
    </p:spTree>
    <p:extLst>
      <p:ext uri="{BB962C8B-B14F-4D97-AF65-F5344CB8AC3E}">
        <p14:creationId xmlns:p14="http://schemas.microsoft.com/office/powerpoint/2010/main" val="144761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533400"/>
            <a:ext cx="8229600" cy="1143000"/>
          </a:xfrm>
        </p:spPr>
        <p:txBody>
          <a:bodyPr/>
          <a:lstStyle/>
          <a:p>
            <a:r>
              <a:rPr lang="en-US" sz="4000"/>
              <a:t>F = ma</a:t>
            </a:r>
            <a:br>
              <a:rPr lang="en-US" sz="4000"/>
            </a:br>
            <a:r>
              <a:rPr lang="en-US" sz="4000"/>
              <a:t>or</a:t>
            </a:r>
            <a:br>
              <a:rPr lang="en-US" sz="4000"/>
            </a:br>
            <a:r>
              <a:rPr lang="en-US" sz="4000"/>
              <a:t>a = F / m</a:t>
            </a:r>
          </a:p>
        </p:txBody>
      </p:sp>
      <p:sp>
        <p:nvSpPr>
          <p:cNvPr id="12291" name="Rectangle 3"/>
          <p:cNvSpPr>
            <a:spLocks noGrp="1" noChangeArrowheads="1"/>
          </p:cNvSpPr>
          <p:nvPr>
            <p:ph type="body" idx="1"/>
          </p:nvPr>
        </p:nvSpPr>
        <p:spPr>
          <a:xfrm>
            <a:off x="457200" y="2286000"/>
            <a:ext cx="8229600" cy="3840163"/>
          </a:xfrm>
        </p:spPr>
        <p:txBody>
          <a:bodyPr/>
          <a:lstStyle/>
          <a:p>
            <a:r>
              <a:rPr lang="en-US"/>
              <a:t>If the force is equal on the truck and the mosquito, is the acceleration equal?</a:t>
            </a:r>
          </a:p>
          <a:p>
            <a:r>
              <a:rPr lang="en-US"/>
              <a:t>Acceleration is </a:t>
            </a:r>
            <a:r>
              <a:rPr lang="en-US" i="1"/>
              <a:t>higher</a:t>
            </a:r>
            <a:r>
              <a:rPr lang="en-US"/>
              <a:t> if m is </a:t>
            </a:r>
            <a:r>
              <a:rPr lang="en-US" i="1"/>
              <a:t>lower</a:t>
            </a:r>
            <a:r>
              <a:rPr lang="en-US"/>
              <a:t> ( F divided by m)</a:t>
            </a:r>
          </a:p>
          <a:p>
            <a:r>
              <a:rPr lang="en-US"/>
              <a:t>Mosquito accelerates more, so it receives more damage.</a:t>
            </a:r>
          </a:p>
        </p:txBody>
      </p:sp>
    </p:spTree>
    <p:extLst>
      <p:ext uri="{BB962C8B-B14F-4D97-AF65-F5344CB8AC3E}">
        <p14:creationId xmlns:p14="http://schemas.microsoft.com/office/powerpoint/2010/main" val="1011167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660" y="-1024559"/>
            <a:ext cx="1214449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1"/>
          </p:nvPr>
        </p:nvSpPr>
        <p:spPr>
          <a:xfrm>
            <a:off x="228600" y="3048000"/>
            <a:ext cx="8610600" cy="3352800"/>
          </a:xfrm>
        </p:spPr>
        <p:txBody>
          <a:bodyPr/>
          <a:lstStyle/>
          <a:p>
            <a:pPr>
              <a:spcAft>
                <a:spcPts val="600"/>
              </a:spcAft>
            </a:pPr>
            <a:r>
              <a:rPr lang="en-US" sz="2400" smtClean="0"/>
              <a:t>The entire Earth accelerates toward the Moon, due to this pulling force.</a:t>
            </a:r>
          </a:p>
          <a:p>
            <a:pPr>
              <a:spcAft>
                <a:spcPts val="600"/>
              </a:spcAft>
            </a:pPr>
            <a:r>
              <a:rPr lang="en-US" sz="2400" smtClean="0"/>
              <a:t>To find the total acceleration, you use the force as calculated for the centre-to-centre distance.</a:t>
            </a:r>
          </a:p>
          <a:p>
            <a:pPr>
              <a:spcAft>
                <a:spcPts val="600"/>
              </a:spcAft>
            </a:pPr>
            <a:r>
              <a:rPr lang="en-US" sz="2400" smtClean="0"/>
              <a:t>Since </a:t>
            </a:r>
            <a:r>
              <a:rPr lang="en-US" sz="2400" i="1" smtClean="0">
                <a:latin typeface="Times New Roman" pitchFamily="18" charset="0"/>
                <a:cs typeface="Times New Roman" pitchFamily="18" charset="0"/>
              </a:rPr>
              <a:t>F</a:t>
            </a:r>
            <a:r>
              <a:rPr lang="en-US" sz="2400" i="1" baseline="-25000" smtClean="0">
                <a:latin typeface="Times New Roman" pitchFamily="18" charset="0"/>
                <a:cs typeface="Times New Roman" pitchFamily="18" charset="0"/>
              </a:rPr>
              <a:t>G</a:t>
            </a:r>
            <a:r>
              <a:rPr lang="en-US" sz="2400" smtClean="0">
                <a:latin typeface="Times New Roman" pitchFamily="18" charset="0"/>
                <a:cs typeface="Times New Roman" pitchFamily="18" charset="0"/>
              </a:rPr>
              <a:t> = </a:t>
            </a:r>
            <a:r>
              <a:rPr lang="en-US" sz="2400" i="1" smtClean="0">
                <a:latin typeface="Times New Roman" pitchFamily="18" charset="0"/>
                <a:cs typeface="Times New Roman" pitchFamily="18" charset="0"/>
              </a:rPr>
              <a:t>GMm</a:t>
            </a:r>
            <a:r>
              <a:rPr lang="en-US" sz="2400" smtClean="0">
                <a:latin typeface="Times New Roman" pitchFamily="18" charset="0"/>
                <a:cs typeface="Times New Roman" pitchFamily="18" charset="0"/>
              </a:rPr>
              <a:t>/</a:t>
            </a:r>
            <a:r>
              <a:rPr lang="en-US" sz="2400" i="1" smtClean="0">
                <a:latin typeface="Times New Roman" pitchFamily="18" charset="0"/>
                <a:cs typeface="Times New Roman" pitchFamily="18" charset="0"/>
              </a:rPr>
              <a:t>r</a:t>
            </a:r>
            <a:r>
              <a:rPr lang="en-US" sz="2400" baseline="30000" smtClean="0">
                <a:latin typeface="Times New Roman" pitchFamily="18" charset="0"/>
                <a:cs typeface="Times New Roman" pitchFamily="18" charset="0"/>
              </a:rPr>
              <a:t>2</a:t>
            </a:r>
            <a:r>
              <a:rPr lang="en-US" sz="2400" smtClean="0"/>
              <a:t>, the force on the ocean nearer to the moon will be greater, so it will accelerate more than the rest of the Earth, bulging out.</a:t>
            </a:r>
          </a:p>
        </p:txBody>
      </p:sp>
    </p:spTree>
    <p:extLst>
      <p:ext uri="{BB962C8B-B14F-4D97-AF65-F5344CB8AC3E}">
        <p14:creationId xmlns:p14="http://schemas.microsoft.com/office/powerpoint/2010/main" val="1049683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228600" y="3048000"/>
            <a:ext cx="8610600" cy="3657600"/>
          </a:xfrm>
        </p:spPr>
        <p:txBody>
          <a:bodyPr/>
          <a:lstStyle/>
          <a:p>
            <a:pPr>
              <a:spcAft>
                <a:spcPts val="600"/>
              </a:spcAft>
            </a:pPr>
            <a:r>
              <a:rPr lang="en-US" sz="2400" smtClean="0"/>
              <a:t>Similarly, since </a:t>
            </a:r>
            <a:r>
              <a:rPr lang="en-US" sz="2400" i="1" smtClean="0">
                <a:latin typeface="Times New Roman" pitchFamily="18" charset="0"/>
                <a:cs typeface="Times New Roman" pitchFamily="18" charset="0"/>
              </a:rPr>
              <a:t>F</a:t>
            </a:r>
            <a:r>
              <a:rPr lang="en-US" sz="2400" i="1" baseline="-25000" smtClean="0">
                <a:latin typeface="Times New Roman" pitchFamily="18" charset="0"/>
                <a:cs typeface="Times New Roman" pitchFamily="18" charset="0"/>
              </a:rPr>
              <a:t>G</a:t>
            </a:r>
            <a:r>
              <a:rPr lang="en-US" sz="2400" smtClean="0">
                <a:latin typeface="Times New Roman" pitchFamily="18" charset="0"/>
                <a:cs typeface="Times New Roman" pitchFamily="18" charset="0"/>
              </a:rPr>
              <a:t> = </a:t>
            </a:r>
            <a:r>
              <a:rPr lang="en-US" sz="2400" i="1" smtClean="0">
                <a:latin typeface="Times New Roman" pitchFamily="18" charset="0"/>
                <a:cs typeface="Times New Roman" pitchFamily="18" charset="0"/>
              </a:rPr>
              <a:t>GMm</a:t>
            </a:r>
            <a:r>
              <a:rPr lang="en-US" sz="2400" smtClean="0">
                <a:latin typeface="Times New Roman" pitchFamily="18" charset="0"/>
                <a:cs typeface="Times New Roman" pitchFamily="18" charset="0"/>
              </a:rPr>
              <a:t>/</a:t>
            </a:r>
            <a:r>
              <a:rPr lang="en-US" sz="2400" i="1" smtClean="0">
                <a:latin typeface="Times New Roman" pitchFamily="18" charset="0"/>
                <a:cs typeface="Times New Roman" pitchFamily="18" charset="0"/>
              </a:rPr>
              <a:t>r</a:t>
            </a:r>
            <a:r>
              <a:rPr lang="en-US" sz="2400" baseline="30000" smtClean="0">
                <a:latin typeface="Times New Roman" pitchFamily="18" charset="0"/>
                <a:cs typeface="Times New Roman" pitchFamily="18" charset="0"/>
              </a:rPr>
              <a:t>2</a:t>
            </a:r>
            <a:r>
              <a:rPr lang="en-US" sz="2400" smtClean="0"/>
              <a:t>, the force on the ocean further from the moon will be less, so it will accelerate </a:t>
            </a:r>
            <a:r>
              <a:rPr lang="en-US" sz="2400" b="1" i="1" smtClean="0"/>
              <a:t>less </a:t>
            </a:r>
            <a:r>
              <a:rPr lang="en-US" sz="2400" smtClean="0"/>
              <a:t>than the rest of the Earth, remaining behind, forming a bulge.</a:t>
            </a:r>
          </a:p>
          <a:p>
            <a:pPr>
              <a:spcAft>
                <a:spcPts val="600"/>
              </a:spcAft>
            </a:pPr>
            <a:r>
              <a:rPr lang="en-US" sz="2400" smtClean="0"/>
              <a:t>In general, tidal effects tend to </a:t>
            </a:r>
            <a:r>
              <a:rPr lang="en-US" sz="2400" b="1" i="1" smtClean="0"/>
              <a:t>stretch </a:t>
            </a:r>
            <a:r>
              <a:rPr lang="en-US" sz="2400" smtClean="0"/>
              <a:t>objects both toward and away from the object causing the tides.</a:t>
            </a:r>
          </a:p>
          <a:p>
            <a:pPr>
              <a:spcAft>
                <a:spcPts val="600"/>
              </a:spcAft>
            </a:pPr>
            <a:endParaRPr lang="en-US" sz="2400" smtClean="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660" y="-1024559"/>
            <a:ext cx="1214449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357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030" name="Picture 6" descr="05_07_Figure"/>
          <p:cNvPicPr>
            <a:picLocks noChangeAspect="1" noChangeArrowheads="1"/>
          </p:cNvPicPr>
          <p:nvPr/>
        </p:nvPicPr>
        <p:blipFill>
          <a:blip r:embed="rId3">
            <a:extLst>
              <a:ext uri="{28A0092B-C50C-407E-A947-70E740481C1C}">
                <a14:useLocalDpi xmlns:a14="http://schemas.microsoft.com/office/drawing/2010/main" val="0"/>
              </a:ext>
            </a:extLst>
          </a:blip>
          <a:srcRect t="21878" b="57245"/>
          <a:stretch>
            <a:fillRect/>
          </a:stretch>
        </p:blipFill>
        <p:spPr bwMode="auto">
          <a:xfrm>
            <a:off x="1022350" y="5110163"/>
            <a:ext cx="7099300" cy="1416050"/>
          </a:xfrm>
          <a:prstGeom prst="rect">
            <a:avLst/>
          </a:prstGeom>
          <a:noFill/>
          <a:extLst>
            <a:ext uri="{909E8E84-426E-40DD-AFC4-6F175D3DCCD1}">
              <a14:hiddenFill xmlns:a14="http://schemas.microsoft.com/office/drawing/2010/main">
                <a:solidFill>
                  <a:srgbClr val="FFFFFF"/>
                </a:solidFill>
              </a14:hiddenFill>
            </a:ext>
          </a:extLst>
        </p:spPr>
      </p:pic>
      <p:sp>
        <p:nvSpPr>
          <p:cNvPr id="385028" name="Rectangle 4"/>
          <p:cNvSpPr>
            <a:spLocks noGrp="1" noChangeArrowheads="1"/>
          </p:cNvSpPr>
          <p:nvPr>
            <p:ph type="body" idx="1"/>
          </p:nvPr>
        </p:nvSpPr>
        <p:spPr>
          <a:xfrm>
            <a:off x="317500" y="222550"/>
            <a:ext cx="8229600" cy="4887613"/>
          </a:xfrm>
        </p:spPr>
        <p:txBody>
          <a:bodyPr/>
          <a:lstStyle/>
          <a:p>
            <a:pPr>
              <a:lnSpc>
                <a:spcPct val="90000"/>
              </a:lnSpc>
              <a:buFontTx/>
              <a:buNone/>
            </a:pPr>
            <a:r>
              <a:rPr lang="en-US" sz="3600" dirty="0" smtClean="0"/>
              <a:t>Simple rule to identify action and reaction</a:t>
            </a:r>
          </a:p>
          <a:p>
            <a:pPr>
              <a:lnSpc>
                <a:spcPct val="90000"/>
              </a:lnSpc>
            </a:pPr>
            <a:r>
              <a:rPr lang="en-US" dirty="0" smtClean="0"/>
              <a:t>Identify the interaction—one thing interacts with another</a:t>
            </a:r>
            <a:endParaRPr lang="en-US" sz="3600" dirty="0" smtClean="0"/>
          </a:p>
          <a:p>
            <a:pPr lvl="1">
              <a:lnSpc>
                <a:spcPct val="90000"/>
              </a:lnSpc>
            </a:pPr>
            <a:r>
              <a:rPr lang="en-US" dirty="0" smtClean="0"/>
              <a:t>Action: Object A exerts a force on object B.</a:t>
            </a:r>
          </a:p>
          <a:p>
            <a:pPr lvl="1">
              <a:lnSpc>
                <a:spcPct val="90000"/>
              </a:lnSpc>
            </a:pPr>
            <a:r>
              <a:rPr lang="en-US" dirty="0" smtClean="0"/>
              <a:t>Reaction: Object B exerts a force on object A.</a:t>
            </a:r>
          </a:p>
          <a:p>
            <a:pPr lvl="1">
              <a:lnSpc>
                <a:spcPct val="90000"/>
              </a:lnSpc>
              <a:buFontTx/>
              <a:buNone/>
            </a:pPr>
            <a:r>
              <a:rPr lang="en-US" sz="3200" dirty="0" smtClean="0"/>
              <a:t>	</a:t>
            </a:r>
            <a:r>
              <a:rPr lang="en-US" dirty="0" smtClean="0"/>
              <a:t>Example: Action—rocket (object A) exerts force on gas (object B).</a:t>
            </a:r>
          </a:p>
          <a:p>
            <a:pPr lvl="1">
              <a:lnSpc>
                <a:spcPct val="90000"/>
              </a:lnSpc>
              <a:buFontTx/>
              <a:buNone/>
            </a:pPr>
            <a:r>
              <a:rPr lang="en-US" dirty="0" smtClean="0"/>
              <a:t>			   Reaction—gas (object B) exerts force on rocket (object A).</a:t>
            </a:r>
          </a:p>
          <a:p>
            <a:pPr lvl="1">
              <a:lnSpc>
                <a:spcPct val="90000"/>
              </a:lnSpc>
              <a:buFontTx/>
              <a:buNone/>
            </a:pPr>
            <a:endParaRPr lang="en-US" sz="2000" dirty="0" smtClean="0"/>
          </a:p>
          <a:p>
            <a:pPr lvl="1">
              <a:lnSpc>
                <a:spcPct val="90000"/>
              </a:lnSpc>
              <a:buFontTx/>
              <a:buNone/>
            </a:pPr>
            <a:r>
              <a:rPr lang="en-US" sz="2000" dirty="0" smtClean="0"/>
              <a:t> </a:t>
            </a:r>
          </a:p>
        </p:txBody>
      </p:sp>
    </p:spTree>
    <p:extLst>
      <p:ext uri="{BB962C8B-B14F-4D97-AF65-F5344CB8AC3E}">
        <p14:creationId xmlns:p14="http://schemas.microsoft.com/office/powerpoint/2010/main" val="39899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502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50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502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502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50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9" name="Rectangle 3"/>
          <p:cNvSpPr>
            <a:spLocks noGrp="1" noChangeArrowheads="1"/>
          </p:cNvSpPr>
          <p:nvPr>
            <p:ph type="body" idx="1"/>
          </p:nvPr>
        </p:nvSpPr>
        <p:spPr>
          <a:xfrm>
            <a:off x="353684" y="242850"/>
            <a:ext cx="8229600" cy="4525963"/>
          </a:xfrm>
        </p:spPr>
        <p:txBody>
          <a:bodyPr/>
          <a:lstStyle/>
          <a:p>
            <a:pPr>
              <a:buFontTx/>
              <a:buNone/>
            </a:pPr>
            <a:r>
              <a:rPr lang="en-US" dirty="0" smtClean="0"/>
              <a:t>Action and reaction forces</a:t>
            </a:r>
          </a:p>
          <a:p>
            <a:r>
              <a:rPr lang="en-US" sz="2800" dirty="0" smtClean="0"/>
              <a:t>one force is called the action force; the other force is called the reaction force.</a:t>
            </a:r>
          </a:p>
          <a:p>
            <a:r>
              <a:rPr lang="en-US" sz="2800" dirty="0" smtClean="0"/>
              <a:t>are co-pairs of a single interaction.</a:t>
            </a:r>
          </a:p>
          <a:p>
            <a:r>
              <a:rPr lang="en-US" sz="2800" dirty="0" smtClean="0"/>
              <a:t>neither force exists without the other.</a:t>
            </a:r>
          </a:p>
          <a:p>
            <a:r>
              <a:rPr lang="en-US" sz="2800" dirty="0" smtClean="0"/>
              <a:t>are equal in strength and opposite in direction.</a:t>
            </a:r>
          </a:p>
          <a:p>
            <a:r>
              <a:rPr lang="en-US" sz="2800" dirty="0" smtClean="0"/>
              <a:t>always act on </a:t>
            </a:r>
            <a:r>
              <a:rPr lang="en-US" sz="2800" i="1" dirty="0" smtClean="0"/>
              <a:t>different</a:t>
            </a:r>
            <a:r>
              <a:rPr lang="en-US" sz="2800" dirty="0" smtClean="0"/>
              <a:t> objects.</a:t>
            </a:r>
            <a:endParaRPr lang="en-US" dirty="0" smtClean="0"/>
          </a:p>
        </p:txBody>
      </p:sp>
      <p:pic>
        <p:nvPicPr>
          <p:cNvPr id="382980" name="Picture 4" descr="C:\Users\jharlow\Documents\Documents\teaching\everyday13\hewitt materials\hewitt_ch05\05_06_Fig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3705" y="3899140"/>
            <a:ext cx="6703259" cy="29588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29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29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29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29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29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792162"/>
          </a:xfrm>
        </p:spPr>
        <p:txBody>
          <a:bodyPr/>
          <a:lstStyle/>
          <a:p>
            <a:pPr eaLnBrk="1" hangingPunct="1"/>
            <a:r>
              <a:rPr lang="en-US" sz="4000" smtClean="0"/>
              <a:t>Identifying Action / Reaction Pairs</a:t>
            </a:r>
          </a:p>
        </p:txBody>
      </p:sp>
      <p:sp>
        <p:nvSpPr>
          <p:cNvPr id="45059" name="Rectangle 3"/>
          <p:cNvSpPr>
            <a:spLocks noGrp="1" noChangeArrowheads="1"/>
          </p:cNvSpPr>
          <p:nvPr>
            <p:ph type="body" idx="1"/>
          </p:nvPr>
        </p:nvSpPr>
        <p:spPr>
          <a:xfrm>
            <a:off x="457200" y="4267200"/>
            <a:ext cx="8229600" cy="1858963"/>
          </a:xfrm>
        </p:spPr>
        <p:txBody>
          <a:bodyPr/>
          <a:lstStyle/>
          <a:p>
            <a:pPr eaLnBrk="1" hangingPunct="1"/>
            <a:r>
              <a:rPr lang="en-US" smtClean="0"/>
              <a:t>Consider an accelerating car.</a:t>
            </a:r>
          </a:p>
          <a:p>
            <a:pPr eaLnBrk="1" hangingPunct="1"/>
            <a:r>
              <a:rPr lang="en-US" b="1" smtClean="0"/>
              <a:t>Action:</a:t>
            </a:r>
            <a:r>
              <a:rPr lang="en-US" smtClean="0"/>
              <a:t> tire pushes on road.</a:t>
            </a:r>
          </a:p>
          <a:p>
            <a:pPr eaLnBrk="1" hangingPunct="1"/>
            <a:r>
              <a:rPr lang="en-US" b="1" smtClean="0"/>
              <a:t>Reaction:</a:t>
            </a:r>
            <a:r>
              <a:rPr lang="en-US" smtClean="0"/>
              <a:t> road pushes on tire</a:t>
            </a: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1195388"/>
            <a:ext cx="4714875"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AutoShape 5"/>
          <p:cNvSpPr>
            <a:spLocks noChangeArrowheads="1"/>
          </p:cNvSpPr>
          <p:nvPr/>
        </p:nvSpPr>
        <p:spPr bwMode="auto">
          <a:xfrm>
            <a:off x="5715000" y="3352800"/>
            <a:ext cx="1143000" cy="152400"/>
          </a:xfrm>
          <a:prstGeom prst="rightArrow">
            <a:avLst>
              <a:gd name="adj1" fmla="val 50000"/>
              <a:gd name="adj2" fmla="val 187500"/>
            </a:avLst>
          </a:prstGeom>
          <a:solidFill>
            <a:srgbClr val="FF0000"/>
          </a:solidFill>
          <a:ln w="9525">
            <a:solidFill>
              <a:schemeClr val="tx1"/>
            </a:solidFill>
            <a:miter lim="800000"/>
            <a:headEnd/>
            <a:tailEnd/>
          </a:ln>
        </p:spPr>
        <p:txBody>
          <a:bodyPr wrap="none" anchor="ctr"/>
          <a:lstStyle/>
          <a:p>
            <a:endParaRPr lang="en-US"/>
          </a:p>
        </p:txBody>
      </p:sp>
      <p:sp>
        <p:nvSpPr>
          <p:cNvPr id="45062" name="AutoShape 6"/>
          <p:cNvSpPr>
            <a:spLocks noChangeArrowheads="1"/>
          </p:cNvSpPr>
          <p:nvPr/>
        </p:nvSpPr>
        <p:spPr bwMode="auto">
          <a:xfrm rot="10800000">
            <a:off x="4572000" y="3276600"/>
            <a:ext cx="1143000" cy="152400"/>
          </a:xfrm>
          <a:prstGeom prst="rightArrow">
            <a:avLst>
              <a:gd name="adj1" fmla="val 50000"/>
              <a:gd name="adj2" fmla="val 187500"/>
            </a:avLst>
          </a:prstGeom>
          <a:solidFill>
            <a:srgbClr val="FF0000"/>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07333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nimBg="1"/>
      <p:bldP spid="450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06680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a:xfrm>
            <a:off x="457200" y="274638"/>
            <a:ext cx="8229600" cy="792162"/>
          </a:xfrm>
        </p:spPr>
        <p:txBody>
          <a:bodyPr/>
          <a:lstStyle/>
          <a:p>
            <a:pPr eaLnBrk="1" hangingPunct="1"/>
            <a:r>
              <a:rPr lang="en-US" sz="4000" smtClean="0"/>
              <a:t>Identifying Action / Reaction Pairs</a:t>
            </a:r>
          </a:p>
        </p:txBody>
      </p:sp>
      <p:sp>
        <p:nvSpPr>
          <p:cNvPr id="47107" name="Rectangle 3"/>
          <p:cNvSpPr>
            <a:spLocks noGrp="1" noChangeArrowheads="1"/>
          </p:cNvSpPr>
          <p:nvPr>
            <p:ph type="body" idx="1"/>
          </p:nvPr>
        </p:nvSpPr>
        <p:spPr>
          <a:xfrm>
            <a:off x="457200" y="4267200"/>
            <a:ext cx="8229600" cy="1858963"/>
          </a:xfrm>
        </p:spPr>
        <p:txBody>
          <a:bodyPr/>
          <a:lstStyle/>
          <a:p>
            <a:pPr eaLnBrk="1" hangingPunct="1"/>
            <a:r>
              <a:rPr lang="en-US" smtClean="0"/>
              <a:t>Consider a rocket accelerating upward.</a:t>
            </a:r>
          </a:p>
          <a:p>
            <a:pPr eaLnBrk="1" hangingPunct="1"/>
            <a:r>
              <a:rPr lang="en-US" b="1" smtClean="0"/>
              <a:t>Action:</a:t>
            </a:r>
            <a:r>
              <a:rPr lang="en-US" smtClean="0"/>
              <a:t> rocket pushes on gas.</a:t>
            </a:r>
          </a:p>
          <a:p>
            <a:pPr eaLnBrk="1" hangingPunct="1"/>
            <a:r>
              <a:rPr lang="en-US" b="1" smtClean="0"/>
              <a:t>Reaction:</a:t>
            </a:r>
            <a:r>
              <a:rPr lang="en-US" smtClean="0"/>
              <a:t> gas pushes on rocket</a:t>
            </a:r>
          </a:p>
        </p:txBody>
      </p:sp>
      <p:sp>
        <p:nvSpPr>
          <p:cNvPr id="47109" name="AutoShape 5"/>
          <p:cNvSpPr>
            <a:spLocks noChangeArrowheads="1"/>
          </p:cNvSpPr>
          <p:nvPr/>
        </p:nvSpPr>
        <p:spPr bwMode="auto">
          <a:xfrm rot="5400000">
            <a:off x="4076700" y="3771900"/>
            <a:ext cx="1143000" cy="152400"/>
          </a:xfrm>
          <a:prstGeom prst="rightArrow">
            <a:avLst>
              <a:gd name="adj1" fmla="val 50000"/>
              <a:gd name="adj2" fmla="val 187500"/>
            </a:avLst>
          </a:prstGeom>
          <a:solidFill>
            <a:srgbClr val="FF0000"/>
          </a:solidFill>
          <a:ln w="9525">
            <a:solidFill>
              <a:schemeClr val="tx1"/>
            </a:solidFill>
            <a:miter lim="800000"/>
            <a:headEnd/>
            <a:tailEnd/>
          </a:ln>
        </p:spPr>
        <p:txBody>
          <a:bodyPr wrap="none" anchor="ctr"/>
          <a:lstStyle/>
          <a:p>
            <a:endParaRPr lang="en-US"/>
          </a:p>
        </p:txBody>
      </p:sp>
      <p:sp>
        <p:nvSpPr>
          <p:cNvPr id="47110" name="AutoShape 6"/>
          <p:cNvSpPr>
            <a:spLocks noChangeArrowheads="1"/>
          </p:cNvSpPr>
          <p:nvPr/>
        </p:nvSpPr>
        <p:spPr bwMode="auto">
          <a:xfrm rot="-5400000">
            <a:off x="4076700" y="2552700"/>
            <a:ext cx="1143000" cy="152400"/>
          </a:xfrm>
          <a:prstGeom prst="rightArrow">
            <a:avLst>
              <a:gd name="adj1" fmla="val 50000"/>
              <a:gd name="adj2" fmla="val 187500"/>
            </a:avLst>
          </a:prstGeom>
          <a:solidFill>
            <a:srgbClr val="FF0000"/>
          </a:solidFill>
          <a:ln w="9525">
            <a:solidFill>
              <a:schemeClr val="tx1"/>
            </a:solidFill>
            <a:miter lim="800000"/>
            <a:headEnd/>
            <a:tailEnd/>
          </a:ln>
        </p:spPr>
        <p:txBody>
          <a:bodyPr wrap="none" anchor="ctr"/>
          <a:lstStyle/>
          <a:p>
            <a:endParaRPr lang="en-US"/>
          </a:p>
        </p:txBody>
      </p:sp>
      <p:sp>
        <p:nvSpPr>
          <p:cNvPr id="47112" name="AutoShape 8"/>
          <p:cNvSpPr>
            <a:spLocks noChangeArrowheads="1"/>
          </p:cNvSpPr>
          <p:nvPr/>
        </p:nvSpPr>
        <p:spPr bwMode="auto">
          <a:xfrm rot="-5400000">
            <a:off x="3695700" y="2552700"/>
            <a:ext cx="1143000" cy="152400"/>
          </a:xfrm>
          <a:prstGeom prst="rightArrow">
            <a:avLst>
              <a:gd name="adj1" fmla="val 50000"/>
              <a:gd name="adj2" fmla="val 187500"/>
            </a:avLst>
          </a:prstGeom>
          <a:solidFill>
            <a:srgbClr val="FF0000"/>
          </a:solidFill>
          <a:ln w="9525">
            <a:solidFill>
              <a:schemeClr val="tx1"/>
            </a:solidFill>
            <a:miter lim="800000"/>
            <a:headEnd/>
            <a:tailEnd/>
          </a:ln>
        </p:spPr>
        <p:txBody>
          <a:bodyPr wrap="none" anchor="ctr"/>
          <a:lstStyle/>
          <a:p>
            <a:endParaRPr lang="en-US"/>
          </a:p>
        </p:txBody>
      </p:sp>
      <p:sp>
        <p:nvSpPr>
          <p:cNvPr id="47113" name="AutoShape 9"/>
          <p:cNvSpPr>
            <a:spLocks noChangeArrowheads="1"/>
          </p:cNvSpPr>
          <p:nvPr/>
        </p:nvSpPr>
        <p:spPr bwMode="auto">
          <a:xfrm rot="5400000">
            <a:off x="3695700" y="3771900"/>
            <a:ext cx="1143000" cy="152400"/>
          </a:xfrm>
          <a:prstGeom prst="rightArrow">
            <a:avLst>
              <a:gd name="adj1" fmla="val 50000"/>
              <a:gd name="adj2" fmla="val 187500"/>
            </a:avLst>
          </a:prstGeom>
          <a:solidFill>
            <a:srgbClr val="FF0000"/>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535683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11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1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P spid="47110" grpId="0" animBg="1"/>
      <p:bldP spid="47112" grpId="0" animBg="1"/>
      <p:bldP spid="471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3200400"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type="title"/>
          </p:nvPr>
        </p:nvSpPr>
        <p:spPr>
          <a:xfrm>
            <a:off x="457200" y="274638"/>
            <a:ext cx="8229600" cy="411162"/>
          </a:xfrm>
        </p:spPr>
        <p:txBody>
          <a:bodyPr/>
          <a:lstStyle/>
          <a:p>
            <a:r>
              <a:rPr lang="en-US" sz="3600" smtClean="0"/>
              <a:t>Identifying Action / Reaction Pairs</a:t>
            </a:r>
          </a:p>
        </p:txBody>
      </p:sp>
      <p:sp>
        <p:nvSpPr>
          <p:cNvPr id="17412" name="Rectangle 4"/>
          <p:cNvSpPr>
            <a:spLocks noGrp="1" noChangeArrowheads="1"/>
          </p:cNvSpPr>
          <p:nvPr>
            <p:ph type="body" idx="1"/>
          </p:nvPr>
        </p:nvSpPr>
        <p:spPr>
          <a:xfrm>
            <a:off x="3886200" y="990600"/>
            <a:ext cx="4800600" cy="2438400"/>
          </a:xfrm>
        </p:spPr>
        <p:txBody>
          <a:bodyPr/>
          <a:lstStyle/>
          <a:p>
            <a:r>
              <a:rPr lang="en-US" b="1" smtClean="0"/>
              <a:t>Action force:</a:t>
            </a:r>
            <a:r>
              <a:rPr lang="en-US" smtClean="0"/>
              <a:t> man pulls on rope to the left.</a:t>
            </a:r>
          </a:p>
          <a:p>
            <a:r>
              <a:rPr lang="en-US" b="1" smtClean="0"/>
              <a:t>Reaction force?</a:t>
            </a:r>
            <a:endParaRPr lang="en-US" smtClean="0"/>
          </a:p>
        </p:txBody>
      </p:sp>
      <p:sp>
        <p:nvSpPr>
          <p:cNvPr id="17413" name="AutoShape 5"/>
          <p:cNvSpPr>
            <a:spLocks noChangeArrowheads="1"/>
          </p:cNvSpPr>
          <p:nvPr/>
        </p:nvSpPr>
        <p:spPr bwMode="auto">
          <a:xfrm rot="10295781">
            <a:off x="1219200" y="1981200"/>
            <a:ext cx="1143000" cy="152400"/>
          </a:xfrm>
          <a:prstGeom prst="rightArrow">
            <a:avLst>
              <a:gd name="adj1" fmla="val 50000"/>
              <a:gd name="adj2" fmla="val 187500"/>
            </a:avLst>
          </a:prstGeom>
          <a:solidFill>
            <a:srgbClr val="FF0000"/>
          </a:solidFill>
          <a:ln w="9525">
            <a:solidFill>
              <a:schemeClr val="tx1"/>
            </a:solidFill>
            <a:miter lim="800000"/>
            <a:headEnd/>
            <a:tailEnd/>
          </a:ln>
        </p:spPr>
        <p:txBody>
          <a:bodyPr wrap="none" anchor="ctr"/>
          <a:lstStyle/>
          <a:p>
            <a:endParaRPr lang="en-US"/>
          </a:p>
        </p:txBody>
      </p:sp>
      <p:sp>
        <p:nvSpPr>
          <p:cNvPr id="17414" name="Rectangle 7"/>
          <p:cNvSpPr>
            <a:spLocks noChangeArrowheads="1"/>
          </p:cNvSpPr>
          <p:nvPr/>
        </p:nvSpPr>
        <p:spPr bwMode="auto">
          <a:xfrm>
            <a:off x="914400" y="3581400"/>
            <a:ext cx="7696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buFontTx/>
              <a:buAutoNum type="alphaUcPeriod"/>
            </a:pPr>
            <a:r>
              <a:rPr lang="en-US" sz="3200" b="0" dirty="0"/>
              <a:t>Feet push on ground to the right.</a:t>
            </a:r>
          </a:p>
          <a:p>
            <a:pPr marL="609600" indent="-609600">
              <a:spcBef>
                <a:spcPct val="20000"/>
              </a:spcBef>
              <a:buFontTx/>
              <a:buAutoNum type="alphaUcPeriod"/>
            </a:pPr>
            <a:r>
              <a:rPr lang="en-US" sz="3200" b="0" dirty="0"/>
              <a:t>Ground pushes on feet to the left.</a:t>
            </a:r>
          </a:p>
          <a:p>
            <a:pPr marL="609600" indent="-609600">
              <a:spcBef>
                <a:spcPct val="20000"/>
              </a:spcBef>
              <a:buFontTx/>
              <a:buAutoNum type="alphaUcPeriod"/>
            </a:pPr>
            <a:r>
              <a:rPr lang="en-US" sz="3200" b="0" dirty="0"/>
              <a:t>Rope pulls on man to the right.</a:t>
            </a:r>
          </a:p>
          <a:p>
            <a:pPr marL="609600" indent="-609600">
              <a:spcBef>
                <a:spcPct val="20000"/>
              </a:spcBef>
              <a:buFontTx/>
              <a:buAutoNum type="alphaUcPeriod"/>
            </a:pPr>
            <a:r>
              <a:rPr lang="en-US" sz="3200" b="0" dirty="0"/>
              <a:t>Gravity of Earth pulls man down.</a:t>
            </a:r>
          </a:p>
          <a:p>
            <a:pPr marL="609600" indent="-609600">
              <a:spcBef>
                <a:spcPct val="20000"/>
              </a:spcBef>
              <a:buFontTx/>
              <a:buAutoNum type="alphaUcPeriod"/>
            </a:pPr>
            <a:r>
              <a:rPr lang="en-US" sz="3200" b="0" dirty="0"/>
              <a:t>Gravity of man pulls Earth up.</a:t>
            </a:r>
          </a:p>
        </p:txBody>
      </p:sp>
    </p:spTree>
    <p:extLst>
      <p:ext uri="{BB962C8B-B14F-4D97-AF65-F5344CB8AC3E}">
        <p14:creationId xmlns:p14="http://schemas.microsoft.com/office/powerpoint/2010/main" val="3167252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066800"/>
            <a:ext cx="419100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Grp="1" noChangeArrowheads="1"/>
          </p:cNvSpPr>
          <p:nvPr>
            <p:ph type="title"/>
          </p:nvPr>
        </p:nvSpPr>
        <p:spPr>
          <a:xfrm>
            <a:off x="457200" y="274638"/>
            <a:ext cx="8229600" cy="792162"/>
          </a:xfrm>
        </p:spPr>
        <p:txBody>
          <a:bodyPr/>
          <a:lstStyle/>
          <a:p>
            <a:pPr eaLnBrk="1" hangingPunct="1"/>
            <a:r>
              <a:rPr lang="en-US" sz="4000" smtClean="0"/>
              <a:t>Identifying Action / Reaction Pairs</a:t>
            </a:r>
          </a:p>
        </p:txBody>
      </p:sp>
      <p:sp>
        <p:nvSpPr>
          <p:cNvPr id="48132" name="Rectangle 4"/>
          <p:cNvSpPr>
            <a:spLocks noGrp="1" noChangeArrowheads="1"/>
          </p:cNvSpPr>
          <p:nvPr>
            <p:ph type="body" idx="1"/>
          </p:nvPr>
        </p:nvSpPr>
        <p:spPr>
          <a:xfrm>
            <a:off x="457200" y="4267200"/>
            <a:ext cx="8229600" cy="1858963"/>
          </a:xfrm>
        </p:spPr>
        <p:txBody>
          <a:bodyPr/>
          <a:lstStyle/>
          <a:p>
            <a:pPr eaLnBrk="1" hangingPunct="1"/>
            <a:r>
              <a:rPr lang="en-US" smtClean="0"/>
              <a:t>Consider a stationary man pulling a rope.</a:t>
            </a:r>
          </a:p>
          <a:p>
            <a:pPr eaLnBrk="1" hangingPunct="1"/>
            <a:r>
              <a:rPr lang="en-US" b="1" smtClean="0"/>
              <a:t>Action:</a:t>
            </a:r>
            <a:r>
              <a:rPr lang="en-US" smtClean="0"/>
              <a:t> man pulls on rope</a:t>
            </a:r>
          </a:p>
          <a:p>
            <a:pPr eaLnBrk="1" hangingPunct="1"/>
            <a:r>
              <a:rPr lang="en-US" b="1" smtClean="0"/>
              <a:t>Reaction:</a:t>
            </a:r>
            <a:r>
              <a:rPr lang="en-US" smtClean="0"/>
              <a:t> rope pulls on man</a:t>
            </a:r>
          </a:p>
        </p:txBody>
      </p:sp>
      <p:sp>
        <p:nvSpPr>
          <p:cNvPr id="48133" name="AutoShape 5"/>
          <p:cNvSpPr>
            <a:spLocks noChangeArrowheads="1"/>
          </p:cNvSpPr>
          <p:nvPr/>
        </p:nvSpPr>
        <p:spPr bwMode="auto">
          <a:xfrm rot="10295781">
            <a:off x="3962400" y="2403475"/>
            <a:ext cx="1143000" cy="152400"/>
          </a:xfrm>
          <a:prstGeom prst="rightArrow">
            <a:avLst>
              <a:gd name="adj1" fmla="val 50000"/>
              <a:gd name="adj2" fmla="val 187500"/>
            </a:avLst>
          </a:prstGeom>
          <a:solidFill>
            <a:srgbClr val="FF0000"/>
          </a:solidFill>
          <a:ln w="9525">
            <a:solidFill>
              <a:schemeClr val="tx1"/>
            </a:solidFill>
            <a:miter lim="800000"/>
            <a:headEnd/>
            <a:tailEnd/>
          </a:ln>
        </p:spPr>
        <p:txBody>
          <a:bodyPr wrap="none" anchor="ctr"/>
          <a:lstStyle/>
          <a:p>
            <a:endParaRPr lang="en-US"/>
          </a:p>
        </p:txBody>
      </p:sp>
      <p:sp>
        <p:nvSpPr>
          <p:cNvPr id="48134" name="AutoShape 6"/>
          <p:cNvSpPr>
            <a:spLocks noChangeArrowheads="1"/>
          </p:cNvSpPr>
          <p:nvPr/>
        </p:nvSpPr>
        <p:spPr bwMode="auto">
          <a:xfrm rot="-497829">
            <a:off x="5181600" y="2209800"/>
            <a:ext cx="1143000" cy="152400"/>
          </a:xfrm>
          <a:prstGeom prst="rightArrow">
            <a:avLst>
              <a:gd name="adj1" fmla="val 50000"/>
              <a:gd name="adj2" fmla="val 187500"/>
            </a:avLst>
          </a:prstGeom>
          <a:solidFill>
            <a:srgbClr val="FF0000"/>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537609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813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animBg="1"/>
      <p:bldP spid="481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38100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noChangeArrowheads="1"/>
          </p:cNvSpPr>
          <p:nvPr>
            <p:ph type="title"/>
          </p:nvPr>
        </p:nvSpPr>
        <p:spPr>
          <a:xfrm>
            <a:off x="457200" y="274638"/>
            <a:ext cx="8229600" cy="411162"/>
          </a:xfrm>
        </p:spPr>
        <p:txBody>
          <a:bodyPr/>
          <a:lstStyle/>
          <a:p>
            <a:r>
              <a:rPr lang="en-US" sz="3600" smtClean="0"/>
              <a:t>Identifying Action / Reaction Pairs</a:t>
            </a:r>
          </a:p>
        </p:txBody>
      </p:sp>
      <p:sp>
        <p:nvSpPr>
          <p:cNvPr id="20484" name="Rectangle 4"/>
          <p:cNvSpPr>
            <a:spLocks noGrp="1" noChangeArrowheads="1"/>
          </p:cNvSpPr>
          <p:nvPr>
            <p:ph type="body" idx="1"/>
          </p:nvPr>
        </p:nvSpPr>
        <p:spPr>
          <a:xfrm>
            <a:off x="3886200" y="914400"/>
            <a:ext cx="4953000" cy="2743200"/>
          </a:xfrm>
          <a:solidFill>
            <a:schemeClr val="bg1"/>
          </a:solidFill>
        </p:spPr>
        <p:txBody>
          <a:bodyPr/>
          <a:lstStyle/>
          <a:p>
            <a:r>
              <a:rPr lang="en-US" smtClean="0"/>
              <a:t>Consider a basketball in freefall.</a:t>
            </a:r>
          </a:p>
          <a:p>
            <a:r>
              <a:rPr lang="en-US" b="1" smtClean="0"/>
              <a:t>Action force:</a:t>
            </a:r>
            <a:r>
              <a:rPr lang="en-US" smtClean="0"/>
              <a:t> gravity of Earth pulls ball down.</a:t>
            </a:r>
          </a:p>
          <a:p>
            <a:r>
              <a:rPr lang="en-US" b="1" smtClean="0"/>
              <a:t>Reaction force?</a:t>
            </a:r>
            <a:endParaRPr lang="en-US" smtClean="0"/>
          </a:p>
        </p:txBody>
      </p:sp>
      <p:sp>
        <p:nvSpPr>
          <p:cNvPr id="20485" name="Rectangle 6"/>
          <p:cNvSpPr>
            <a:spLocks noChangeArrowheads="1"/>
          </p:cNvSpPr>
          <p:nvPr/>
        </p:nvSpPr>
        <p:spPr bwMode="auto">
          <a:xfrm>
            <a:off x="1981200" y="3733800"/>
            <a:ext cx="6934200" cy="304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buFontTx/>
              <a:buAutoNum type="alphaUcPeriod"/>
            </a:pPr>
            <a:r>
              <a:rPr lang="en-US" sz="3200" b="0" dirty="0"/>
              <a:t>Feet push ground down.</a:t>
            </a:r>
          </a:p>
          <a:p>
            <a:pPr marL="609600" indent="-609600">
              <a:spcBef>
                <a:spcPct val="20000"/>
              </a:spcBef>
              <a:buFontTx/>
              <a:buAutoNum type="alphaUcPeriod"/>
            </a:pPr>
            <a:r>
              <a:rPr lang="en-US" sz="3200" b="0" dirty="0"/>
              <a:t>Ground pushes feet up.</a:t>
            </a:r>
          </a:p>
          <a:p>
            <a:pPr marL="609600" indent="-609600">
              <a:spcBef>
                <a:spcPct val="20000"/>
              </a:spcBef>
              <a:buFontTx/>
              <a:buAutoNum type="alphaUcPeriod"/>
            </a:pPr>
            <a:r>
              <a:rPr lang="en-US" sz="3200" b="0" dirty="0"/>
              <a:t>Gravity of Earth pulls man down.</a:t>
            </a:r>
          </a:p>
          <a:p>
            <a:pPr marL="609600" indent="-609600">
              <a:spcBef>
                <a:spcPct val="20000"/>
              </a:spcBef>
              <a:buFontTx/>
              <a:buAutoNum type="alphaUcPeriod"/>
            </a:pPr>
            <a:r>
              <a:rPr lang="en-US" sz="3200" b="0" dirty="0"/>
              <a:t>Gravity of ball pulls Earth up.</a:t>
            </a:r>
          </a:p>
          <a:p>
            <a:pPr marL="609600" indent="-609600">
              <a:spcBef>
                <a:spcPct val="20000"/>
              </a:spcBef>
              <a:buFontTx/>
              <a:buAutoNum type="alphaUcPeriod"/>
            </a:pPr>
            <a:r>
              <a:rPr lang="en-US" sz="3200" b="0" dirty="0"/>
              <a:t>Air pushes ball up.</a:t>
            </a:r>
          </a:p>
        </p:txBody>
      </p:sp>
      <p:sp>
        <p:nvSpPr>
          <p:cNvPr id="20486" name="AutoShape 8"/>
          <p:cNvSpPr>
            <a:spLocks noChangeArrowheads="1"/>
          </p:cNvSpPr>
          <p:nvPr/>
        </p:nvSpPr>
        <p:spPr bwMode="auto">
          <a:xfrm rot="5400000">
            <a:off x="1816100" y="1379538"/>
            <a:ext cx="779463" cy="204787"/>
          </a:xfrm>
          <a:prstGeom prst="rightArrow">
            <a:avLst>
              <a:gd name="adj1" fmla="val 50000"/>
              <a:gd name="adj2" fmla="val 95155"/>
            </a:avLst>
          </a:prstGeom>
          <a:solidFill>
            <a:srgbClr val="FF0000"/>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962578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1249680" y="171370"/>
            <a:ext cx="6720840" cy="1858962"/>
          </a:xfrm>
        </p:spPr>
        <p:txBody>
          <a:bodyPr/>
          <a:lstStyle/>
          <a:p>
            <a:pPr eaLnBrk="1" hangingPunct="1"/>
            <a:r>
              <a:rPr lang="en-US" sz="3800" dirty="0" smtClean="0"/>
              <a:t>PHY205H1S </a:t>
            </a:r>
            <a:br>
              <a:rPr lang="en-US" sz="3800" dirty="0" smtClean="0"/>
            </a:br>
            <a:r>
              <a:rPr lang="en-US" sz="3800" dirty="0" smtClean="0"/>
              <a:t>Physics of Everyday Life</a:t>
            </a:r>
            <a:br>
              <a:rPr lang="en-US" sz="3800" dirty="0" smtClean="0"/>
            </a:br>
            <a:r>
              <a:rPr lang="en-US" sz="3800" dirty="0" smtClean="0">
                <a:latin typeface="Times New Roman" charset="0"/>
              </a:rPr>
              <a:t>Class 4</a:t>
            </a:r>
            <a:endParaRPr lang="en-US" sz="3800" dirty="0">
              <a:latin typeface="Times New Roman" charset="0"/>
            </a:endParaRPr>
          </a:p>
        </p:txBody>
      </p:sp>
      <p:sp>
        <p:nvSpPr>
          <p:cNvPr id="16387" name="Rectangle 5"/>
          <p:cNvSpPr>
            <a:spLocks noGrp="1" noChangeArrowheads="1"/>
          </p:cNvSpPr>
          <p:nvPr>
            <p:ph type="body" idx="1"/>
          </p:nvPr>
        </p:nvSpPr>
        <p:spPr>
          <a:xfrm>
            <a:off x="342681" y="2360023"/>
            <a:ext cx="8458637" cy="1621427"/>
          </a:xfrm>
        </p:spPr>
        <p:txBody>
          <a:bodyPr/>
          <a:lstStyle/>
          <a:p>
            <a:pPr marL="457200" indent="-457200" eaLnBrk="1" hangingPunct="1">
              <a:buFont typeface="Arial" pitchFamily="34" charset="0"/>
              <a:buChar char="•"/>
            </a:pPr>
            <a:r>
              <a:rPr lang="en-US" sz="2800" dirty="0"/>
              <a:t>Forces and Interactions</a:t>
            </a:r>
          </a:p>
          <a:p>
            <a:pPr marL="457200" indent="-457200" eaLnBrk="1" hangingPunct="1">
              <a:buFont typeface="Arial" pitchFamily="34" charset="0"/>
              <a:buChar char="•"/>
            </a:pPr>
            <a:r>
              <a:rPr lang="en-US" sz="2800" dirty="0"/>
              <a:t>Newton’s Third Law of </a:t>
            </a:r>
            <a:r>
              <a:rPr lang="en-US" sz="2800" dirty="0" smtClean="0"/>
              <a:t>Motion</a:t>
            </a:r>
            <a:endParaRPr lang="en-US" sz="2800" dirty="0"/>
          </a:p>
          <a:p>
            <a:pPr marL="457200" indent="-457200" eaLnBrk="1" hangingPunct="1">
              <a:buFont typeface="Arial" pitchFamily="34" charset="0"/>
              <a:buChar char="•"/>
            </a:pPr>
            <a:r>
              <a:rPr lang="en-US" sz="2800" dirty="0"/>
              <a:t>Vectors</a:t>
            </a:r>
          </a:p>
        </p:txBody>
      </p:sp>
      <p:pic>
        <p:nvPicPr>
          <p:cNvPr id="8194" name="Picture 2" descr="C:\Users\jharlow\Documents\Documents\teaching\everyday13\hewitt materials\hewitt_ch05\05_Pg80_UnFigur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50" y="4133850"/>
            <a:ext cx="8547100" cy="272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429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838200"/>
            <a:ext cx="38100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447800" y="2286000"/>
            <a:ext cx="6172200" cy="411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253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159673">
            <a:off x="3022600" y="2652713"/>
            <a:ext cx="3149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3"/>
          <p:cNvSpPr>
            <a:spLocks noGrp="1" noChangeArrowheads="1"/>
          </p:cNvSpPr>
          <p:nvPr>
            <p:ph type="title"/>
          </p:nvPr>
        </p:nvSpPr>
        <p:spPr>
          <a:xfrm>
            <a:off x="457200" y="76200"/>
            <a:ext cx="8229600" cy="792163"/>
          </a:xfrm>
        </p:spPr>
        <p:txBody>
          <a:bodyPr/>
          <a:lstStyle/>
          <a:p>
            <a:pPr eaLnBrk="1" hangingPunct="1"/>
            <a:r>
              <a:rPr lang="en-US" sz="4000" smtClean="0"/>
              <a:t>Identifying Action / Reaction Pairs</a:t>
            </a:r>
          </a:p>
        </p:txBody>
      </p:sp>
      <p:sp>
        <p:nvSpPr>
          <p:cNvPr id="49156" name="Rectangle 4"/>
          <p:cNvSpPr>
            <a:spLocks noGrp="1" noChangeArrowheads="1"/>
          </p:cNvSpPr>
          <p:nvPr>
            <p:ph type="body" idx="1"/>
          </p:nvPr>
        </p:nvSpPr>
        <p:spPr>
          <a:xfrm>
            <a:off x="381000" y="5029200"/>
            <a:ext cx="8229600" cy="1858963"/>
          </a:xfrm>
          <a:solidFill>
            <a:schemeClr val="bg1"/>
          </a:solidFill>
          <a:ln>
            <a:solidFill>
              <a:schemeClr val="bg1"/>
            </a:solidFill>
            <a:miter lim="800000"/>
            <a:headEnd/>
            <a:tailEnd/>
          </a:ln>
        </p:spPr>
        <p:txBody>
          <a:bodyPr/>
          <a:lstStyle/>
          <a:p>
            <a:pPr eaLnBrk="1" hangingPunct="1"/>
            <a:r>
              <a:rPr lang="en-US" smtClean="0"/>
              <a:t>Consider a basketball in freefall.</a:t>
            </a:r>
          </a:p>
          <a:p>
            <a:pPr eaLnBrk="1" hangingPunct="1"/>
            <a:r>
              <a:rPr lang="en-US" b="1" smtClean="0"/>
              <a:t>Action:</a:t>
            </a:r>
            <a:r>
              <a:rPr lang="en-US" smtClean="0"/>
              <a:t> Earth pulls on ball</a:t>
            </a:r>
          </a:p>
          <a:p>
            <a:pPr eaLnBrk="1" hangingPunct="1"/>
            <a:r>
              <a:rPr lang="en-US" b="1" smtClean="0"/>
              <a:t>Reaction:</a:t>
            </a:r>
            <a:r>
              <a:rPr lang="en-US" smtClean="0"/>
              <a:t> ball pulls on Earth</a:t>
            </a:r>
          </a:p>
        </p:txBody>
      </p:sp>
      <p:sp>
        <p:nvSpPr>
          <p:cNvPr id="49157" name="AutoShape 5"/>
          <p:cNvSpPr>
            <a:spLocks noChangeArrowheads="1"/>
          </p:cNvSpPr>
          <p:nvPr/>
        </p:nvSpPr>
        <p:spPr bwMode="auto">
          <a:xfrm rot="5400000">
            <a:off x="4156075" y="1430338"/>
            <a:ext cx="779463" cy="204787"/>
          </a:xfrm>
          <a:prstGeom prst="rightArrow">
            <a:avLst>
              <a:gd name="adj1" fmla="val 50000"/>
              <a:gd name="adj2" fmla="val 95155"/>
            </a:avLst>
          </a:prstGeom>
          <a:solidFill>
            <a:srgbClr val="FF0000"/>
          </a:solidFill>
          <a:ln w="9525">
            <a:solidFill>
              <a:schemeClr val="tx1"/>
            </a:solidFill>
            <a:miter lim="800000"/>
            <a:headEnd/>
            <a:tailEnd/>
          </a:ln>
        </p:spPr>
        <p:txBody>
          <a:bodyPr wrap="none" anchor="ctr"/>
          <a:lstStyle/>
          <a:p>
            <a:endParaRPr lang="en-US"/>
          </a:p>
        </p:txBody>
      </p:sp>
      <p:sp>
        <p:nvSpPr>
          <p:cNvPr id="49162" name="AutoShape 10"/>
          <p:cNvSpPr>
            <a:spLocks noChangeArrowheads="1"/>
          </p:cNvSpPr>
          <p:nvPr/>
        </p:nvSpPr>
        <p:spPr bwMode="auto">
          <a:xfrm rot="-5400000">
            <a:off x="4156076" y="3473450"/>
            <a:ext cx="779462" cy="204787"/>
          </a:xfrm>
          <a:prstGeom prst="rightArrow">
            <a:avLst>
              <a:gd name="adj1" fmla="val 50000"/>
              <a:gd name="adj2" fmla="val 95155"/>
            </a:avLst>
          </a:prstGeom>
          <a:solidFill>
            <a:srgbClr val="FF0000"/>
          </a:solidFill>
          <a:ln w="9525">
            <a:solidFill>
              <a:schemeClr val="tx1"/>
            </a:solidFill>
            <a:miter lim="800000"/>
            <a:headEnd/>
            <a:tailEnd/>
          </a:ln>
        </p:spPr>
        <p:txBody>
          <a:bodyPr wrap="none" anchor="ctr"/>
          <a:lstStyle/>
          <a:p>
            <a:endParaRPr lang="en-US"/>
          </a:p>
        </p:txBody>
      </p:sp>
      <p:grpSp>
        <p:nvGrpSpPr>
          <p:cNvPr id="19" name="Group 18"/>
          <p:cNvGrpSpPr>
            <a:grpSpLocks/>
          </p:cNvGrpSpPr>
          <p:nvPr/>
        </p:nvGrpSpPr>
        <p:grpSpPr bwMode="auto">
          <a:xfrm>
            <a:off x="6629400" y="785813"/>
            <a:ext cx="1524000" cy="1016000"/>
            <a:chOff x="6629400" y="786080"/>
            <a:chExt cx="1524000" cy="1015663"/>
          </a:xfrm>
        </p:grpSpPr>
        <p:sp>
          <p:nvSpPr>
            <p:cNvPr id="22543" name="TextBox 9"/>
            <p:cNvSpPr txBox="1">
              <a:spLocks noChangeArrowheads="1"/>
            </p:cNvSpPr>
            <p:nvPr/>
          </p:nvSpPr>
          <p:spPr bwMode="auto">
            <a:xfrm>
              <a:off x="6629400" y="1066800"/>
              <a:ext cx="1021555"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700" i="1">
                  <a:latin typeface="Times New Roman" pitchFamily="18" charset="0"/>
                  <a:cs typeface="Times New Roman" pitchFamily="18" charset="0"/>
                </a:rPr>
                <a:t>a =</a:t>
              </a:r>
            </a:p>
          </p:txBody>
        </p:sp>
        <p:sp>
          <p:nvSpPr>
            <p:cNvPr id="22544" name="TextBox 10"/>
            <p:cNvSpPr txBox="1">
              <a:spLocks noChangeArrowheads="1"/>
            </p:cNvSpPr>
            <p:nvPr/>
          </p:nvSpPr>
          <p:spPr bwMode="auto">
            <a:xfrm>
              <a:off x="7518062" y="786080"/>
              <a:ext cx="635338"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700" i="1">
                  <a:latin typeface="Times New Roman" pitchFamily="18" charset="0"/>
                  <a:cs typeface="Times New Roman" pitchFamily="18" charset="0"/>
                </a:rPr>
                <a:t>F</a:t>
              </a:r>
            </a:p>
          </p:txBody>
        </p:sp>
        <p:sp>
          <p:nvSpPr>
            <p:cNvPr id="22545" name="TextBox 11"/>
            <p:cNvSpPr txBox="1">
              <a:spLocks noChangeArrowheads="1"/>
            </p:cNvSpPr>
            <p:nvPr/>
          </p:nvSpPr>
          <p:spPr bwMode="auto">
            <a:xfrm>
              <a:off x="7620000" y="1447800"/>
              <a:ext cx="413171"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700" i="1">
                  <a:latin typeface="Times New Roman" pitchFamily="18" charset="0"/>
                  <a:cs typeface="Times New Roman" pitchFamily="18" charset="0"/>
                </a:rPr>
                <a:t>m</a:t>
              </a:r>
            </a:p>
          </p:txBody>
        </p:sp>
        <p:cxnSp>
          <p:nvCxnSpPr>
            <p:cNvPr id="14" name="Straight Connector 13"/>
            <p:cNvCxnSpPr/>
            <p:nvPr/>
          </p:nvCxnSpPr>
          <p:spPr>
            <a:xfrm rot="10800000">
              <a:off x="7467600" y="1447847"/>
              <a:ext cx="609600" cy="1587"/>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0" name="Group 19"/>
          <p:cNvGrpSpPr>
            <a:grpSpLocks/>
          </p:cNvGrpSpPr>
          <p:nvPr/>
        </p:nvGrpSpPr>
        <p:grpSpPr bwMode="auto">
          <a:xfrm>
            <a:off x="6477000" y="1844675"/>
            <a:ext cx="4495800" cy="4708525"/>
            <a:chOff x="6477000" y="1844219"/>
            <a:chExt cx="4495800" cy="4708981"/>
          </a:xfrm>
        </p:grpSpPr>
        <p:sp>
          <p:nvSpPr>
            <p:cNvPr id="22539" name="TextBox 14"/>
            <p:cNvSpPr txBox="1">
              <a:spLocks noChangeArrowheads="1"/>
            </p:cNvSpPr>
            <p:nvPr/>
          </p:nvSpPr>
          <p:spPr bwMode="auto">
            <a:xfrm>
              <a:off x="6477000" y="3429000"/>
              <a:ext cx="1021555"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700" i="1">
                  <a:latin typeface="Times New Roman" pitchFamily="18" charset="0"/>
                  <a:cs typeface="Times New Roman" pitchFamily="18" charset="0"/>
                </a:rPr>
                <a:t>a =</a:t>
              </a:r>
            </a:p>
          </p:txBody>
        </p:sp>
        <p:sp>
          <p:nvSpPr>
            <p:cNvPr id="22540" name="TextBox 15"/>
            <p:cNvSpPr txBox="1">
              <a:spLocks noChangeArrowheads="1"/>
            </p:cNvSpPr>
            <p:nvPr/>
          </p:nvSpPr>
          <p:spPr bwMode="auto">
            <a:xfrm>
              <a:off x="7365662" y="3148280"/>
              <a:ext cx="635338"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700" i="1">
                  <a:latin typeface="Times New Roman" pitchFamily="18" charset="0"/>
                  <a:cs typeface="Times New Roman" pitchFamily="18" charset="0"/>
                </a:rPr>
                <a:t>F</a:t>
              </a:r>
            </a:p>
          </p:txBody>
        </p:sp>
        <p:sp>
          <p:nvSpPr>
            <p:cNvPr id="22541" name="TextBox 16"/>
            <p:cNvSpPr txBox="1">
              <a:spLocks noChangeArrowheads="1"/>
            </p:cNvSpPr>
            <p:nvPr/>
          </p:nvSpPr>
          <p:spPr bwMode="auto">
            <a:xfrm>
              <a:off x="6505231" y="1844219"/>
              <a:ext cx="4467569"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0000" b="1" i="1">
                  <a:latin typeface="Times New Roman" pitchFamily="18" charset="0"/>
                  <a:cs typeface="Times New Roman" pitchFamily="18" charset="0"/>
                </a:rPr>
                <a:t>m</a:t>
              </a:r>
            </a:p>
          </p:txBody>
        </p:sp>
        <p:cxnSp>
          <p:nvCxnSpPr>
            <p:cNvPr id="18" name="Straight Connector 17"/>
            <p:cNvCxnSpPr/>
            <p:nvPr/>
          </p:nvCxnSpPr>
          <p:spPr>
            <a:xfrm rot="10800000">
              <a:off x="7315200" y="3809734"/>
              <a:ext cx="609600" cy="158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7294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6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p:bldP spid="4916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188"/>
            <a:ext cx="8229600" cy="735012"/>
          </a:xfrm>
        </p:spPr>
        <p:txBody>
          <a:bodyPr/>
          <a:lstStyle/>
          <a:p>
            <a:r>
              <a:rPr lang="en-CA" dirty="0" smtClean="0"/>
              <a:t>Ride the MP Elevator!</a:t>
            </a:r>
            <a:endParaRPr lang="en-CA" dirty="0"/>
          </a:p>
        </p:txBody>
      </p:sp>
      <p:sp>
        <p:nvSpPr>
          <p:cNvPr id="3" name="Content Placeholder 2"/>
          <p:cNvSpPr>
            <a:spLocks noGrp="1"/>
          </p:cNvSpPr>
          <p:nvPr>
            <p:ph idx="1"/>
          </p:nvPr>
        </p:nvSpPr>
        <p:spPr>
          <a:xfrm>
            <a:off x="209550" y="952500"/>
            <a:ext cx="8724900" cy="4525963"/>
          </a:xfrm>
        </p:spPr>
        <p:txBody>
          <a:bodyPr/>
          <a:lstStyle/>
          <a:p>
            <a:r>
              <a:rPr lang="en-CA" dirty="0" smtClean="0"/>
              <a:t>In the corner of every elevator in the tower part of this building, there is a mass hanging on a spring.  </a:t>
            </a:r>
          </a:p>
          <a:p>
            <a:r>
              <a:rPr lang="en-CA" dirty="0" smtClean="0"/>
              <a:t>If you look closely at the spring, it has a scale which reads </a:t>
            </a:r>
            <a:r>
              <a:rPr lang="en-CA" dirty="0" err="1" smtClean="0"/>
              <a:t>Newtons</a:t>
            </a:r>
            <a:r>
              <a:rPr lang="en-CA" dirty="0" smtClean="0"/>
              <a:t>.</a:t>
            </a:r>
          </a:p>
          <a:p>
            <a:r>
              <a:rPr lang="en-CA" dirty="0" smtClean="0"/>
              <a:t>This is how much upward force is needed to support the hanging mass.</a:t>
            </a:r>
          </a:p>
          <a:p>
            <a:r>
              <a:rPr lang="en-CA" dirty="0" smtClean="0"/>
              <a:t>In your next tutorial you will be going with your team to look more carefully at this scale, and record how it changes as the elevator accelerates!</a:t>
            </a:r>
            <a:endParaRPr lang="en-CA" dirty="0"/>
          </a:p>
        </p:txBody>
      </p:sp>
    </p:spTree>
    <p:extLst>
      <p:ext uri="{BB962C8B-B14F-4D97-AF65-F5344CB8AC3E}">
        <p14:creationId xmlns:p14="http://schemas.microsoft.com/office/powerpoint/2010/main" val="369895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9312"/>
          </a:xfrm>
        </p:spPr>
        <p:txBody>
          <a:bodyPr/>
          <a:lstStyle/>
          <a:p>
            <a:r>
              <a:rPr lang="en-CA" dirty="0" smtClean="0"/>
              <a:t>Example: Chapter 5, Problem 1</a:t>
            </a:r>
            <a:endParaRPr lang="en-CA" dirty="0"/>
          </a:p>
        </p:txBody>
      </p:sp>
      <p:sp>
        <p:nvSpPr>
          <p:cNvPr id="3" name="Content Placeholder 2"/>
          <p:cNvSpPr>
            <a:spLocks noGrp="1"/>
          </p:cNvSpPr>
          <p:nvPr>
            <p:ph idx="1"/>
          </p:nvPr>
        </p:nvSpPr>
        <p:spPr>
          <a:xfrm>
            <a:off x="457200" y="1238251"/>
            <a:ext cx="8229600" cy="5124449"/>
          </a:xfrm>
        </p:spPr>
        <p:txBody>
          <a:bodyPr/>
          <a:lstStyle/>
          <a:p>
            <a:r>
              <a:rPr lang="en-CA" sz="2800" dirty="0" smtClean="0"/>
              <a:t>A boxer punches a piece of </a:t>
            </a:r>
            <a:r>
              <a:rPr lang="en-CA" sz="2800" dirty="0" err="1" smtClean="0"/>
              <a:t>kleenex</a:t>
            </a:r>
            <a:r>
              <a:rPr lang="en-CA" sz="2800" dirty="0" smtClean="0"/>
              <a:t> in midair and brings it from rest up to a speed of 25 m/s in 0.05 s.</a:t>
            </a:r>
          </a:p>
          <a:p>
            <a:r>
              <a:rPr lang="en-CA" sz="2800" dirty="0" smtClean="0"/>
              <a:t>(a) What acceleration does the </a:t>
            </a:r>
            <a:r>
              <a:rPr lang="en-CA" sz="2800" dirty="0" err="1" smtClean="0"/>
              <a:t>kleenex</a:t>
            </a:r>
            <a:r>
              <a:rPr lang="en-CA" sz="2800" dirty="0" smtClean="0"/>
              <a:t> have while being punched?</a:t>
            </a:r>
          </a:p>
          <a:p>
            <a:r>
              <a:rPr lang="en-CA" sz="2800" dirty="0" smtClean="0"/>
              <a:t>(b) If the mass of the </a:t>
            </a:r>
            <a:r>
              <a:rPr lang="en-CA" sz="2800" dirty="0" err="1" smtClean="0"/>
              <a:t>kleenex</a:t>
            </a:r>
            <a:r>
              <a:rPr lang="en-CA" sz="2800" dirty="0" smtClean="0"/>
              <a:t> is 0.003 kg, what force does the boxer exert on it?</a:t>
            </a:r>
          </a:p>
          <a:p>
            <a:r>
              <a:rPr lang="en-CA" sz="2800" dirty="0" smtClean="0"/>
              <a:t>(c) How much force does the paper exert on the boxer?</a:t>
            </a:r>
            <a:endParaRPr lang="en-CA" sz="2800" dirty="0"/>
          </a:p>
        </p:txBody>
      </p:sp>
    </p:spTree>
    <p:extLst>
      <p:ext uri="{BB962C8B-B14F-4D97-AF65-F5344CB8AC3E}">
        <p14:creationId xmlns:p14="http://schemas.microsoft.com/office/powerpoint/2010/main" val="12947961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5510" name="Picture 6" descr="05_08_Figure"/>
          <p:cNvPicPr>
            <a:picLocks noChangeAspect="1" noChangeArrowheads="1"/>
          </p:cNvPicPr>
          <p:nvPr/>
        </p:nvPicPr>
        <p:blipFill>
          <a:blip r:embed="rId3" cstate="print">
            <a:extLst>
              <a:ext uri="{28A0092B-C50C-407E-A947-70E740481C1C}">
                <a14:useLocalDpi xmlns:a14="http://schemas.microsoft.com/office/drawing/2010/main" val="0"/>
              </a:ext>
            </a:extLst>
          </a:blip>
          <a:srcRect r="-723" b="3035"/>
          <a:stretch>
            <a:fillRect/>
          </a:stretch>
        </p:blipFill>
        <p:spPr bwMode="auto">
          <a:xfrm>
            <a:off x="5737225" y="2301875"/>
            <a:ext cx="3098800" cy="2211388"/>
          </a:xfrm>
          <a:prstGeom prst="rect">
            <a:avLst/>
          </a:prstGeom>
          <a:noFill/>
          <a:extLst>
            <a:ext uri="{909E8E84-426E-40DD-AFC4-6F175D3DCCD1}">
              <a14:hiddenFill xmlns:a14="http://schemas.microsoft.com/office/drawing/2010/main">
                <a:solidFill>
                  <a:srgbClr val="FFFFFF"/>
                </a:solidFill>
              </a14:hiddenFill>
            </a:ext>
          </a:extLst>
        </p:spPr>
      </p:pic>
      <p:sp>
        <p:nvSpPr>
          <p:cNvPr id="405507" name="Rectangle 3"/>
          <p:cNvSpPr>
            <a:spLocks noGrp="1" noChangeArrowheads="1"/>
          </p:cNvSpPr>
          <p:nvPr>
            <p:ph type="body" idx="1"/>
          </p:nvPr>
        </p:nvSpPr>
        <p:spPr>
          <a:xfrm>
            <a:off x="250825" y="595222"/>
            <a:ext cx="5201069" cy="5633049"/>
          </a:xfrm>
        </p:spPr>
        <p:txBody>
          <a:bodyPr/>
          <a:lstStyle/>
          <a:p>
            <a:pPr>
              <a:lnSpc>
                <a:spcPct val="90000"/>
              </a:lnSpc>
              <a:spcAft>
                <a:spcPts val="1200"/>
              </a:spcAft>
              <a:buFontTx/>
              <a:buNone/>
            </a:pPr>
            <a:r>
              <a:rPr lang="en-US" sz="3600" dirty="0" smtClean="0"/>
              <a:t>Defining Your System</a:t>
            </a:r>
          </a:p>
          <a:p>
            <a:pPr>
              <a:lnSpc>
                <a:spcPct val="90000"/>
              </a:lnSpc>
              <a:spcAft>
                <a:spcPts val="1200"/>
              </a:spcAft>
            </a:pPr>
            <a:r>
              <a:rPr lang="en-US" dirty="0" smtClean="0"/>
              <a:t>Consider a single enclosed orange.</a:t>
            </a:r>
            <a:endParaRPr lang="en-US" sz="3600" dirty="0" smtClean="0"/>
          </a:p>
          <a:p>
            <a:pPr lvl="1">
              <a:lnSpc>
                <a:spcPct val="90000"/>
              </a:lnSpc>
              <a:spcAft>
                <a:spcPts val="1200"/>
              </a:spcAft>
            </a:pPr>
            <a:r>
              <a:rPr lang="en-US" sz="3200" dirty="0" smtClean="0"/>
              <a:t>Applied external force causes the orange to accelerate in accord with Newton’s second law.</a:t>
            </a:r>
          </a:p>
          <a:p>
            <a:pPr lvl="1">
              <a:lnSpc>
                <a:spcPct val="90000"/>
              </a:lnSpc>
              <a:spcAft>
                <a:spcPts val="1200"/>
              </a:spcAft>
            </a:pPr>
            <a:r>
              <a:rPr lang="en-US" sz="3200" dirty="0" smtClean="0"/>
              <a:t>Action and reaction pair of forces is not shown.</a:t>
            </a:r>
          </a:p>
          <a:p>
            <a:pPr lvl="1">
              <a:lnSpc>
                <a:spcPct val="90000"/>
              </a:lnSpc>
              <a:spcAft>
                <a:spcPts val="1200"/>
              </a:spcAft>
            </a:pPr>
            <a:endParaRPr lang="en-US" sz="3200" dirty="0" smtClean="0"/>
          </a:p>
          <a:p>
            <a:pPr lvl="1">
              <a:lnSpc>
                <a:spcPct val="90000"/>
              </a:lnSpc>
              <a:spcAft>
                <a:spcPts val="1200"/>
              </a:spcAft>
            </a:pP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5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5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5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1" name="Rectangle 3"/>
          <p:cNvSpPr>
            <a:spLocks noGrp="1" noChangeArrowheads="1"/>
          </p:cNvSpPr>
          <p:nvPr>
            <p:ph type="body" idx="1"/>
          </p:nvPr>
        </p:nvSpPr>
        <p:spPr>
          <a:xfrm>
            <a:off x="457200" y="415596"/>
            <a:ext cx="8229600" cy="2846387"/>
          </a:xfrm>
        </p:spPr>
        <p:txBody>
          <a:bodyPr/>
          <a:lstStyle/>
          <a:p>
            <a:pPr>
              <a:spcAft>
                <a:spcPts val="1200"/>
              </a:spcAft>
            </a:pPr>
            <a:r>
              <a:rPr lang="en-US" dirty="0" smtClean="0"/>
              <a:t>Consider the orange and the apple pulling on it.</a:t>
            </a:r>
            <a:endParaRPr lang="en-US" sz="3600" dirty="0" smtClean="0"/>
          </a:p>
          <a:p>
            <a:pPr lvl="1">
              <a:spcAft>
                <a:spcPts val="1200"/>
              </a:spcAft>
            </a:pPr>
            <a:r>
              <a:rPr lang="en-US" sz="3200" dirty="0" smtClean="0"/>
              <a:t>Action and reaction do not cancel (because they act on different things).</a:t>
            </a:r>
          </a:p>
          <a:p>
            <a:pPr lvl="1">
              <a:spcAft>
                <a:spcPts val="1200"/>
              </a:spcAft>
            </a:pPr>
            <a:r>
              <a:rPr lang="en-US" sz="3200" dirty="0" smtClean="0"/>
              <a:t>External force by apple accelerates the orange.</a:t>
            </a:r>
          </a:p>
          <a:p>
            <a:pPr lvl="1">
              <a:spcAft>
                <a:spcPts val="1200"/>
              </a:spcAft>
            </a:pPr>
            <a:endParaRPr lang="en-US" sz="3200" dirty="0" smtClean="0"/>
          </a:p>
          <a:p>
            <a:pPr lvl="1">
              <a:spcAft>
                <a:spcPts val="1200"/>
              </a:spcAft>
            </a:pPr>
            <a:endParaRPr lang="en-US" sz="3200" dirty="0" smtClean="0"/>
          </a:p>
        </p:txBody>
      </p:sp>
      <p:pic>
        <p:nvPicPr>
          <p:cNvPr id="406534" name="Picture 6" descr="05_09_Figure"/>
          <p:cNvPicPr>
            <a:picLocks noChangeAspect="1" noChangeArrowheads="1"/>
          </p:cNvPicPr>
          <p:nvPr/>
        </p:nvPicPr>
        <p:blipFill>
          <a:blip r:embed="rId3">
            <a:extLst>
              <a:ext uri="{28A0092B-C50C-407E-A947-70E740481C1C}">
                <a14:useLocalDpi xmlns:a14="http://schemas.microsoft.com/office/drawing/2010/main" val="0"/>
              </a:ext>
            </a:extLst>
          </a:blip>
          <a:srcRect b="6235"/>
          <a:stretch>
            <a:fillRect/>
          </a:stretch>
        </p:blipFill>
        <p:spPr bwMode="auto">
          <a:xfrm>
            <a:off x="1235075" y="3997325"/>
            <a:ext cx="6673850" cy="2428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6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6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7558" name="Picture 6" descr="05_10_Figure"/>
          <p:cNvPicPr>
            <a:picLocks noChangeAspect="1" noChangeArrowheads="1"/>
          </p:cNvPicPr>
          <p:nvPr/>
        </p:nvPicPr>
        <p:blipFill>
          <a:blip r:embed="rId3" cstate="print">
            <a:extLst>
              <a:ext uri="{28A0092B-C50C-407E-A947-70E740481C1C}">
                <a14:useLocalDpi xmlns:a14="http://schemas.microsoft.com/office/drawing/2010/main" val="0"/>
              </a:ext>
            </a:extLst>
          </a:blip>
          <a:srcRect b="6737"/>
          <a:stretch>
            <a:fillRect/>
          </a:stretch>
        </p:blipFill>
        <p:spPr bwMode="auto">
          <a:xfrm>
            <a:off x="2041525" y="4711700"/>
            <a:ext cx="5018088" cy="1831975"/>
          </a:xfrm>
          <a:prstGeom prst="rect">
            <a:avLst/>
          </a:prstGeom>
          <a:noFill/>
          <a:extLst>
            <a:ext uri="{909E8E84-426E-40DD-AFC4-6F175D3DCCD1}">
              <a14:hiddenFill xmlns:a14="http://schemas.microsoft.com/office/drawing/2010/main">
                <a:solidFill>
                  <a:srgbClr val="FFFFFF"/>
                </a:solidFill>
              </a14:hiddenFill>
            </a:ext>
          </a:extLst>
        </p:spPr>
      </p:pic>
      <p:sp>
        <p:nvSpPr>
          <p:cNvPr id="407555" name="Rectangle 3"/>
          <p:cNvSpPr>
            <a:spLocks noGrp="1" noChangeArrowheads="1"/>
          </p:cNvSpPr>
          <p:nvPr>
            <p:ph type="body" idx="1"/>
          </p:nvPr>
        </p:nvSpPr>
        <p:spPr>
          <a:xfrm>
            <a:off x="301924" y="132270"/>
            <a:ext cx="8428008" cy="4754563"/>
          </a:xfrm>
        </p:spPr>
        <p:txBody>
          <a:bodyPr/>
          <a:lstStyle/>
          <a:p>
            <a:pPr>
              <a:spcAft>
                <a:spcPts val="1200"/>
              </a:spcAft>
            </a:pPr>
            <a:r>
              <a:rPr lang="en-US" dirty="0" smtClean="0"/>
              <a:t>Consider a system comprised of both the orange and the apple</a:t>
            </a:r>
          </a:p>
          <a:p>
            <a:pPr lvl="1">
              <a:spcAft>
                <a:spcPts val="1200"/>
              </a:spcAft>
            </a:pPr>
            <a:r>
              <a:rPr lang="en-US" dirty="0" smtClean="0"/>
              <a:t>The apple is no longer external to the system.</a:t>
            </a:r>
          </a:p>
          <a:p>
            <a:pPr lvl="1">
              <a:spcAft>
                <a:spcPts val="1200"/>
              </a:spcAft>
            </a:pPr>
            <a:r>
              <a:rPr lang="en-US" dirty="0" smtClean="0"/>
              <a:t>Force pair is internal to system, which doesn’t cause acceleration.</a:t>
            </a:r>
          </a:p>
          <a:p>
            <a:pPr lvl="1">
              <a:spcAft>
                <a:spcPts val="1200"/>
              </a:spcAft>
            </a:pPr>
            <a:r>
              <a:rPr lang="en-US" dirty="0" smtClean="0"/>
              <a:t>Action and reaction within the system cancel.</a:t>
            </a:r>
          </a:p>
          <a:p>
            <a:pPr lvl="1">
              <a:spcAft>
                <a:spcPts val="1200"/>
              </a:spcAft>
            </a:pPr>
            <a:r>
              <a:rPr lang="en-US" dirty="0" smtClean="0"/>
              <a:t>With no external forces, there is no acceleration of system.</a:t>
            </a:r>
          </a:p>
          <a:p>
            <a:pPr lvl="1">
              <a:spcAft>
                <a:spcPts val="1200"/>
              </a:spcAft>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75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75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75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7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type="body" idx="1"/>
          </p:nvPr>
        </p:nvSpPr>
        <p:spPr>
          <a:xfrm>
            <a:off x="506412" y="427008"/>
            <a:ext cx="8229600" cy="4525963"/>
          </a:xfrm>
        </p:spPr>
        <p:txBody>
          <a:bodyPr/>
          <a:lstStyle/>
          <a:p>
            <a:pPr>
              <a:spcAft>
                <a:spcPts val="1200"/>
              </a:spcAft>
            </a:pPr>
            <a:r>
              <a:rPr lang="en-US" dirty="0" smtClean="0"/>
              <a:t>Consider the same system, but with external force of friction on it.</a:t>
            </a:r>
          </a:p>
          <a:p>
            <a:pPr lvl="1">
              <a:spcAft>
                <a:spcPts val="1200"/>
              </a:spcAft>
            </a:pPr>
            <a:r>
              <a:rPr lang="en-US" sz="3200" dirty="0" smtClean="0"/>
              <a:t>Same internal action and reaction forces (between the orange and apple) cancel.</a:t>
            </a:r>
          </a:p>
          <a:p>
            <a:pPr lvl="1">
              <a:spcAft>
                <a:spcPts val="1200"/>
              </a:spcAft>
            </a:pPr>
            <a:r>
              <a:rPr lang="en-US" sz="3200" dirty="0" smtClean="0"/>
              <a:t>A second pair of action-reaction forces (between the apple’s feet and the floor) exists.</a:t>
            </a:r>
          </a:p>
          <a:p>
            <a:pPr lvl="1">
              <a:spcAft>
                <a:spcPts val="1200"/>
              </a:spcAft>
              <a:buFontTx/>
              <a:buNone/>
            </a:pPr>
            <a:endParaRPr lang="en-US" sz="3200" dirty="0" smtClean="0"/>
          </a:p>
          <a:p>
            <a:pPr lvl="1">
              <a:spcAft>
                <a:spcPts val="1200"/>
              </a:spcAft>
            </a:pPr>
            <a:endParaRPr lang="en-US" sz="3200" dirty="0" smtClean="0"/>
          </a:p>
          <a:p>
            <a:pPr lvl="1">
              <a:spcAft>
                <a:spcPts val="1200"/>
              </a:spcAft>
              <a:buFontTx/>
              <a:buNone/>
            </a:pPr>
            <a:endParaRPr lang="en-US" sz="3200" dirty="0" smtClean="0"/>
          </a:p>
        </p:txBody>
      </p:sp>
      <p:pic>
        <p:nvPicPr>
          <p:cNvPr id="4" name="Picture 6" descr="05_11_Figure"/>
          <p:cNvPicPr>
            <a:picLocks noChangeAspect="1" noChangeArrowheads="1"/>
          </p:cNvPicPr>
          <p:nvPr/>
        </p:nvPicPr>
        <p:blipFill>
          <a:blip r:embed="rId3" cstate="print">
            <a:extLst>
              <a:ext uri="{28A0092B-C50C-407E-A947-70E740481C1C}">
                <a14:useLocalDpi xmlns:a14="http://schemas.microsoft.com/office/drawing/2010/main" val="0"/>
              </a:ext>
            </a:extLst>
          </a:blip>
          <a:srcRect b="4877"/>
          <a:stretch>
            <a:fillRect/>
          </a:stretch>
        </p:blipFill>
        <p:spPr bwMode="auto">
          <a:xfrm>
            <a:off x="2162175" y="4603750"/>
            <a:ext cx="4918075" cy="1941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85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85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06" name="Picture 6" descr="05_11_Figure"/>
          <p:cNvPicPr>
            <a:picLocks noChangeAspect="1" noChangeArrowheads="1"/>
          </p:cNvPicPr>
          <p:nvPr/>
        </p:nvPicPr>
        <p:blipFill>
          <a:blip r:embed="rId3" cstate="print">
            <a:extLst>
              <a:ext uri="{28A0092B-C50C-407E-A947-70E740481C1C}">
                <a14:useLocalDpi xmlns:a14="http://schemas.microsoft.com/office/drawing/2010/main" val="0"/>
              </a:ext>
            </a:extLst>
          </a:blip>
          <a:srcRect b="4877"/>
          <a:stretch>
            <a:fillRect/>
          </a:stretch>
        </p:blipFill>
        <p:spPr bwMode="auto">
          <a:xfrm>
            <a:off x="2162175" y="4603750"/>
            <a:ext cx="4918075" cy="1941513"/>
          </a:xfrm>
          <a:prstGeom prst="rect">
            <a:avLst/>
          </a:prstGeom>
          <a:noFill/>
          <a:extLst>
            <a:ext uri="{909E8E84-426E-40DD-AFC4-6F175D3DCCD1}">
              <a14:hiddenFill xmlns:a14="http://schemas.microsoft.com/office/drawing/2010/main">
                <a:solidFill>
                  <a:srgbClr val="FFFFFF"/>
                </a:solidFill>
              </a14:hiddenFill>
            </a:ext>
          </a:extLst>
        </p:spPr>
      </p:pic>
      <p:sp>
        <p:nvSpPr>
          <p:cNvPr id="409604" name="Rectangle 4"/>
          <p:cNvSpPr>
            <a:spLocks noGrp="1" noChangeArrowheads="1"/>
          </p:cNvSpPr>
          <p:nvPr>
            <p:ph type="body" idx="1"/>
          </p:nvPr>
        </p:nvSpPr>
        <p:spPr>
          <a:xfrm>
            <a:off x="396815" y="253042"/>
            <a:ext cx="8339197" cy="4754563"/>
          </a:xfrm>
        </p:spPr>
        <p:txBody>
          <a:bodyPr/>
          <a:lstStyle/>
          <a:p>
            <a:pPr lvl="1">
              <a:spcAft>
                <a:spcPts val="1200"/>
              </a:spcAft>
            </a:pPr>
            <a:r>
              <a:rPr lang="en-US" sz="3200" dirty="0" smtClean="0"/>
              <a:t>One of these acts by the system (apple on the floor) and the other acts on the system (floor on the apple).</a:t>
            </a:r>
          </a:p>
          <a:p>
            <a:pPr lvl="1">
              <a:spcAft>
                <a:spcPts val="1200"/>
              </a:spcAft>
            </a:pPr>
            <a:r>
              <a:rPr lang="en-US" sz="3200" dirty="0" smtClean="0"/>
              <a:t>External frictional force of floor pushes on the system, which accelerates. </a:t>
            </a:r>
          </a:p>
          <a:p>
            <a:pPr lvl="1">
              <a:spcAft>
                <a:spcPts val="1200"/>
              </a:spcAft>
            </a:pPr>
            <a:r>
              <a:rPr lang="en-US" sz="3200" dirty="0" smtClean="0"/>
              <a:t>Second pair of action and reaction forces do not cancel.</a:t>
            </a:r>
          </a:p>
          <a:p>
            <a:pPr lvl="1">
              <a:spcAft>
                <a:spcPts val="1200"/>
              </a:spcAft>
              <a:buFontTx/>
              <a:buNone/>
            </a:pP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0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0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457200" y="990600"/>
            <a:ext cx="8229600" cy="1371600"/>
          </a:xfrm>
        </p:spPr>
        <p:txBody>
          <a:bodyPr/>
          <a:lstStyle/>
          <a:p>
            <a:pPr marL="838200" indent="-838200" algn="l"/>
            <a:r>
              <a:rPr lang="en-US" sz="2400" smtClean="0"/>
              <a:t>A bird flies by</a:t>
            </a:r>
            <a:endParaRPr lang="en-US" sz="2800" b="1" i="1" smtClean="0">
              <a:latin typeface="Batang" pitchFamily="18" charset="-127"/>
              <a:ea typeface="Batang" pitchFamily="18" charset="-127"/>
            </a:endParaRPr>
          </a:p>
        </p:txBody>
      </p:sp>
      <p:sp>
        <p:nvSpPr>
          <p:cNvPr id="418819" name="Rectangle 3"/>
          <p:cNvSpPr>
            <a:spLocks noGrp="1" noChangeArrowheads="1"/>
          </p:cNvSpPr>
          <p:nvPr>
            <p:ph type="body" idx="1"/>
          </p:nvPr>
        </p:nvSpPr>
        <p:spPr>
          <a:xfrm>
            <a:off x="457200" y="2514600"/>
            <a:ext cx="8229600" cy="4343400"/>
          </a:xfrm>
        </p:spPr>
        <p:txBody>
          <a:bodyPr/>
          <a:lstStyle/>
          <a:p>
            <a:pPr marL="609600" indent="-609600">
              <a:buFontTx/>
              <a:buNone/>
            </a:pPr>
            <a:r>
              <a:rPr lang="en-US" sz="2400" smtClean="0"/>
              <a:t>A.	flapping its wings.</a:t>
            </a:r>
            <a:endParaRPr lang="en-US" sz="2400" smtClean="0">
              <a:ea typeface="Batang" pitchFamily="18" charset="-127"/>
            </a:endParaRPr>
          </a:p>
          <a:p>
            <a:pPr marL="609600" indent="-609600">
              <a:buFontTx/>
              <a:buAutoNum type="alphaUcPeriod" startAt="2"/>
            </a:pPr>
            <a:r>
              <a:rPr lang="en-US" sz="2400" smtClean="0"/>
              <a:t>pushing air down so that the air pushes it upward.</a:t>
            </a:r>
            <a:endParaRPr lang="en-US" sz="2400" b="1" smtClean="0">
              <a:ea typeface="Batang" pitchFamily="18" charset="-127"/>
            </a:endParaRPr>
          </a:p>
          <a:p>
            <a:pPr marL="609600" indent="-609600">
              <a:buFontTx/>
              <a:buAutoNum type="alphaUcPeriod" startAt="2"/>
            </a:pPr>
            <a:r>
              <a:rPr lang="en-US" sz="2400" smtClean="0"/>
              <a:t>hovering in midair.</a:t>
            </a:r>
            <a:endParaRPr lang="en-US" sz="2400" smtClean="0">
              <a:ea typeface="Batang" pitchFamily="18" charset="-127"/>
            </a:endParaRPr>
          </a:p>
          <a:p>
            <a:pPr marL="609600" indent="-609600">
              <a:buFontTx/>
              <a:buAutoNum type="alphaUcPeriod" startAt="4"/>
            </a:pPr>
            <a:r>
              <a:rPr lang="en-US" sz="2400" smtClean="0"/>
              <a:t>inhaling and exhaling air.</a:t>
            </a:r>
            <a:endParaRPr lang="en-US" sz="2400" smtClean="0">
              <a:solidFill>
                <a:schemeClr val="hlink"/>
              </a:solidFill>
            </a:endParaRPr>
          </a:p>
          <a:p>
            <a:pPr marL="609600" indent="-609600">
              <a:buFontTx/>
              <a:buNone/>
            </a:pPr>
            <a:endParaRPr lang="en-US" sz="2400" smtClean="0"/>
          </a:p>
        </p:txBody>
      </p:sp>
      <p:sp>
        <p:nvSpPr>
          <p:cNvPr id="418820" name="Rectangle 4"/>
          <p:cNvSpPr>
            <a:spLocks noChangeArrowheads="1"/>
          </p:cNvSpPr>
          <p:nvPr/>
        </p:nvSpPr>
        <p:spPr bwMode="auto">
          <a:xfrm>
            <a:off x="0" y="0"/>
            <a:ext cx="9144000" cy="762000"/>
          </a:xfrm>
          <a:prstGeom prst="rect">
            <a:avLst/>
          </a:prstGeom>
          <a:solidFill>
            <a:srgbClr val="3B79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solidFill>
                  <a:schemeClr val="bg1"/>
                </a:solidFill>
                <a:cs typeface="Arial" pitchFamily="34" charset="0"/>
              </a:rPr>
              <a:t>Newton’s Third Law</a:t>
            </a:r>
          </a:p>
          <a:p>
            <a:pPr algn="ctr"/>
            <a:r>
              <a:rPr lang="en-US" sz="2400">
                <a:solidFill>
                  <a:schemeClr val="bg1"/>
                </a:solidFill>
                <a:cs typeface="Arial" pitchFamily="34" charset="0"/>
              </a:rPr>
              <a:t>CHECK YOUR NEIGHBOR</a:t>
            </a:r>
            <a:r>
              <a:rPr lang="en-US" sz="2400" i="1">
                <a:solidFill>
                  <a:schemeClr val="folHlink"/>
                </a:solidFill>
                <a:cs typeface="Arial" pitchFamily="34" charset="0"/>
              </a:rPr>
              <a:t> </a:t>
            </a:r>
          </a:p>
        </p:txBody>
      </p:sp>
    </p:spTree>
    <p:extLst>
      <p:ext uri="{BB962C8B-B14F-4D97-AF65-F5344CB8AC3E}">
        <p14:creationId xmlns:p14="http://schemas.microsoft.com/office/powerpoint/2010/main" val="41298349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457200" y="990600"/>
            <a:ext cx="8229600" cy="1371600"/>
          </a:xfrm>
        </p:spPr>
        <p:txBody>
          <a:bodyPr/>
          <a:lstStyle/>
          <a:p>
            <a:pPr marL="838200" indent="-838200" algn="l"/>
            <a:r>
              <a:rPr lang="en-US" sz="2400" smtClean="0"/>
              <a:t>Slightly tilted wings of airplanes deflect</a:t>
            </a:r>
            <a:endParaRPr lang="en-US" sz="2800" b="1" i="1" smtClean="0">
              <a:latin typeface="Batang" pitchFamily="18" charset="-127"/>
              <a:ea typeface="Batang" pitchFamily="18" charset="-127"/>
            </a:endParaRPr>
          </a:p>
        </p:txBody>
      </p:sp>
      <p:sp>
        <p:nvSpPr>
          <p:cNvPr id="422915" name="Rectangle 3"/>
          <p:cNvSpPr>
            <a:spLocks noGrp="1" noChangeArrowheads="1"/>
          </p:cNvSpPr>
          <p:nvPr>
            <p:ph type="body" idx="1"/>
          </p:nvPr>
        </p:nvSpPr>
        <p:spPr>
          <a:xfrm>
            <a:off x="457200" y="2514600"/>
            <a:ext cx="8229600" cy="4343400"/>
          </a:xfrm>
        </p:spPr>
        <p:txBody>
          <a:bodyPr/>
          <a:lstStyle/>
          <a:p>
            <a:pPr marL="609600" indent="-609600">
              <a:buFontTx/>
              <a:buNone/>
            </a:pPr>
            <a:r>
              <a:rPr lang="en-US" sz="2400" smtClean="0"/>
              <a:t>A.	oncoming air downward to produce lift.</a:t>
            </a:r>
            <a:endParaRPr lang="en-US" sz="2400" smtClean="0">
              <a:ea typeface="Batang" pitchFamily="18" charset="-127"/>
            </a:endParaRPr>
          </a:p>
          <a:p>
            <a:pPr marL="609600" indent="-609600">
              <a:buFontTx/>
              <a:buAutoNum type="alphaUcPeriod" startAt="2"/>
            </a:pPr>
            <a:r>
              <a:rPr lang="en-US" sz="2400" smtClean="0"/>
              <a:t>oncoming air upward to produce lift.</a:t>
            </a:r>
            <a:endParaRPr lang="en-US" sz="2400" b="1" smtClean="0">
              <a:ea typeface="Batang" pitchFamily="18" charset="-127"/>
            </a:endParaRPr>
          </a:p>
          <a:p>
            <a:pPr marL="609600" indent="-609600">
              <a:buFontTx/>
              <a:buAutoNum type="alphaUcPeriod" startAt="2"/>
            </a:pPr>
            <a:r>
              <a:rPr lang="en-US" sz="2400" smtClean="0"/>
              <a:t>Both A and B.</a:t>
            </a:r>
            <a:endParaRPr lang="en-US" sz="2400" smtClean="0">
              <a:ea typeface="Batang" pitchFamily="18" charset="-127"/>
            </a:endParaRPr>
          </a:p>
          <a:p>
            <a:pPr marL="609600" indent="-609600">
              <a:buFontTx/>
              <a:buAutoNum type="alphaUcPeriod" startAt="4"/>
            </a:pPr>
            <a:r>
              <a:rPr lang="en-US" sz="2400" smtClean="0"/>
              <a:t>Neither A nor B.</a:t>
            </a:r>
            <a:endParaRPr lang="en-US" sz="2400" smtClean="0">
              <a:solidFill>
                <a:schemeClr val="hlink"/>
              </a:solidFill>
            </a:endParaRPr>
          </a:p>
          <a:p>
            <a:pPr marL="609600" indent="-609600">
              <a:buFontTx/>
              <a:buNone/>
            </a:pPr>
            <a:endParaRPr lang="en-US" sz="2400" smtClean="0"/>
          </a:p>
        </p:txBody>
      </p:sp>
      <p:sp>
        <p:nvSpPr>
          <p:cNvPr id="422916" name="Rectangle 4"/>
          <p:cNvSpPr>
            <a:spLocks noChangeArrowheads="1"/>
          </p:cNvSpPr>
          <p:nvPr/>
        </p:nvSpPr>
        <p:spPr bwMode="auto">
          <a:xfrm>
            <a:off x="0" y="0"/>
            <a:ext cx="9144000" cy="762000"/>
          </a:xfrm>
          <a:prstGeom prst="rect">
            <a:avLst/>
          </a:prstGeom>
          <a:solidFill>
            <a:srgbClr val="3B79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solidFill>
                  <a:schemeClr val="bg1"/>
                </a:solidFill>
                <a:cs typeface="Arial" pitchFamily="34" charset="0"/>
              </a:rPr>
              <a:t>Newton’s Third Law</a:t>
            </a:r>
          </a:p>
          <a:p>
            <a:pPr algn="ctr"/>
            <a:r>
              <a:rPr lang="en-US" sz="2400">
                <a:solidFill>
                  <a:schemeClr val="bg1"/>
                </a:solidFill>
                <a:cs typeface="Arial" pitchFamily="34" charset="0"/>
              </a:rPr>
              <a:t>CHECK YOUR NEIGHBOR</a:t>
            </a:r>
            <a:r>
              <a:rPr lang="en-US" sz="2400" i="1">
                <a:solidFill>
                  <a:schemeClr val="folHlink"/>
                </a:solidFill>
                <a:cs typeface="Arial" pitchFamily="34" charset="0"/>
              </a:rPr>
              <a:t> </a:t>
            </a:r>
          </a:p>
        </p:txBody>
      </p:sp>
    </p:spTree>
    <p:extLst>
      <p:ext uri="{BB962C8B-B14F-4D97-AF65-F5344CB8AC3E}">
        <p14:creationId xmlns:p14="http://schemas.microsoft.com/office/powerpoint/2010/main" val="2351055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
            <a:ext cx="8229600" cy="1219200"/>
          </a:xfrm>
        </p:spPr>
        <p:txBody>
          <a:bodyPr/>
          <a:lstStyle/>
          <a:p>
            <a:pPr eaLnBrk="1" hangingPunct="1"/>
            <a:r>
              <a:rPr lang="en-US" dirty="0" smtClean="0"/>
              <a:t>Chapter 5 Pre-Class Reading Question</a:t>
            </a:r>
          </a:p>
        </p:txBody>
      </p:sp>
      <p:sp>
        <p:nvSpPr>
          <p:cNvPr id="28675" name="Rectangle 3"/>
          <p:cNvSpPr>
            <a:spLocks noGrp="1" noChangeArrowheads="1"/>
          </p:cNvSpPr>
          <p:nvPr>
            <p:ph type="body" idx="1"/>
          </p:nvPr>
        </p:nvSpPr>
        <p:spPr>
          <a:xfrm>
            <a:off x="152400" y="1722120"/>
            <a:ext cx="8534400" cy="4348843"/>
          </a:xfrm>
        </p:spPr>
        <p:txBody>
          <a:bodyPr/>
          <a:lstStyle/>
          <a:p>
            <a:pPr eaLnBrk="1" hangingPunct="1"/>
            <a:r>
              <a:rPr lang="en-CA" dirty="0"/>
              <a:t>A boxer cannot exert much force on a piece of tissue paper suspended in air </a:t>
            </a:r>
            <a:r>
              <a:rPr lang="en-CA" dirty="0" smtClean="0"/>
              <a:t>because</a:t>
            </a:r>
          </a:p>
          <a:p>
            <a:pPr marL="514350" indent="-514350" eaLnBrk="1" hangingPunct="1">
              <a:buFont typeface="+mj-lt"/>
              <a:buAutoNum type="alphaUcPeriod"/>
            </a:pPr>
            <a:r>
              <a:rPr lang="en-CA" dirty="0" smtClean="0"/>
              <a:t>the </a:t>
            </a:r>
            <a:r>
              <a:rPr lang="en-CA" dirty="0"/>
              <a:t>time of the interaction is too </a:t>
            </a:r>
            <a:r>
              <a:rPr lang="en-CA" dirty="0" smtClean="0"/>
              <a:t>brief</a:t>
            </a:r>
          </a:p>
          <a:p>
            <a:pPr marL="514350" indent="-514350" eaLnBrk="1" hangingPunct="1">
              <a:buFont typeface="+mj-lt"/>
              <a:buAutoNum type="alphaUcPeriod"/>
            </a:pPr>
            <a:r>
              <a:rPr lang="en-CA" dirty="0" smtClean="0"/>
              <a:t>there </a:t>
            </a:r>
            <a:r>
              <a:rPr lang="en-CA" dirty="0"/>
              <a:t>is little follow-through with the punch</a:t>
            </a:r>
          </a:p>
          <a:p>
            <a:pPr marL="514350" indent="-514350" eaLnBrk="1" hangingPunct="1">
              <a:buFont typeface="+mj-lt"/>
              <a:buAutoNum type="alphaUcPeriod"/>
            </a:pPr>
            <a:r>
              <a:rPr lang="en-CA" dirty="0" smtClean="0"/>
              <a:t>the </a:t>
            </a:r>
            <a:r>
              <a:rPr lang="en-CA" dirty="0"/>
              <a:t>tissue lacks enough strength </a:t>
            </a:r>
            <a:endParaRPr lang="en-CA" dirty="0" smtClean="0"/>
          </a:p>
          <a:p>
            <a:pPr marL="514350" indent="-514350" eaLnBrk="1" hangingPunct="1">
              <a:buFont typeface="+mj-lt"/>
              <a:buAutoNum type="alphaUcPeriod"/>
            </a:pPr>
            <a:r>
              <a:rPr lang="en-CA" dirty="0"/>
              <a:t>the tissue paper has too little mass to exert much force on the boxer's </a:t>
            </a:r>
            <a:r>
              <a:rPr lang="en-CA" dirty="0" smtClean="0"/>
              <a:t>fist</a:t>
            </a:r>
            <a:endParaRPr lang="en-CA" dirty="0"/>
          </a:p>
        </p:txBody>
      </p:sp>
    </p:spTree>
    <p:extLst>
      <p:ext uri="{BB962C8B-B14F-4D97-AF65-F5344CB8AC3E}">
        <p14:creationId xmlns:p14="http://schemas.microsoft.com/office/powerpoint/2010/main" val="24923631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457200" y="0"/>
            <a:ext cx="8229600" cy="601662"/>
          </a:xfrm>
        </p:spPr>
        <p:txBody>
          <a:bodyPr/>
          <a:lstStyle/>
          <a:p>
            <a:r>
              <a:rPr lang="en-US" sz="3200" dirty="0" smtClean="0"/>
              <a:t>Summary of Newton’s Three Laws of Motion</a:t>
            </a:r>
          </a:p>
        </p:txBody>
      </p:sp>
      <p:sp>
        <p:nvSpPr>
          <p:cNvPr id="447491" name="Rectangle 3"/>
          <p:cNvSpPr>
            <a:spLocks noGrp="1" noChangeArrowheads="1"/>
          </p:cNvSpPr>
          <p:nvPr>
            <p:ph type="body" idx="1"/>
          </p:nvPr>
        </p:nvSpPr>
        <p:spPr>
          <a:xfrm>
            <a:off x="171450" y="666750"/>
            <a:ext cx="8782050" cy="5753100"/>
          </a:xfrm>
        </p:spPr>
        <p:txBody>
          <a:bodyPr/>
          <a:lstStyle/>
          <a:p>
            <a:r>
              <a:rPr lang="en-US" sz="2400" b="1" dirty="0" smtClean="0"/>
              <a:t>Newton’s first law </a:t>
            </a:r>
            <a:r>
              <a:rPr lang="en-US" sz="2400" dirty="0" smtClean="0"/>
              <a:t>(the law of inertia)</a:t>
            </a:r>
          </a:p>
          <a:p>
            <a:pPr lvl="1"/>
            <a:r>
              <a:rPr lang="en-US" sz="2400" dirty="0" smtClean="0"/>
              <a:t>An object at rest tends to remain at rest; an object in motion tends to remain in motion at constant speed along a straight-line path.</a:t>
            </a:r>
          </a:p>
          <a:p>
            <a:pPr lvl="1"/>
            <a:endParaRPr lang="en-US" sz="2400" dirty="0" smtClean="0"/>
          </a:p>
          <a:p>
            <a:r>
              <a:rPr lang="en-US" sz="2400" b="1" dirty="0" smtClean="0"/>
              <a:t>Newton’s second law </a:t>
            </a:r>
            <a:r>
              <a:rPr lang="en-US" sz="2400" dirty="0" smtClean="0"/>
              <a:t>(the law of acceleration)</a:t>
            </a:r>
          </a:p>
          <a:p>
            <a:pPr lvl="1"/>
            <a:r>
              <a:rPr lang="en-US" sz="2400" dirty="0" smtClean="0"/>
              <a:t>When a net force acts on an object, the object will accelerate. The acceleration is directly proportional to the net force and inversely proportional to the mass.</a:t>
            </a:r>
          </a:p>
          <a:p>
            <a:pPr lvl="1"/>
            <a:endParaRPr lang="en-US" sz="2400" dirty="0" smtClean="0"/>
          </a:p>
          <a:p>
            <a:r>
              <a:rPr lang="en-US" sz="2400" b="1" dirty="0" smtClean="0"/>
              <a:t>Newton’s third law </a:t>
            </a:r>
            <a:r>
              <a:rPr lang="en-US" sz="2400" dirty="0" smtClean="0"/>
              <a:t>(the law of action and reaction)</a:t>
            </a:r>
          </a:p>
          <a:p>
            <a:pPr lvl="1"/>
            <a:r>
              <a:rPr lang="en-US" sz="2400" dirty="0" smtClean="0"/>
              <a:t>Whenever one object exerts a force on a second object, the second object exerts an equal and opposite force on the first.</a:t>
            </a:r>
          </a:p>
          <a:p>
            <a:endParaRPr lang="en-US" sz="2400" dirty="0" smtClean="0"/>
          </a:p>
        </p:txBody>
      </p:sp>
    </p:spTree>
    <p:extLst>
      <p:ext uri="{BB962C8B-B14F-4D97-AF65-F5344CB8AC3E}">
        <p14:creationId xmlns:p14="http://schemas.microsoft.com/office/powerpoint/2010/main" val="6993700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1109" name="Picture 5" descr="05_21_Figure"/>
          <p:cNvPicPr>
            <a:picLocks noChangeAspect="1" noChangeArrowheads="1"/>
          </p:cNvPicPr>
          <p:nvPr/>
        </p:nvPicPr>
        <p:blipFill>
          <a:blip r:embed="rId3">
            <a:extLst>
              <a:ext uri="{28A0092B-C50C-407E-A947-70E740481C1C}">
                <a14:useLocalDpi xmlns:a14="http://schemas.microsoft.com/office/drawing/2010/main" val="0"/>
              </a:ext>
            </a:extLst>
          </a:blip>
          <a:srcRect b="18381"/>
          <a:stretch>
            <a:fillRect/>
          </a:stretch>
        </p:blipFill>
        <p:spPr bwMode="auto">
          <a:xfrm>
            <a:off x="682625" y="3454400"/>
            <a:ext cx="7775575" cy="539750"/>
          </a:xfrm>
          <a:prstGeom prst="rect">
            <a:avLst/>
          </a:prstGeom>
          <a:noFill/>
          <a:extLst>
            <a:ext uri="{909E8E84-426E-40DD-AFC4-6F175D3DCCD1}">
              <a14:hiddenFill xmlns:a14="http://schemas.microsoft.com/office/drawing/2010/main">
                <a:solidFill>
                  <a:srgbClr val="FFFFFF"/>
                </a:solidFill>
              </a14:hiddenFill>
            </a:ext>
          </a:extLst>
        </p:spPr>
      </p:pic>
      <p:sp>
        <p:nvSpPr>
          <p:cNvPr id="431106" name="Rectangle 2"/>
          <p:cNvSpPr>
            <a:spLocks noGrp="1" noChangeArrowheads="1"/>
          </p:cNvSpPr>
          <p:nvPr>
            <p:ph type="title"/>
          </p:nvPr>
        </p:nvSpPr>
        <p:spPr/>
        <p:txBody>
          <a:bodyPr/>
          <a:lstStyle/>
          <a:p>
            <a:r>
              <a:rPr lang="en-US" dirty="0" smtClean="0"/>
              <a:t>Vectors &amp; Scalars</a:t>
            </a:r>
          </a:p>
        </p:txBody>
      </p:sp>
      <p:sp>
        <p:nvSpPr>
          <p:cNvPr id="431107" name="Rectangle 3"/>
          <p:cNvSpPr>
            <a:spLocks noGrp="1" noChangeArrowheads="1"/>
          </p:cNvSpPr>
          <p:nvPr>
            <p:ph type="body" idx="1"/>
          </p:nvPr>
        </p:nvSpPr>
        <p:spPr>
          <a:xfrm>
            <a:off x="457200" y="1371600"/>
            <a:ext cx="8229600" cy="4525963"/>
          </a:xfrm>
        </p:spPr>
        <p:txBody>
          <a:bodyPr/>
          <a:lstStyle/>
          <a:p>
            <a:pPr>
              <a:lnSpc>
                <a:spcPct val="90000"/>
              </a:lnSpc>
              <a:buFontTx/>
              <a:buNone/>
            </a:pPr>
            <a:r>
              <a:rPr lang="en-US" dirty="0" smtClean="0"/>
              <a:t>Vector quantity</a:t>
            </a:r>
          </a:p>
          <a:p>
            <a:pPr>
              <a:lnSpc>
                <a:spcPct val="90000"/>
              </a:lnSpc>
            </a:pPr>
            <a:r>
              <a:rPr lang="en-US" sz="2800" dirty="0" smtClean="0"/>
              <a:t>has magnitude and direction.</a:t>
            </a:r>
          </a:p>
          <a:p>
            <a:pPr>
              <a:lnSpc>
                <a:spcPct val="90000"/>
              </a:lnSpc>
            </a:pPr>
            <a:r>
              <a:rPr lang="en-US" sz="2800" dirty="0" smtClean="0"/>
              <a:t>is represented by an arrow.</a:t>
            </a:r>
            <a:endParaRPr lang="en-US" dirty="0" smtClean="0"/>
          </a:p>
          <a:p>
            <a:pPr>
              <a:lnSpc>
                <a:spcPct val="90000"/>
              </a:lnSpc>
              <a:buFontTx/>
              <a:buNone/>
            </a:pPr>
            <a:r>
              <a:rPr lang="en-US" dirty="0" smtClean="0"/>
              <a:t>	</a:t>
            </a:r>
            <a:r>
              <a:rPr lang="en-US" sz="2800" dirty="0" smtClean="0"/>
              <a:t>Example: </a:t>
            </a:r>
            <a:r>
              <a:rPr lang="en-US" sz="2400" dirty="0" smtClean="0"/>
              <a:t>velocity, force, acceleration  </a:t>
            </a:r>
            <a:endParaRPr lang="en-US" sz="2800" dirty="0" smtClean="0"/>
          </a:p>
          <a:p>
            <a:pPr>
              <a:lnSpc>
                <a:spcPct val="90000"/>
              </a:lnSpc>
              <a:buFontTx/>
              <a:buNone/>
            </a:pPr>
            <a:endParaRPr lang="en-US" sz="1800" dirty="0" smtClean="0"/>
          </a:p>
          <a:p>
            <a:pPr>
              <a:lnSpc>
                <a:spcPct val="90000"/>
              </a:lnSpc>
              <a:buFontTx/>
              <a:buNone/>
            </a:pPr>
            <a:endParaRPr lang="en-US" sz="1800" dirty="0" smtClean="0"/>
          </a:p>
          <a:p>
            <a:pPr>
              <a:lnSpc>
                <a:spcPct val="90000"/>
              </a:lnSpc>
              <a:buFontTx/>
              <a:buNone/>
            </a:pPr>
            <a:endParaRPr lang="en-US" sz="1800" dirty="0" smtClean="0"/>
          </a:p>
          <a:p>
            <a:pPr>
              <a:lnSpc>
                <a:spcPct val="90000"/>
              </a:lnSpc>
              <a:buFontTx/>
              <a:buNone/>
            </a:pPr>
            <a:r>
              <a:rPr lang="en-US" dirty="0" smtClean="0"/>
              <a:t>Scalar quantity</a:t>
            </a:r>
          </a:p>
          <a:p>
            <a:pPr>
              <a:lnSpc>
                <a:spcPct val="90000"/>
              </a:lnSpc>
            </a:pPr>
            <a:r>
              <a:rPr lang="en-US" sz="2800" dirty="0" smtClean="0"/>
              <a:t>has magnitude.</a:t>
            </a:r>
            <a:endParaRPr lang="en-US" dirty="0" smtClean="0"/>
          </a:p>
          <a:p>
            <a:pPr>
              <a:lnSpc>
                <a:spcPct val="90000"/>
              </a:lnSpc>
              <a:buFontTx/>
              <a:buNone/>
            </a:pPr>
            <a:r>
              <a:rPr lang="en-US" dirty="0" smtClean="0"/>
              <a:t>	</a:t>
            </a:r>
            <a:r>
              <a:rPr lang="en-US" sz="2800" dirty="0" smtClean="0"/>
              <a:t>Example: </a:t>
            </a:r>
            <a:r>
              <a:rPr lang="en-US" sz="2400" dirty="0" smtClean="0"/>
              <a:t>mass, volume, speed</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11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11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11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110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110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11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985838"/>
            <a:ext cx="5827713"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48582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a:xfrm>
            <a:off x="457200" y="153868"/>
            <a:ext cx="8229600" cy="829543"/>
          </a:xfrm>
        </p:spPr>
        <p:txBody>
          <a:bodyPr/>
          <a:lstStyle/>
          <a:p>
            <a:r>
              <a:rPr lang="en-US" dirty="0" smtClean="0"/>
              <a:t>Vector Addition</a:t>
            </a:r>
          </a:p>
        </p:txBody>
      </p:sp>
      <p:sp>
        <p:nvSpPr>
          <p:cNvPr id="432131" name="Rectangle 3"/>
          <p:cNvSpPr>
            <a:spLocks noGrp="1" noChangeArrowheads="1"/>
          </p:cNvSpPr>
          <p:nvPr>
            <p:ph type="body" idx="1"/>
          </p:nvPr>
        </p:nvSpPr>
        <p:spPr>
          <a:xfrm>
            <a:off x="439947" y="1151627"/>
            <a:ext cx="8428008" cy="4525963"/>
          </a:xfrm>
        </p:spPr>
        <p:txBody>
          <a:bodyPr/>
          <a:lstStyle/>
          <a:p>
            <a:pPr marL="0" indent="0">
              <a:lnSpc>
                <a:spcPct val="90000"/>
              </a:lnSpc>
              <a:buNone/>
            </a:pPr>
            <a:r>
              <a:rPr lang="en-US" dirty="0" smtClean="0"/>
              <a:t>The sum of two or more vectors</a:t>
            </a:r>
            <a:endParaRPr lang="en-US" sz="3600" dirty="0" smtClean="0"/>
          </a:p>
          <a:p>
            <a:pPr>
              <a:lnSpc>
                <a:spcPct val="90000"/>
              </a:lnSpc>
            </a:pPr>
            <a:r>
              <a:rPr lang="en-US" dirty="0" smtClean="0"/>
              <a:t>For vectors in the same direction, add arithmetically.</a:t>
            </a:r>
          </a:p>
          <a:p>
            <a:pPr>
              <a:lnSpc>
                <a:spcPct val="90000"/>
              </a:lnSpc>
            </a:pPr>
            <a:r>
              <a:rPr lang="en-US" dirty="0" smtClean="0"/>
              <a:t>For vectors in opposite directions, subtract arithmetically.</a:t>
            </a:r>
          </a:p>
          <a:p>
            <a:pPr>
              <a:lnSpc>
                <a:spcPct val="90000"/>
              </a:lnSpc>
            </a:pPr>
            <a:r>
              <a:rPr lang="en-US" sz="3600" dirty="0" smtClean="0"/>
              <a:t>Two vectors that don’t act in the same or opposite direction:</a:t>
            </a:r>
          </a:p>
          <a:p>
            <a:pPr lvl="1">
              <a:lnSpc>
                <a:spcPct val="90000"/>
              </a:lnSpc>
            </a:pPr>
            <a:r>
              <a:rPr lang="en-US" sz="3200" dirty="0" smtClean="0"/>
              <a:t>use parallelogram rule.</a:t>
            </a:r>
          </a:p>
          <a:p>
            <a:pPr>
              <a:lnSpc>
                <a:spcPct val="90000"/>
              </a:lnSpc>
            </a:pPr>
            <a:r>
              <a:rPr lang="en-US" dirty="0" smtClean="0"/>
              <a:t>Two vectors at right angles to each other</a:t>
            </a:r>
          </a:p>
          <a:p>
            <a:pPr lvl="1">
              <a:lnSpc>
                <a:spcPct val="90000"/>
              </a:lnSpc>
            </a:pPr>
            <a:r>
              <a:rPr lang="en-US" sz="3200" dirty="0" smtClean="0"/>
              <a:t>use Pythagorean Theorem: </a:t>
            </a:r>
            <a:r>
              <a:rPr lang="en-US" sz="3200" i="1" dirty="0" smtClean="0">
                <a:latin typeface="Times New Roman" pitchFamily="18" charset="0"/>
                <a:cs typeface="Times New Roman" pitchFamily="18" charset="0"/>
              </a:rPr>
              <a:t>R</a:t>
            </a:r>
            <a:r>
              <a:rPr lang="en-US" sz="3200" baseline="30000" dirty="0" smtClean="0">
                <a:latin typeface="Times New Roman" pitchFamily="18" charset="0"/>
                <a:cs typeface="Times New Roman" pitchFamily="18" charset="0"/>
              </a:rPr>
              <a:t>2</a:t>
            </a:r>
            <a:r>
              <a:rPr lang="en-US" sz="3200" dirty="0" smtClean="0">
                <a:latin typeface="Times New Roman" pitchFamily="18" charset="0"/>
                <a:cs typeface="Times New Roman" pitchFamily="18" charset="0"/>
              </a:rPr>
              <a:t> = </a:t>
            </a:r>
            <a:r>
              <a:rPr lang="en-US" sz="3200" i="1" dirty="0" smtClean="0">
                <a:latin typeface="Times New Roman" pitchFamily="18" charset="0"/>
                <a:cs typeface="Times New Roman" pitchFamily="18" charset="0"/>
              </a:rPr>
              <a:t>V </a:t>
            </a:r>
            <a:r>
              <a:rPr lang="en-US" sz="3200" baseline="30000" dirty="0" smtClean="0">
                <a:latin typeface="Times New Roman" pitchFamily="18" charset="0"/>
                <a:cs typeface="Times New Roman" pitchFamily="18" charset="0"/>
              </a:rPr>
              <a:t>2</a:t>
            </a:r>
            <a:r>
              <a:rPr lang="en-US" sz="3200" dirty="0" smtClean="0">
                <a:latin typeface="Times New Roman" pitchFamily="18" charset="0"/>
                <a:cs typeface="Times New Roman" pitchFamily="18" charset="0"/>
              </a:rPr>
              <a:t> +</a:t>
            </a:r>
            <a:r>
              <a:rPr lang="en-US" sz="3200" i="1" dirty="0" smtClean="0">
                <a:latin typeface="Times New Roman" pitchFamily="18" charset="0"/>
                <a:cs typeface="Times New Roman" pitchFamily="18" charset="0"/>
              </a:rPr>
              <a:t> H </a:t>
            </a:r>
            <a:r>
              <a:rPr lang="en-US" sz="3200" baseline="30000" dirty="0" smtClean="0">
                <a:latin typeface="Times New Roman" pitchFamily="18" charset="0"/>
                <a:cs typeface="Times New Roman" pitchFamily="18" charset="0"/>
              </a:rPr>
              <a:t>2</a:t>
            </a:r>
            <a:r>
              <a:rPr lang="en-US" sz="3200" dirty="0" smtClean="0"/>
              <a:t>.</a:t>
            </a:r>
          </a:p>
          <a:p>
            <a:pPr lvl="1">
              <a:lnSpc>
                <a:spcPct val="90000"/>
              </a:lnSpc>
              <a:buFontTx/>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2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2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2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213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213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2131">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21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b="8672"/>
          <a:stretch>
            <a:fillRect/>
          </a:stretch>
        </p:blipFill>
        <p:spPr bwMode="auto">
          <a:xfrm>
            <a:off x="661988" y="1987550"/>
            <a:ext cx="7466012"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3"/>
          <p:cNvSpPr txBox="1">
            <a:spLocks noChangeArrowheads="1"/>
          </p:cNvSpPr>
          <p:nvPr/>
        </p:nvSpPr>
        <p:spPr bwMode="auto">
          <a:xfrm>
            <a:off x="968375" y="401638"/>
            <a:ext cx="56769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28675" eaLnBrk="0" hangingPunct="0">
              <a:tabLst>
                <a:tab pos="657225" algn="l"/>
                <a:tab pos="1312863" algn="l"/>
                <a:tab pos="1970088" algn="l"/>
              </a:tabLst>
              <a:defRPr>
                <a:solidFill>
                  <a:schemeClr val="tx1"/>
                </a:solidFill>
                <a:latin typeface="Arial" pitchFamily="34" charset="0"/>
                <a:cs typeface="Arial" pitchFamily="34" charset="0"/>
              </a:defRPr>
            </a:lvl1pPr>
            <a:lvl2pPr marL="742950" indent="-285750" defTabSz="828675" eaLnBrk="0" hangingPunct="0">
              <a:tabLst>
                <a:tab pos="657225" algn="l"/>
                <a:tab pos="1312863" algn="l"/>
                <a:tab pos="1970088" algn="l"/>
              </a:tabLst>
              <a:defRPr>
                <a:solidFill>
                  <a:schemeClr val="tx1"/>
                </a:solidFill>
                <a:latin typeface="Arial" pitchFamily="34" charset="0"/>
                <a:cs typeface="Arial" pitchFamily="34" charset="0"/>
              </a:defRPr>
            </a:lvl2pPr>
            <a:lvl3pPr marL="1143000" indent="-228600" defTabSz="828675" eaLnBrk="0" hangingPunct="0">
              <a:tabLst>
                <a:tab pos="657225" algn="l"/>
                <a:tab pos="1312863" algn="l"/>
                <a:tab pos="1970088" algn="l"/>
              </a:tabLst>
              <a:defRPr>
                <a:solidFill>
                  <a:schemeClr val="tx1"/>
                </a:solidFill>
                <a:latin typeface="Arial" pitchFamily="34" charset="0"/>
                <a:cs typeface="Arial" pitchFamily="34" charset="0"/>
              </a:defRPr>
            </a:lvl3pPr>
            <a:lvl4pPr marL="1600200" indent="-228600" defTabSz="828675" eaLnBrk="0" hangingPunct="0">
              <a:tabLst>
                <a:tab pos="657225" algn="l"/>
                <a:tab pos="1312863" algn="l"/>
                <a:tab pos="1970088" algn="l"/>
              </a:tabLst>
              <a:defRPr>
                <a:solidFill>
                  <a:schemeClr val="tx1"/>
                </a:solidFill>
                <a:latin typeface="Arial" pitchFamily="34" charset="0"/>
                <a:cs typeface="Arial" pitchFamily="34" charset="0"/>
              </a:defRPr>
            </a:lvl4pPr>
            <a:lvl5pPr marL="2057400" indent="-228600" defTabSz="828675" eaLnBrk="0" hangingPunct="0">
              <a:tabLst>
                <a:tab pos="657225" algn="l"/>
                <a:tab pos="1312863" algn="l"/>
                <a:tab pos="1970088" algn="l"/>
              </a:tabLst>
              <a:defRPr>
                <a:solidFill>
                  <a:schemeClr val="tx1"/>
                </a:solidFill>
                <a:latin typeface="Arial" pitchFamily="34" charset="0"/>
                <a:cs typeface="Arial" pitchFamily="34" charset="0"/>
              </a:defRPr>
            </a:lvl5pPr>
            <a:lvl6pPr marL="2514600" indent="-228600" defTabSz="828675" eaLnBrk="0" fontAlgn="base" hangingPunct="0">
              <a:spcBef>
                <a:spcPct val="0"/>
              </a:spcBef>
              <a:spcAft>
                <a:spcPct val="0"/>
              </a:spcAft>
              <a:tabLst>
                <a:tab pos="657225" algn="l"/>
                <a:tab pos="1312863" algn="l"/>
                <a:tab pos="1970088" algn="l"/>
              </a:tabLst>
              <a:defRPr>
                <a:solidFill>
                  <a:schemeClr val="tx1"/>
                </a:solidFill>
                <a:latin typeface="Arial" pitchFamily="34" charset="0"/>
                <a:cs typeface="Arial" pitchFamily="34" charset="0"/>
              </a:defRPr>
            </a:lvl6pPr>
            <a:lvl7pPr marL="2971800" indent="-228600" defTabSz="828675" eaLnBrk="0" fontAlgn="base" hangingPunct="0">
              <a:spcBef>
                <a:spcPct val="0"/>
              </a:spcBef>
              <a:spcAft>
                <a:spcPct val="0"/>
              </a:spcAft>
              <a:tabLst>
                <a:tab pos="657225" algn="l"/>
                <a:tab pos="1312863" algn="l"/>
                <a:tab pos="1970088" algn="l"/>
              </a:tabLst>
              <a:defRPr>
                <a:solidFill>
                  <a:schemeClr val="tx1"/>
                </a:solidFill>
                <a:latin typeface="Arial" pitchFamily="34" charset="0"/>
                <a:cs typeface="Arial" pitchFamily="34" charset="0"/>
              </a:defRPr>
            </a:lvl7pPr>
            <a:lvl8pPr marL="3429000" indent="-228600" defTabSz="828675" eaLnBrk="0" fontAlgn="base" hangingPunct="0">
              <a:spcBef>
                <a:spcPct val="0"/>
              </a:spcBef>
              <a:spcAft>
                <a:spcPct val="0"/>
              </a:spcAft>
              <a:tabLst>
                <a:tab pos="657225" algn="l"/>
                <a:tab pos="1312863" algn="l"/>
                <a:tab pos="1970088" algn="l"/>
              </a:tabLst>
              <a:defRPr>
                <a:solidFill>
                  <a:schemeClr val="tx1"/>
                </a:solidFill>
                <a:latin typeface="Arial" pitchFamily="34" charset="0"/>
                <a:cs typeface="Arial" pitchFamily="34" charset="0"/>
              </a:defRPr>
            </a:lvl8pPr>
            <a:lvl9pPr marL="3886200" indent="-228600" defTabSz="828675" eaLnBrk="0" fontAlgn="base" hangingPunct="0">
              <a:spcBef>
                <a:spcPct val="0"/>
              </a:spcBef>
              <a:spcAft>
                <a:spcPct val="0"/>
              </a:spcAft>
              <a:tabLst>
                <a:tab pos="657225" algn="l"/>
                <a:tab pos="1312863" algn="l"/>
                <a:tab pos="1970088" algn="l"/>
              </a:tabLst>
              <a:defRPr>
                <a:solidFill>
                  <a:schemeClr val="tx1"/>
                </a:solidFill>
                <a:latin typeface="Arial" pitchFamily="34" charset="0"/>
                <a:cs typeface="Arial" pitchFamily="34" charset="0"/>
              </a:defRPr>
            </a:lvl9pPr>
          </a:lstStyle>
          <a:p>
            <a:pPr eaLnBrk="1">
              <a:buClr>
                <a:srgbClr val="000000"/>
              </a:buClr>
              <a:buSzPct val="45000"/>
              <a:buFont typeface="StarSymbol"/>
              <a:buNone/>
            </a:pPr>
            <a:r>
              <a:rPr lang="en-GB" sz="3200" b="1">
                <a:solidFill>
                  <a:srgbClr val="336699"/>
                </a:solidFill>
                <a:latin typeface="Times New Roman" pitchFamily="18" charset="0"/>
              </a:rPr>
              <a:t>Which figure shows                   </a:t>
            </a:r>
            <a:r>
              <a:rPr lang="en-GB" sz="2000" b="1">
                <a:solidFill>
                  <a:srgbClr val="336699"/>
                </a:solidFill>
                <a:latin typeface="Times New Roman" pitchFamily="18" charset="0"/>
              </a:rPr>
              <a:t> </a:t>
            </a:r>
            <a:r>
              <a:rPr lang="en-GB" sz="3200" b="1">
                <a:solidFill>
                  <a:srgbClr val="336699"/>
                </a:solidFill>
                <a:latin typeface="Times New Roman" pitchFamily="18" charset="0"/>
              </a:rPr>
              <a:t>?</a:t>
            </a:r>
          </a:p>
        </p:txBody>
      </p:sp>
      <p:graphicFrame>
        <p:nvGraphicFramePr>
          <p:cNvPr id="8196" name="Object 2"/>
          <p:cNvGraphicFramePr>
            <a:graphicFrameLocks noChangeAspect="1"/>
          </p:cNvGraphicFramePr>
          <p:nvPr/>
        </p:nvGraphicFramePr>
        <p:xfrm>
          <a:off x="4476750" y="381000"/>
          <a:ext cx="1957388" cy="574675"/>
        </p:xfrm>
        <a:graphic>
          <a:graphicData uri="http://schemas.openxmlformats.org/presentationml/2006/ole">
            <mc:AlternateContent xmlns:mc="http://schemas.openxmlformats.org/markup-compatibility/2006">
              <mc:Choice xmlns:v="urn:schemas-microsoft-com:vml" Requires="v">
                <p:oleObj spid="_x0000_s5125" name="Equation" r:id="rId5" imgW="1129810" imgH="330057" progId="">
                  <p:embed/>
                </p:oleObj>
              </mc:Choice>
              <mc:Fallback>
                <p:oleObj name="Equation" r:id="rId5" imgW="1129810" imgH="33005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6750" y="381000"/>
                        <a:ext cx="19573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38148428"/>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r="69463"/>
          <a:stretch>
            <a:fillRect/>
          </a:stretch>
        </p:blipFill>
        <p:spPr bwMode="auto">
          <a:xfrm>
            <a:off x="2804861" y="5586413"/>
            <a:ext cx="2854577"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911" y="402673"/>
            <a:ext cx="6963853" cy="5183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3185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1352" name="Picture 8" descr="Fig5-28_Ani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0448" y="2053085"/>
            <a:ext cx="6663552" cy="4644575"/>
          </a:xfrm>
          <a:prstGeom prst="rect">
            <a:avLst/>
          </a:prstGeom>
          <a:noFill/>
          <a:extLst>
            <a:ext uri="{909E8E84-426E-40DD-AFC4-6F175D3DCCD1}">
              <a14:hiddenFill xmlns:a14="http://schemas.microsoft.com/office/drawing/2010/main">
                <a:solidFill>
                  <a:srgbClr val="FFFFFF"/>
                </a:solidFill>
              </a14:hiddenFill>
            </a:ext>
          </a:extLst>
        </p:spPr>
      </p:pic>
      <p:sp>
        <p:nvSpPr>
          <p:cNvPr id="441347" name="Rectangle 3"/>
          <p:cNvSpPr>
            <a:spLocks noGrp="1" noChangeArrowheads="1"/>
          </p:cNvSpPr>
          <p:nvPr>
            <p:ph type="body" idx="1"/>
          </p:nvPr>
        </p:nvSpPr>
        <p:spPr>
          <a:xfrm>
            <a:off x="267418" y="127660"/>
            <a:ext cx="8229600" cy="1721298"/>
          </a:xfrm>
        </p:spPr>
        <p:txBody>
          <a:bodyPr/>
          <a:lstStyle/>
          <a:p>
            <a:pPr algn="ctr">
              <a:buFontTx/>
              <a:buNone/>
            </a:pPr>
            <a:r>
              <a:rPr lang="en-US" dirty="0" smtClean="0"/>
              <a:t>Vector components</a:t>
            </a:r>
          </a:p>
          <a:p>
            <a:r>
              <a:rPr lang="en-US" dirty="0" smtClean="0"/>
              <a:t>Vertical and horizontal components of a vector are perpendicular to each other</a:t>
            </a:r>
            <a:r>
              <a:rPr lang="en-US" sz="1800" dirty="0" smtClean="0"/>
              <a:t/>
            </a:r>
            <a:br>
              <a:rPr lang="en-US" sz="1800" dirty="0" smtClean="0"/>
            </a:br>
            <a:endParaRPr lang="en-US" dirty="0" smtClean="0"/>
          </a:p>
        </p:txBody>
      </p:sp>
      <p:sp>
        <p:nvSpPr>
          <p:cNvPr id="6" name="Rectangle 3"/>
          <p:cNvSpPr txBox="1">
            <a:spLocks noChangeArrowheads="1"/>
          </p:cNvSpPr>
          <p:nvPr/>
        </p:nvSpPr>
        <p:spPr bwMode="auto">
          <a:xfrm>
            <a:off x="213682" y="1779946"/>
            <a:ext cx="2949244" cy="173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b="0" dirty="0" smtClean="0"/>
              <a:t>The components add to give the actual vector</a:t>
            </a:r>
          </a:p>
          <a:p>
            <a:endParaRPr lang="en-US" b="0" dirty="0" smtClean="0"/>
          </a:p>
          <a:p>
            <a:pPr>
              <a:buFontTx/>
              <a:buNone/>
            </a:pPr>
            <a:r>
              <a:rPr lang="en-US" sz="1800" b="0" dirty="0" smtClean="0"/>
              <a:t/>
            </a:r>
            <a:br>
              <a:rPr lang="en-US" sz="1800" b="0" dirty="0" smtClean="0"/>
            </a:br>
            <a:endParaRPr lang="en-US" b="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13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457200" y="990600"/>
            <a:ext cx="8229600" cy="2133600"/>
          </a:xfrm>
        </p:spPr>
        <p:txBody>
          <a:bodyPr/>
          <a:lstStyle/>
          <a:p>
            <a:pPr algn="l"/>
            <a:r>
              <a:rPr lang="en-US" sz="2400" smtClean="0"/>
              <a:t>You run horizontally at 4 m/s in a vertically falling rain that falls at 4 m/s. Relative to you, the raindrops are falling at an angle of</a:t>
            </a:r>
            <a:endParaRPr lang="en-US" sz="2800" b="1" i="1" smtClean="0">
              <a:latin typeface="Batang" pitchFamily="18" charset="-127"/>
              <a:ea typeface="Batang" pitchFamily="18" charset="-127"/>
            </a:endParaRPr>
          </a:p>
        </p:txBody>
      </p:sp>
      <p:sp>
        <p:nvSpPr>
          <p:cNvPr id="442371" name="Rectangle 3"/>
          <p:cNvSpPr>
            <a:spLocks noGrp="1" noChangeArrowheads="1"/>
          </p:cNvSpPr>
          <p:nvPr>
            <p:ph type="body" idx="1"/>
          </p:nvPr>
        </p:nvSpPr>
        <p:spPr>
          <a:xfrm>
            <a:off x="457200" y="3276600"/>
            <a:ext cx="8229600" cy="3581400"/>
          </a:xfrm>
        </p:spPr>
        <p:txBody>
          <a:bodyPr/>
          <a:lstStyle/>
          <a:p>
            <a:pPr marL="609600" indent="-609600">
              <a:buFontTx/>
              <a:buNone/>
            </a:pPr>
            <a:r>
              <a:rPr lang="en-US" sz="2400" smtClean="0"/>
              <a:t>A.	0</a:t>
            </a:r>
            <a:r>
              <a:rPr lang="en-US" sz="2400" smtClean="0">
                <a:sym typeface="Symbol" pitchFamily="18" charset="2"/>
              </a:rPr>
              <a:t></a:t>
            </a:r>
            <a:r>
              <a:rPr lang="en-US" sz="2400" smtClean="0"/>
              <a:t>.</a:t>
            </a:r>
            <a:endParaRPr lang="en-US" sz="2400" smtClean="0">
              <a:ea typeface="Batang" pitchFamily="18" charset="-127"/>
            </a:endParaRPr>
          </a:p>
          <a:p>
            <a:pPr marL="609600" indent="-609600">
              <a:buFontTx/>
              <a:buAutoNum type="alphaUcPeriod" startAt="2"/>
            </a:pPr>
            <a:r>
              <a:rPr lang="en-US" sz="2400" smtClean="0"/>
              <a:t>45</a:t>
            </a:r>
            <a:r>
              <a:rPr lang="en-US" sz="2400" smtClean="0">
                <a:sym typeface="Symbol" pitchFamily="18" charset="2"/>
              </a:rPr>
              <a:t>.</a:t>
            </a:r>
            <a:r>
              <a:rPr lang="en-US" sz="2400" b="1" smtClean="0">
                <a:ea typeface="Batang" pitchFamily="18" charset="-127"/>
              </a:rPr>
              <a:t> </a:t>
            </a:r>
          </a:p>
          <a:p>
            <a:pPr marL="609600" indent="-609600">
              <a:buFontTx/>
              <a:buAutoNum type="alphaUcPeriod" startAt="2"/>
            </a:pPr>
            <a:r>
              <a:rPr lang="en-US" sz="2400" smtClean="0"/>
              <a:t>53</a:t>
            </a:r>
            <a:r>
              <a:rPr lang="en-US" sz="2400" smtClean="0">
                <a:sym typeface="Symbol" pitchFamily="18" charset="2"/>
              </a:rPr>
              <a:t>.</a:t>
            </a:r>
            <a:endParaRPr lang="en-US" sz="2400" smtClean="0">
              <a:ea typeface="Batang" pitchFamily="18" charset="-127"/>
            </a:endParaRPr>
          </a:p>
          <a:p>
            <a:pPr marL="609600" indent="-609600">
              <a:buFontTx/>
              <a:buAutoNum type="alphaUcPeriod" startAt="4"/>
            </a:pPr>
            <a:r>
              <a:rPr lang="en-US" sz="2400" smtClean="0"/>
              <a:t>90</a:t>
            </a:r>
            <a:r>
              <a:rPr lang="en-US" sz="2400" smtClean="0">
                <a:sym typeface="Symbol" pitchFamily="18" charset="2"/>
              </a:rPr>
              <a:t>.</a:t>
            </a:r>
            <a:endParaRPr lang="en-US" sz="2400" smtClean="0"/>
          </a:p>
          <a:p>
            <a:pPr marL="609600" indent="-609600">
              <a:buFontTx/>
              <a:buNone/>
            </a:pPr>
            <a:endParaRPr lang="en-US" sz="2400" smtClean="0"/>
          </a:p>
        </p:txBody>
      </p:sp>
      <p:sp>
        <p:nvSpPr>
          <p:cNvPr id="442372" name="Rectangle 4"/>
          <p:cNvSpPr>
            <a:spLocks noChangeArrowheads="1"/>
          </p:cNvSpPr>
          <p:nvPr/>
        </p:nvSpPr>
        <p:spPr bwMode="auto">
          <a:xfrm>
            <a:off x="0" y="0"/>
            <a:ext cx="9144000" cy="762000"/>
          </a:xfrm>
          <a:prstGeom prst="rect">
            <a:avLst/>
          </a:prstGeom>
          <a:solidFill>
            <a:srgbClr val="3B79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solidFill>
                  <a:schemeClr val="bg1"/>
                </a:solidFill>
                <a:cs typeface="Arial" pitchFamily="34" charset="0"/>
              </a:rPr>
              <a:t>Vectors</a:t>
            </a:r>
          </a:p>
          <a:p>
            <a:pPr algn="ctr"/>
            <a:r>
              <a:rPr lang="en-US" sz="2400">
                <a:solidFill>
                  <a:schemeClr val="bg1"/>
                </a:solidFill>
                <a:cs typeface="Arial" pitchFamily="34" charset="0"/>
              </a:rPr>
              <a:t>CHECK YOUR NEIGHBOR</a:t>
            </a:r>
            <a:r>
              <a:rPr lang="en-US" sz="2400" i="1">
                <a:solidFill>
                  <a:schemeClr val="folHlink"/>
                </a:solidFill>
                <a:cs typeface="Arial" pitchFamily="34" charset="0"/>
              </a:rPr>
              <a:t> </a:t>
            </a:r>
          </a:p>
        </p:txBody>
      </p:sp>
    </p:spTree>
    <p:extLst>
      <p:ext uri="{BB962C8B-B14F-4D97-AF65-F5344CB8AC3E}">
        <p14:creationId xmlns:p14="http://schemas.microsoft.com/office/powerpoint/2010/main" val="33100860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9312"/>
          </a:xfrm>
        </p:spPr>
        <p:txBody>
          <a:bodyPr/>
          <a:lstStyle/>
          <a:p>
            <a:r>
              <a:rPr lang="en-CA" dirty="0" smtClean="0"/>
              <a:t>Example: Chapter 5, Problem 6</a:t>
            </a:r>
            <a:endParaRPr lang="en-CA" dirty="0"/>
          </a:p>
        </p:txBody>
      </p:sp>
      <p:sp>
        <p:nvSpPr>
          <p:cNvPr id="3" name="Content Placeholder 2"/>
          <p:cNvSpPr>
            <a:spLocks noGrp="1"/>
          </p:cNvSpPr>
          <p:nvPr>
            <p:ph idx="1"/>
          </p:nvPr>
        </p:nvSpPr>
        <p:spPr>
          <a:xfrm>
            <a:off x="457200" y="1238251"/>
            <a:ext cx="8229600" cy="2228849"/>
          </a:xfrm>
        </p:spPr>
        <p:txBody>
          <a:bodyPr/>
          <a:lstStyle/>
          <a:p>
            <a:r>
              <a:rPr lang="en-CA" sz="2800" dirty="0" smtClean="0"/>
              <a:t>You are paddling a canoe at a speed of 4 km/h directly across a river that flows at 3 km/h, as shown.</a:t>
            </a:r>
          </a:p>
          <a:p>
            <a:r>
              <a:rPr lang="en-CA" sz="2800" dirty="0" smtClean="0"/>
              <a:t>(a) What is your resultant speed relative to the shore</a:t>
            </a:r>
            <a:endParaRPr lang="en-CA" sz="2800" dirty="0"/>
          </a:p>
        </p:txBody>
      </p:sp>
      <p:pic>
        <p:nvPicPr>
          <p:cNvPr id="7170" name="Picture 2" descr="C:\Users\jharlow\Documents\Documents\teaching\everyday13\hewitt materials\hewitt_ch05\05_Pg82_UnFigu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5551" y="3691885"/>
            <a:ext cx="3822700" cy="316611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bwMode="auto">
          <a:xfrm>
            <a:off x="342899" y="3691885"/>
            <a:ext cx="4381499" cy="280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CA" sz="2800" b="0" dirty="0" smtClean="0"/>
              <a:t>(b) In approximately what direction should you paddle the canoe so that it reaches a destination directly across the river?</a:t>
            </a:r>
            <a:endParaRPr lang="en-CA" sz="2800" b="0" dirty="0"/>
          </a:p>
        </p:txBody>
      </p:sp>
    </p:spTree>
    <p:extLst>
      <p:ext uri="{BB962C8B-B14F-4D97-AF65-F5344CB8AC3E}">
        <p14:creationId xmlns:p14="http://schemas.microsoft.com/office/powerpoint/2010/main" val="38446410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87680" y="198120"/>
            <a:ext cx="8229600" cy="792163"/>
          </a:xfrm>
        </p:spPr>
        <p:txBody>
          <a:bodyPr/>
          <a:lstStyle/>
          <a:p>
            <a:pPr eaLnBrk="1" hangingPunct="1"/>
            <a:r>
              <a:rPr lang="en-US" dirty="0" smtClean="0"/>
              <a:t>Before Class </a:t>
            </a:r>
            <a:r>
              <a:rPr lang="en-US" dirty="0"/>
              <a:t>5</a:t>
            </a:r>
            <a:r>
              <a:rPr lang="en-US" dirty="0" smtClean="0"/>
              <a:t> on Monday</a:t>
            </a:r>
          </a:p>
        </p:txBody>
      </p:sp>
      <p:sp>
        <p:nvSpPr>
          <p:cNvPr id="28675" name="Rectangle 3"/>
          <p:cNvSpPr>
            <a:spLocks noGrp="1" noChangeArrowheads="1"/>
          </p:cNvSpPr>
          <p:nvPr>
            <p:ph type="body" idx="1"/>
          </p:nvPr>
        </p:nvSpPr>
        <p:spPr>
          <a:xfrm>
            <a:off x="152400" y="1066800"/>
            <a:ext cx="8763000" cy="5257800"/>
          </a:xfrm>
        </p:spPr>
        <p:txBody>
          <a:bodyPr/>
          <a:lstStyle/>
          <a:p>
            <a:pPr eaLnBrk="1" hangingPunct="1"/>
            <a:r>
              <a:rPr lang="en-US" sz="2800" dirty="0" smtClean="0"/>
              <a:t>Please read Chapter 6, or at least watch the 10-minute pre-class video for class 5 </a:t>
            </a:r>
          </a:p>
          <a:p>
            <a:pPr eaLnBrk="1" hangingPunct="1"/>
            <a:r>
              <a:rPr lang="en-US" sz="2800" dirty="0" smtClean="0"/>
              <a:t>Something to think about:  </a:t>
            </a:r>
          </a:p>
          <a:p>
            <a:pPr eaLnBrk="1" hangingPunct="1">
              <a:buFontTx/>
              <a:buNone/>
            </a:pPr>
            <a:r>
              <a:rPr lang="en-US" sz="2800" dirty="0" smtClean="0"/>
              <a:t>Imagine you are trapped in a canoe in the middle of a still lake with no paddles.  There is a large pile of heavy rocks in the canoe.  If you start throwing rocks, can you propel the canoe this way?  If so, and you want to get to shore, which way should you throw the rocks?</a:t>
            </a:r>
            <a:endParaRPr lang="en-US" sz="2400" dirty="0" smtClean="0"/>
          </a:p>
        </p:txBody>
      </p:sp>
      <p:pic>
        <p:nvPicPr>
          <p:cNvPr id="2050" name="Picture 2" descr="http://campbellpost.files.wordpress.com/2012/01/johansen-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1225" y="4875508"/>
            <a:ext cx="2644775" cy="19824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359525" y="6523792"/>
            <a:ext cx="2784475" cy="338554"/>
          </a:xfrm>
          <a:prstGeom prst="rect">
            <a:avLst/>
          </a:prstGeom>
          <a:noFill/>
        </p:spPr>
        <p:txBody>
          <a:bodyPr wrap="square" rtlCol="0">
            <a:spAutoFit/>
          </a:bodyPr>
          <a:lstStyle/>
          <a:p>
            <a:r>
              <a:rPr lang="en-CA" sz="800" b="0" dirty="0" smtClean="0"/>
              <a:t>[image downloaded Jan.16 </a:t>
            </a:r>
            <a:r>
              <a:rPr lang="en-CA" sz="800" b="0" dirty="0"/>
              <a:t>2013 from </a:t>
            </a:r>
            <a:r>
              <a:rPr lang="en-CA" sz="800" b="0" dirty="0">
                <a:hlinkClick r:id="rId3"/>
              </a:rPr>
              <a:t>http://campbellpost.wordpress.com/2012/01/26/canoe</a:t>
            </a:r>
            <a:r>
              <a:rPr lang="en-CA" sz="800" b="0" dirty="0" smtClean="0">
                <a:hlinkClick r:id="rId3"/>
              </a:rPr>
              <a:t>/</a:t>
            </a:r>
            <a:r>
              <a:rPr lang="en-CA" sz="800" b="0" dirty="0" smtClean="0"/>
              <a:t> ]</a:t>
            </a:r>
            <a:endParaRPr lang="en-CA" sz="800" b="0" dirty="0"/>
          </a:p>
        </p:txBody>
      </p:sp>
    </p:spTree>
    <p:extLst>
      <p:ext uri="{BB962C8B-B14F-4D97-AF65-F5344CB8AC3E}">
        <p14:creationId xmlns:p14="http://schemas.microsoft.com/office/powerpoint/2010/main" val="4277838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
            <a:ext cx="8229600" cy="1219200"/>
          </a:xfrm>
        </p:spPr>
        <p:txBody>
          <a:bodyPr/>
          <a:lstStyle/>
          <a:p>
            <a:pPr eaLnBrk="1" hangingPunct="1"/>
            <a:r>
              <a:rPr lang="en-US" dirty="0" smtClean="0"/>
              <a:t>Chapter 5 Pre-Class Reading Question</a:t>
            </a:r>
          </a:p>
        </p:txBody>
      </p:sp>
      <p:sp>
        <p:nvSpPr>
          <p:cNvPr id="28675" name="Rectangle 3"/>
          <p:cNvSpPr>
            <a:spLocks noGrp="1" noChangeArrowheads="1"/>
          </p:cNvSpPr>
          <p:nvPr>
            <p:ph type="body" idx="1"/>
          </p:nvPr>
        </p:nvSpPr>
        <p:spPr>
          <a:xfrm>
            <a:off x="152400" y="1722120"/>
            <a:ext cx="8534400" cy="4348843"/>
          </a:xfrm>
        </p:spPr>
        <p:txBody>
          <a:bodyPr/>
          <a:lstStyle/>
          <a:p>
            <a:pPr eaLnBrk="1" hangingPunct="1"/>
            <a:r>
              <a:rPr lang="en-CA" dirty="0"/>
              <a:t>In the apple-pulling-the-orange sequence in this chapter, what is the force that accelerates the system across the floor? </a:t>
            </a:r>
            <a:endParaRPr lang="en-CA" dirty="0" smtClean="0"/>
          </a:p>
          <a:p>
            <a:pPr marL="514350" indent="-514350" eaLnBrk="1" hangingPunct="1">
              <a:buFont typeface="+mj-lt"/>
              <a:buAutoNum type="alphaUcPeriod"/>
            </a:pPr>
            <a:r>
              <a:rPr lang="en-CA" dirty="0" smtClean="0"/>
              <a:t>The </a:t>
            </a:r>
            <a:r>
              <a:rPr lang="en-CA" dirty="0"/>
              <a:t>backward pull by the orange</a:t>
            </a:r>
          </a:p>
          <a:p>
            <a:pPr marL="514350" indent="-514350" eaLnBrk="1" hangingPunct="1">
              <a:buFont typeface="+mj-lt"/>
              <a:buAutoNum type="alphaUcPeriod"/>
            </a:pPr>
            <a:r>
              <a:rPr lang="en-CA" dirty="0"/>
              <a:t>Friction between the apple and the floor</a:t>
            </a:r>
          </a:p>
          <a:p>
            <a:pPr marL="514350" indent="-514350" eaLnBrk="1" hangingPunct="1">
              <a:buFont typeface="+mj-lt"/>
              <a:buAutoNum type="alphaUcPeriod"/>
            </a:pPr>
            <a:r>
              <a:rPr lang="en-CA" dirty="0" smtClean="0"/>
              <a:t>The </a:t>
            </a:r>
            <a:r>
              <a:rPr lang="en-CA" dirty="0"/>
              <a:t>resistance to motion by the orange</a:t>
            </a:r>
          </a:p>
          <a:p>
            <a:pPr marL="514350" indent="-514350" eaLnBrk="1" hangingPunct="1">
              <a:buFont typeface="+mj-lt"/>
              <a:buAutoNum type="alphaUcPeriod"/>
            </a:pPr>
            <a:r>
              <a:rPr lang="en-CA" dirty="0" smtClean="0"/>
              <a:t>Internal </a:t>
            </a:r>
            <a:r>
              <a:rPr lang="en-CA" dirty="0"/>
              <a:t>forces </a:t>
            </a:r>
            <a:endParaRPr lang="en-CA" dirty="0" smtClean="0"/>
          </a:p>
        </p:txBody>
      </p:sp>
    </p:spTree>
    <p:extLst>
      <p:ext uri="{BB962C8B-B14F-4D97-AF65-F5344CB8AC3E}">
        <p14:creationId xmlns:p14="http://schemas.microsoft.com/office/powerpoint/2010/main" val="2334271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838" name="Picture 6" descr="05_02_Figure"/>
          <p:cNvPicPr>
            <a:picLocks noChangeAspect="1" noChangeArrowheads="1"/>
          </p:cNvPicPr>
          <p:nvPr/>
        </p:nvPicPr>
        <p:blipFill>
          <a:blip r:embed="rId3" cstate="print">
            <a:extLst>
              <a:ext uri="{28A0092B-C50C-407E-A947-70E740481C1C}">
                <a14:useLocalDpi xmlns:a14="http://schemas.microsoft.com/office/drawing/2010/main" val="0"/>
              </a:ext>
            </a:extLst>
          </a:blip>
          <a:srcRect b="3712"/>
          <a:stretch>
            <a:fillRect/>
          </a:stretch>
        </p:blipFill>
        <p:spPr bwMode="auto">
          <a:xfrm>
            <a:off x="338138" y="3021013"/>
            <a:ext cx="3022600" cy="3333750"/>
          </a:xfrm>
          <a:prstGeom prst="rect">
            <a:avLst/>
          </a:prstGeom>
          <a:noFill/>
          <a:extLst>
            <a:ext uri="{909E8E84-426E-40DD-AFC4-6F175D3DCCD1}">
              <a14:hiddenFill xmlns:a14="http://schemas.microsoft.com/office/drawing/2010/main">
                <a:solidFill>
                  <a:srgbClr val="FFFFFF"/>
                </a:solidFill>
              </a14:hiddenFill>
            </a:ext>
          </a:extLst>
        </p:spPr>
      </p:pic>
      <p:sp>
        <p:nvSpPr>
          <p:cNvPr id="376834" name="Rectangle 2"/>
          <p:cNvSpPr>
            <a:spLocks noGrp="1" noChangeArrowheads="1"/>
          </p:cNvSpPr>
          <p:nvPr>
            <p:ph type="title"/>
          </p:nvPr>
        </p:nvSpPr>
        <p:spPr/>
        <p:txBody>
          <a:bodyPr/>
          <a:lstStyle/>
          <a:p>
            <a:r>
              <a:rPr lang="en-US" smtClean="0"/>
              <a:t>Forces and Interactions</a:t>
            </a:r>
          </a:p>
        </p:txBody>
      </p:sp>
      <p:sp>
        <p:nvSpPr>
          <p:cNvPr id="376835" name="Rectangle 3"/>
          <p:cNvSpPr>
            <a:spLocks noGrp="1" noChangeArrowheads="1"/>
          </p:cNvSpPr>
          <p:nvPr>
            <p:ph type="body" idx="1"/>
          </p:nvPr>
        </p:nvSpPr>
        <p:spPr>
          <a:xfrm>
            <a:off x="457200" y="1335088"/>
            <a:ext cx="8229600" cy="4525962"/>
          </a:xfrm>
        </p:spPr>
        <p:txBody>
          <a:bodyPr/>
          <a:lstStyle/>
          <a:p>
            <a:pPr>
              <a:lnSpc>
                <a:spcPct val="90000"/>
              </a:lnSpc>
              <a:buFontTx/>
              <a:buNone/>
            </a:pPr>
            <a:r>
              <a:rPr lang="en-US" dirty="0" smtClean="0"/>
              <a:t>Interaction</a:t>
            </a:r>
          </a:p>
          <a:p>
            <a:pPr>
              <a:lnSpc>
                <a:spcPct val="90000"/>
              </a:lnSpc>
            </a:pPr>
            <a:r>
              <a:rPr lang="en-US" sz="2800" dirty="0" smtClean="0"/>
              <a:t>is between one thing and another.</a:t>
            </a:r>
          </a:p>
          <a:p>
            <a:pPr>
              <a:lnSpc>
                <a:spcPct val="90000"/>
              </a:lnSpc>
            </a:pPr>
            <a:r>
              <a:rPr lang="en-US" sz="2800" dirty="0" smtClean="0"/>
              <a:t>requires a pair of forces acting on two objects.</a:t>
            </a:r>
            <a:endParaRPr lang="en-US" dirty="0" smtClean="0"/>
          </a:p>
          <a:p>
            <a:pPr>
              <a:lnSpc>
                <a:spcPct val="90000"/>
              </a:lnSpc>
              <a:buFontTx/>
              <a:buNone/>
            </a:pPr>
            <a:r>
              <a:rPr lang="en-US" dirty="0" smtClean="0"/>
              <a:t>				</a:t>
            </a:r>
            <a:r>
              <a:rPr lang="en-US" sz="2800" dirty="0" smtClean="0"/>
              <a:t>Example: </a:t>
            </a:r>
            <a:r>
              <a:rPr lang="en-US" sz="2400" dirty="0" smtClean="0"/>
              <a:t>interaction of hand and 				        wall pushing on each other</a:t>
            </a:r>
          </a:p>
          <a:p>
            <a:pPr>
              <a:lnSpc>
                <a:spcPct val="90000"/>
              </a:lnSpc>
              <a:buFontTx/>
              <a:buNone/>
            </a:pPr>
            <a:r>
              <a:rPr lang="en-US" sz="2400" dirty="0" smtClean="0"/>
              <a:t>			 	Force pair—you push on wall; wall 			pushes on you.</a:t>
            </a:r>
            <a:endParaRPr lang="en-US" sz="2800" dirty="0" smtClean="0"/>
          </a:p>
          <a:p>
            <a:pPr>
              <a:lnSpc>
                <a:spcPct val="90000"/>
              </a:lnSpc>
              <a:buFontTx/>
              <a:buNone/>
            </a:pPr>
            <a:endParaRPr lang="en-US" sz="1800" dirty="0" smtClean="0"/>
          </a:p>
          <a:p>
            <a:pPr>
              <a:lnSpc>
                <a:spcPct val="90000"/>
              </a:lnSpc>
              <a:buFontTx/>
              <a:buNone/>
            </a:pPr>
            <a:r>
              <a:rPr lang="en-US" sz="1800" dirty="0" smtClean="0"/>
              <a:t/>
            </a:r>
            <a:br>
              <a:rPr lang="en-US" sz="1800" dirty="0" smtClean="0"/>
            </a:br>
            <a:endParaRPr lang="en-US" dirty="0" smtClean="0"/>
          </a:p>
        </p:txBody>
      </p:sp>
    </p:spTree>
    <p:extLst>
      <p:ext uri="{BB962C8B-B14F-4D97-AF65-F5344CB8AC3E}">
        <p14:creationId xmlns:p14="http://schemas.microsoft.com/office/powerpoint/2010/main" val="46027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6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68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68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68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68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2438400" y="228600"/>
            <a:ext cx="45958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4200">
                <a:latin typeface="Baskerville Old Face" pitchFamily="18" charset="0"/>
              </a:rPr>
              <a:t>Newton’s Third Law</a:t>
            </a:r>
          </a:p>
        </p:txBody>
      </p:sp>
      <p:sp>
        <p:nvSpPr>
          <p:cNvPr id="10243" name="TextBox 3"/>
          <p:cNvSpPr txBox="1">
            <a:spLocks noChangeArrowheads="1"/>
          </p:cNvSpPr>
          <p:nvPr/>
        </p:nvSpPr>
        <p:spPr bwMode="auto">
          <a:xfrm>
            <a:off x="990600" y="1219200"/>
            <a:ext cx="7772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000" b="0" dirty="0"/>
              <a:t>If object 1 acts on object 2 with a force, then object 2 acts on object 1 with an equal force in the opposite direction.</a:t>
            </a:r>
          </a:p>
        </p:txBody>
      </p:sp>
      <p:sp>
        <p:nvSpPr>
          <p:cNvPr id="10244" name="TextBox 4"/>
          <p:cNvSpPr txBox="1">
            <a:spLocks noChangeArrowheads="1"/>
          </p:cNvSpPr>
          <p:nvPr/>
        </p:nvSpPr>
        <p:spPr bwMode="auto">
          <a:xfrm>
            <a:off x="304800" y="0"/>
            <a:ext cx="66516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9200">
                <a:latin typeface="Blackmoor LET"/>
                <a:ea typeface="Blackmoor LET"/>
                <a:cs typeface="Blackmoor LET"/>
              </a:rPr>
              <a:t>3</a:t>
            </a:r>
          </a:p>
        </p:txBody>
      </p:sp>
      <p:graphicFrame>
        <p:nvGraphicFramePr>
          <p:cNvPr id="10245" name="Object 8"/>
          <p:cNvGraphicFramePr>
            <a:graphicFrameLocks noChangeAspect="1"/>
          </p:cNvGraphicFramePr>
          <p:nvPr/>
        </p:nvGraphicFramePr>
        <p:xfrm>
          <a:off x="2019300" y="2711450"/>
          <a:ext cx="5140325" cy="1520825"/>
        </p:xfrm>
        <a:graphic>
          <a:graphicData uri="http://schemas.openxmlformats.org/presentationml/2006/ole">
            <mc:AlternateContent xmlns:mc="http://schemas.openxmlformats.org/markup-compatibility/2006">
              <mc:Choice xmlns:v="urn:schemas-microsoft-com:vml" Requires="v">
                <p:oleObj spid="_x0000_s4108" name="Equation" r:id="rId3" imgW="901440" imgH="266400" progId="Equation.3">
                  <p:embed/>
                </p:oleObj>
              </mc:Choice>
              <mc:Fallback>
                <p:oleObj name="Equation" r:id="rId3" imgW="901440" imgH="266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300" y="2711450"/>
                        <a:ext cx="5140325" cy="1520825"/>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46"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191000"/>
            <a:ext cx="2286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067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145401"/>
            <a:ext cx="7625532" cy="779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2888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533400"/>
            <a:ext cx="8686800" cy="1219200"/>
          </a:xfrm>
        </p:spPr>
        <p:txBody>
          <a:bodyPr/>
          <a:lstStyle/>
          <a:p>
            <a:r>
              <a:rPr lang="en-US" sz="3200"/>
              <a:t>A Mack Truck drives North on the highway, and collides head-on with a mosquito.  Which is true?</a:t>
            </a:r>
          </a:p>
        </p:txBody>
      </p:sp>
      <p:sp>
        <p:nvSpPr>
          <p:cNvPr id="10243" name="Rectangle 3"/>
          <p:cNvSpPr>
            <a:spLocks noGrp="1" noChangeArrowheads="1"/>
          </p:cNvSpPr>
          <p:nvPr>
            <p:ph type="body" idx="1"/>
          </p:nvPr>
        </p:nvSpPr>
        <p:spPr>
          <a:xfrm>
            <a:off x="0" y="2133600"/>
            <a:ext cx="9144000" cy="4495800"/>
          </a:xfrm>
        </p:spPr>
        <p:txBody>
          <a:bodyPr/>
          <a:lstStyle/>
          <a:p>
            <a:pPr marL="609600" indent="-609600">
              <a:lnSpc>
                <a:spcPct val="90000"/>
              </a:lnSpc>
              <a:buFontTx/>
              <a:buAutoNum type="alphaUcPeriod"/>
            </a:pPr>
            <a:r>
              <a:rPr lang="en-US" sz="2800"/>
              <a:t>The Mack Truck exerts a greater force on the mosquito than the mosquito exerts on the Mack Truck.</a:t>
            </a:r>
          </a:p>
          <a:p>
            <a:pPr marL="609600" indent="-609600">
              <a:lnSpc>
                <a:spcPct val="90000"/>
              </a:lnSpc>
              <a:buFontTx/>
              <a:buAutoNum type="alphaUcPeriod"/>
            </a:pPr>
            <a:r>
              <a:rPr lang="en-US" sz="2800"/>
              <a:t>The mosquito exerts a greater force on the Mack Truck than the Mack Truck exerts on the mosquito.</a:t>
            </a:r>
          </a:p>
          <a:p>
            <a:pPr marL="609600" indent="-609600">
              <a:lnSpc>
                <a:spcPct val="90000"/>
              </a:lnSpc>
              <a:buFontTx/>
              <a:buAutoNum type="alphaUcPeriod"/>
            </a:pPr>
            <a:r>
              <a:rPr lang="en-US" sz="2800"/>
              <a:t>The Mack Truck exerts the same force on the mosquito as the mosquito exerts on the Mack Truck.</a:t>
            </a:r>
          </a:p>
          <a:p>
            <a:pPr marL="609600" indent="-609600">
              <a:lnSpc>
                <a:spcPct val="90000"/>
              </a:lnSpc>
              <a:buFontTx/>
              <a:buAutoNum type="alphaUcPeriod"/>
            </a:pPr>
            <a:r>
              <a:rPr lang="en-US" sz="2800"/>
              <a:t>Impossible to determine without knowing the speeds of the truck and mosquito.</a:t>
            </a:r>
          </a:p>
          <a:p>
            <a:pPr marL="609600" indent="-609600">
              <a:lnSpc>
                <a:spcPct val="90000"/>
              </a:lnSpc>
              <a:buFontTx/>
              <a:buAutoNum type="alphaUcPeriod"/>
            </a:pPr>
            <a:r>
              <a:rPr lang="en-US" sz="2800"/>
              <a:t>Don’t know or none of the above</a:t>
            </a:r>
          </a:p>
        </p:txBody>
      </p:sp>
    </p:spTree>
    <p:extLst>
      <p:ext uri="{BB962C8B-B14F-4D97-AF65-F5344CB8AC3E}">
        <p14:creationId xmlns:p14="http://schemas.microsoft.com/office/powerpoint/2010/main" val="3879713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609600"/>
            <a:ext cx="8229600" cy="1143000"/>
          </a:xfrm>
        </p:spPr>
        <p:txBody>
          <a:bodyPr/>
          <a:lstStyle/>
          <a:p>
            <a:r>
              <a:rPr lang="en-US" sz="3200"/>
              <a:t>A Mack Truck drives North on the highway, and collides head-on with a mosquito.  Which is true?</a:t>
            </a:r>
          </a:p>
        </p:txBody>
      </p:sp>
      <p:sp>
        <p:nvSpPr>
          <p:cNvPr id="11267" name="Rectangle 3"/>
          <p:cNvSpPr>
            <a:spLocks noGrp="1" noChangeArrowheads="1"/>
          </p:cNvSpPr>
          <p:nvPr>
            <p:ph type="body" idx="1"/>
          </p:nvPr>
        </p:nvSpPr>
        <p:spPr>
          <a:xfrm>
            <a:off x="0" y="2133600"/>
            <a:ext cx="9144000" cy="4343400"/>
          </a:xfrm>
        </p:spPr>
        <p:txBody>
          <a:bodyPr/>
          <a:lstStyle/>
          <a:p>
            <a:pPr marL="609600" indent="-609600">
              <a:lnSpc>
                <a:spcPct val="90000"/>
              </a:lnSpc>
              <a:buFontTx/>
              <a:buAutoNum type="alphaUcPeriod"/>
            </a:pPr>
            <a:r>
              <a:rPr lang="en-US" sz="2800"/>
              <a:t>The Mack Truck does more damage to the mosquito than the mosquito does to the Mack Truck.</a:t>
            </a:r>
          </a:p>
          <a:p>
            <a:pPr marL="609600" indent="-609600">
              <a:lnSpc>
                <a:spcPct val="90000"/>
              </a:lnSpc>
              <a:buFontTx/>
              <a:buAutoNum type="alphaUcPeriod"/>
            </a:pPr>
            <a:r>
              <a:rPr lang="en-US" sz="2800"/>
              <a:t>The mosquito does more damage to the Mack Truck than the Mack Truck does to the mosquito.</a:t>
            </a:r>
          </a:p>
          <a:p>
            <a:pPr marL="609600" indent="-609600">
              <a:lnSpc>
                <a:spcPct val="90000"/>
              </a:lnSpc>
              <a:buFontTx/>
              <a:buAutoNum type="alphaUcPeriod"/>
            </a:pPr>
            <a:r>
              <a:rPr lang="en-US" sz="2800"/>
              <a:t>The Mack Truck does the same amount of damage to the mosquito as the mosquito does to the Mack Truck.</a:t>
            </a:r>
          </a:p>
          <a:p>
            <a:pPr marL="609600" indent="-609600">
              <a:lnSpc>
                <a:spcPct val="90000"/>
              </a:lnSpc>
              <a:buFontTx/>
              <a:buAutoNum type="alphaUcPeriod"/>
            </a:pPr>
            <a:r>
              <a:rPr lang="en-US" sz="2800"/>
              <a:t>Impossible to determine without knowing the speeds of the truck and mosquito.</a:t>
            </a:r>
          </a:p>
          <a:p>
            <a:pPr marL="609600" indent="-609600">
              <a:lnSpc>
                <a:spcPct val="90000"/>
              </a:lnSpc>
              <a:buFontTx/>
              <a:buAutoNum type="alphaUcPeriod"/>
            </a:pPr>
            <a:r>
              <a:rPr lang="en-US" sz="2800"/>
              <a:t>Don’t know or none of the above</a:t>
            </a:r>
          </a:p>
        </p:txBody>
      </p:sp>
    </p:spTree>
    <p:extLst>
      <p:ext uri="{BB962C8B-B14F-4D97-AF65-F5344CB8AC3E}">
        <p14:creationId xmlns:p14="http://schemas.microsoft.com/office/powerpoint/2010/main" val="1756469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4006</TotalTime>
  <Words>1770</Words>
  <Application>Microsoft Office PowerPoint</Application>
  <PresentationFormat>On-screen Show (4:3)</PresentationFormat>
  <Paragraphs>210</Paragraphs>
  <Slides>39</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Default Design</vt:lpstr>
      <vt:lpstr>Equation</vt:lpstr>
      <vt:lpstr>Note on Posted Slides</vt:lpstr>
      <vt:lpstr>PHY205H1S  Physics of Everyday Life Class 4</vt:lpstr>
      <vt:lpstr>Chapter 5 Pre-Class Reading Question</vt:lpstr>
      <vt:lpstr>Chapter 5 Pre-Class Reading Question</vt:lpstr>
      <vt:lpstr>Forces and Interactions</vt:lpstr>
      <vt:lpstr>PowerPoint Presentation</vt:lpstr>
      <vt:lpstr>PowerPoint Presentation</vt:lpstr>
      <vt:lpstr>A Mack Truck drives North on the highway, and collides head-on with a mosquito.  Which is true?</vt:lpstr>
      <vt:lpstr>A Mack Truck drives North on the highway, and collides head-on with a mosquito.  Which is true?</vt:lpstr>
      <vt:lpstr>F = ma or a = F / m</vt:lpstr>
      <vt:lpstr>PowerPoint Presentation</vt:lpstr>
      <vt:lpstr>PowerPoint Presentation</vt:lpstr>
      <vt:lpstr>PowerPoint Presentation</vt:lpstr>
      <vt:lpstr>PowerPoint Presentation</vt:lpstr>
      <vt:lpstr>Identifying Action / Reaction Pairs</vt:lpstr>
      <vt:lpstr>Identifying Action / Reaction Pairs</vt:lpstr>
      <vt:lpstr>Identifying Action / Reaction Pairs</vt:lpstr>
      <vt:lpstr>Identifying Action / Reaction Pairs</vt:lpstr>
      <vt:lpstr>Identifying Action / Reaction Pairs</vt:lpstr>
      <vt:lpstr>Identifying Action / Reaction Pairs</vt:lpstr>
      <vt:lpstr>Ride the MP Elevator!</vt:lpstr>
      <vt:lpstr>Example: Chapter 5, Problem 1</vt:lpstr>
      <vt:lpstr>PowerPoint Presentation</vt:lpstr>
      <vt:lpstr>PowerPoint Presentation</vt:lpstr>
      <vt:lpstr>PowerPoint Presentation</vt:lpstr>
      <vt:lpstr>PowerPoint Presentation</vt:lpstr>
      <vt:lpstr>PowerPoint Presentation</vt:lpstr>
      <vt:lpstr>A bird flies by</vt:lpstr>
      <vt:lpstr>Slightly tilted wings of airplanes deflect</vt:lpstr>
      <vt:lpstr>Summary of Newton’s Three Laws of Motion</vt:lpstr>
      <vt:lpstr>Vectors &amp; Scalars</vt:lpstr>
      <vt:lpstr>PowerPoint Presentation</vt:lpstr>
      <vt:lpstr>Vector Addition</vt:lpstr>
      <vt:lpstr>PowerPoint Presentation</vt:lpstr>
      <vt:lpstr>PowerPoint Presentation</vt:lpstr>
      <vt:lpstr>PowerPoint Presentation</vt:lpstr>
      <vt:lpstr>You run horizontally at 4 m/s in a vertically falling rain that falls at 4 m/s. Relative to you, the raindrops are falling at an angle of</vt:lpstr>
      <vt:lpstr>Example: Chapter 5, Problem 6</vt:lpstr>
      <vt:lpstr>Before Class 5 on Monday</vt:lpstr>
    </vt:vector>
  </TitlesOfParts>
  <Company>Pearson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Hewitt/Lyons/Suchocki/Yeh, Conceptual Integrated Science</dc:title>
  <dc:creator>Ashley Taylor Anderson</dc:creator>
  <cp:lastModifiedBy>jharlow</cp:lastModifiedBy>
  <cp:revision>170</cp:revision>
  <cp:lastPrinted>2013-01-16T17:21:13Z</cp:lastPrinted>
  <dcterms:created xsi:type="dcterms:W3CDTF">2006-04-27T22:35:13Z</dcterms:created>
  <dcterms:modified xsi:type="dcterms:W3CDTF">2013-01-17T15:22:58Z</dcterms:modified>
</cp:coreProperties>
</file>