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70" r:id="rId2"/>
    <p:sldId id="336" r:id="rId3"/>
    <p:sldId id="337" r:id="rId4"/>
    <p:sldId id="342" r:id="rId5"/>
    <p:sldId id="343" r:id="rId6"/>
    <p:sldId id="346" r:id="rId7"/>
    <p:sldId id="349" r:id="rId8"/>
    <p:sldId id="354" r:id="rId9"/>
    <p:sldId id="356" r:id="rId10"/>
    <p:sldId id="355" r:id="rId11"/>
    <p:sldId id="357" r:id="rId12"/>
    <p:sldId id="358" r:id="rId13"/>
    <p:sldId id="359" r:id="rId14"/>
    <p:sldId id="361" r:id="rId15"/>
    <p:sldId id="362" r:id="rId16"/>
    <p:sldId id="363" r:id="rId17"/>
    <p:sldId id="364" r:id="rId18"/>
    <p:sldId id="368" r:id="rId19"/>
    <p:sldId id="369" r:id="rId2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3B79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1537" autoAdjust="0"/>
  </p:normalViewPr>
  <p:slideViewPr>
    <p:cSldViewPr snapToGrid="0">
      <p:cViewPr varScale="1">
        <p:scale>
          <a:sx n="42" d="100"/>
          <a:sy n="42" d="100"/>
        </p:scale>
        <p:origin x="-480" y="-96"/>
      </p:cViewPr>
      <p:guideLst>
        <p:guide orient="horz" pos="4048"/>
        <p:guide pos="2880"/>
        <p:guide pos="54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7" d="100"/>
          <a:sy n="77" d="100"/>
        </p:scale>
        <p:origin x="-2088" y="-96"/>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28003" name="Rectangle 3"/>
          <p:cNvSpPr>
            <a:spLocks noGrp="1" noChangeArrowheads="1"/>
          </p:cNvSpPr>
          <p:nvPr>
            <p:ph type="dt" sz="quarter"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28004" name="Rectangle 4"/>
          <p:cNvSpPr>
            <a:spLocks noGrp="1" noChangeArrowheads="1"/>
          </p:cNvSpPr>
          <p:nvPr>
            <p:ph type="ftr" sz="quarter" idx="2"/>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28005" name="Rectangle 5"/>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AADEC02-78B9-4487-81EA-7DA6582EF53E}" type="slidenum">
              <a:rPr lang="en-US"/>
              <a:pPr>
                <a:defRPr/>
              </a:pPr>
              <a:t>‹#›</a:t>
            </a:fld>
            <a:endParaRPr lang="en-US"/>
          </a:p>
        </p:txBody>
      </p:sp>
    </p:spTree>
    <p:extLst>
      <p:ext uri="{BB962C8B-B14F-4D97-AF65-F5344CB8AC3E}">
        <p14:creationId xmlns:p14="http://schemas.microsoft.com/office/powerpoint/2010/main" val="2461477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8915" name="Rectangle 3"/>
          <p:cNvSpPr>
            <a:spLocks noGrp="1" noChangeArrowheads="1"/>
          </p:cNvSpPr>
          <p:nvPr>
            <p:ph type="dt" idx="1"/>
          </p:nvPr>
        </p:nvSpPr>
        <p:spPr bwMode="auto">
          <a:xfrm>
            <a:off x="388620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64516" name="Rectangle 4"/>
          <p:cNvSpPr>
            <a:spLocks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8919" name="Rectangle 7"/>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C2F16AD-9093-4AF0-8FC9-93283259999A}" type="slidenum">
              <a:rPr lang="en-US"/>
              <a:pPr>
                <a:defRPr/>
              </a:pPr>
              <a:t>‹#›</a:t>
            </a:fld>
            <a:endParaRPr lang="en-US"/>
          </a:p>
        </p:txBody>
      </p:sp>
    </p:spTree>
    <p:extLst>
      <p:ext uri="{BB962C8B-B14F-4D97-AF65-F5344CB8AC3E}">
        <p14:creationId xmlns:p14="http://schemas.microsoft.com/office/powerpoint/2010/main" val="4164208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ChangeArrowheads="1" noTextEdit="1"/>
          </p:cNvSpPr>
          <p:nvPr>
            <p:ph type="sldImg"/>
          </p:nvPr>
        </p:nvSpPr>
        <p:spPr>
          <a:ln/>
        </p:spPr>
      </p:sp>
      <p:sp>
        <p:nvSpPr>
          <p:cNvPr id="508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ChangeArrowheads="1" noTextEdit="1"/>
          </p:cNvSpPr>
          <p:nvPr>
            <p:ph type="sldImg"/>
          </p:nvPr>
        </p:nvSpPr>
        <p:spPr>
          <a:ln/>
        </p:spPr>
      </p:sp>
      <p:sp>
        <p:nvSpPr>
          <p:cNvPr id="510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ChangeArrowheads="1" noTextEdit="1"/>
          </p:cNvSpPr>
          <p:nvPr>
            <p:ph type="sldImg"/>
          </p:nvPr>
        </p:nvSpPr>
        <p:spPr>
          <a:ln/>
        </p:spPr>
      </p:sp>
      <p:sp>
        <p:nvSpPr>
          <p:cNvPr id="512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ChangeArrowheads="1" noTextEdit="1"/>
          </p:cNvSpPr>
          <p:nvPr>
            <p:ph type="sldImg"/>
          </p:nvPr>
        </p:nvSpPr>
        <p:spPr>
          <a:ln/>
        </p:spPr>
      </p:sp>
      <p:sp>
        <p:nvSpPr>
          <p:cNvPr id="513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ChangeArrowheads="1" noTextEdit="1"/>
          </p:cNvSpPr>
          <p:nvPr>
            <p:ph type="sldImg"/>
          </p:nvPr>
        </p:nvSpPr>
        <p:spPr>
          <a:ln/>
        </p:spPr>
      </p:sp>
      <p:sp>
        <p:nvSpPr>
          <p:cNvPr id="515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ChangeArrowheads="1" noTextEdit="1"/>
          </p:cNvSpPr>
          <p:nvPr>
            <p:ph type="sldImg"/>
          </p:nvPr>
        </p:nvSpPr>
        <p:spPr>
          <a:ln/>
        </p:spPr>
      </p:sp>
      <p:sp>
        <p:nvSpPr>
          <p:cNvPr id="516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ChangeArrowheads="1" noTextEdit="1"/>
          </p:cNvSpPr>
          <p:nvPr>
            <p:ph type="sldImg"/>
          </p:nvPr>
        </p:nvSpPr>
        <p:spPr>
          <a:ln/>
        </p:spPr>
      </p:sp>
      <p:sp>
        <p:nvSpPr>
          <p:cNvPr id="517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ChangeArrowheads="1" noTextEdit="1"/>
          </p:cNvSpPr>
          <p:nvPr>
            <p:ph type="sldImg"/>
          </p:nvPr>
        </p:nvSpPr>
        <p:spPr>
          <a:ln/>
        </p:spPr>
      </p:sp>
      <p:sp>
        <p:nvSpPr>
          <p:cNvPr id="518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ChangeArrowheads="1" noTextEdit="1"/>
          </p:cNvSpPr>
          <p:nvPr>
            <p:ph type="sldImg"/>
          </p:nvPr>
        </p:nvSpPr>
        <p:spPr>
          <a:ln/>
        </p:spPr>
      </p:sp>
      <p:sp>
        <p:nvSpPr>
          <p:cNvPr id="520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ChangeArrowheads="1" noTextEdit="1"/>
          </p:cNvSpPr>
          <p:nvPr>
            <p:ph type="sldImg"/>
          </p:nvPr>
        </p:nvSpPr>
        <p:spPr>
          <a:ln/>
        </p:spPr>
      </p:sp>
      <p:sp>
        <p:nvSpPr>
          <p:cNvPr id="521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ChangeArrowheads="1" noTextEdit="1"/>
          </p:cNvSpPr>
          <p:nvPr>
            <p:ph type="sldImg"/>
          </p:nvPr>
        </p:nvSpPr>
        <p:spPr>
          <a:ln/>
        </p:spPr>
      </p:sp>
      <p:sp>
        <p:nvSpPr>
          <p:cNvPr id="501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ChangeArrowheads="1" noTextEdit="1"/>
          </p:cNvSpPr>
          <p:nvPr>
            <p:ph type="sldImg"/>
          </p:nvPr>
        </p:nvSpPr>
        <p:spPr>
          <a:ln/>
        </p:spPr>
      </p:sp>
      <p:sp>
        <p:nvSpPr>
          <p:cNvPr id="502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ChangeArrowheads="1" noTextEdit="1"/>
          </p:cNvSpPr>
          <p:nvPr>
            <p:ph type="sldImg"/>
          </p:nvPr>
        </p:nvSpPr>
        <p:spPr>
          <a:ln/>
        </p:spPr>
      </p:sp>
      <p:sp>
        <p:nvSpPr>
          <p:cNvPr id="503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ChangeArrowheads="1" noTextEdit="1"/>
          </p:cNvSpPr>
          <p:nvPr>
            <p:ph type="sldImg"/>
          </p:nvPr>
        </p:nvSpPr>
        <p:spPr>
          <a:ln/>
        </p:spPr>
      </p:sp>
      <p:sp>
        <p:nvSpPr>
          <p:cNvPr id="504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ChangeArrowheads="1" noTextEdit="1"/>
          </p:cNvSpPr>
          <p:nvPr>
            <p:ph type="sldImg"/>
          </p:nvPr>
        </p:nvSpPr>
        <p:spPr>
          <a:ln/>
        </p:spPr>
      </p:sp>
      <p:sp>
        <p:nvSpPr>
          <p:cNvPr id="505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ChangeArrowheads="1" noTextEdit="1"/>
          </p:cNvSpPr>
          <p:nvPr>
            <p:ph type="sldImg"/>
          </p:nvPr>
        </p:nvSpPr>
        <p:spPr>
          <a:ln/>
        </p:spPr>
      </p:sp>
      <p:sp>
        <p:nvSpPr>
          <p:cNvPr id="506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ChangeArrowheads="1" noTextEdit="1"/>
          </p:cNvSpPr>
          <p:nvPr>
            <p:ph type="sldImg"/>
          </p:nvPr>
        </p:nvSpPr>
        <p:spPr>
          <a:ln/>
        </p:spPr>
      </p:sp>
      <p:sp>
        <p:nvSpPr>
          <p:cNvPr id="507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ChangeArrowheads="1" noTextEdit="1"/>
          </p:cNvSpPr>
          <p:nvPr>
            <p:ph type="sldImg"/>
          </p:nvPr>
        </p:nvSpPr>
        <p:spPr>
          <a:ln/>
        </p:spPr>
      </p:sp>
      <p:sp>
        <p:nvSpPr>
          <p:cNvPr id="509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E02F3E-D6AE-4927-B425-BA75C31460AD}" type="slidenum">
              <a:rPr lang="en-US"/>
              <a:pPr>
                <a:defRPr/>
              </a:pPr>
              <a:t>‹#›</a:t>
            </a:fld>
            <a:endParaRPr lang="en-US"/>
          </a:p>
        </p:txBody>
      </p:sp>
    </p:spTree>
    <p:extLst>
      <p:ext uri="{BB962C8B-B14F-4D97-AF65-F5344CB8AC3E}">
        <p14:creationId xmlns:p14="http://schemas.microsoft.com/office/powerpoint/2010/main" val="3623361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5A2AC3-43D4-4912-BF6B-C7D6B2949CFC}" type="slidenum">
              <a:rPr lang="en-US"/>
              <a:pPr>
                <a:defRPr/>
              </a:pPr>
              <a:t>‹#›</a:t>
            </a:fld>
            <a:endParaRPr lang="en-US"/>
          </a:p>
        </p:txBody>
      </p:sp>
    </p:spTree>
    <p:extLst>
      <p:ext uri="{BB962C8B-B14F-4D97-AF65-F5344CB8AC3E}">
        <p14:creationId xmlns:p14="http://schemas.microsoft.com/office/powerpoint/2010/main" val="2551832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39C9E6-1A87-4256-8702-600461548278}" type="slidenum">
              <a:rPr lang="en-US"/>
              <a:pPr>
                <a:defRPr/>
              </a:pPr>
              <a:t>‹#›</a:t>
            </a:fld>
            <a:endParaRPr lang="en-US"/>
          </a:p>
        </p:txBody>
      </p:sp>
    </p:spTree>
    <p:extLst>
      <p:ext uri="{BB962C8B-B14F-4D97-AF65-F5344CB8AC3E}">
        <p14:creationId xmlns:p14="http://schemas.microsoft.com/office/powerpoint/2010/main" val="3439304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1AB941-9BD5-408D-BD0D-504A6C46D597}" type="slidenum">
              <a:rPr lang="en-US"/>
              <a:pPr>
                <a:defRPr/>
              </a:pPr>
              <a:t>‹#›</a:t>
            </a:fld>
            <a:endParaRPr lang="en-US"/>
          </a:p>
        </p:txBody>
      </p:sp>
    </p:spTree>
    <p:extLst>
      <p:ext uri="{BB962C8B-B14F-4D97-AF65-F5344CB8AC3E}">
        <p14:creationId xmlns:p14="http://schemas.microsoft.com/office/powerpoint/2010/main" val="1006695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613F84-38C8-498A-926F-CE3AFC7930E0}" type="slidenum">
              <a:rPr lang="en-US"/>
              <a:pPr>
                <a:defRPr/>
              </a:pPr>
              <a:t>‹#›</a:t>
            </a:fld>
            <a:endParaRPr lang="en-US"/>
          </a:p>
        </p:txBody>
      </p:sp>
    </p:spTree>
    <p:extLst>
      <p:ext uri="{BB962C8B-B14F-4D97-AF65-F5344CB8AC3E}">
        <p14:creationId xmlns:p14="http://schemas.microsoft.com/office/powerpoint/2010/main" val="1521127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4BA2F1-F911-4874-9CAC-F0902314FF01}" type="slidenum">
              <a:rPr lang="en-US"/>
              <a:pPr>
                <a:defRPr/>
              </a:pPr>
              <a:t>‹#›</a:t>
            </a:fld>
            <a:endParaRPr lang="en-US"/>
          </a:p>
        </p:txBody>
      </p:sp>
    </p:spTree>
    <p:extLst>
      <p:ext uri="{BB962C8B-B14F-4D97-AF65-F5344CB8AC3E}">
        <p14:creationId xmlns:p14="http://schemas.microsoft.com/office/powerpoint/2010/main" val="2166696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8929C13-85FF-4E97-8ADA-987C0B8A7FB2}" type="slidenum">
              <a:rPr lang="en-US"/>
              <a:pPr>
                <a:defRPr/>
              </a:pPr>
              <a:t>‹#›</a:t>
            </a:fld>
            <a:endParaRPr lang="en-US"/>
          </a:p>
        </p:txBody>
      </p:sp>
    </p:spTree>
    <p:extLst>
      <p:ext uri="{BB962C8B-B14F-4D97-AF65-F5344CB8AC3E}">
        <p14:creationId xmlns:p14="http://schemas.microsoft.com/office/powerpoint/2010/main" val="2565331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73BCEA9-AC67-4ECE-945F-A880E6525B0C}" type="slidenum">
              <a:rPr lang="en-US"/>
              <a:pPr>
                <a:defRPr/>
              </a:pPr>
              <a:t>‹#›</a:t>
            </a:fld>
            <a:endParaRPr lang="en-US"/>
          </a:p>
        </p:txBody>
      </p:sp>
    </p:spTree>
    <p:extLst>
      <p:ext uri="{BB962C8B-B14F-4D97-AF65-F5344CB8AC3E}">
        <p14:creationId xmlns:p14="http://schemas.microsoft.com/office/powerpoint/2010/main" val="351128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55E0C71-2367-4E95-B35E-3CA7F6A15DE2}" type="slidenum">
              <a:rPr lang="en-US"/>
              <a:pPr>
                <a:defRPr/>
              </a:pPr>
              <a:t>‹#›</a:t>
            </a:fld>
            <a:endParaRPr lang="en-US"/>
          </a:p>
        </p:txBody>
      </p:sp>
    </p:spTree>
    <p:extLst>
      <p:ext uri="{BB962C8B-B14F-4D97-AF65-F5344CB8AC3E}">
        <p14:creationId xmlns:p14="http://schemas.microsoft.com/office/powerpoint/2010/main" val="1764141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9FFA68-454E-4295-8BFD-64E7FFEA12B3}" type="slidenum">
              <a:rPr lang="en-US"/>
              <a:pPr>
                <a:defRPr/>
              </a:pPr>
              <a:t>‹#›</a:t>
            </a:fld>
            <a:endParaRPr lang="en-US"/>
          </a:p>
        </p:txBody>
      </p:sp>
    </p:spTree>
    <p:extLst>
      <p:ext uri="{BB962C8B-B14F-4D97-AF65-F5344CB8AC3E}">
        <p14:creationId xmlns:p14="http://schemas.microsoft.com/office/powerpoint/2010/main" val="485932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38A669-E81E-4E91-8DDE-45792EEB0FF6}" type="slidenum">
              <a:rPr lang="en-US"/>
              <a:pPr>
                <a:defRPr/>
              </a:pPr>
              <a:t>‹#›</a:t>
            </a:fld>
            <a:endParaRPr lang="en-US"/>
          </a:p>
        </p:txBody>
      </p:sp>
    </p:spTree>
    <p:extLst>
      <p:ext uri="{BB962C8B-B14F-4D97-AF65-F5344CB8AC3E}">
        <p14:creationId xmlns:p14="http://schemas.microsoft.com/office/powerpoint/2010/main" val="1674086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5F6F7E4-E388-4182-A20B-2F17D0CCA208}" type="slidenum">
              <a:rPr lang="en-US"/>
              <a:pPr>
                <a:defRPr/>
              </a:pPr>
              <a:t>‹#›</a:t>
            </a:fld>
            <a:endParaRPr lang="en-US"/>
          </a:p>
        </p:txBody>
      </p:sp>
      <p:sp>
        <p:nvSpPr>
          <p:cNvPr id="1031" name="Text Box 7"/>
          <p:cNvSpPr txBox="1">
            <a:spLocks noChangeArrowheads="1"/>
          </p:cNvSpPr>
          <p:nvPr userDrawn="1"/>
        </p:nvSpPr>
        <p:spPr bwMode="auto">
          <a:xfrm>
            <a:off x="220663" y="6580188"/>
            <a:ext cx="1620837" cy="152400"/>
          </a:xfrm>
          <a:prstGeom prst="rect">
            <a:avLst/>
          </a:prstGeom>
          <a:noFill/>
          <a:ln w="9525">
            <a:noFill/>
            <a:miter lim="800000"/>
            <a:headEnd/>
            <a:tailEnd/>
          </a:ln>
          <a:effec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a:solidFill>
                  <a:srgbClr val="999999"/>
                </a:solidFill>
                <a:latin typeface="Times New Roman" pitchFamily="48" charset="0"/>
              </a:rPr>
              <a:t>© 2010 Pearson Education, Inc.</a:t>
            </a: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2"/>
          <p:cNvSpPr>
            <a:spLocks noChangeArrowheads="1"/>
          </p:cNvSpPr>
          <p:nvPr/>
        </p:nvSpPr>
        <p:spPr bwMode="auto">
          <a:xfrm>
            <a:off x="219075" y="255270"/>
            <a:ext cx="55054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58738" algn="ctr"/>
            <a:r>
              <a:rPr lang="en-US" sz="4400" b="0" dirty="0">
                <a:solidFill>
                  <a:schemeClr val="tx2"/>
                </a:solidFill>
              </a:rPr>
              <a:t>Conceptual Physics</a:t>
            </a:r>
            <a:br>
              <a:rPr lang="en-US" sz="4400" b="0" dirty="0">
                <a:solidFill>
                  <a:schemeClr val="tx2"/>
                </a:solidFill>
              </a:rPr>
            </a:br>
            <a:r>
              <a:rPr lang="en-US" sz="4000" b="0" dirty="0">
                <a:solidFill>
                  <a:schemeClr val="tx2"/>
                </a:solidFill>
              </a:rPr>
              <a:t>11</a:t>
            </a:r>
            <a:r>
              <a:rPr lang="en-US" sz="4000" b="0" baseline="30000" dirty="0">
                <a:solidFill>
                  <a:schemeClr val="tx2"/>
                </a:solidFill>
              </a:rPr>
              <a:t>th</a:t>
            </a:r>
            <a:r>
              <a:rPr lang="en-US" sz="4000" b="0" dirty="0">
                <a:solidFill>
                  <a:schemeClr val="tx2"/>
                </a:solidFill>
              </a:rPr>
              <a:t> Edition</a:t>
            </a:r>
          </a:p>
        </p:txBody>
      </p:sp>
      <p:pic>
        <p:nvPicPr>
          <p:cNvPr id="51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560070"/>
            <a:ext cx="304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363255" y="1779270"/>
            <a:ext cx="8267178" cy="115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pPr>
            <a:r>
              <a:rPr lang="en-US" sz="3200" dirty="0" smtClean="0"/>
              <a:t>Chapter 6: </a:t>
            </a:r>
          </a:p>
          <a:p>
            <a:pPr algn="ctr">
              <a:spcBef>
                <a:spcPct val="20000"/>
              </a:spcBef>
            </a:pPr>
            <a:r>
              <a:rPr lang="en-US" sz="3200" dirty="0" smtClean="0"/>
              <a:t>MOMENTUM</a:t>
            </a:r>
            <a:endParaRPr lang="en-US" sz="3200" dirty="0"/>
          </a:p>
        </p:txBody>
      </p:sp>
      <p:sp>
        <p:nvSpPr>
          <p:cNvPr id="6" name="Rectangle 3"/>
          <p:cNvSpPr txBox="1">
            <a:spLocks noChangeArrowheads="1"/>
          </p:cNvSpPr>
          <p:nvPr/>
        </p:nvSpPr>
        <p:spPr bwMode="auto">
          <a:xfrm>
            <a:off x="457200" y="3329796"/>
            <a:ext cx="4229100" cy="291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457200" indent="-457200" algn="l" eaLnBrk="1" hangingPunct="1">
              <a:buFont typeface="Arial" pitchFamily="34" charset="0"/>
              <a:buChar char="•"/>
            </a:pPr>
            <a:r>
              <a:rPr lang="en-US" dirty="0" smtClean="0"/>
              <a:t>Momentum</a:t>
            </a:r>
          </a:p>
          <a:p>
            <a:pPr marL="457200" indent="-457200" algn="l" eaLnBrk="1" hangingPunct="1">
              <a:buFont typeface="Arial" pitchFamily="34" charset="0"/>
              <a:buChar char="•"/>
            </a:pPr>
            <a:r>
              <a:rPr lang="en-US" dirty="0" smtClean="0"/>
              <a:t>Impulse</a:t>
            </a:r>
          </a:p>
          <a:p>
            <a:pPr marL="457200" indent="-457200" algn="l" eaLnBrk="1" hangingPunct="1">
              <a:buFont typeface="Arial" pitchFamily="34" charset="0"/>
              <a:buChar char="•"/>
            </a:pPr>
            <a:r>
              <a:rPr lang="en-US" dirty="0" smtClean="0"/>
              <a:t>Impulse Changes Momentum</a:t>
            </a:r>
          </a:p>
          <a:p>
            <a:pPr marL="457200" indent="-457200" algn="l" eaLnBrk="1" hangingPunct="1">
              <a:buFont typeface="Arial" pitchFamily="34" charset="0"/>
              <a:buChar char="•"/>
            </a:pPr>
            <a:r>
              <a:rPr lang="en-US" dirty="0" smtClean="0"/>
              <a:t>Bouncing</a:t>
            </a:r>
          </a:p>
        </p:txBody>
      </p:sp>
      <p:sp>
        <p:nvSpPr>
          <p:cNvPr id="9" name="Rectangle 3"/>
          <p:cNvSpPr txBox="1">
            <a:spLocks noChangeArrowheads="1"/>
          </p:cNvSpPr>
          <p:nvPr/>
        </p:nvSpPr>
        <p:spPr bwMode="auto">
          <a:xfrm>
            <a:off x="4401333" y="3329796"/>
            <a:ext cx="4229100" cy="307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457200" indent="-457200" algn="l" eaLnBrk="1" hangingPunct="1">
              <a:buFont typeface="Arial" pitchFamily="34" charset="0"/>
              <a:buChar char="•"/>
            </a:pPr>
            <a:r>
              <a:rPr lang="en-US" dirty="0" smtClean="0"/>
              <a:t>Conservation of Momentum</a:t>
            </a:r>
          </a:p>
          <a:p>
            <a:pPr marL="457200" indent="-457200" algn="l" eaLnBrk="1" hangingPunct="1">
              <a:buFont typeface="Arial" pitchFamily="34" charset="0"/>
              <a:buChar char="•"/>
            </a:pPr>
            <a:r>
              <a:rPr lang="en-US" dirty="0" smtClean="0"/>
              <a:t>Collisions</a:t>
            </a:r>
          </a:p>
          <a:p>
            <a:pPr marL="457200" indent="-457200" algn="l" eaLnBrk="1" hangingPunct="1">
              <a:buFont typeface="Arial" pitchFamily="34" charset="0"/>
              <a:buChar char="•"/>
            </a:pPr>
            <a:r>
              <a:rPr lang="en-US" dirty="0" smtClean="0"/>
              <a:t>More Complicated Collisions</a:t>
            </a:r>
            <a:endParaRPr lang="en-US" dirty="0" smtClean="0"/>
          </a:p>
        </p:txBody>
      </p:sp>
    </p:spTree>
    <p:extLst>
      <p:ext uri="{BB962C8B-B14F-4D97-AF65-F5344CB8AC3E}">
        <p14:creationId xmlns:p14="http://schemas.microsoft.com/office/powerpoint/2010/main" val="3151566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2310" name="Picture 6" descr="06_08_Figure"/>
          <p:cNvPicPr>
            <a:picLocks noChangeAspect="1" noChangeArrowheads="1"/>
          </p:cNvPicPr>
          <p:nvPr/>
        </p:nvPicPr>
        <p:blipFill>
          <a:blip r:embed="rId3" cstate="print">
            <a:extLst>
              <a:ext uri="{28A0092B-C50C-407E-A947-70E740481C1C}">
                <a14:useLocalDpi xmlns:a14="http://schemas.microsoft.com/office/drawing/2010/main" val="0"/>
              </a:ext>
            </a:extLst>
          </a:blip>
          <a:srcRect b="3183"/>
          <a:stretch>
            <a:fillRect/>
          </a:stretch>
        </p:blipFill>
        <p:spPr bwMode="auto">
          <a:xfrm>
            <a:off x="2065338" y="3970338"/>
            <a:ext cx="5013325" cy="2692400"/>
          </a:xfrm>
          <a:prstGeom prst="rect">
            <a:avLst/>
          </a:prstGeom>
          <a:noFill/>
          <a:extLst>
            <a:ext uri="{909E8E84-426E-40DD-AFC4-6F175D3DCCD1}">
              <a14:hiddenFill xmlns:a14="http://schemas.microsoft.com/office/drawing/2010/main">
                <a:solidFill>
                  <a:srgbClr val="FFFFFF"/>
                </a:solidFill>
              </a14:hiddenFill>
            </a:ext>
          </a:extLst>
        </p:spPr>
      </p:pic>
      <p:sp>
        <p:nvSpPr>
          <p:cNvPr id="482306" name="Rectangle 2"/>
          <p:cNvSpPr>
            <a:spLocks noGrp="1" noChangeArrowheads="1"/>
          </p:cNvSpPr>
          <p:nvPr>
            <p:ph type="title"/>
          </p:nvPr>
        </p:nvSpPr>
        <p:spPr>
          <a:xfrm>
            <a:off x="457200" y="153868"/>
            <a:ext cx="8229600" cy="847725"/>
          </a:xfrm>
        </p:spPr>
        <p:txBody>
          <a:bodyPr/>
          <a:lstStyle/>
          <a:p>
            <a:r>
              <a:rPr lang="en-US" dirty="0" smtClean="0"/>
              <a:t>Impulse Changes Momentum</a:t>
            </a:r>
          </a:p>
        </p:txBody>
      </p:sp>
      <p:sp>
        <p:nvSpPr>
          <p:cNvPr id="482307" name="Rectangle 3"/>
          <p:cNvSpPr>
            <a:spLocks noGrp="1" noChangeArrowheads="1"/>
          </p:cNvSpPr>
          <p:nvPr>
            <p:ph type="body" idx="1"/>
          </p:nvPr>
        </p:nvSpPr>
        <p:spPr>
          <a:xfrm>
            <a:off x="457200" y="1110471"/>
            <a:ext cx="8229600" cy="4525963"/>
          </a:xfrm>
        </p:spPr>
        <p:txBody>
          <a:bodyPr/>
          <a:lstStyle/>
          <a:p>
            <a:pPr lvl="1">
              <a:buFontTx/>
              <a:buNone/>
            </a:pPr>
            <a:r>
              <a:rPr lang="en-US" dirty="0" smtClean="0"/>
              <a:t>	Example (continued):</a:t>
            </a:r>
            <a:r>
              <a:rPr lang="en-US" sz="2400" dirty="0" smtClean="0"/>
              <a:t> </a:t>
            </a:r>
          </a:p>
          <a:p>
            <a:pPr lvl="2">
              <a:buFont typeface="Times" pitchFamily="48" charset="0"/>
              <a:buNone/>
            </a:pPr>
            <a:r>
              <a:rPr lang="en-US" dirty="0" smtClean="0"/>
              <a:t>	In jumping, bend your knees when your feet make contact with the ground because the extension of time during your momentum decrease reduces the force on you.</a:t>
            </a:r>
            <a:r>
              <a:rPr lang="en-US" sz="2000" dirty="0" smtClean="0"/>
              <a:t> </a:t>
            </a:r>
          </a:p>
          <a:p>
            <a:pPr lvl="2">
              <a:buFont typeface="Times" pitchFamily="48" charset="0"/>
              <a:buNone/>
            </a:pPr>
            <a:r>
              <a:rPr lang="en-US" dirty="0" smtClean="0"/>
              <a:t>	In boxing, ride with the punch.</a:t>
            </a:r>
          </a:p>
          <a:p>
            <a:pPr lvl="2">
              <a:buFont typeface="Times" pitchFamily="48" charset="0"/>
              <a:buChar char="•"/>
            </a:pPr>
            <a:endParaRPr lang="en-US" sz="2000" dirty="0" smtClean="0"/>
          </a:p>
          <a:p>
            <a:pPr lvl="2">
              <a:buFont typeface="Times" pitchFamily="48" charset="0"/>
              <a:buChar char="•"/>
            </a:pPr>
            <a:endParaRPr lang="en-US" sz="2000" dirty="0" smtClean="0"/>
          </a:p>
          <a:p>
            <a:pPr lvl="2">
              <a:buFont typeface="Times" pitchFamily="48" charset="0"/>
              <a:buChar char="•"/>
            </a:pPr>
            <a:endParaRPr lang="en-US" sz="2000" dirty="0" smtClean="0"/>
          </a:p>
          <a:p>
            <a:pPr lvl="2">
              <a:buFont typeface="Times" pitchFamily="48" charset="0"/>
              <a:buNone/>
            </a:pPr>
            <a:endParaRPr lang="en-US" sz="1800" dirty="0" smtClean="0"/>
          </a:p>
          <a:p>
            <a:pPr lvl="1">
              <a:buFont typeface="Times" pitchFamily="48" charset="0"/>
              <a:buNone/>
            </a:pPr>
            <a:r>
              <a:rPr lang="en-US" sz="18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2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2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23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4357" name="Picture 5" descr="http://toonclips.com/600/75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0976" y="3985404"/>
            <a:ext cx="2775132" cy="2872596"/>
          </a:xfrm>
          <a:prstGeom prst="rect">
            <a:avLst/>
          </a:prstGeom>
          <a:noFill/>
          <a:extLst>
            <a:ext uri="{909E8E84-426E-40DD-AFC4-6F175D3DCCD1}">
              <a14:hiddenFill xmlns:a14="http://schemas.microsoft.com/office/drawing/2010/main">
                <a:solidFill>
                  <a:srgbClr val="FFFFFF"/>
                </a:solidFill>
              </a14:hiddenFill>
            </a:ext>
          </a:extLst>
        </p:spPr>
      </p:pic>
      <p:sp>
        <p:nvSpPr>
          <p:cNvPr id="484354" name="Rectangle 2"/>
          <p:cNvSpPr>
            <a:spLocks noGrp="1" noChangeArrowheads="1"/>
          </p:cNvSpPr>
          <p:nvPr>
            <p:ph type="title"/>
          </p:nvPr>
        </p:nvSpPr>
        <p:spPr>
          <a:xfrm>
            <a:off x="457200" y="102108"/>
            <a:ext cx="8229600" cy="691520"/>
          </a:xfrm>
        </p:spPr>
        <p:txBody>
          <a:bodyPr/>
          <a:lstStyle/>
          <a:p>
            <a:r>
              <a:rPr lang="en-US" dirty="0" smtClean="0"/>
              <a:t>Bouncing</a:t>
            </a:r>
          </a:p>
        </p:txBody>
      </p:sp>
      <p:sp>
        <p:nvSpPr>
          <p:cNvPr id="484355" name="Rectangle 3"/>
          <p:cNvSpPr>
            <a:spLocks noGrp="1" noChangeArrowheads="1"/>
          </p:cNvSpPr>
          <p:nvPr>
            <p:ph type="body" idx="1"/>
          </p:nvPr>
        </p:nvSpPr>
        <p:spPr>
          <a:xfrm>
            <a:off x="301924" y="895739"/>
            <a:ext cx="8669547" cy="4525963"/>
          </a:xfrm>
        </p:spPr>
        <p:txBody>
          <a:bodyPr/>
          <a:lstStyle/>
          <a:p>
            <a:pPr marL="0" indent="0">
              <a:buFontTx/>
              <a:buNone/>
            </a:pPr>
            <a:r>
              <a:rPr lang="en-US" dirty="0" smtClean="0"/>
              <a:t>Impulses are generally greater when objects bounce.</a:t>
            </a:r>
          </a:p>
          <a:p>
            <a:pPr marL="0" indent="0">
              <a:buFontTx/>
              <a:buNone/>
            </a:pPr>
            <a:r>
              <a:rPr lang="en-US" sz="2800" dirty="0" smtClean="0"/>
              <a:t>    </a:t>
            </a:r>
            <a:r>
              <a:rPr lang="en-US" sz="1400" dirty="0" smtClean="0"/>
              <a:t> </a:t>
            </a:r>
            <a:r>
              <a:rPr lang="en-US" sz="2800" dirty="0" smtClean="0"/>
              <a:t>Example: </a:t>
            </a:r>
          </a:p>
          <a:p>
            <a:pPr lvl="1">
              <a:buFont typeface="Times" pitchFamily="48" charset="0"/>
              <a:buNone/>
            </a:pPr>
            <a:r>
              <a:rPr lang="en-US" sz="2400" dirty="0" smtClean="0"/>
              <a:t>	Catching a falling flower pot from a shelf with your hands. You provide the impulse to reduce its momentum to zero. If you throw the flower pot up again, you provide an additional impulse. This “double impulse” occurs when something bounces.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4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435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43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5383" name="Picture 7" descr="C:\Users\jharlow\Documents\Documents\teaching\everyday13\hewitt materials\hewitt_ch06\06_10_Fig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 y="2035834"/>
            <a:ext cx="7189890" cy="4822166"/>
          </a:xfrm>
          <a:prstGeom prst="rect">
            <a:avLst/>
          </a:prstGeom>
          <a:noFill/>
          <a:extLst>
            <a:ext uri="{909E8E84-426E-40DD-AFC4-6F175D3DCCD1}">
              <a14:hiddenFill xmlns:a14="http://schemas.microsoft.com/office/drawing/2010/main">
                <a:solidFill>
                  <a:srgbClr val="FFFFFF"/>
                </a:solidFill>
              </a14:hiddenFill>
            </a:ext>
          </a:extLst>
        </p:spPr>
      </p:pic>
      <p:sp>
        <p:nvSpPr>
          <p:cNvPr id="485378" name="Rectangle 2"/>
          <p:cNvSpPr>
            <a:spLocks noGrp="1" noChangeArrowheads="1"/>
          </p:cNvSpPr>
          <p:nvPr>
            <p:ph type="title"/>
          </p:nvPr>
        </p:nvSpPr>
        <p:spPr>
          <a:xfrm>
            <a:off x="457200" y="153867"/>
            <a:ext cx="8229600" cy="691520"/>
          </a:xfrm>
        </p:spPr>
        <p:txBody>
          <a:bodyPr/>
          <a:lstStyle/>
          <a:p>
            <a:r>
              <a:rPr lang="en-US" dirty="0" smtClean="0"/>
              <a:t>Bouncing</a:t>
            </a:r>
          </a:p>
        </p:txBody>
      </p:sp>
      <p:sp>
        <p:nvSpPr>
          <p:cNvPr id="485379" name="Rectangle 3"/>
          <p:cNvSpPr>
            <a:spLocks noGrp="1" noChangeArrowheads="1"/>
          </p:cNvSpPr>
          <p:nvPr>
            <p:ph type="body" idx="1"/>
          </p:nvPr>
        </p:nvSpPr>
        <p:spPr>
          <a:xfrm>
            <a:off x="241540" y="870309"/>
            <a:ext cx="8626415" cy="4525963"/>
          </a:xfrm>
        </p:spPr>
        <p:txBody>
          <a:bodyPr/>
          <a:lstStyle/>
          <a:p>
            <a:pPr>
              <a:buFont typeface="Times" pitchFamily="48" charset="0"/>
              <a:buNone/>
            </a:pPr>
            <a:r>
              <a:rPr lang="en-US" sz="2800" dirty="0" smtClean="0"/>
              <a:t>	</a:t>
            </a:r>
            <a:r>
              <a:rPr lang="en-US" sz="2800" dirty="0" err="1" smtClean="0"/>
              <a:t>Pelton</a:t>
            </a:r>
            <a:r>
              <a:rPr lang="en-US" sz="2800" dirty="0" smtClean="0"/>
              <a:t> wheel designed to “bounce” water when it makes a U-turn on impact with the curved paddle</a:t>
            </a:r>
          </a:p>
          <a:p>
            <a:pPr>
              <a:buFont typeface="Times" pitchFamily="48" charset="0"/>
              <a:buChar char="•"/>
            </a:pPr>
            <a:endParaRPr lang="en-US" dirty="0" smtClean="0"/>
          </a:p>
          <a:p>
            <a:pPr marL="1085850" lvl="2">
              <a:buFont typeface="Times" pitchFamily="48" charset="0"/>
              <a:buChar char="•"/>
            </a:pPr>
            <a:endParaRPr lang="en-US" dirty="0" smtClean="0"/>
          </a:p>
          <a:p>
            <a:pPr marL="1085850" lvl="2">
              <a:buFont typeface="Times" pitchFamily="48" charset="0"/>
              <a:buChar char="•"/>
            </a:pPr>
            <a:endParaRPr lang="en-US" dirty="0" smtClean="0"/>
          </a:p>
          <a:p>
            <a:pPr marL="1085850" lvl="2">
              <a:buFont typeface="Times" pitchFamily="48" charset="0"/>
              <a:buChar char="•"/>
            </a:pPr>
            <a:endParaRPr lang="en-US" dirty="0" smtClean="0"/>
          </a:p>
          <a:p>
            <a:pPr marL="1085850" lvl="2">
              <a:buFont typeface="Times" pitchFamily="48" charset="0"/>
              <a:buNone/>
            </a:pPr>
            <a:endParaRPr lang="en-US" sz="1800" dirty="0" smtClean="0"/>
          </a:p>
          <a:p>
            <a:pPr marL="1085850" lvl="2">
              <a:buFont typeface="Times" pitchFamily="48" charset="0"/>
              <a:buNone/>
            </a:pPr>
            <a:endParaRPr lang="en-US" sz="1800" dirty="0" smtClean="0"/>
          </a:p>
          <a:p>
            <a:pPr>
              <a:buFontTx/>
              <a:buNone/>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3" name="Rectangle 3"/>
          <p:cNvSpPr>
            <a:spLocks noGrp="1" noChangeArrowheads="1"/>
          </p:cNvSpPr>
          <p:nvPr>
            <p:ph type="body" idx="1"/>
          </p:nvPr>
        </p:nvSpPr>
        <p:spPr>
          <a:xfrm>
            <a:off x="457200" y="64683"/>
            <a:ext cx="8229600" cy="4525963"/>
          </a:xfrm>
        </p:spPr>
        <p:txBody>
          <a:bodyPr/>
          <a:lstStyle/>
          <a:p>
            <a:pPr>
              <a:buFontTx/>
              <a:buNone/>
            </a:pPr>
            <a:r>
              <a:rPr lang="en-US" smtClean="0"/>
              <a:t>Law of conservation of momentum:</a:t>
            </a:r>
          </a:p>
          <a:p>
            <a:pPr lvl="1">
              <a:buFontTx/>
              <a:buNone/>
            </a:pPr>
            <a:r>
              <a:rPr lang="en-US" smtClean="0"/>
              <a:t>	In the absence of an external force, the momentum of a system remains unchanged.</a:t>
            </a:r>
          </a:p>
          <a:p>
            <a:pPr lvl="1">
              <a:buFontTx/>
              <a:buNone/>
            </a:pPr>
            <a:endParaRPr lang="en-US" smtClean="0"/>
          </a:p>
          <a:p>
            <a:pPr lvl="1">
              <a:buFontTx/>
              <a:buNone/>
            </a:pPr>
            <a:endParaRPr lang="en-US" smtClean="0"/>
          </a:p>
          <a:p>
            <a:pPr lvl="1">
              <a:buFontTx/>
              <a:buNone/>
            </a:pPr>
            <a:endParaRPr lang="en-US" smtClean="0"/>
          </a:p>
          <a:p>
            <a:pPr lvl="1">
              <a:buFontTx/>
              <a:buNone/>
            </a:pPr>
            <a:endParaRPr lang="en-US" smtClean="0"/>
          </a:p>
        </p:txBody>
      </p:sp>
      <p:pic>
        <p:nvPicPr>
          <p:cNvPr id="486408" name="Picture 8" descr="Fig6-11_Ani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638" y="1633222"/>
            <a:ext cx="6562725" cy="2984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bwMode="auto">
          <a:xfrm>
            <a:off x="457200" y="1600200"/>
            <a:ext cx="8229600" cy="494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1146175" lvl="2">
              <a:lnSpc>
                <a:spcPct val="90000"/>
              </a:lnSpc>
            </a:pPr>
            <a:endParaRPr lang="en-US" dirty="0" smtClean="0"/>
          </a:p>
        </p:txBody>
      </p:sp>
      <p:sp>
        <p:nvSpPr>
          <p:cNvPr id="7" name="Rectangle 3"/>
          <p:cNvSpPr txBox="1">
            <a:spLocks noChangeArrowheads="1"/>
          </p:cNvSpPr>
          <p:nvPr/>
        </p:nvSpPr>
        <p:spPr bwMode="auto">
          <a:xfrm>
            <a:off x="258791" y="4617722"/>
            <a:ext cx="8747185" cy="208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6075">
              <a:lnSpc>
                <a:spcPct val="90000"/>
              </a:lnSpc>
            </a:pPr>
            <a:r>
              <a:rPr lang="en-US" sz="2400" dirty="0" smtClean="0"/>
              <a:t>When a cannon is fired, the force on the cannonball inside the cannon barrel is equal and opposite to the force of the cannonball on the cannon.</a:t>
            </a:r>
          </a:p>
          <a:p>
            <a:pPr marL="346075">
              <a:lnSpc>
                <a:spcPct val="90000"/>
              </a:lnSpc>
            </a:pPr>
            <a:r>
              <a:rPr lang="en-US" sz="2400" dirty="0" smtClean="0"/>
              <a:t>The cannonball gains momentum, while the cannon gains an equal amount of momentum in the opposite direction—the cannon recoils.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a:xfrm>
            <a:off x="457200" y="119361"/>
            <a:ext cx="8229600" cy="605256"/>
          </a:xfrm>
        </p:spPr>
        <p:txBody>
          <a:bodyPr/>
          <a:lstStyle/>
          <a:p>
            <a:r>
              <a:rPr lang="en-US" dirty="0" smtClean="0"/>
              <a:t>Conservation of Momentum</a:t>
            </a:r>
          </a:p>
        </p:txBody>
      </p:sp>
      <p:sp>
        <p:nvSpPr>
          <p:cNvPr id="488451" name="Rectangle 3"/>
          <p:cNvSpPr>
            <a:spLocks noGrp="1" noChangeArrowheads="1"/>
          </p:cNvSpPr>
          <p:nvPr>
            <p:ph type="body" idx="1"/>
          </p:nvPr>
        </p:nvSpPr>
        <p:spPr>
          <a:xfrm>
            <a:off x="128602" y="841121"/>
            <a:ext cx="8703664" cy="4525963"/>
          </a:xfrm>
        </p:spPr>
        <p:txBody>
          <a:bodyPr/>
          <a:lstStyle/>
          <a:p>
            <a:pPr>
              <a:buFontTx/>
              <a:buNone/>
            </a:pPr>
            <a:r>
              <a:rPr lang="en-US" sz="2800" dirty="0" smtClean="0"/>
              <a:t>	</a:t>
            </a:r>
            <a:r>
              <a:rPr lang="en-US" sz="2800" dirty="0" smtClean="0"/>
              <a:t>Examples: </a:t>
            </a:r>
            <a:endParaRPr lang="en-US" sz="2800" dirty="0" smtClean="0"/>
          </a:p>
          <a:p>
            <a:r>
              <a:rPr lang="en-US" sz="2800" dirty="0" smtClean="0"/>
              <a:t>Internal molecular forces within a baseball come in pairs, cancel one another out, and have no effect on the momentum of the ball.</a:t>
            </a:r>
          </a:p>
          <a:p>
            <a:r>
              <a:rPr lang="en-US" sz="2800" dirty="0" smtClean="0"/>
              <a:t>Molecular forces within a baseball have no effect on its momentum.</a:t>
            </a:r>
          </a:p>
          <a:p>
            <a:r>
              <a:rPr lang="en-US" sz="2800" dirty="0" smtClean="0"/>
              <a:t>Pushing against a car’s dashboard has no effect on its momentum.</a:t>
            </a:r>
          </a:p>
        </p:txBody>
      </p:sp>
      <p:pic>
        <p:nvPicPr>
          <p:cNvPr id="488452" name="Picture 4" descr="C:\Users\jharlow\Documents\Documents\teaching\everyday13\hewitt materials\hewitt_ch06\06_12_Fig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053" y="4837592"/>
            <a:ext cx="8558213" cy="1852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84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84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84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84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457200" y="67602"/>
            <a:ext cx="8229600" cy="726026"/>
          </a:xfrm>
        </p:spPr>
        <p:txBody>
          <a:bodyPr/>
          <a:lstStyle/>
          <a:p>
            <a:r>
              <a:rPr lang="en-US" dirty="0" smtClean="0"/>
              <a:t>Collisions</a:t>
            </a:r>
          </a:p>
        </p:txBody>
      </p:sp>
      <p:sp>
        <p:nvSpPr>
          <p:cNvPr id="489475" name="Rectangle 3"/>
          <p:cNvSpPr>
            <a:spLocks noGrp="1" noChangeArrowheads="1"/>
          </p:cNvSpPr>
          <p:nvPr>
            <p:ph type="body" idx="1"/>
          </p:nvPr>
        </p:nvSpPr>
        <p:spPr>
          <a:xfrm>
            <a:off x="304800" y="892834"/>
            <a:ext cx="8534400" cy="4525963"/>
          </a:xfrm>
        </p:spPr>
        <p:txBody>
          <a:bodyPr/>
          <a:lstStyle/>
          <a:p>
            <a:pPr marL="0" indent="0">
              <a:buFontTx/>
              <a:buNone/>
            </a:pPr>
            <a:r>
              <a:rPr lang="en-US" dirty="0" smtClean="0"/>
              <a:t>For all collisions in the absence of external forces,</a:t>
            </a:r>
          </a:p>
          <a:p>
            <a:pPr lvl="1">
              <a:buFontTx/>
              <a:buChar char="•"/>
            </a:pPr>
            <a:r>
              <a:rPr lang="en-US" dirty="0" smtClean="0"/>
              <a:t>net momentum before collision equals net momentum after collision.</a:t>
            </a:r>
          </a:p>
          <a:p>
            <a:pPr lvl="1">
              <a:buFontTx/>
              <a:buChar char="•"/>
            </a:pPr>
            <a:r>
              <a:rPr lang="en-US" dirty="0" smtClean="0"/>
              <a:t>in equation form: </a:t>
            </a:r>
          </a:p>
          <a:p>
            <a:pPr marL="0" indent="0">
              <a:buFontTx/>
              <a:buNone/>
            </a:pPr>
            <a:r>
              <a:rPr lang="en-US" sz="2800" dirty="0" smtClean="0"/>
              <a:t>		(net </a:t>
            </a:r>
            <a:r>
              <a:rPr lang="en-US" sz="2800" i="1" dirty="0" smtClean="0"/>
              <a:t>mv</a:t>
            </a:r>
            <a:r>
              <a:rPr lang="en-US" sz="2800" dirty="0" smtClean="0"/>
              <a:t>)</a:t>
            </a:r>
            <a:r>
              <a:rPr lang="en-US" sz="2800" baseline="-25000" dirty="0" smtClean="0"/>
              <a:t>before </a:t>
            </a:r>
            <a:r>
              <a:rPr lang="en-US" sz="2800" dirty="0" smtClean="0"/>
              <a:t>=</a:t>
            </a:r>
            <a:r>
              <a:rPr lang="en-US" sz="2800" baseline="-25000" dirty="0" smtClean="0"/>
              <a:t> </a:t>
            </a:r>
            <a:r>
              <a:rPr lang="en-US" sz="2800" dirty="0" smtClean="0"/>
              <a:t>(net </a:t>
            </a:r>
            <a:r>
              <a:rPr lang="en-US" sz="2800" i="1" dirty="0" smtClean="0"/>
              <a:t>mv</a:t>
            </a:r>
            <a:r>
              <a:rPr lang="en-US" sz="2800" dirty="0" smtClean="0"/>
              <a:t>)</a:t>
            </a:r>
            <a:r>
              <a:rPr lang="en-US" sz="2800" baseline="-25000" dirty="0" smtClean="0"/>
              <a:t>after</a:t>
            </a:r>
            <a:endParaRPr lang="en-US" sz="2800" dirty="0" smtClean="0"/>
          </a:p>
          <a:p>
            <a:pPr marL="0" indent="0">
              <a:buFontTx/>
              <a:buNone/>
            </a:pPr>
            <a:endParaRPr lang="en-US" dirty="0" smtClean="0"/>
          </a:p>
        </p:txBody>
      </p:sp>
      <p:pic>
        <p:nvPicPr>
          <p:cNvPr id="489476" name="Picture 4" descr="C:\Users\jharlow\Documents\Documents\teaching\everyday13\hewitt materials\hewitt_ch06\06_17_Fig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144" y="4080584"/>
            <a:ext cx="7096664" cy="27774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94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94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94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502" name="Picture 6" descr="06_13_Figure"/>
          <p:cNvPicPr>
            <a:picLocks noChangeAspect="1" noChangeArrowheads="1"/>
          </p:cNvPicPr>
          <p:nvPr/>
        </p:nvPicPr>
        <p:blipFill>
          <a:blip r:embed="rId3" cstate="print">
            <a:extLst>
              <a:ext uri="{28A0092B-C50C-407E-A947-70E740481C1C}">
                <a14:useLocalDpi xmlns:a14="http://schemas.microsoft.com/office/drawing/2010/main" val="0"/>
              </a:ext>
            </a:extLst>
          </a:blip>
          <a:srcRect b="3174"/>
          <a:stretch>
            <a:fillRect/>
          </a:stretch>
        </p:blipFill>
        <p:spPr bwMode="auto">
          <a:xfrm>
            <a:off x="825502" y="2225615"/>
            <a:ext cx="7488089" cy="4370448"/>
          </a:xfrm>
          <a:prstGeom prst="rect">
            <a:avLst/>
          </a:prstGeom>
          <a:noFill/>
          <a:extLst>
            <a:ext uri="{909E8E84-426E-40DD-AFC4-6F175D3DCCD1}">
              <a14:hiddenFill xmlns:a14="http://schemas.microsoft.com/office/drawing/2010/main">
                <a:solidFill>
                  <a:srgbClr val="FFFFFF"/>
                </a:solidFill>
              </a14:hiddenFill>
            </a:ext>
          </a:extLst>
        </p:spPr>
      </p:pic>
      <p:sp>
        <p:nvSpPr>
          <p:cNvPr id="490499" name="Rectangle 3"/>
          <p:cNvSpPr>
            <a:spLocks noGrp="1" noChangeArrowheads="1"/>
          </p:cNvSpPr>
          <p:nvPr>
            <p:ph type="body" idx="1"/>
          </p:nvPr>
        </p:nvSpPr>
        <p:spPr>
          <a:xfrm>
            <a:off x="284672" y="381001"/>
            <a:ext cx="8445260" cy="1741098"/>
          </a:xfrm>
        </p:spPr>
        <p:txBody>
          <a:bodyPr/>
          <a:lstStyle/>
          <a:p>
            <a:pPr>
              <a:buFontTx/>
              <a:buNone/>
            </a:pPr>
            <a:r>
              <a:rPr lang="en-US" dirty="0" smtClean="0"/>
              <a:t>Elastic collision</a:t>
            </a:r>
            <a:endParaRPr lang="en-US" sz="3600" dirty="0" smtClean="0"/>
          </a:p>
          <a:p>
            <a:pPr lvl="1"/>
            <a:r>
              <a:rPr lang="en-US" dirty="0" smtClean="0"/>
              <a:t>occurs when colliding objects rebound without lasting deformation or any generation of heat.</a:t>
            </a:r>
          </a:p>
          <a:p>
            <a:pPr lvl="1"/>
            <a:endParaRPr lang="en-US" dirty="0" smtClean="0"/>
          </a:p>
          <a:p>
            <a:pPr lvl="1"/>
            <a:endParaRPr lang="en-US" dirty="0" smtClean="0"/>
          </a:p>
          <a:p>
            <a:pPr lvl="1"/>
            <a:endParaRPr lang="en-US" dirty="0" smtClean="0"/>
          </a:p>
          <a:p>
            <a:endParaRPr lang="en-US" dirty="0" smtClean="0"/>
          </a:p>
        </p:txBody>
      </p:sp>
      <p:sp>
        <p:nvSpPr>
          <p:cNvPr id="3" name="Rectangle 2"/>
          <p:cNvSpPr/>
          <p:nvPr/>
        </p:nvSpPr>
        <p:spPr>
          <a:xfrm>
            <a:off x="4535040" y="2035834"/>
            <a:ext cx="3936099" cy="2375005"/>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825503" y="4410839"/>
            <a:ext cx="7798036" cy="2375005"/>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3" name="Rectangle 3"/>
          <p:cNvSpPr>
            <a:spLocks noGrp="1" noChangeArrowheads="1"/>
          </p:cNvSpPr>
          <p:nvPr>
            <p:ph type="body" idx="1"/>
          </p:nvPr>
        </p:nvSpPr>
        <p:spPr>
          <a:xfrm>
            <a:off x="249237" y="127929"/>
            <a:ext cx="8645525" cy="1580101"/>
          </a:xfrm>
        </p:spPr>
        <p:txBody>
          <a:bodyPr/>
          <a:lstStyle/>
          <a:p>
            <a:pPr>
              <a:buFontTx/>
              <a:buNone/>
            </a:pPr>
            <a:r>
              <a:rPr lang="en-US" dirty="0" smtClean="0"/>
              <a:t>Inelastic collision</a:t>
            </a:r>
            <a:endParaRPr lang="en-US" sz="3600" dirty="0" smtClean="0"/>
          </a:p>
          <a:p>
            <a:pPr lvl="1"/>
            <a:r>
              <a:rPr lang="en-US" dirty="0" smtClean="0"/>
              <a:t>occurs when colliding objects result in deformation and/or the generation of heat.</a:t>
            </a:r>
          </a:p>
          <a:p>
            <a:pPr lvl="1"/>
            <a:endParaRPr lang="en-US" dirty="0" smtClean="0"/>
          </a:p>
          <a:p>
            <a:pPr lvl="1"/>
            <a:endParaRPr lang="en-US" dirty="0" smtClean="0"/>
          </a:p>
          <a:p>
            <a:pPr lvl="1"/>
            <a:endParaRPr lang="en-US" dirty="0" smtClean="0"/>
          </a:p>
          <a:p>
            <a:endParaRPr lang="en-US" dirty="0" smtClean="0"/>
          </a:p>
        </p:txBody>
      </p:sp>
      <p:pic>
        <p:nvPicPr>
          <p:cNvPr id="491532" name="Picture 12" descr="Fig6-14_Ani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8" y="1814753"/>
            <a:ext cx="8645525" cy="17113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bwMode="auto">
          <a:xfrm>
            <a:off x="249236" y="3526078"/>
            <a:ext cx="8645525" cy="295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r>
              <a:rPr lang="en-US" sz="2800" dirty="0" smtClean="0"/>
              <a:t>	</a:t>
            </a:r>
            <a:r>
              <a:rPr lang="en-US" sz="2400" dirty="0"/>
              <a:t>S</a:t>
            </a:r>
            <a:r>
              <a:rPr lang="en-US" sz="2400" dirty="0" smtClean="0"/>
              <a:t>ingle car moving at 10 m/s collides with another car of the same mass, </a:t>
            </a:r>
            <a:r>
              <a:rPr lang="en-US" sz="2400" i="1" dirty="0" smtClean="0"/>
              <a:t>m</a:t>
            </a:r>
            <a:r>
              <a:rPr lang="en-US" sz="2400" dirty="0" smtClean="0"/>
              <a:t>, at rest.</a:t>
            </a:r>
            <a:endParaRPr lang="en-US" sz="2800" dirty="0" smtClean="0"/>
          </a:p>
          <a:p>
            <a:pPr>
              <a:buFontTx/>
              <a:buNone/>
            </a:pPr>
            <a:r>
              <a:rPr lang="en-US" sz="2800" dirty="0" smtClean="0"/>
              <a:t>	From the conservation of momentum,</a:t>
            </a:r>
          </a:p>
          <a:p>
            <a:pPr>
              <a:buFontTx/>
              <a:buNone/>
            </a:pPr>
            <a:r>
              <a:rPr lang="en-US" sz="2800" dirty="0" smtClean="0"/>
              <a:t>		(net </a:t>
            </a:r>
            <a:r>
              <a:rPr lang="en-US" sz="2800" i="1" dirty="0" smtClean="0"/>
              <a:t>mv</a:t>
            </a:r>
            <a:r>
              <a:rPr lang="en-US" sz="2800" dirty="0" smtClean="0"/>
              <a:t>)</a:t>
            </a:r>
            <a:r>
              <a:rPr lang="en-US" sz="2800" baseline="-25000" dirty="0" smtClean="0"/>
              <a:t>before</a:t>
            </a:r>
            <a:r>
              <a:rPr lang="en-US" sz="2800" dirty="0" smtClean="0"/>
              <a:t> = (net </a:t>
            </a:r>
            <a:r>
              <a:rPr lang="en-US" sz="2800" i="1" dirty="0" smtClean="0"/>
              <a:t>mv</a:t>
            </a:r>
            <a:r>
              <a:rPr lang="en-US" sz="2800" dirty="0" smtClean="0"/>
              <a:t>)</a:t>
            </a:r>
            <a:r>
              <a:rPr lang="en-US" sz="2800" baseline="-25000" dirty="0" smtClean="0"/>
              <a:t>after</a:t>
            </a:r>
            <a:endParaRPr lang="en-US" sz="2800" dirty="0" smtClean="0"/>
          </a:p>
          <a:p>
            <a:pPr>
              <a:buFontTx/>
              <a:buNone/>
            </a:pPr>
            <a:r>
              <a:rPr lang="en-US" sz="2800" dirty="0" smtClean="0"/>
              <a:t>		(</a:t>
            </a:r>
            <a:r>
              <a:rPr lang="en-US" sz="2800" i="1" dirty="0" smtClean="0"/>
              <a:t>m</a:t>
            </a:r>
            <a:r>
              <a:rPr lang="en-US" sz="2800" dirty="0" smtClean="0"/>
              <a:t> </a:t>
            </a:r>
            <a:r>
              <a:rPr lang="en-US" sz="2800" dirty="0" smtClean="0">
                <a:sym typeface="Symbol" pitchFamily="48" charset="2"/>
              </a:rPr>
              <a:t> 10)</a:t>
            </a:r>
            <a:r>
              <a:rPr lang="en-US" sz="2800" baseline="-25000" dirty="0" smtClean="0">
                <a:sym typeface="Symbol" pitchFamily="48" charset="2"/>
              </a:rPr>
              <a:t>before</a:t>
            </a:r>
            <a:r>
              <a:rPr lang="en-US" sz="2800" dirty="0" smtClean="0">
                <a:sym typeface="Symbol" pitchFamily="48" charset="2"/>
              </a:rPr>
              <a:t> = (2</a:t>
            </a:r>
            <a:r>
              <a:rPr lang="en-US" sz="2800" i="1" dirty="0" smtClean="0">
                <a:sym typeface="Symbol" pitchFamily="48" charset="2"/>
              </a:rPr>
              <a:t>m</a:t>
            </a:r>
            <a:r>
              <a:rPr lang="en-US" sz="2800" dirty="0" smtClean="0">
                <a:sym typeface="Symbol" pitchFamily="48" charset="2"/>
              </a:rPr>
              <a:t>  </a:t>
            </a:r>
            <a:r>
              <a:rPr lang="en-US" sz="2800" i="1" dirty="0" smtClean="0">
                <a:sym typeface="Symbol" pitchFamily="48" charset="2"/>
              </a:rPr>
              <a:t>V</a:t>
            </a:r>
            <a:r>
              <a:rPr lang="en-US" sz="2800" dirty="0" smtClean="0">
                <a:sym typeface="Symbol" pitchFamily="48" charset="2"/>
              </a:rPr>
              <a:t>)</a:t>
            </a:r>
            <a:r>
              <a:rPr lang="en-US" sz="2800" baseline="-25000" dirty="0" smtClean="0">
                <a:sym typeface="Symbol" pitchFamily="48" charset="2"/>
              </a:rPr>
              <a:t>after</a:t>
            </a:r>
          </a:p>
          <a:p>
            <a:pPr>
              <a:buFontTx/>
              <a:buNone/>
            </a:pPr>
            <a:r>
              <a:rPr lang="en-US" sz="2800" baseline="-25000" dirty="0" smtClean="0">
                <a:sym typeface="Symbol" pitchFamily="48" charset="2"/>
              </a:rPr>
              <a:t>		</a:t>
            </a:r>
            <a:r>
              <a:rPr lang="en-US" sz="2800" i="1" dirty="0" smtClean="0">
                <a:sym typeface="Symbol" pitchFamily="48" charset="2"/>
              </a:rPr>
              <a:t>V</a:t>
            </a:r>
            <a:r>
              <a:rPr lang="en-US" sz="2800" dirty="0" smtClean="0">
                <a:sym typeface="Symbol" pitchFamily="48" charset="2"/>
              </a:rPr>
              <a:t> = 5 m/s</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7" name="Rectangle 3"/>
          <p:cNvSpPr>
            <a:spLocks noGrp="1" noChangeArrowheads="1"/>
          </p:cNvSpPr>
          <p:nvPr>
            <p:ph type="body" idx="1"/>
          </p:nvPr>
        </p:nvSpPr>
        <p:spPr>
          <a:xfrm>
            <a:off x="181154" y="211347"/>
            <a:ext cx="8721305" cy="2357438"/>
          </a:xfrm>
        </p:spPr>
        <p:txBody>
          <a:bodyPr/>
          <a:lstStyle/>
          <a:p>
            <a:pPr>
              <a:lnSpc>
                <a:spcPct val="90000"/>
              </a:lnSpc>
            </a:pPr>
            <a:r>
              <a:rPr lang="en-US" sz="2400" dirty="0" smtClean="0"/>
              <a:t>Sometimes the colliding objects are not moving in the same straight line.</a:t>
            </a:r>
          </a:p>
          <a:p>
            <a:pPr>
              <a:lnSpc>
                <a:spcPct val="90000"/>
              </a:lnSpc>
            </a:pPr>
            <a:r>
              <a:rPr lang="en-US" sz="2400" dirty="0" smtClean="0"/>
              <a:t>In this case you create a parallelogram of the vectors describing each initial momentum to find the combined momentum.</a:t>
            </a:r>
          </a:p>
          <a:p>
            <a:pPr>
              <a:lnSpc>
                <a:spcPct val="90000"/>
              </a:lnSpc>
            </a:pPr>
            <a:r>
              <a:rPr lang="en-US" sz="2400" dirty="0" smtClean="0"/>
              <a:t>Example: collision of two cars at a corner</a:t>
            </a:r>
          </a:p>
        </p:txBody>
      </p:sp>
      <p:pic>
        <p:nvPicPr>
          <p:cNvPr id="497670" name="Picture 6" descr="06_18_Figure"/>
          <p:cNvPicPr>
            <a:picLocks noChangeAspect="1" noChangeArrowheads="1"/>
          </p:cNvPicPr>
          <p:nvPr/>
        </p:nvPicPr>
        <p:blipFill>
          <a:blip r:embed="rId3">
            <a:extLst>
              <a:ext uri="{28A0092B-C50C-407E-A947-70E740481C1C}">
                <a14:useLocalDpi xmlns:a14="http://schemas.microsoft.com/office/drawing/2010/main" val="0"/>
              </a:ext>
            </a:extLst>
          </a:blip>
          <a:srcRect b="4640"/>
          <a:stretch>
            <a:fillRect/>
          </a:stretch>
        </p:blipFill>
        <p:spPr bwMode="auto">
          <a:xfrm>
            <a:off x="-133296" y="2777706"/>
            <a:ext cx="9222268" cy="36312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76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76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76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a:xfrm>
            <a:off x="457200" y="0"/>
            <a:ext cx="4597879" cy="1143000"/>
          </a:xfrm>
        </p:spPr>
        <p:txBody>
          <a:bodyPr/>
          <a:lstStyle/>
          <a:p>
            <a:r>
              <a:rPr lang="en-US" dirty="0" smtClean="0"/>
              <a:t>Explosions</a:t>
            </a:r>
            <a:endParaRPr lang="en-US" dirty="0" smtClean="0"/>
          </a:p>
        </p:txBody>
      </p:sp>
      <p:sp>
        <p:nvSpPr>
          <p:cNvPr id="498691" name="Rectangle 3"/>
          <p:cNvSpPr>
            <a:spLocks noGrp="1" noChangeArrowheads="1"/>
          </p:cNvSpPr>
          <p:nvPr>
            <p:ph type="body" idx="1"/>
          </p:nvPr>
        </p:nvSpPr>
        <p:spPr>
          <a:xfrm>
            <a:off x="457200" y="1143000"/>
            <a:ext cx="4541838" cy="5175250"/>
          </a:xfrm>
        </p:spPr>
        <p:txBody>
          <a:bodyPr/>
          <a:lstStyle/>
          <a:p>
            <a:pPr>
              <a:buFontTx/>
              <a:buNone/>
            </a:pPr>
            <a:r>
              <a:rPr lang="en-US" sz="2800" smtClean="0"/>
              <a:t>Another example: </a:t>
            </a:r>
          </a:p>
          <a:p>
            <a:pPr>
              <a:buFontTx/>
              <a:buNone/>
            </a:pPr>
            <a:r>
              <a:rPr lang="en-US" sz="2800" smtClean="0"/>
              <a:t>A firecracker exploding;  the total momentum of the pieces after the explosion can be added vectorially to get the initial momentum of the firecracker before it exploded.</a:t>
            </a:r>
          </a:p>
        </p:txBody>
      </p:sp>
      <p:pic>
        <p:nvPicPr>
          <p:cNvPr id="498695" name="Picture 7" descr="06_20_Figure"/>
          <p:cNvPicPr>
            <a:picLocks noChangeAspect="1" noChangeArrowheads="1"/>
          </p:cNvPicPr>
          <p:nvPr/>
        </p:nvPicPr>
        <p:blipFill>
          <a:blip r:embed="rId3">
            <a:extLst>
              <a:ext uri="{28A0092B-C50C-407E-A947-70E740481C1C}">
                <a14:useLocalDpi xmlns:a14="http://schemas.microsoft.com/office/drawing/2010/main" val="0"/>
              </a:ext>
            </a:extLst>
          </a:blip>
          <a:srcRect b="2580"/>
          <a:stretch>
            <a:fillRect/>
          </a:stretch>
        </p:blipFill>
        <p:spPr bwMode="auto">
          <a:xfrm>
            <a:off x="5434643" y="0"/>
            <a:ext cx="3003790" cy="65987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457200" y="0"/>
            <a:ext cx="8229600" cy="777785"/>
          </a:xfrm>
        </p:spPr>
        <p:txBody>
          <a:bodyPr/>
          <a:lstStyle/>
          <a:p>
            <a:r>
              <a:rPr lang="en-US" dirty="0" smtClean="0"/>
              <a:t>Momentum</a:t>
            </a:r>
          </a:p>
        </p:txBody>
      </p:sp>
      <p:sp>
        <p:nvSpPr>
          <p:cNvPr id="450563" name="Rectangle 3"/>
          <p:cNvSpPr>
            <a:spLocks noGrp="1" noChangeArrowheads="1"/>
          </p:cNvSpPr>
          <p:nvPr>
            <p:ph type="body" idx="1"/>
          </p:nvPr>
        </p:nvSpPr>
        <p:spPr>
          <a:xfrm>
            <a:off x="303361" y="772532"/>
            <a:ext cx="8410755" cy="4525963"/>
          </a:xfrm>
        </p:spPr>
        <p:txBody>
          <a:bodyPr/>
          <a:lstStyle/>
          <a:p>
            <a:r>
              <a:rPr lang="en-US" dirty="0" smtClean="0"/>
              <a:t>a property of moving things</a:t>
            </a:r>
          </a:p>
          <a:p>
            <a:r>
              <a:rPr lang="en-US" dirty="0" smtClean="0"/>
              <a:t>means inertia in motion</a:t>
            </a:r>
          </a:p>
          <a:p>
            <a:r>
              <a:rPr lang="en-US" dirty="0" smtClean="0"/>
              <a:t>more specifically, mass of an object multiplied by its velocity</a:t>
            </a:r>
          </a:p>
          <a:p>
            <a:r>
              <a:rPr lang="en-US" dirty="0" smtClean="0"/>
              <a:t>in equation form: </a:t>
            </a:r>
          </a:p>
          <a:p>
            <a:pPr lvl="1">
              <a:buFontTx/>
              <a:buNone/>
            </a:pPr>
            <a:r>
              <a:rPr lang="en-US" dirty="0" smtClean="0"/>
              <a:t>		Momentum = mass </a:t>
            </a:r>
            <a:r>
              <a:rPr lang="en-US" dirty="0" smtClean="0">
                <a:sym typeface="Symbol" pitchFamily="48" charset="2"/>
              </a:rPr>
              <a:t> velocity</a:t>
            </a:r>
            <a:endParaRPr lang="en-US" sz="3200" dirty="0" smtClean="0">
              <a:latin typeface="Times" pitchFamily="48" charset="0"/>
            </a:endParaRPr>
          </a:p>
        </p:txBody>
      </p:sp>
      <p:pic>
        <p:nvPicPr>
          <p:cNvPr id="450564" name="Picture 4" descr="C:\Users\jharlow\Documents\Documents\teaching\everyday13\hewitt materials\hewitt_ch06\06_02_Fig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818" y="4101296"/>
            <a:ext cx="5129842" cy="31880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6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05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1590" name="Picture 6" descr="06_01_Figure"/>
          <p:cNvPicPr>
            <a:picLocks noChangeAspect="1" noChangeArrowheads="1"/>
          </p:cNvPicPr>
          <p:nvPr/>
        </p:nvPicPr>
        <p:blipFill>
          <a:blip r:embed="rId3" cstate="print">
            <a:extLst>
              <a:ext uri="{28A0092B-C50C-407E-A947-70E740481C1C}">
                <a14:useLocalDpi xmlns:a14="http://schemas.microsoft.com/office/drawing/2010/main" val="0"/>
              </a:ext>
            </a:extLst>
          </a:blip>
          <a:srcRect b="2556"/>
          <a:stretch>
            <a:fillRect/>
          </a:stretch>
        </p:blipFill>
        <p:spPr bwMode="auto">
          <a:xfrm>
            <a:off x="5627688" y="1441450"/>
            <a:ext cx="3171825" cy="4181475"/>
          </a:xfrm>
          <a:prstGeom prst="rect">
            <a:avLst/>
          </a:prstGeom>
          <a:noFill/>
          <a:extLst>
            <a:ext uri="{909E8E84-426E-40DD-AFC4-6F175D3DCCD1}">
              <a14:hiddenFill xmlns:a14="http://schemas.microsoft.com/office/drawing/2010/main">
                <a:solidFill>
                  <a:srgbClr val="FFFFFF"/>
                </a:solidFill>
              </a14:hiddenFill>
            </a:ext>
          </a:extLst>
        </p:spPr>
      </p:pic>
      <p:sp>
        <p:nvSpPr>
          <p:cNvPr id="451586" name="Rectangle 2"/>
          <p:cNvSpPr>
            <a:spLocks noGrp="1" noChangeArrowheads="1"/>
          </p:cNvSpPr>
          <p:nvPr>
            <p:ph type="title"/>
          </p:nvPr>
        </p:nvSpPr>
        <p:spPr/>
        <p:txBody>
          <a:bodyPr/>
          <a:lstStyle/>
          <a:p>
            <a:r>
              <a:rPr lang="en-US" smtClean="0"/>
              <a:t>Momentum</a:t>
            </a:r>
          </a:p>
        </p:txBody>
      </p:sp>
      <p:sp>
        <p:nvSpPr>
          <p:cNvPr id="451587" name="Rectangle 3"/>
          <p:cNvSpPr>
            <a:spLocks noGrp="1" noChangeArrowheads="1"/>
          </p:cNvSpPr>
          <p:nvPr>
            <p:ph type="body" idx="1"/>
          </p:nvPr>
        </p:nvSpPr>
        <p:spPr>
          <a:xfrm>
            <a:off x="228600" y="1600200"/>
            <a:ext cx="5867400" cy="5086350"/>
          </a:xfrm>
        </p:spPr>
        <p:txBody>
          <a:bodyPr/>
          <a:lstStyle/>
          <a:p>
            <a:pPr>
              <a:buFontTx/>
              <a:buNone/>
            </a:pPr>
            <a:r>
              <a:rPr lang="en-US" sz="3600" dirty="0" smtClean="0"/>
              <a:t>	</a:t>
            </a:r>
            <a:r>
              <a:rPr lang="en-US" dirty="0" smtClean="0"/>
              <a:t>Examples: </a:t>
            </a:r>
            <a:endParaRPr lang="en-US" dirty="0" smtClean="0"/>
          </a:p>
          <a:p>
            <a:pPr lvl="1">
              <a:buFont typeface="Times" pitchFamily="48" charset="0"/>
              <a:buChar char="•"/>
            </a:pPr>
            <a:r>
              <a:rPr lang="en-US" dirty="0" smtClean="0"/>
              <a:t>A moving boulder has more momentum than a stone rolling at the same speed.</a:t>
            </a:r>
          </a:p>
          <a:p>
            <a:pPr lvl="1">
              <a:buFont typeface="Times" pitchFamily="48" charset="0"/>
              <a:buChar char="•"/>
            </a:pPr>
            <a:r>
              <a:rPr lang="en-US" dirty="0" smtClean="0"/>
              <a:t>A fast boulder has more momentum than a slow boulder.</a:t>
            </a:r>
          </a:p>
          <a:p>
            <a:pPr lvl="1">
              <a:buFont typeface="Times" pitchFamily="48" charset="0"/>
              <a:buChar char="•"/>
            </a:pPr>
            <a:r>
              <a:rPr lang="en-US" dirty="0" smtClean="0"/>
              <a:t>A boulder at rest has no momentum.</a:t>
            </a: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15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15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15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473075" y="69012"/>
            <a:ext cx="8229600" cy="638355"/>
          </a:xfrm>
        </p:spPr>
        <p:txBody>
          <a:bodyPr/>
          <a:lstStyle/>
          <a:p>
            <a:r>
              <a:rPr lang="en-US" dirty="0" smtClean="0"/>
              <a:t>Impulse</a:t>
            </a:r>
          </a:p>
        </p:txBody>
      </p:sp>
      <p:sp>
        <p:nvSpPr>
          <p:cNvPr id="460803" name="Rectangle 3"/>
          <p:cNvSpPr>
            <a:spLocks noGrp="1" noChangeArrowheads="1"/>
          </p:cNvSpPr>
          <p:nvPr>
            <p:ph type="body" idx="1"/>
          </p:nvPr>
        </p:nvSpPr>
        <p:spPr>
          <a:xfrm>
            <a:off x="163900" y="810854"/>
            <a:ext cx="8669548" cy="1035200"/>
          </a:xfrm>
        </p:spPr>
        <p:txBody>
          <a:bodyPr/>
          <a:lstStyle/>
          <a:p>
            <a:pPr>
              <a:lnSpc>
                <a:spcPct val="80000"/>
              </a:lnSpc>
            </a:pPr>
            <a:r>
              <a:rPr lang="en-US" dirty="0" smtClean="0"/>
              <a:t>Product of force and time (force </a:t>
            </a:r>
            <a:r>
              <a:rPr lang="en-US" dirty="0" smtClean="0">
                <a:sym typeface="Symbol" pitchFamily="48" charset="2"/>
              </a:rPr>
              <a:t> time</a:t>
            </a:r>
            <a:r>
              <a:rPr lang="en-US" dirty="0" smtClean="0">
                <a:sym typeface="Symbol" pitchFamily="48" charset="2"/>
              </a:rPr>
              <a:t>)</a:t>
            </a:r>
            <a:endParaRPr lang="en-US" dirty="0" smtClean="0">
              <a:sym typeface="Symbol" pitchFamily="48" charset="2"/>
            </a:endParaRPr>
          </a:p>
        </p:txBody>
      </p:sp>
      <p:sp>
        <p:nvSpPr>
          <p:cNvPr id="5" name="Rectangle 3"/>
          <p:cNvSpPr txBox="1">
            <a:spLocks noChangeArrowheads="1"/>
          </p:cNvSpPr>
          <p:nvPr/>
        </p:nvSpPr>
        <p:spPr bwMode="auto">
          <a:xfrm>
            <a:off x="189781" y="1534004"/>
            <a:ext cx="8471140" cy="5226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80000"/>
              </a:lnSpc>
            </a:pPr>
            <a:r>
              <a:rPr lang="en-US" dirty="0" smtClean="0">
                <a:sym typeface="Symbol" pitchFamily="48" charset="2"/>
              </a:rPr>
              <a:t>In equation form: Impulse = </a:t>
            </a:r>
            <a:r>
              <a:rPr lang="en-US" i="1" dirty="0" smtClean="0">
                <a:sym typeface="Symbol" pitchFamily="48" charset="2"/>
              </a:rPr>
              <a:t>Ft</a:t>
            </a:r>
          </a:p>
          <a:p>
            <a:pPr>
              <a:lnSpc>
                <a:spcPct val="80000"/>
              </a:lnSpc>
              <a:buFontTx/>
              <a:buNone/>
            </a:pPr>
            <a:r>
              <a:rPr lang="en-US" sz="3600" dirty="0" smtClean="0"/>
              <a:t>	</a:t>
            </a:r>
            <a:r>
              <a:rPr lang="en-US" sz="2800" dirty="0" smtClean="0"/>
              <a:t>Example:</a:t>
            </a:r>
            <a:r>
              <a:rPr lang="en-US" dirty="0" smtClean="0"/>
              <a:t> </a:t>
            </a:r>
          </a:p>
          <a:p>
            <a:pPr lvl="1">
              <a:lnSpc>
                <a:spcPct val="80000"/>
              </a:lnSpc>
              <a:buFont typeface="Times" pitchFamily="48" charset="0"/>
              <a:buChar char="•"/>
            </a:pPr>
            <a:r>
              <a:rPr lang="en-US" dirty="0" smtClean="0"/>
              <a:t>A brief force applied over a short time interval produces a smaller change in momentum than the same force applied over a longer time interval.</a:t>
            </a:r>
            <a:endParaRPr lang="en-US" sz="3200" dirty="0" smtClean="0"/>
          </a:p>
          <a:p>
            <a:pPr>
              <a:lnSpc>
                <a:spcPct val="80000"/>
              </a:lnSpc>
              <a:buFontTx/>
              <a:buNone/>
            </a:pPr>
            <a:r>
              <a:rPr lang="en-US" sz="2800" dirty="0" smtClean="0"/>
              <a:t>or</a:t>
            </a:r>
            <a:endParaRPr lang="en-US" dirty="0" smtClean="0"/>
          </a:p>
          <a:p>
            <a:pPr lvl="1">
              <a:lnSpc>
                <a:spcPct val="80000"/>
              </a:lnSpc>
              <a:buFont typeface="Times" pitchFamily="48" charset="0"/>
              <a:buChar char="•"/>
            </a:pPr>
            <a:r>
              <a:rPr lang="en-US" dirty="0" smtClean="0"/>
              <a:t>If you push with the same force for twice the time, you impart twice the impulse and produce twice the change in momentum.</a:t>
            </a: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1830" name="Picture 6" descr="06_03_Figure"/>
          <p:cNvPicPr>
            <a:picLocks noChangeAspect="1" noChangeArrowheads="1"/>
          </p:cNvPicPr>
          <p:nvPr/>
        </p:nvPicPr>
        <p:blipFill>
          <a:blip r:embed="rId3">
            <a:extLst>
              <a:ext uri="{28A0092B-C50C-407E-A947-70E740481C1C}">
                <a14:useLocalDpi xmlns:a14="http://schemas.microsoft.com/office/drawing/2010/main" val="0"/>
              </a:ext>
            </a:extLst>
          </a:blip>
          <a:srcRect b="5486"/>
          <a:stretch>
            <a:fillRect/>
          </a:stretch>
        </p:blipFill>
        <p:spPr bwMode="auto">
          <a:xfrm>
            <a:off x="755650" y="3676650"/>
            <a:ext cx="7616825" cy="2686050"/>
          </a:xfrm>
          <a:prstGeom prst="rect">
            <a:avLst/>
          </a:prstGeom>
          <a:noFill/>
          <a:extLst>
            <a:ext uri="{909E8E84-426E-40DD-AFC4-6F175D3DCCD1}">
              <a14:hiddenFill xmlns:a14="http://schemas.microsoft.com/office/drawing/2010/main">
                <a:solidFill>
                  <a:srgbClr val="FFFFFF"/>
                </a:solidFill>
              </a14:hiddenFill>
            </a:ext>
          </a:extLst>
        </p:spPr>
      </p:pic>
      <p:sp>
        <p:nvSpPr>
          <p:cNvPr id="461826" name="Rectangle 2"/>
          <p:cNvSpPr>
            <a:spLocks noGrp="1" noChangeArrowheads="1"/>
          </p:cNvSpPr>
          <p:nvPr>
            <p:ph type="title"/>
          </p:nvPr>
        </p:nvSpPr>
        <p:spPr>
          <a:xfrm>
            <a:off x="457200" y="274638"/>
            <a:ext cx="8229600" cy="829543"/>
          </a:xfrm>
        </p:spPr>
        <p:txBody>
          <a:bodyPr/>
          <a:lstStyle/>
          <a:p>
            <a:r>
              <a:rPr lang="en-US" dirty="0" smtClean="0"/>
              <a:t>Impulse Changes Momentum</a:t>
            </a:r>
          </a:p>
        </p:txBody>
      </p:sp>
      <p:sp>
        <p:nvSpPr>
          <p:cNvPr id="461827" name="Rectangle 3"/>
          <p:cNvSpPr>
            <a:spLocks noGrp="1" noChangeArrowheads="1"/>
          </p:cNvSpPr>
          <p:nvPr>
            <p:ph type="body" idx="1"/>
          </p:nvPr>
        </p:nvSpPr>
        <p:spPr>
          <a:xfrm>
            <a:off x="449262" y="1186132"/>
            <a:ext cx="8229600" cy="4525963"/>
          </a:xfrm>
        </p:spPr>
        <p:txBody>
          <a:bodyPr/>
          <a:lstStyle/>
          <a:p>
            <a:pPr marL="0" indent="0">
              <a:buFontTx/>
              <a:buNone/>
            </a:pPr>
            <a:r>
              <a:rPr lang="en-US" dirty="0" smtClean="0"/>
              <a:t>The greater the impulse exerted on something, the greater the change in momentum.</a:t>
            </a:r>
          </a:p>
          <a:p>
            <a:pPr marL="400050" lvl="1">
              <a:buFontTx/>
              <a:buChar char="•"/>
            </a:pPr>
            <a:r>
              <a:rPr lang="en-US" sz="2400" dirty="0" smtClean="0"/>
              <a:t>In equation form: </a:t>
            </a:r>
            <a:r>
              <a:rPr lang="en-US" sz="2400" i="1" dirty="0" smtClean="0"/>
              <a:t>Ft</a:t>
            </a:r>
            <a:r>
              <a:rPr lang="en-US" sz="2400" dirty="0" smtClean="0"/>
              <a:t> = </a:t>
            </a:r>
            <a:r>
              <a:rPr lang="en-US" sz="2400" dirty="0" smtClean="0">
                <a:sym typeface="Symbol" pitchFamily="48" charset="2"/>
              </a:rPr>
              <a:t>(</a:t>
            </a:r>
            <a:r>
              <a:rPr lang="en-US" sz="2400" i="1" dirty="0" smtClean="0">
                <a:sym typeface="Symbol" pitchFamily="48" charset="2"/>
              </a:rPr>
              <a:t>mv</a:t>
            </a:r>
            <a:r>
              <a:rPr lang="en-US" sz="2400" dirty="0" smtClean="0">
                <a:sym typeface="Symbol" pitchFamily="48" charset="2"/>
              </a:rPr>
              <a:t>)</a:t>
            </a:r>
          </a:p>
          <a:p>
            <a:pPr marL="0" indent="0"/>
            <a:endParaRPr lang="en-US" dirty="0" smtClean="0">
              <a:sym typeface="Symbol" pitchFamily="48" charset="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457200" y="228600"/>
            <a:ext cx="8229600" cy="1143000"/>
          </a:xfrm>
        </p:spPr>
        <p:txBody>
          <a:bodyPr/>
          <a:lstStyle/>
          <a:p>
            <a:r>
              <a:rPr lang="en-US" smtClean="0"/>
              <a:t>Impulse Changes Momentum</a:t>
            </a:r>
          </a:p>
        </p:txBody>
      </p:sp>
      <p:sp>
        <p:nvSpPr>
          <p:cNvPr id="466947" name="Rectangle 3"/>
          <p:cNvSpPr>
            <a:spLocks noGrp="1" noChangeArrowheads="1"/>
          </p:cNvSpPr>
          <p:nvPr>
            <p:ph type="body" idx="1"/>
          </p:nvPr>
        </p:nvSpPr>
        <p:spPr>
          <a:xfrm>
            <a:off x="457200" y="1371600"/>
            <a:ext cx="8229600" cy="5291138"/>
          </a:xfrm>
        </p:spPr>
        <p:txBody>
          <a:bodyPr/>
          <a:lstStyle/>
          <a:p>
            <a:pPr>
              <a:lnSpc>
                <a:spcPct val="80000"/>
              </a:lnSpc>
            </a:pPr>
            <a:r>
              <a:rPr lang="en-US" sz="2800" dirty="0" smtClean="0"/>
              <a:t>Case 1: increasing momentum</a:t>
            </a:r>
            <a:endParaRPr lang="en-US" dirty="0" smtClean="0"/>
          </a:p>
          <a:p>
            <a:pPr lvl="1"/>
            <a:r>
              <a:rPr lang="en-US" sz="2400" dirty="0" smtClean="0"/>
              <a:t>Apply the greatest force for as long as possible and you extend the time of contact.</a:t>
            </a:r>
          </a:p>
          <a:p>
            <a:pPr lvl="1">
              <a:lnSpc>
                <a:spcPct val="80000"/>
              </a:lnSpc>
            </a:pPr>
            <a:r>
              <a:rPr lang="en-US" sz="2400" dirty="0" smtClean="0"/>
              <a:t>Force can vary throughout the duration of contact.</a:t>
            </a:r>
            <a:endParaRPr lang="en-US" dirty="0" smtClean="0"/>
          </a:p>
          <a:p>
            <a:pPr lvl="1">
              <a:lnSpc>
                <a:spcPct val="80000"/>
              </a:lnSpc>
              <a:buFontTx/>
              <a:buNone/>
            </a:pPr>
            <a:r>
              <a:rPr lang="en-US" dirty="0" smtClean="0"/>
              <a:t>	Examples:</a:t>
            </a:r>
            <a:r>
              <a:rPr lang="en-US" sz="2400" dirty="0" smtClean="0"/>
              <a:t> </a:t>
            </a:r>
          </a:p>
          <a:p>
            <a:pPr marL="1085850" lvl="2">
              <a:lnSpc>
                <a:spcPct val="80000"/>
              </a:lnSpc>
              <a:buFont typeface="Times" pitchFamily="48" charset="0"/>
              <a:buChar char="•"/>
            </a:pPr>
            <a:r>
              <a:rPr lang="en-US" dirty="0" smtClean="0"/>
              <a:t>Golfer swings a club and</a:t>
            </a:r>
          </a:p>
          <a:p>
            <a:pPr marL="1085850" lvl="2">
              <a:lnSpc>
                <a:spcPct val="80000"/>
              </a:lnSpc>
              <a:buFont typeface="Times" pitchFamily="48" charset="0"/>
              <a:buNone/>
            </a:pPr>
            <a:r>
              <a:rPr lang="en-US" dirty="0" smtClean="0"/>
              <a:t>	follows through.</a:t>
            </a:r>
          </a:p>
          <a:p>
            <a:pPr marL="1085850" lvl="2">
              <a:lnSpc>
                <a:spcPct val="80000"/>
              </a:lnSpc>
              <a:buFont typeface="Times" pitchFamily="48" charset="0"/>
              <a:buChar char="•"/>
            </a:pPr>
            <a:r>
              <a:rPr lang="en-US" dirty="0" smtClean="0"/>
              <a:t>Baseball player hits a ball and</a:t>
            </a:r>
          </a:p>
          <a:p>
            <a:pPr marL="1085850" lvl="2">
              <a:lnSpc>
                <a:spcPct val="80000"/>
              </a:lnSpc>
              <a:buFont typeface="Times" pitchFamily="48" charset="0"/>
              <a:buNone/>
            </a:pPr>
            <a:r>
              <a:rPr lang="en-US" dirty="0" smtClean="0"/>
              <a:t>	follows through.</a:t>
            </a:r>
          </a:p>
          <a:p>
            <a:pPr marL="1085850" lvl="2">
              <a:lnSpc>
                <a:spcPct val="80000"/>
              </a:lnSpc>
              <a:buFont typeface="Times" pitchFamily="48" charset="0"/>
              <a:buChar char="•"/>
            </a:pPr>
            <a:endParaRPr lang="en-US" sz="1800" dirty="0" smtClean="0"/>
          </a:p>
          <a:p>
            <a:pPr marL="1085850" lvl="2">
              <a:lnSpc>
                <a:spcPct val="80000"/>
              </a:lnSpc>
              <a:buFont typeface="Times" pitchFamily="48" charset="0"/>
              <a:buChar char="•"/>
            </a:pPr>
            <a:endParaRPr lang="en-US" sz="1800" dirty="0" smtClean="0"/>
          </a:p>
          <a:p>
            <a:pPr marL="1085850" lvl="2">
              <a:lnSpc>
                <a:spcPct val="80000"/>
              </a:lnSpc>
              <a:buFont typeface="Times" pitchFamily="48" charset="0"/>
              <a:buChar char="•"/>
            </a:pPr>
            <a:endParaRPr lang="en-US" sz="1800" dirty="0" smtClean="0"/>
          </a:p>
          <a:p>
            <a:pPr marL="1085850" lvl="2">
              <a:lnSpc>
                <a:spcPct val="80000"/>
              </a:lnSpc>
              <a:buFont typeface="Times" pitchFamily="48" charset="0"/>
              <a:buChar char="•"/>
            </a:pPr>
            <a:endParaRPr lang="en-US" sz="1800" dirty="0" smtClean="0"/>
          </a:p>
          <a:p>
            <a:pPr marL="1085850" lvl="2">
              <a:lnSpc>
                <a:spcPct val="80000"/>
              </a:lnSpc>
              <a:buFont typeface="Times" pitchFamily="48" charset="0"/>
              <a:buChar char="•"/>
            </a:pPr>
            <a:endParaRPr lang="en-US" sz="1800" dirty="0" smtClean="0"/>
          </a:p>
          <a:p>
            <a:pPr lvl="1">
              <a:lnSpc>
                <a:spcPct val="80000"/>
              </a:lnSpc>
              <a:buFontTx/>
              <a:buNone/>
            </a:pPr>
            <a:r>
              <a:rPr lang="en-US" sz="2400" dirty="0" smtClean="0"/>
              <a:t>		</a:t>
            </a:r>
            <a:endParaRPr lang="en-US" dirty="0" smtClean="0"/>
          </a:p>
        </p:txBody>
      </p:sp>
      <p:pic>
        <p:nvPicPr>
          <p:cNvPr id="466950" name="Picture 6" descr="06_04_Figure"/>
          <p:cNvPicPr>
            <a:picLocks noChangeAspect="1" noChangeArrowheads="1"/>
          </p:cNvPicPr>
          <p:nvPr/>
        </p:nvPicPr>
        <p:blipFill>
          <a:blip r:embed="rId3">
            <a:extLst>
              <a:ext uri="{28A0092B-C50C-407E-A947-70E740481C1C}">
                <a14:useLocalDpi xmlns:a14="http://schemas.microsoft.com/office/drawing/2010/main" val="0"/>
              </a:ext>
            </a:extLst>
          </a:blip>
          <a:srcRect t="21938" b="2556"/>
          <a:stretch>
            <a:fillRect/>
          </a:stretch>
        </p:blipFill>
        <p:spPr bwMode="auto">
          <a:xfrm>
            <a:off x="6142038" y="3040063"/>
            <a:ext cx="2257425" cy="3613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6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69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69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69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694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694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66947">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69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457200" y="153868"/>
            <a:ext cx="8229600" cy="743279"/>
          </a:xfrm>
        </p:spPr>
        <p:txBody>
          <a:bodyPr/>
          <a:lstStyle/>
          <a:p>
            <a:r>
              <a:rPr lang="en-US" dirty="0" smtClean="0"/>
              <a:t>Impulse Changes Momentum</a:t>
            </a:r>
          </a:p>
        </p:txBody>
      </p:sp>
      <p:sp>
        <p:nvSpPr>
          <p:cNvPr id="472067" name="Rectangle 3"/>
          <p:cNvSpPr>
            <a:spLocks noGrp="1" noChangeArrowheads="1"/>
          </p:cNvSpPr>
          <p:nvPr>
            <p:ph type="body" idx="1"/>
          </p:nvPr>
        </p:nvSpPr>
        <p:spPr>
          <a:xfrm>
            <a:off x="250166" y="1516151"/>
            <a:ext cx="3717985" cy="4525963"/>
          </a:xfrm>
        </p:spPr>
        <p:txBody>
          <a:bodyPr/>
          <a:lstStyle/>
          <a:p>
            <a:r>
              <a:rPr lang="en-US" sz="2800" dirty="0" smtClean="0"/>
              <a:t>Case 2: decreasing momentum over a long time</a:t>
            </a:r>
            <a:endParaRPr lang="en-US" dirty="0" smtClean="0"/>
          </a:p>
          <a:p>
            <a:pPr lvl="1"/>
            <a:r>
              <a:rPr lang="en-US" dirty="0" smtClean="0"/>
              <a:t>extend the time during which momentum is reduced</a:t>
            </a:r>
          </a:p>
          <a:p>
            <a:pPr lvl="1">
              <a:buFontTx/>
              <a:buNone/>
            </a:pPr>
            <a:r>
              <a:rPr lang="en-US" dirty="0" smtClean="0"/>
              <a:t>	</a:t>
            </a:r>
          </a:p>
          <a:p>
            <a:pPr lvl="1"/>
            <a:endParaRPr lang="en-US" dirty="0" smtClean="0"/>
          </a:p>
        </p:txBody>
      </p:sp>
      <p:pic>
        <p:nvPicPr>
          <p:cNvPr id="472068" name="Picture 4" descr="C:\Users\jharlow\Documents\Documents\teaching\everyday13\hewitt materials\hewitt_ch06\06_07_Fig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85" y="930615"/>
            <a:ext cx="4848045" cy="56970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2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20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89" name="Picture 9" descr="06_06_Figure"/>
          <p:cNvPicPr>
            <a:picLocks noChangeAspect="1" noChangeArrowheads="1"/>
          </p:cNvPicPr>
          <p:nvPr/>
        </p:nvPicPr>
        <p:blipFill>
          <a:blip r:embed="rId3" cstate="print">
            <a:extLst>
              <a:ext uri="{28A0092B-C50C-407E-A947-70E740481C1C}">
                <a14:useLocalDpi xmlns:a14="http://schemas.microsoft.com/office/drawing/2010/main" val="0"/>
              </a:ext>
            </a:extLst>
          </a:blip>
          <a:srcRect b="4724"/>
          <a:stretch>
            <a:fillRect/>
          </a:stretch>
        </p:blipFill>
        <p:spPr bwMode="auto">
          <a:xfrm>
            <a:off x="1104182" y="4487208"/>
            <a:ext cx="5400136" cy="2370791"/>
          </a:xfrm>
          <a:prstGeom prst="rect">
            <a:avLst/>
          </a:prstGeom>
          <a:noFill/>
          <a:extLst>
            <a:ext uri="{909E8E84-426E-40DD-AFC4-6F175D3DCCD1}">
              <a14:hiddenFill xmlns:a14="http://schemas.microsoft.com/office/drawing/2010/main">
                <a:solidFill>
                  <a:srgbClr val="FFFFFF"/>
                </a:solidFill>
              </a14:hiddenFill>
            </a:ext>
          </a:extLst>
        </p:spPr>
      </p:pic>
      <p:sp>
        <p:nvSpPr>
          <p:cNvPr id="481283" name="Rectangle 3"/>
          <p:cNvSpPr>
            <a:spLocks noGrp="1" noChangeArrowheads="1"/>
          </p:cNvSpPr>
          <p:nvPr>
            <p:ph type="body" idx="1"/>
          </p:nvPr>
        </p:nvSpPr>
        <p:spPr>
          <a:xfrm>
            <a:off x="457200" y="813308"/>
            <a:ext cx="8445260" cy="4525962"/>
          </a:xfrm>
        </p:spPr>
        <p:txBody>
          <a:bodyPr/>
          <a:lstStyle/>
          <a:p>
            <a:pPr>
              <a:buFontTx/>
              <a:buNone/>
            </a:pPr>
            <a:r>
              <a:rPr lang="en-US" dirty="0" smtClean="0"/>
              <a:t>	Examples:</a:t>
            </a:r>
            <a:r>
              <a:rPr lang="en-US" sz="2800" dirty="0" smtClean="0"/>
              <a:t> </a:t>
            </a:r>
          </a:p>
          <a:p>
            <a:pPr lvl="1">
              <a:buFont typeface="Times" pitchFamily="48" charset="0"/>
              <a:buNone/>
            </a:pPr>
            <a:r>
              <a:rPr lang="en-US" dirty="0" smtClean="0"/>
              <a:t>	When a car is out of control, it is better to hit a haystack than a concrete wall.</a:t>
            </a:r>
            <a:endParaRPr lang="en-US" sz="2400" dirty="0" smtClean="0"/>
          </a:p>
          <a:p>
            <a:pPr>
              <a:buFontTx/>
              <a:buNone/>
            </a:pPr>
            <a:r>
              <a:rPr lang="en-US" sz="2800" dirty="0" smtClean="0"/>
              <a:t>	Physics reason: </a:t>
            </a:r>
            <a:r>
              <a:rPr lang="en-US" sz="2400" dirty="0" smtClean="0"/>
              <a:t>Same impulse either way, but extension of hitting time reduces the force.</a:t>
            </a:r>
            <a:endParaRPr lang="en-US" sz="2800" dirty="0" smtClean="0"/>
          </a:p>
          <a:p>
            <a:pPr marL="1085850" lvl="2">
              <a:buFont typeface="Times" pitchFamily="48" charset="0"/>
              <a:buChar char="•"/>
            </a:pPr>
            <a:endParaRPr lang="en-US" sz="2000" dirty="0" smtClean="0"/>
          </a:p>
          <a:p>
            <a:pPr marL="1085850" lvl="2">
              <a:buFont typeface="Times" pitchFamily="48" charset="0"/>
              <a:buChar char="•"/>
            </a:pPr>
            <a:endParaRPr lang="en-US" sz="2000" dirty="0" smtClean="0"/>
          </a:p>
          <a:p>
            <a:pPr marL="1085850" lvl="2">
              <a:buFont typeface="Times" pitchFamily="48" charset="0"/>
              <a:buChar char="•"/>
            </a:pPr>
            <a:endParaRPr lang="en-US" sz="2000" dirty="0" smtClean="0"/>
          </a:p>
          <a:p>
            <a:pPr marL="1085850" lvl="2">
              <a:buFont typeface="Times" pitchFamily="48" charset="0"/>
              <a:buChar char="•"/>
            </a:pPr>
            <a:endParaRPr lang="en-US" sz="2000" dirty="0" smtClean="0"/>
          </a:p>
          <a:p>
            <a:pPr lvl="1">
              <a:buFont typeface="Times" pitchFamily="48" charset="0"/>
              <a:buNone/>
            </a:pPr>
            <a:r>
              <a:rPr lang="en-US" sz="1800" dirty="0" smtClean="0"/>
              <a:t>	</a:t>
            </a:r>
          </a:p>
        </p:txBody>
      </p:sp>
      <p:pic>
        <p:nvPicPr>
          <p:cNvPr id="481288" name="Picture 8" descr="06_05_Figure"/>
          <p:cNvPicPr>
            <a:picLocks noChangeAspect="1" noChangeArrowheads="1"/>
          </p:cNvPicPr>
          <p:nvPr/>
        </p:nvPicPr>
        <p:blipFill>
          <a:blip r:embed="rId4" cstate="print">
            <a:extLst>
              <a:ext uri="{28A0092B-C50C-407E-A947-70E740481C1C}">
                <a14:useLocalDpi xmlns:a14="http://schemas.microsoft.com/office/drawing/2010/main" val="0"/>
              </a:ext>
            </a:extLst>
          </a:blip>
          <a:srcRect b="7419"/>
          <a:stretch>
            <a:fillRect/>
          </a:stretch>
        </p:blipFill>
        <p:spPr bwMode="auto">
          <a:xfrm>
            <a:off x="1261397" y="3226280"/>
            <a:ext cx="5960142" cy="1406046"/>
          </a:xfrm>
          <a:prstGeom prst="rect">
            <a:avLst/>
          </a:prstGeom>
          <a:noFill/>
          <a:extLst>
            <a:ext uri="{909E8E84-426E-40DD-AFC4-6F175D3DCCD1}">
              <a14:hiddenFill xmlns:a14="http://schemas.microsoft.com/office/drawing/2010/main">
                <a:solidFill>
                  <a:srgbClr val="FFFFFF"/>
                </a:solidFill>
              </a14:hiddenFill>
            </a:ext>
          </a:extLst>
        </p:spPr>
      </p:pic>
      <p:sp>
        <p:nvSpPr>
          <p:cNvPr id="481282" name="Rectangle 2"/>
          <p:cNvSpPr>
            <a:spLocks noGrp="1" noChangeArrowheads="1"/>
          </p:cNvSpPr>
          <p:nvPr>
            <p:ph type="title"/>
          </p:nvPr>
        </p:nvSpPr>
        <p:spPr>
          <a:xfrm>
            <a:off x="457200" y="76200"/>
            <a:ext cx="8229600" cy="751936"/>
          </a:xfrm>
        </p:spPr>
        <p:txBody>
          <a:bodyPr/>
          <a:lstStyle/>
          <a:p>
            <a:r>
              <a:rPr lang="en-US" dirty="0" smtClean="0"/>
              <a:t>Impulse Changes Momentum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2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2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3334" name="Picture 6" descr="06_09_Figure"/>
          <p:cNvPicPr>
            <a:picLocks noChangeAspect="1" noChangeArrowheads="1"/>
          </p:cNvPicPr>
          <p:nvPr/>
        </p:nvPicPr>
        <p:blipFill>
          <a:blip r:embed="rId3" cstate="print">
            <a:extLst>
              <a:ext uri="{28A0092B-C50C-407E-A947-70E740481C1C}">
                <a14:useLocalDpi xmlns:a14="http://schemas.microsoft.com/office/drawing/2010/main" val="0"/>
              </a:ext>
            </a:extLst>
          </a:blip>
          <a:srcRect b="2580"/>
          <a:stretch>
            <a:fillRect/>
          </a:stretch>
        </p:blipFill>
        <p:spPr bwMode="auto">
          <a:xfrm>
            <a:off x="336550" y="2478088"/>
            <a:ext cx="3705225" cy="3556000"/>
          </a:xfrm>
          <a:prstGeom prst="rect">
            <a:avLst/>
          </a:prstGeom>
          <a:noFill/>
          <a:extLst>
            <a:ext uri="{909E8E84-426E-40DD-AFC4-6F175D3DCCD1}">
              <a14:hiddenFill xmlns:a14="http://schemas.microsoft.com/office/drawing/2010/main">
                <a:solidFill>
                  <a:srgbClr val="FFFFFF"/>
                </a:solidFill>
              </a14:hiddenFill>
            </a:ext>
          </a:extLst>
        </p:spPr>
      </p:pic>
      <p:sp>
        <p:nvSpPr>
          <p:cNvPr id="483330" name="Rectangle 2"/>
          <p:cNvSpPr>
            <a:spLocks noGrp="1" noChangeArrowheads="1"/>
          </p:cNvSpPr>
          <p:nvPr>
            <p:ph type="title"/>
          </p:nvPr>
        </p:nvSpPr>
        <p:spPr>
          <a:xfrm>
            <a:off x="457200" y="152400"/>
            <a:ext cx="8229600" cy="1143000"/>
          </a:xfrm>
        </p:spPr>
        <p:txBody>
          <a:bodyPr/>
          <a:lstStyle/>
          <a:p>
            <a:r>
              <a:rPr lang="en-US" smtClean="0"/>
              <a:t>Impulse Changes Momentum</a:t>
            </a:r>
          </a:p>
        </p:txBody>
      </p:sp>
      <p:sp>
        <p:nvSpPr>
          <p:cNvPr id="483331" name="Rectangle 3"/>
          <p:cNvSpPr>
            <a:spLocks noGrp="1" noChangeArrowheads="1"/>
          </p:cNvSpPr>
          <p:nvPr>
            <p:ph type="body" idx="1"/>
          </p:nvPr>
        </p:nvSpPr>
        <p:spPr>
          <a:xfrm>
            <a:off x="457200" y="1249363"/>
            <a:ext cx="8458200" cy="5237162"/>
          </a:xfrm>
        </p:spPr>
        <p:txBody>
          <a:bodyPr/>
          <a:lstStyle/>
          <a:p>
            <a:r>
              <a:rPr lang="en-US" sz="2800" dirty="0" smtClean="0"/>
              <a:t>Case 3: decreasing momentum over a short time</a:t>
            </a:r>
          </a:p>
          <a:p>
            <a:pPr lvl="1"/>
            <a:r>
              <a:rPr lang="en-US" dirty="0" smtClean="0"/>
              <a:t>short time interval produces large force.</a:t>
            </a:r>
          </a:p>
          <a:p>
            <a:pPr lvl="1"/>
            <a:endParaRPr lang="en-US" dirty="0" smtClean="0"/>
          </a:p>
          <a:p>
            <a:pPr lvl="1">
              <a:spcBef>
                <a:spcPct val="0"/>
              </a:spcBef>
              <a:buFontTx/>
              <a:buNone/>
            </a:pPr>
            <a:r>
              <a:rPr lang="en-US" sz="3200" dirty="0" smtClean="0"/>
              <a:t>					</a:t>
            </a:r>
            <a:r>
              <a:rPr lang="en-US" dirty="0" smtClean="0"/>
              <a:t>Example:</a:t>
            </a:r>
            <a:r>
              <a:rPr lang="en-US" sz="2400" dirty="0" smtClean="0"/>
              <a:t> Karate expert splits a</a:t>
            </a:r>
          </a:p>
          <a:p>
            <a:pPr lvl="1">
              <a:spcBef>
                <a:spcPct val="0"/>
              </a:spcBef>
              <a:buFontTx/>
              <a:buNone/>
            </a:pPr>
            <a:r>
              <a:rPr lang="en-US" sz="2400" dirty="0" smtClean="0"/>
              <a:t>					stack of bricks by bringing her 					arm and hand swiftly against</a:t>
            </a:r>
          </a:p>
          <a:p>
            <a:pPr lvl="1">
              <a:spcBef>
                <a:spcPct val="0"/>
              </a:spcBef>
              <a:buFontTx/>
              <a:buNone/>
            </a:pPr>
            <a:r>
              <a:rPr lang="en-US" sz="2400" dirty="0" smtClean="0"/>
              <a:t>					the bricks with considerable</a:t>
            </a:r>
          </a:p>
          <a:p>
            <a:pPr lvl="1">
              <a:spcBef>
                <a:spcPct val="0"/>
              </a:spcBef>
              <a:buFontTx/>
              <a:buNone/>
            </a:pPr>
            <a:r>
              <a:rPr lang="en-US" sz="2400" dirty="0" smtClean="0"/>
              <a:t>					momentum. Time of contact is </a:t>
            </a:r>
          </a:p>
          <a:p>
            <a:pPr lvl="1">
              <a:spcBef>
                <a:spcPct val="0"/>
              </a:spcBef>
              <a:buFontTx/>
              <a:buNone/>
            </a:pPr>
            <a:r>
              <a:rPr lang="en-US" sz="2400" dirty="0" smtClean="0"/>
              <a:t>					brief and force of impact is huge.</a:t>
            </a:r>
            <a:endParaRPr lang="en-US" dirty="0" smtClean="0"/>
          </a:p>
          <a:p>
            <a:pPr lvl="1">
              <a:buFontTx/>
              <a:buNone/>
            </a:pPr>
            <a:r>
              <a:rPr lang="en-US" sz="2000" dirty="0" smtClean="0"/>
              <a:t/>
            </a:r>
            <a:br>
              <a:rPr lang="en-US" sz="2000" dirty="0" smtClean="0"/>
            </a:br>
            <a:endParaRPr lang="en-US" sz="2000" dirty="0" smtClean="0"/>
          </a:p>
          <a:p>
            <a:pPr>
              <a:buFontTx/>
              <a:buNone/>
            </a:pP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3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3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333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333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333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333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33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3749</TotalTime>
  <Words>373</Words>
  <Application>Microsoft Office PowerPoint</Application>
  <PresentationFormat>On-screen Show (4:3)</PresentationFormat>
  <Paragraphs>124</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Times New Roman</vt:lpstr>
      <vt:lpstr>Symbol</vt:lpstr>
      <vt:lpstr>Times</vt:lpstr>
      <vt:lpstr>Batang</vt:lpstr>
      <vt:lpstr>Default Design</vt:lpstr>
      <vt:lpstr>PowerPoint Presentation</vt:lpstr>
      <vt:lpstr>Momentum</vt:lpstr>
      <vt:lpstr>Momentum</vt:lpstr>
      <vt:lpstr>Impulse</vt:lpstr>
      <vt:lpstr>Impulse Changes Momentum</vt:lpstr>
      <vt:lpstr>Impulse Changes Momentum</vt:lpstr>
      <vt:lpstr>Impulse Changes Momentum</vt:lpstr>
      <vt:lpstr>Impulse Changes Momentum</vt:lpstr>
      <vt:lpstr>Impulse Changes Momentum</vt:lpstr>
      <vt:lpstr>Impulse Changes Momentum</vt:lpstr>
      <vt:lpstr>Bouncing</vt:lpstr>
      <vt:lpstr>Bouncing</vt:lpstr>
      <vt:lpstr>PowerPoint Presentation</vt:lpstr>
      <vt:lpstr>Conservation of Momentum</vt:lpstr>
      <vt:lpstr>Collisions</vt:lpstr>
      <vt:lpstr>PowerPoint Presentation</vt:lpstr>
      <vt:lpstr>PowerPoint Presentation</vt:lpstr>
      <vt:lpstr>PowerPoint Presentation</vt:lpstr>
      <vt:lpstr>Explosions</vt:lpstr>
    </vt:vector>
  </TitlesOfParts>
  <Company>Pearson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Hewitt/Lyons/Suchocki/Yeh, Conceptual Integrated Science</dc:title>
  <dc:creator>Ashley Taylor Anderson</dc:creator>
  <cp:lastModifiedBy>jharlow</cp:lastModifiedBy>
  <cp:revision>162</cp:revision>
  <cp:lastPrinted>2012-10-31T18:01:37Z</cp:lastPrinted>
  <dcterms:created xsi:type="dcterms:W3CDTF">2006-04-27T22:35:13Z</dcterms:created>
  <dcterms:modified xsi:type="dcterms:W3CDTF">2012-10-31T18:22:18Z</dcterms:modified>
</cp:coreProperties>
</file>