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3" r:id="rId2"/>
    <p:sldId id="338" r:id="rId3"/>
    <p:sldId id="341" r:id="rId4"/>
    <p:sldId id="369" r:id="rId5"/>
    <p:sldId id="370" r:id="rId6"/>
    <p:sldId id="347" r:id="rId7"/>
    <p:sldId id="348" r:id="rId8"/>
    <p:sldId id="352" r:id="rId9"/>
    <p:sldId id="355" r:id="rId10"/>
    <p:sldId id="362" r:id="rId11"/>
    <p:sldId id="374" r:id="rId12"/>
    <p:sldId id="375" r:id="rId13"/>
    <p:sldId id="376" r:id="rId14"/>
    <p:sldId id="377" r:id="rId15"/>
    <p:sldId id="381" r:id="rId16"/>
    <p:sldId id="388" r:id="rId17"/>
    <p:sldId id="384" r:id="rId18"/>
    <p:sldId id="391" r:id="rId19"/>
    <p:sldId id="392" r:id="rId20"/>
    <p:sldId id="385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313" autoAdjust="0"/>
  </p:normalViewPr>
  <p:slideViewPr>
    <p:cSldViewPr snapToGrid="0">
      <p:cViewPr varScale="1">
        <p:scale>
          <a:sx n="42" d="100"/>
          <a:sy n="42" d="100"/>
        </p:scale>
        <p:origin x="-468" y="-96"/>
      </p:cViewPr>
      <p:guideLst>
        <p:guide orient="horz" pos="2160"/>
        <p:guide orient="horz" pos="4048"/>
        <p:guide pos="2880"/>
        <p:guide pos="5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990DF1-13E9-4AFB-88D2-3FC0BA97B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35BFA7-72E2-4816-B3E6-FA44CBF1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0A41-6EC3-4E3E-9C5B-61C4CED6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B6C8-D2C1-45A5-BCE5-F4930C6E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A3E8-3A7A-48D8-95F2-3CE53B18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646E-BE09-4AE4-9BD6-E4E8A7BC2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BCE0-A2E1-41B4-9FFF-662ADC0D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8AA9-4431-4294-B833-53009481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78DF-9AE2-4D44-BBB2-A1D9323C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410C-5DCB-4816-9FA4-5CDF1EF2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DF9A-76ED-4824-B1FA-D94D5746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6228-2DCA-4DD1-ADCE-25EBB853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5F1D-2776-4C39-A436-BAD0738FE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D86E6D-57BF-40F4-AB42-3EB28BB4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77927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7: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ENERGY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4859" y="3154529"/>
            <a:ext cx="4148137" cy="28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Energy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Work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Power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Mechanical Energy : Potential and Kinetic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Work-Energy Theorem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24388" y="3306929"/>
            <a:ext cx="4148137" cy="2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Conservation of Energy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Machines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Efficiency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Recycled Energy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Energy for Life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600" dirty="0" smtClean="0"/>
              <a:t>Sources of Energy</a:t>
            </a:r>
          </a:p>
        </p:txBody>
      </p:sp>
    </p:spTree>
    <p:extLst>
      <p:ext uri="{BB962C8B-B14F-4D97-AF65-F5344CB8AC3E}">
        <p14:creationId xmlns:p14="http://schemas.microsoft.com/office/powerpoint/2010/main" val="6096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95474" cy="1522078"/>
          </a:xfrm>
        </p:spPr>
        <p:txBody>
          <a:bodyPr/>
          <a:lstStyle/>
          <a:p>
            <a:r>
              <a:rPr lang="en-US" dirty="0" smtClean="0"/>
              <a:t>Law of Conservation of </a:t>
            </a:r>
            <a:r>
              <a:rPr lang="en-US" dirty="0" smtClean="0"/>
              <a:t>Energy:</a:t>
            </a:r>
            <a:endParaRPr lang="en-US" dirty="0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990" y="2133600"/>
            <a:ext cx="5943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“Energy </a:t>
            </a:r>
            <a:r>
              <a:rPr lang="en-US" sz="2800" dirty="0" smtClean="0"/>
              <a:t>cannot be created or destroyed; it may be transformed from one form into another, but the total amount of energy never changes</a:t>
            </a:r>
            <a:r>
              <a:rPr lang="en-US" sz="2800" dirty="0" smtClean="0"/>
              <a:t>.”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38629" name="Picture 5" descr="C:\Users\jharlow\Documents\Documents\teaching\everyday13\hewitt materials\hewitt_ch07\07_14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40" y="56315"/>
            <a:ext cx="2293246" cy="68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7014"/>
            <a:ext cx="8229600" cy="3889149"/>
          </a:xfrm>
        </p:spPr>
        <p:txBody>
          <a:bodyPr/>
          <a:lstStyle/>
          <a:p>
            <a:r>
              <a:rPr lang="en-US" sz="2800" dirty="0" smtClean="0"/>
              <a:t>Devices </a:t>
            </a:r>
            <a:r>
              <a:rPr lang="en-US" sz="2800" dirty="0" smtClean="0"/>
              <a:t>for multiplying forces or changing the direction of forces</a:t>
            </a:r>
          </a:p>
          <a:p>
            <a:r>
              <a:rPr lang="en-US" sz="2800" dirty="0" smtClean="0"/>
              <a:t>Cannot create energy but can transform energy from one form to another, or transfer energy from one location to another</a:t>
            </a:r>
          </a:p>
          <a:p>
            <a:r>
              <a:rPr lang="en-US" sz="2800" dirty="0" smtClean="0"/>
              <a:t>Cannot multiply work or energy</a:t>
            </a:r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0" y="5278354"/>
            <a:ext cx="3371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4" y="-1"/>
            <a:ext cx="1120190" cy="23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11" y="5278354"/>
            <a:ext cx="4105189" cy="15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Machines</a:t>
            </a:r>
          </a:p>
        </p:txBody>
      </p:sp>
      <p:pic>
        <p:nvPicPr>
          <p:cNvPr id="556037" name="Picture 5" descr="C:\Users\jharlow\Documents\Documents\teaching\everyday13\hewitt materials\hewitt_ch07\07_1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76" y="0"/>
            <a:ext cx="3407424" cy="61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59424" y="5935579"/>
            <a:ext cx="9609221" cy="1098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0280" y="5935579"/>
            <a:ext cx="8566484" cy="82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(Force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distance)</a:t>
            </a:r>
            <a:r>
              <a:rPr lang="en-US" sz="2800" baseline="-25000" dirty="0" smtClean="0"/>
              <a:t>input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48" charset="2"/>
              </a:rPr>
              <a:t></a:t>
            </a:r>
            <a:r>
              <a:rPr lang="en-US" sz="2800" dirty="0" smtClean="0"/>
              <a:t> (force </a:t>
            </a:r>
            <a:r>
              <a:rPr lang="en-US" sz="2800" dirty="0" smtClean="0">
                <a:sym typeface="Symbol" pitchFamily="48" charset="2"/>
              </a:rPr>
              <a:t> </a:t>
            </a:r>
            <a:r>
              <a:rPr lang="en-US" sz="2800" dirty="0" smtClean="0"/>
              <a:t>distance)</a:t>
            </a:r>
            <a:r>
              <a:rPr lang="en-US" sz="2800" baseline="-25000" dirty="0" smtClean="0"/>
              <a:t>output</a:t>
            </a:r>
          </a:p>
          <a:p>
            <a:pPr>
              <a:buFontTx/>
              <a:buNone/>
            </a:pPr>
            <a:r>
              <a:rPr lang="en-US" baseline="-25000" dirty="0" smtClean="0">
                <a:latin typeface="Times" charset="0"/>
              </a:rPr>
              <a:t> 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26" y="960939"/>
            <a:ext cx="5959641" cy="519112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Principles of a machine:</a:t>
            </a:r>
          </a:p>
          <a:p>
            <a:endParaRPr lang="en-US" sz="2800" dirty="0" smtClean="0"/>
          </a:p>
          <a:p>
            <a:r>
              <a:rPr lang="en-US" sz="2800" dirty="0" smtClean="0"/>
              <a:t>Conservation of energy concept: </a:t>
            </a:r>
          </a:p>
          <a:p>
            <a:pPr>
              <a:buFontTx/>
              <a:buNone/>
            </a:pPr>
            <a:r>
              <a:rPr lang="en-US" sz="2800" dirty="0" smtClean="0"/>
              <a:t>		Work input </a:t>
            </a:r>
            <a:r>
              <a:rPr lang="en-US" sz="2800" dirty="0" smtClean="0">
                <a:sym typeface="Symbol" pitchFamily="48" charset="2"/>
              </a:rPr>
              <a:t></a:t>
            </a:r>
            <a:r>
              <a:rPr lang="en-US" sz="2800" dirty="0" smtClean="0"/>
              <a:t> work output</a:t>
            </a:r>
          </a:p>
          <a:p>
            <a:endParaRPr lang="en-US" sz="2800" dirty="0" smtClean="0"/>
          </a:p>
          <a:p>
            <a:r>
              <a:rPr lang="en-US" sz="2800" dirty="0" smtClean="0"/>
              <a:t>Input force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input distance </a:t>
            </a:r>
            <a:r>
              <a:rPr lang="en-US" sz="2800" dirty="0" smtClean="0">
                <a:sym typeface="Symbol" pitchFamily="48" charset="2"/>
              </a:rPr>
              <a:t></a:t>
            </a:r>
            <a:r>
              <a:rPr lang="en-US" sz="2800" dirty="0" smtClean="0"/>
              <a:t> </a:t>
            </a:r>
          </a:p>
          <a:p>
            <a:pPr>
              <a:buFontTx/>
              <a:buNone/>
            </a:pPr>
            <a:r>
              <a:rPr lang="en-US" sz="2800" dirty="0" smtClean="0"/>
              <a:t>		Output force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output distance</a:t>
            </a:r>
          </a:p>
          <a:p>
            <a:pPr>
              <a:buFontTx/>
              <a:buNone/>
            </a:pPr>
            <a:endParaRPr lang="en-US" baseline="-25000" dirty="0" smtClean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1" name="Picture 5" descr="07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"/>
          <a:stretch>
            <a:fillRect/>
          </a:stretch>
        </p:blipFill>
        <p:spPr bwMode="auto">
          <a:xfrm>
            <a:off x="2107974" y="3140410"/>
            <a:ext cx="4880655" cy="35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543" y="179615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Simplest </a:t>
            </a:r>
            <a:r>
              <a:rPr lang="en-US" dirty="0" smtClean="0"/>
              <a:t>machine:</a:t>
            </a:r>
            <a:endParaRPr lang="en-US" dirty="0" smtClean="0"/>
          </a:p>
          <a:p>
            <a:r>
              <a:rPr lang="en-US" sz="2800" dirty="0" smtClean="0"/>
              <a:t>Lever</a:t>
            </a:r>
          </a:p>
          <a:p>
            <a:pPr lvl="1"/>
            <a:r>
              <a:rPr lang="en-US" dirty="0" smtClean="0"/>
              <a:t>rotates on a point of support called the fulcrum</a:t>
            </a:r>
          </a:p>
          <a:p>
            <a:pPr lvl="1"/>
            <a:r>
              <a:rPr lang="en-US" dirty="0" smtClean="0"/>
              <a:t>allows small force over a large distance and  large force over a short distance</a:t>
            </a:r>
          </a:p>
          <a:p>
            <a:pPr lvl="1">
              <a:buFontTx/>
              <a:buNone/>
            </a:pPr>
            <a:r>
              <a:rPr lang="en-US" dirty="0" smtClean="0"/>
              <a:t>	</a:t>
            </a:r>
          </a:p>
          <a:p>
            <a:pPr lvl="1">
              <a:buFontTx/>
              <a:buNone/>
            </a:pPr>
            <a:endParaRPr lang="en-US" sz="1800" dirty="0" smtClean="0"/>
          </a:p>
          <a:p>
            <a:pPr lvl="1">
              <a:buFontTx/>
              <a:buNone/>
            </a:pPr>
            <a:r>
              <a:rPr lang="en-US" sz="1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0"/>
            <a:ext cx="4741182" cy="169333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Pulleys</a:t>
            </a:r>
            <a:endParaRPr lang="en-US" sz="36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 err="1" smtClean="0"/>
              <a:t>arrangment</a:t>
            </a:r>
            <a:r>
              <a:rPr lang="en-US" sz="2800" dirty="0" smtClean="0"/>
              <a:t> operates </a:t>
            </a:r>
            <a:r>
              <a:rPr lang="en-US" sz="2800" dirty="0" smtClean="0"/>
              <a:t>like a lever with equal arms— changes the direction of the input </a:t>
            </a:r>
            <a:r>
              <a:rPr lang="en-US" sz="2800" dirty="0" smtClean="0"/>
              <a:t>force:</a:t>
            </a:r>
            <a:endParaRPr lang="en-US" sz="2800" dirty="0" smtClean="0"/>
          </a:p>
        </p:txBody>
      </p:sp>
      <p:pic>
        <p:nvPicPr>
          <p:cNvPr id="558085" name="Picture 5" descr="07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>
            <a:fillRect/>
          </a:stretch>
        </p:blipFill>
        <p:spPr bwMode="auto">
          <a:xfrm>
            <a:off x="5125829" y="277586"/>
            <a:ext cx="3828578" cy="28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9743" y="3985418"/>
            <a:ext cx="3929743" cy="23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Times" charset="0"/>
              <a:buNone/>
            </a:pPr>
            <a:r>
              <a:rPr lang="en-US" sz="2800" dirty="0" smtClean="0"/>
              <a:t>	This arrangement can allow a load to be lifted with half the input force:</a:t>
            </a:r>
            <a:endParaRPr lang="en-US" sz="2800" dirty="0" smtClean="0"/>
          </a:p>
        </p:txBody>
      </p:sp>
      <p:pic>
        <p:nvPicPr>
          <p:cNvPr id="548866" name="Picture 2" descr="C:\Users\jharlow\Documents\Documents\teaching\everyday13\hewitt materials\hewitt_ch07\07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11" y="3706586"/>
            <a:ext cx="4692328" cy="30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3" y="146301"/>
            <a:ext cx="8229600" cy="912478"/>
          </a:xfrm>
        </p:spPr>
        <p:txBody>
          <a:bodyPr/>
          <a:lstStyle/>
          <a:p>
            <a:r>
              <a:rPr lang="en-US" dirty="0" smtClean="0"/>
              <a:t>Efficiency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495" y="1082549"/>
            <a:ext cx="8229600" cy="4525963"/>
          </a:xfrm>
        </p:spPr>
        <p:txBody>
          <a:bodyPr/>
          <a:lstStyle/>
          <a:p>
            <a:r>
              <a:rPr lang="en-US" sz="2800" dirty="0" smtClean="0"/>
              <a:t>Percentage of work put into a machine that is converted into useful work output</a:t>
            </a:r>
          </a:p>
          <a:p>
            <a:r>
              <a:rPr lang="en-US" sz="2800" dirty="0" smtClean="0"/>
              <a:t>In equation form: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pSp>
        <p:nvGrpSpPr>
          <p:cNvPr id="564234" name="Group 10"/>
          <p:cNvGrpSpPr>
            <a:grpSpLocks/>
          </p:cNvGrpSpPr>
          <p:nvPr/>
        </p:nvGrpSpPr>
        <p:grpSpPr bwMode="auto">
          <a:xfrm>
            <a:off x="2047875" y="2473325"/>
            <a:ext cx="5141913" cy="969963"/>
            <a:chOff x="1098" y="2314"/>
            <a:chExt cx="3239" cy="611"/>
          </a:xfrm>
        </p:grpSpPr>
        <p:sp>
          <p:nvSpPr>
            <p:cNvPr id="564230" name="Text Box 6"/>
            <p:cNvSpPr txBox="1">
              <a:spLocks noChangeArrowheads="1"/>
            </p:cNvSpPr>
            <p:nvPr/>
          </p:nvSpPr>
          <p:spPr bwMode="auto">
            <a:xfrm>
              <a:off x="1098" y="2451"/>
              <a:ext cx="1237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/>
                <a:t>Efficiency </a:t>
              </a:r>
              <a:r>
                <a:rPr lang="en-US" sz="2600">
                  <a:sym typeface="Symbol" pitchFamily="48" charset="2"/>
                </a:rPr>
                <a:t></a:t>
              </a:r>
              <a:r>
                <a:rPr lang="en-US" sz="2600" i="1"/>
                <a:t> </a:t>
              </a:r>
            </a:p>
          </p:txBody>
        </p:sp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2274" y="2314"/>
              <a:ext cx="206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/>
                <a:t>useful energy output </a:t>
              </a:r>
            </a:p>
          </p:txBody>
        </p:sp>
        <p:sp>
          <p:nvSpPr>
            <p:cNvPr id="564232" name="Text Box 8"/>
            <p:cNvSpPr txBox="1">
              <a:spLocks noChangeArrowheads="1"/>
            </p:cNvSpPr>
            <p:nvPr/>
          </p:nvSpPr>
          <p:spPr bwMode="auto">
            <a:xfrm>
              <a:off x="2435" y="2617"/>
              <a:ext cx="177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i="1"/>
                <a:t>total energy input </a:t>
              </a:r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2305" y="2620"/>
              <a:ext cx="2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564236" name="Picture 12" descr="http://3.bp.blogspot.com/-KA2PEPOUueY/TcaKj_iAX2I/AAAAAAADKTE/liP5YuQD8Fo/s640/STRASBURG+RAILROAD+90+Steam+Engine+Locomotive%252CStrasburg+Pennsylv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38" y="3648618"/>
            <a:ext cx="4213817" cy="32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58" y="178385"/>
            <a:ext cx="8229600" cy="736015"/>
          </a:xfrm>
        </p:spPr>
        <p:txBody>
          <a:bodyPr/>
          <a:lstStyle/>
          <a:p>
            <a:pPr algn="l"/>
            <a:r>
              <a:rPr lang="en-US" dirty="0" smtClean="0"/>
              <a:t>Recycled Energy</a:t>
            </a:r>
          </a:p>
        </p:txBody>
      </p:sp>
      <p:pic>
        <p:nvPicPr>
          <p:cNvPr id="573445" name="Picture 5" descr="http://www.carillonregina.com/wp-content/uploads/2011/03/nuclear-power-pla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7" y="513346"/>
            <a:ext cx="4342063" cy="32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158" y="1023143"/>
            <a:ext cx="4360779" cy="4525963"/>
          </a:xfrm>
        </p:spPr>
        <p:txBody>
          <a:bodyPr/>
          <a:lstStyle/>
          <a:p>
            <a:r>
              <a:rPr lang="en-US" sz="2800" dirty="0" smtClean="0"/>
              <a:t>Re-employment of energy that otherwise would be wasted.</a:t>
            </a:r>
          </a:p>
          <a:p>
            <a:r>
              <a:rPr lang="en-US" sz="2800" dirty="0" smtClean="0"/>
              <a:t>Edison used heat from his power plant in New York City to heat buildings.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8758" y="4363453"/>
            <a:ext cx="8855242" cy="2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Typical power plants waste about 30% of their energy to heat because they are built away from buildings and other places that use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890"/>
            <a:ext cx="4430294" cy="1666457"/>
          </a:xfrm>
        </p:spPr>
        <p:txBody>
          <a:bodyPr/>
          <a:lstStyle/>
          <a:p>
            <a:pPr algn="l"/>
            <a:r>
              <a:rPr lang="en-US" dirty="0" smtClean="0"/>
              <a:t>Sources of Energy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409" y="2482517"/>
            <a:ext cx="8229600" cy="367765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Sun</a:t>
            </a: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</a:t>
            </a:r>
            <a:r>
              <a:rPr lang="en-US" dirty="0" smtClean="0"/>
              <a:t>Examples:</a:t>
            </a:r>
            <a:endParaRPr lang="en-US" dirty="0" smtClean="0"/>
          </a:p>
          <a:p>
            <a:pPr lvl="2">
              <a:buFont typeface="Times" charset="0"/>
              <a:buChar char="•"/>
            </a:pPr>
            <a:r>
              <a:rPr lang="en-US" dirty="0" smtClean="0"/>
              <a:t>Sunlight evaporates water; water falls as rain; rain flows into rivers and into generator turbines; then back to the sea to repeat the cycle.</a:t>
            </a:r>
          </a:p>
          <a:p>
            <a:pPr lvl="2">
              <a:buFont typeface="Times" charset="0"/>
              <a:buChar char="•"/>
            </a:pPr>
            <a:r>
              <a:rPr lang="en-US" dirty="0" smtClean="0"/>
              <a:t>Wind </a:t>
            </a:r>
            <a:r>
              <a:rPr lang="en-US" dirty="0" smtClean="0"/>
              <a:t>power turns generator turbines.</a:t>
            </a:r>
          </a:p>
        </p:txBody>
      </p:sp>
      <p:pic>
        <p:nvPicPr>
          <p:cNvPr id="569349" name="Picture 5" descr="http://bluebutterfliesandme.files.wordpress.com/2012/07/blazing_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94" y="-1"/>
            <a:ext cx="4256505" cy="3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Energy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538" y="1525588"/>
            <a:ext cx="4118927" cy="3184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Example: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dirty="0" smtClean="0"/>
              <a:t>Photovoltaic cells on rooftops catch the solar energy and convert it to electricity.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631825" y="5351463"/>
            <a:ext cx="808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More energy from the Sun hits Earth in 1 hour than all of the energy consumed by humans in an entire year!</a:t>
            </a:r>
          </a:p>
        </p:txBody>
      </p:sp>
      <p:pic>
        <p:nvPicPr>
          <p:cNvPr id="576529" name="Picture 17" descr="07_2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>
            <a:fillRect/>
          </a:stretch>
        </p:blipFill>
        <p:spPr bwMode="auto">
          <a:xfrm>
            <a:off x="4038423" y="1525588"/>
            <a:ext cx="5040983" cy="36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Energy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2442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Fuel cell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Runs opposite to the battery shown (where electricity separates water into hydrogen and oxygen).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a fuel cell, hydrogen and oxygen are compressed at electrodes and electric current is produced at electrodes.</a:t>
            </a:r>
          </a:p>
        </p:txBody>
      </p:sp>
      <p:pic>
        <p:nvPicPr>
          <p:cNvPr id="578567" name="Picture 7" descr="07_2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>
            <a:fillRect/>
          </a:stretch>
        </p:blipFill>
        <p:spPr bwMode="auto">
          <a:xfrm>
            <a:off x="5381625" y="1919288"/>
            <a:ext cx="3578225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7788"/>
            <a:ext cx="8229600" cy="868362"/>
          </a:xfrm>
        </p:spPr>
        <p:txBody>
          <a:bodyPr/>
          <a:lstStyle/>
          <a:p>
            <a:r>
              <a:rPr lang="en-US" dirty="0" smtClean="0"/>
              <a:t>Work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624" y="863868"/>
            <a:ext cx="548479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involves </a:t>
            </a:r>
            <a:r>
              <a:rPr lang="en-US" sz="2800" dirty="0" smtClean="0"/>
              <a:t>force and distance.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force </a:t>
            </a:r>
            <a:r>
              <a:rPr lang="en-US" sz="2800" dirty="0" smtClean="0">
                <a:sym typeface="Symbol" pitchFamily="48" charset="2"/>
              </a:rPr>
              <a:t> distance.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Symbol" pitchFamily="48" charset="2"/>
              </a:rPr>
              <a:t>in equation form: </a:t>
            </a:r>
            <a:r>
              <a:rPr lang="en-US" sz="2800" i="1" dirty="0" smtClean="0">
                <a:sym typeface="Symbol" pitchFamily="48" charset="2"/>
              </a:rPr>
              <a:t>W</a:t>
            </a:r>
            <a:r>
              <a:rPr lang="en-US" sz="2800" dirty="0" smtClean="0">
                <a:sym typeface="Symbol" pitchFamily="48" charset="2"/>
              </a:rPr>
              <a:t>  </a:t>
            </a:r>
            <a:r>
              <a:rPr lang="en-US" sz="2800" i="1" dirty="0" err="1" smtClean="0">
                <a:sym typeface="Symbol" pitchFamily="48" charset="2"/>
              </a:rPr>
              <a:t>Fd</a:t>
            </a:r>
            <a:r>
              <a:rPr lang="en-US" sz="2800" i="1" dirty="0" smtClean="0">
                <a:sym typeface="Symbol" pitchFamily="48" charset="2"/>
              </a:rPr>
              <a:t>.</a:t>
            </a:r>
            <a:endParaRPr lang="en-US" i="1" dirty="0" smtClean="0">
              <a:sym typeface="Symbol" pitchFamily="48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Two </a:t>
            </a:r>
            <a:r>
              <a:rPr lang="en-US" dirty="0" smtClean="0"/>
              <a:t>things occur whenever work is done: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application of force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movement of something by that force</a:t>
            </a:r>
            <a:endParaRPr lang="en-US" dirty="0" smtClean="0">
              <a:sym typeface="Symbol" pitchFamily="4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ym typeface="Symbol" pitchFamily="48" charset="2"/>
              </a:rPr>
              <a:t>                              </a:t>
            </a:r>
          </a:p>
        </p:txBody>
      </p:sp>
      <p:pic>
        <p:nvPicPr>
          <p:cNvPr id="4" name="Picture 8" descr="07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"/>
          <a:stretch>
            <a:fillRect/>
          </a:stretch>
        </p:blipFill>
        <p:spPr bwMode="auto">
          <a:xfrm>
            <a:off x="5486400" y="77788"/>
            <a:ext cx="36576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66360" y="4800600"/>
            <a:ext cx="3980849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000" dirty="0" smtClean="0"/>
              <a:t>	</a:t>
            </a:r>
            <a:r>
              <a:rPr lang="en-US" dirty="0" smtClean="0"/>
              <a:t>Unit of work: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newton-meter (</a:t>
            </a:r>
            <a:r>
              <a:rPr lang="en-US" sz="2800" dirty="0" err="1" smtClean="0"/>
              <a:t>N·m</a:t>
            </a:r>
            <a:r>
              <a:rPr lang="en-US" sz="2800" dirty="0" smtClean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    or joule (J)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92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Sources of Energy</a:t>
            </a:r>
          </a:p>
        </p:txBody>
      </p:sp>
      <p:pic>
        <p:nvPicPr>
          <p:cNvPr id="570373" name="Picture 5" descr="http://www.epa.gov/region6/6pd/radiation/radiat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17465" cy="27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0375" name="Picture 7" descr="http://periodictable.com/Samples/092.19/s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38" y="34671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47129" y="3262564"/>
            <a:ext cx="9609221" cy="1098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3108"/>
            <a:ext cx="8229600" cy="4525963"/>
          </a:xfrm>
        </p:spPr>
        <p:txBody>
          <a:bodyPr/>
          <a:lstStyle/>
          <a:p>
            <a:pPr algn="r">
              <a:buFontTx/>
              <a:buNone/>
            </a:pPr>
            <a:r>
              <a:rPr lang="en-US" dirty="0" smtClean="0"/>
              <a:t>Concentrated energy</a:t>
            </a:r>
          </a:p>
          <a:p>
            <a:pPr algn="r"/>
            <a:r>
              <a:rPr lang="en-US" sz="2800" dirty="0" smtClean="0"/>
              <a:t>Nuclear power</a:t>
            </a:r>
            <a:endParaRPr lang="en-US" dirty="0" smtClean="0"/>
          </a:p>
          <a:p>
            <a:pPr lvl="1" algn="r"/>
            <a:r>
              <a:rPr lang="en-US" dirty="0" smtClean="0"/>
              <a:t>stored in uranium and plutonium</a:t>
            </a:r>
          </a:p>
          <a:p>
            <a:pPr lvl="1" algn="r"/>
            <a:r>
              <a:rPr lang="en-US" dirty="0" smtClean="0"/>
              <a:t>doesn’t pollute our atmosphere</a:t>
            </a:r>
          </a:p>
          <a:p>
            <a:pPr lvl="1" algn="r"/>
            <a:r>
              <a:rPr lang="en-US" dirty="0" smtClean="0"/>
              <a:t>creates radioactive waste which, if stored near humans, can be toxic.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292225"/>
            <a:ext cx="5087937" cy="496728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Examples: </a:t>
            </a:r>
          </a:p>
          <a:p>
            <a:pPr>
              <a:buFont typeface="Times" charset="0"/>
              <a:buChar char="•"/>
            </a:pPr>
            <a:r>
              <a:rPr lang="en-US" sz="2800" dirty="0" smtClean="0"/>
              <a:t>Twice as much work is done in lifting 2 loads 1 story high versus lifting 1 load the same vertical distance.</a:t>
            </a:r>
          </a:p>
          <a:p>
            <a:pPr lvl="1">
              <a:buFont typeface="Times" charset="0"/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Reason</a:t>
            </a:r>
            <a:r>
              <a:rPr lang="en-US" sz="2000" dirty="0" smtClean="0"/>
              <a:t>: force needed to lift twice the load is twice as much.</a:t>
            </a:r>
            <a:endParaRPr lang="en-US" sz="2400" dirty="0" smtClean="0"/>
          </a:p>
          <a:p>
            <a:pPr>
              <a:buFont typeface="Times" charset="0"/>
              <a:buChar char="•"/>
            </a:pPr>
            <a:r>
              <a:rPr lang="en-US" sz="2800" dirty="0" smtClean="0"/>
              <a:t>Twice as much work is done in lifting a load 2 stories instead of 1 story.</a:t>
            </a:r>
          </a:p>
          <a:p>
            <a:pPr lvl="1">
              <a:buFont typeface="Times" charset="0"/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Reason</a:t>
            </a:r>
            <a:r>
              <a:rPr lang="en-US" sz="2000" dirty="0" smtClean="0"/>
              <a:t>: distance is twice as great.</a:t>
            </a:r>
            <a:endParaRPr lang="en-US" sz="2400" dirty="0" smtClean="0"/>
          </a:p>
        </p:txBody>
      </p:sp>
      <p:pic>
        <p:nvPicPr>
          <p:cNvPr id="504840" name="Picture 8" descr="07_0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>
            <a:fillRect/>
          </a:stretch>
        </p:blipFill>
        <p:spPr bwMode="auto">
          <a:xfrm>
            <a:off x="5509207" y="3405488"/>
            <a:ext cx="3574168" cy="34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41" name="Picture 9" descr="07_0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>
            <a:fillRect/>
          </a:stretch>
        </p:blipFill>
        <p:spPr bwMode="auto">
          <a:xfrm>
            <a:off x="5646822" y="0"/>
            <a:ext cx="3436553" cy="32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8" name="Picture 8" descr="07_0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5149516" y="1031536"/>
            <a:ext cx="3994484" cy="57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301789" cy="645695"/>
          </a:xfrm>
        </p:spPr>
        <p:txBody>
          <a:bodyPr/>
          <a:lstStyle/>
          <a:p>
            <a:r>
              <a:rPr lang="en-US" dirty="0" smtClean="0"/>
              <a:t>Power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57" y="798095"/>
            <a:ext cx="4708358" cy="4525963"/>
          </a:xfrm>
        </p:spPr>
        <p:txBody>
          <a:bodyPr/>
          <a:lstStyle/>
          <a:p>
            <a:r>
              <a:rPr lang="en-US" sz="2800" dirty="0" smtClean="0"/>
              <a:t>Measure of how fast work is done</a:t>
            </a:r>
          </a:p>
          <a:p>
            <a:r>
              <a:rPr lang="en-US" sz="2800" dirty="0" smtClean="0"/>
              <a:t>In equation form: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47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02873"/>
              </p:ext>
            </p:extLst>
          </p:nvPr>
        </p:nvGraphicFramePr>
        <p:xfrm>
          <a:off x="938129" y="2294773"/>
          <a:ext cx="3441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6" name="Equation" r:id="rId4" imgW="3441700" imgH="812800" progId="Equation.DSMT4">
                  <p:embed/>
                </p:oleObj>
              </mc:Choice>
              <mc:Fallback>
                <p:oleObj name="Equation" r:id="rId4" imgW="3441700" imgH="812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129" y="2294773"/>
                        <a:ext cx="3441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8442" y="3252203"/>
            <a:ext cx="4981074" cy="346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0988" indent="-280988">
              <a:buFontTx/>
              <a:buNone/>
            </a:pPr>
            <a:r>
              <a:rPr lang="en-US" dirty="0" smtClean="0"/>
              <a:t>Unit of power</a:t>
            </a:r>
          </a:p>
          <a:p>
            <a:pPr marL="280988" indent="-280988"/>
            <a:r>
              <a:rPr lang="en-US" sz="2800" dirty="0" smtClean="0"/>
              <a:t>joule per second, called the watt after James Watt, developer of the steam engine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1 joule/second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1 watt</a:t>
            </a:r>
          </a:p>
          <a:p>
            <a:pPr lvl="1">
              <a:buFontTx/>
              <a:buChar char="•"/>
            </a:pPr>
            <a:r>
              <a:rPr lang="en-US" dirty="0" smtClean="0"/>
              <a:t>1 kilowatt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1000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5" y="0"/>
            <a:ext cx="8229600" cy="607678"/>
          </a:xfrm>
        </p:spPr>
        <p:txBody>
          <a:bodyPr/>
          <a:lstStyle/>
          <a:p>
            <a:r>
              <a:rPr lang="en-US" dirty="0" smtClean="0"/>
              <a:t>Power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3013"/>
            <a:ext cx="8887326" cy="293884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/>
              <a:t>	Examples: 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400" dirty="0" smtClean="0"/>
              <a:t>A worker uses more power running up the stairs than  climbing the same stairs slowly.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400" dirty="0" smtClean="0"/>
              <a:t>Twice the power of an engine can do twice the work of one engine in the same amount of time, or </a:t>
            </a:r>
            <a:r>
              <a:rPr lang="en-US" sz="2400" dirty="0" smtClean="0"/>
              <a:t>the same amount of work </a:t>
            </a:r>
            <a:r>
              <a:rPr lang="en-US" sz="2400" dirty="0" smtClean="0"/>
              <a:t>of one engine in half the </a:t>
            </a:r>
            <a:r>
              <a:rPr lang="en-US" sz="2400" dirty="0" smtClean="0"/>
              <a:t>time.</a:t>
            </a:r>
            <a:endParaRPr lang="en-US" dirty="0" smtClean="0"/>
          </a:p>
        </p:txBody>
      </p:sp>
      <p:pic>
        <p:nvPicPr>
          <p:cNvPr id="548869" name="Picture 5" descr="http://www.yamaha-outboardsmotor.com/blog/wp-content/uploads/2012/10/106903_yamaha_outboard_marine_eng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96" y="3291841"/>
            <a:ext cx="5976543" cy="38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76738"/>
            <a:ext cx="37192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400" dirty="0"/>
              <a:t>1 horsepower = </a:t>
            </a:r>
            <a:r>
              <a:rPr lang="en-CA" sz="2400" dirty="0" smtClean="0"/>
              <a:t>746 watts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Potential </a:t>
            </a:r>
            <a:r>
              <a:rPr lang="en-US" dirty="0" smtClean="0"/>
              <a:t>Energy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68" y="1613276"/>
            <a:ext cx="61742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Stored energy held in readiness with a potential for doing work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Examples: </a:t>
            </a:r>
          </a:p>
          <a:p>
            <a:pPr lvl="1">
              <a:buFont typeface="Times" charset="0"/>
              <a:buChar char="•"/>
            </a:pPr>
            <a:r>
              <a:rPr lang="en-US" sz="2400" dirty="0" smtClean="0"/>
              <a:t>A stretched bow has stored energy that can do work on an arrow.</a:t>
            </a:r>
          </a:p>
          <a:p>
            <a:pPr lvl="1">
              <a:buFont typeface="Times" charset="0"/>
              <a:buChar char="•"/>
            </a:pPr>
            <a:r>
              <a:rPr lang="en-US" sz="2400" dirty="0" smtClean="0"/>
              <a:t>A stretched rubber band of a slingshot has stored energy and is capable of doing work.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6" descr="07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6631488" y="1625183"/>
            <a:ext cx="2454275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172"/>
            <a:ext cx="8229600" cy="944562"/>
          </a:xfrm>
        </p:spPr>
        <p:txBody>
          <a:bodyPr/>
          <a:lstStyle/>
          <a:p>
            <a:r>
              <a:rPr lang="en-US" dirty="0" smtClean="0"/>
              <a:t>Gravitational Potential </a:t>
            </a:r>
            <a:r>
              <a:rPr lang="en-US" dirty="0" smtClean="0"/>
              <a:t>Energy</a:t>
            </a:r>
            <a:endParaRPr lang="en-US" dirty="0" smtClean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9133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Potential energy due to elevated position</a:t>
            </a:r>
            <a:endParaRPr lang="en-US" sz="4000" dirty="0" smtClean="0"/>
          </a:p>
          <a:p>
            <a:pPr>
              <a:buFontTx/>
              <a:buNone/>
            </a:pPr>
            <a:r>
              <a:rPr lang="en-US" sz="3600" dirty="0" smtClean="0"/>
              <a:t>	</a:t>
            </a:r>
          </a:p>
        </p:txBody>
      </p:sp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8488" y="2525167"/>
            <a:ext cx="4951809" cy="37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132" y="1906191"/>
            <a:ext cx="5621867" cy="20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Example: </a:t>
            </a:r>
            <a:endParaRPr lang="en-US" sz="3600" dirty="0" smtClean="0"/>
          </a:p>
          <a:p>
            <a:pPr lvl="1">
              <a:buFont typeface="Times" charset="0"/>
              <a:buChar char="•"/>
            </a:pPr>
            <a:r>
              <a:rPr lang="en-US" sz="3200" dirty="0" smtClean="0"/>
              <a:t>coffee mug on the top </a:t>
            </a:r>
            <a:r>
              <a:rPr lang="en-US" sz="3200" dirty="0" smtClean="0"/>
              <a:t>shelf</a:t>
            </a:r>
            <a:endParaRPr lang="en-US" sz="3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636" y="3956392"/>
            <a:ext cx="5568364" cy="236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ym typeface="Symbol" pitchFamily="48" charset="2"/>
              </a:rPr>
              <a:t>In equation form: </a:t>
            </a:r>
          </a:p>
          <a:p>
            <a:pPr lvl="1">
              <a:buFontTx/>
              <a:buNone/>
            </a:pPr>
            <a:r>
              <a:rPr lang="en-US" dirty="0" smtClean="0">
                <a:sym typeface="Symbol" pitchFamily="48" charset="2"/>
              </a:rPr>
              <a:t>Potential energy </a:t>
            </a:r>
          </a:p>
          <a:p>
            <a:pPr lvl="1">
              <a:buFontTx/>
              <a:buNone/>
            </a:pPr>
            <a:r>
              <a:rPr lang="en-US" dirty="0" smtClean="0">
                <a:sym typeface="Symbol" pitchFamily="48" charset="2"/>
              </a:rPr>
              <a:t>	 mass  acceleration due to gravity  height</a:t>
            </a:r>
          </a:p>
          <a:p>
            <a:pPr lvl="1">
              <a:buFontTx/>
              <a:buNone/>
            </a:pPr>
            <a:r>
              <a:rPr lang="en-US" dirty="0" smtClean="0">
                <a:sym typeface="Symbol" pitchFamily="48" charset="2"/>
              </a:rPr>
              <a:t>    </a:t>
            </a:r>
            <a:r>
              <a:rPr lang="en-US" i="1" dirty="0" err="1" smtClean="0">
                <a:sym typeface="Symbol" pitchFamily="48" charset="2"/>
              </a:rPr>
              <a:t>mgh</a:t>
            </a:r>
            <a:endParaRPr lang="en-US" i="1" dirty="0" smtClean="0">
              <a:sym typeface="Symbol" pitchFamily="4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14217"/>
            <a:ext cx="8229600" cy="703930"/>
          </a:xfrm>
        </p:spPr>
        <p:txBody>
          <a:bodyPr/>
          <a:lstStyle/>
          <a:p>
            <a:r>
              <a:rPr lang="en-US" smtClean="0"/>
              <a:t>Kinetic Energy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526" y="765174"/>
            <a:ext cx="8574505" cy="4525963"/>
          </a:xfrm>
        </p:spPr>
        <p:txBody>
          <a:bodyPr/>
          <a:lstStyle/>
          <a:p>
            <a:r>
              <a:rPr lang="en-US" sz="2800" dirty="0" smtClean="0"/>
              <a:t>Energy of motion</a:t>
            </a:r>
          </a:p>
          <a:p>
            <a:r>
              <a:rPr lang="en-US" sz="2800" dirty="0" smtClean="0"/>
              <a:t>Depends on the mass of the object and square of its speed</a:t>
            </a:r>
          </a:p>
          <a:p>
            <a:r>
              <a:rPr lang="en-US" sz="2800" dirty="0" smtClean="0"/>
              <a:t>Include the proportional constant 1/2 and </a:t>
            </a:r>
          </a:p>
          <a:p>
            <a:pPr lvl="1">
              <a:buFontTx/>
              <a:buNone/>
            </a:pPr>
            <a:r>
              <a:rPr lang="en-US" dirty="0" smtClean="0"/>
              <a:t>kinetic energy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1/2 </a:t>
            </a:r>
            <a:r>
              <a:rPr lang="en-US" dirty="0" smtClean="0">
                <a:sym typeface="Symbol" pitchFamily="48" charset="2"/>
              </a:rPr>
              <a:t></a:t>
            </a:r>
            <a:r>
              <a:rPr lang="en-US" dirty="0" smtClean="0"/>
              <a:t> mass </a:t>
            </a:r>
            <a:r>
              <a:rPr lang="en-US" dirty="0" smtClean="0">
                <a:sym typeface="Symbol" pitchFamily="48" charset="2"/>
              </a:rPr>
              <a:t> speed  speed</a:t>
            </a:r>
          </a:p>
          <a:p>
            <a:r>
              <a:rPr lang="en-US" sz="2800" dirty="0" smtClean="0">
                <a:sym typeface="Symbol" pitchFamily="48" charset="2"/>
              </a:rPr>
              <a:t>If object speed is doubled  kinetic energy is quadrupled.</a:t>
            </a:r>
          </a:p>
        </p:txBody>
      </p:sp>
      <p:pic>
        <p:nvPicPr>
          <p:cNvPr id="522246" name="Picture 6" descr="http://i193.photobucket.com/albums/z21/cammac811/tb_saleen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54" y="4181230"/>
            <a:ext cx="4881646" cy="26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720" y="178386"/>
            <a:ext cx="8229600" cy="687888"/>
          </a:xfrm>
        </p:spPr>
        <p:txBody>
          <a:bodyPr/>
          <a:lstStyle/>
          <a:p>
            <a:r>
              <a:rPr lang="en-US" dirty="0" smtClean="0"/>
              <a:t>Work and Kinetic </a:t>
            </a:r>
            <a:r>
              <a:rPr lang="en-US" dirty="0" smtClean="0"/>
              <a:t>Energy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720" y="93035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Kinetic energy and work of a moving object</a:t>
            </a:r>
          </a:p>
          <a:p>
            <a:r>
              <a:rPr lang="en-US" sz="2800" dirty="0" smtClean="0"/>
              <a:t>Equal to the work required to bring it from rest to that speed, or the work the object can do while being brought to rest</a:t>
            </a:r>
          </a:p>
          <a:p>
            <a:r>
              <a:rPr lang="en-US" sz="2800" dirty="0" smtClean="0"/>
              <a:t>In equation form: net force </a:t>
            </a:r>
            <a:r>
              <a:rPr lang="en-US" sz="2800" dirty="0" smtClean="0">
                <a:sym typeface="Symbol" pitchFamily="48" charset="2"/>
              </a:rPr>
              <a:t> distance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 smtClean="0">
                <a:sym typeface="Symbol" pitchFamily="48" charset="2"/>
              </a:rPr>
              <a:t> </a:t>
            </a:r>
          </a:p>
          <a:p>
            <a:pPr>
              <a:buFontTx/>
              <a:buNone/>
            </a:pPr>
            <a:r>
              <a:rPr lang="en-US" sz="2800" dirty="0" smtClean="0">
                <a:sym typeface="Symbol" pitchFamily="48" charset="2"/>
              </a:rPr>
              <a:t>	kinetic energy, or </a:t>
            </a:r>
            <a:r>
              <a:rPr lang="en-US" sz="2800" i="1" dirty="0" err="1" smtClean="0">
                <a:sym typeface="Symbol" pitchFamily="48" charset="2"/>
              </a:rPr>
              <a:t>Fd</a:t>
            </a:r>
            <a:r>
              <a:rPr lang="en-US" sz="2800" i="1" dirty="0" smtClean="0">
                <a:sym typeface="Symbol" pitchFamily="48" charset="2"/>
              </a:rPr>
              <a:t>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 smtClean="0">
                <a:sym typeface="Symbol" pitchFamily="48" charset="2"/>
              </a:rPr>
              <a:t> 1/2 </a:t>
            </a:r>
            <a:r>
              <a:rPr lang="en-US" sz="2800" i="1" dirty="0" smtClean="0">
                <a:sym typeface="Symbol" pitchFamily="48" charset="2"/>
              </a:rPr>
              <a:t>mv</a:t>
            </a:r>
            <a:r>
              <a:rPr lang="en-US" sz="2800" baseline="30000" dirty="0" smtClean="0">
                <a:sym typeface="Symbol" pitchFamily="48" charset="2"/>
              </a:rPr>
              <a:t>2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126"/>
            <a:ext cx="9111041" cy="16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575</Words>
  <Application>Microsoft Office PowerPoint</Application>
  <PresentationFormat>On-screen Show (4:3)</PresentationFormat>
  <Paragraphs>127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Equation</vt:lpstr>
      <vt:lpstr>PowerPoint Presentation</vt:lpstr>
      <vt:lpstr>Work</vt:lpstr>
      <vt:lpstr>Work</vt:lpstr>
      <vt:lpstr>Power</vt:lpstr>
      <vt:lpstr>Power</vt:lpstr>
      <vt:lpstr>Elastic Potential Energy</vt:lpstr>
      <vt:lpstr>Gravitational Potential Energy</vt:lpstr>
      <vt:lpstr>Kinetic Energy</vt:lpstr>
      <vt:lpstr>Work and Kinetic Energy</vt:lpstr>
      <vt:lpstr>Law of Conservation of Energy:</vt:lpstr>
      <vt:lpstr>Machines</vt:lpstr>
      <vt:lpstr>Machines</vt:lpstr>
      <vt:lpstr>PowerPoint Presentation</vt:lpstr>
      <vt:lpstr>PowerPoint Presentation</vt:lpstr>
      <vt:lpstr>Efficiency</vt:lpstr>
      <vt:lpstr>Recycled Energy</vt:lpstr>
      <vt:lpstr>Sources of Energy</vt:lpstr>
      <vt:lpstr>Sources of Energy</vt:lpstr>
      <vt:lpstr>Sources of Energy</vt:lpstr>
      <vt:lpstr>Sources of Energy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180</cp:revision>
  <cp:lastPrinted>2012-11-01T21:20:35Z</cp:lastPrinted>
  <dcterms:created xsi:type="dcterms:W3CDTF">2006-04-27T22:35:13Z</dcterms:created>
  <dcterms:modified xsi:type="dcterms:W3CDTF">2012-11-01T21:50:39Z</dcterms:modified>
</cp:coreProperties>
</file>