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1" r:id="rId2"/>
    <p:sldId id="337" r:id="rId3"/>
    <p:sldId id="347" r:id="rId4"/>
    <p:sldId id="348" r:id="rId5"/>
    <p:sldId id="338" r:id="rId6"/>
    <p:sldId id="351" r:id="rId7"/>
    <p:sldId id="353" r:id="rId8"/>
    <p:sldId id="354" r:id="rId9"/>
    <p:sldId id="339" r:id="rId10"/>
    <p:sldId id="357" r:id="rId11"/>
    <p:sldId id="358" r:id="rId12"/>
    <p:sldId id="382" r:id="rId13"/>
    <p:sldId id="383" r:id="rId14"/>
    <p:sldId id="340" r:id="rId15"/>
    <p:sldId id="363" r:id="rId16"/>
    <p:sldId id="341" r:id="rId17"/>
    <p:sldId id="364" r:id="rId18"/>
    <p:sldId id="365" r:id="rId19"/>
    <p:sldId id="342" r:id="rId20"/>
    <p:sldId id="368" r:id="rId21"/>
    <p:sldId id="343" r:id="rId22"/>
    <p:sldId id="345" r:id="rId23"/>
    <p:sldId id="373" r:id="rId24"/>
    <p:sldId id="375" r:id="rId25"/>
    <p:sldId id="346" r:id="rId26"/>
    <p:sldId id="377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552" y="-96"/>
      </p:cViewPr>
      <p:guideLst>
        <p:guide orient="horz" pos="2160"/>
        <p:guide orient="horz" pos="4048"/>
        <p:guide pos="2880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47CD87-A631-4F68-8ACF-9DDB0977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7970BB-8691-4F93-A508-FCB8A3B3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AFE0-59D0-4F49-A139-029028A9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782A-FE5E-46E8-94DF-A6D1091C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8565-F388-4103-8C6E-C3D0C15A3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7435-C4F4-4CCA-958B-6D35375D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9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D6AD-E7B4-4976-AF8E-F5F25B94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ECD2-7BAD-4636-9E5C-F7279F2D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FCFC-4F3E-461E-B16E-47A422E6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BE68-7729-4656-88A0-3BA6C0DA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BD62-5082-4A1F-B7B2-A2C8DA503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5DB0-B19D-407E-89EB-3492F19E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2159-A0C7-4D38-A735-E5F58E00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1EC0096-21D2-4F3F-AD75-B987085A8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byu.edu/~wanderto/homealgaeproject/Harvesting%20Algae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images/content/115334main_image_feature_329_ys_ful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ourdictionary.com/grindston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1980_c1980_Torque_wrench,_140ft-lbs_19.36m-kg,_nominally_14-20in,_.5in_socket_drive,_Craftsman_44641_WF,_Sears_dtl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77927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8: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ROTATION</a:t>
            </a:r>
            <a:endParaRPr lang="en-US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2750" y="2927169"/>
            <a:ext cx="4148137" cy="36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Circular Motion	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Rotational Inertia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Torque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Center of Mass and Center of Gravity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Centripetal Force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Centrifugal Force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24388" y="3008814"/>
            <a:ext cx="4148137" cy="34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Rotating Reference Frames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Simulated Gravity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Angular Momentum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 smtClean="0"/>
              <a:t>Conservation of 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24986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harlow\Documents\Documents\teaching\everyday13\hewitt materials\hewitt_ch08\08_1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7" y="4195939"/>
            <a:ext cx="5163525" cy="23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2325718" y="1649190"/>
            <a:ext cx="4759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/>
              <a:t>Torque </a:t>
            </a:r>
            <a:r>
              <a:rPr lang="en-US" sz="3000">
                <a:sym typeface="Symbol" pitchFamily="48" charset="2"/>
              </a:rPr>
              <a:t> </a:t>
            </a:r>
            <a:r>
              <a:rPr lang="en-US" sz="3000"/>
              <a:t>lever arm </a:t>
            </a:r>
            <a:r>
              <a:rPr lang="en-US" sz="3000">
                <a:sym typeface="Symbol" pitchFamily="48" charset="2"/>
              </a:rPr>
              <a:t></a:t>
            </a:r>
            <a:r>
              <a:rPr lang="en-US" sz="3000"/>
              <a:t> force</a:t>
            </a:r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9" y="941421"/>
            <a:ext cx="8296275" cy="3458051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for Torque is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lever arm depends upon</a:t>
            </a:r>
          </a:p>
          <a:p>
            <a:pPr lvl="1" eaLnBrk="1" hangingPunct="1"/>
            <a:r>
              <a:rPr lang="en-US" dirty="0" smtClean="0"/>
              <a:t>where the force is applied.</a:t>
            </a:r>
          </a:p>
          <a:p>
            <a:pPr lvl="1" eaLnBrk="1" hangingPunct="1"/>
            <a:r>
              <a:rPr lang="en-US" dirty="0" smtClean="0"/>
              <a:t>the direction in which it acts.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1 of 3</a:t>
            </a:r>
            <a:endParaRPr lang="en-US" dirty="0" smtClean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1166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</a:t>
            </a:r>
            <a:r>
              <a:rPr lang="en-US" sz="2800" dirty="0" smtClean="0"/>
              <a:t>arm is </a:t>
            </a:r>
            <a:r>
              <a:rPr lang="en-US" sz="2800" i="1" dirty="0" smtClean="0"/>
              <a:t>less than</a:t>
            </a:r>
            <a:r>
              <a:rPr lang="en-US" sz="2800" dirty="0" smtClean="0"/>
              <a:t> length of handle because of direction of force.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09287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879895" y="1830648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4875" y="1524414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2 of 3</a:t>
            </a:r>
            <a:endParaRPr lang="en-US" dirty="0" smtClean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250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</a:t>
            </a:r>
            <a:r>
              <a:rPr lang="en-US" sz="2800" dirty="0" smtClean="0"/>
              <a:t>arm is equal to length of handle.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-6418052" y="1830646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3554" y="1524414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382439" y="1524412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 3 of 3</a:t>
            </a:r>
            <a:endParaRPr lang="en-US" dirty="0" smtClean="0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7749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</a:t>
            </a:r>
            <a:r>
              <a:rPr lang="en-US" sz="2800" dirty="0" smtClean="0"/>
              <a:t>arm is longer than length of handle.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-13876086" y="1830646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764" y="249464"/>
            <a:ext cx="8296275" cy="3457121"/>
          </a:xfrm>
        </p:spPr>
        <p:txBody>
          <a:bodyPr/>
          <a:lstStyle/>
          <a:p>
            <a:r>
              <a:rPr lang="en-US" sz="2400" b="1" dirty="0" smtClean="0"/>
              <a:t>Center of mass</a:t>
            </a:r>
            <a:r>
              <a:rPr lang="en-US" sz="2400" dirty="0" smtClean="0"/>
              <a:t> is the average position of all the mass that makes up the object.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Center of gravity (CG) </a:t>
            </a:r>
            <a:r>
              <a:rPr lang="en-US" sz="2400" dirty="0" smtClean="0"/>
              <a:t>is the average position of weight distribution. </a:t>
            </a:r>
          </a:p>
          <a:p>
            <a:pPr lvl="1"/>
            <a:r>
              <a:rPr lang="en-US" sz="2400" dirty="0" smtClean="0"/>
              <a:t>Since weight and mass are proportional, center of gravity and center of mass usually refer to the same point of an object.</a:t>
            </a:r>
          </a:p>
        </p:txBody>
      </p:sp>
      <p:pic>
        <p:nvPicPr>
          <p:cNvPr id="5122" name="Picture 2" descr="C:\Users\jharlow\Documents\Documents\teaching\everyday13\hewitt materials\hewitt_ch08\08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680506"/>
            <a:ext cx="85344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02" name="Picture 6" descr="0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991225" y="1322388"/>
            <a:ext cx="297815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Center of Gravity—Stability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163" y="1004888"/>
            <a:ext cx="59213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location of the center of gravity is important for stability. </a:t>
            </a:r>
          </a:p>
          <a:p>
            <a:r>
              <a:rPr lang="en-US" sz="2800" dirty="0" smtClean="0"/>
              <a:t>If we draw a line straight down from the center of gravity and it falls inside the base of the object, it is in stable </a:t>
            </a:r>
            <a:r>
              <a:rPr lang="en-US" sz="2800" b="1" dirty="0" smtClean="0"/>
              <a:t>equilibrium; </a:t>
            </a:r>
            <a:r>
              <a:rPr lang="en-US" sz="2800" dirty="0" smtClean="0"/>
              <a:t>it will balance. </a:t>
            </a:r>
          </a:p>
          <a:p>
            <a:r>
              <a:rPr lang="en-US" sz="2800" dirty="0" smtClean="0"/>
              <a:t>If it falls outside the base, it is unstable.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11" name="Picture 7" descr="08_3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"/>
          <a:stretch>
            <a:fillRect/>
          </a:stretch>
        </p:blipFill>
        <p:spPr bwMode="auto">
          <a:xfrm>
            <a:off x="5640388" y="3429000"/>
            <a:ext cx="33305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Centripetal Force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2116137"/>
          </a:xfrm>
        </p:spPr>
        <p:txBody>
          <a:bodyPr/>
          <a:lstStyle/>
          <a:p>
            <a:r>
              <a:rPr lang="en-US" dirty="0" smtClean="0"/>
              <a:t>Any force directed toward a fixed center is called a </a:t>
            </a:r>
            <a:r>
              <a:rPr lang="en-US" b="1" dirty="0" smtClean="0"/>
              <a:t>centripetal force.</a:t>
            </a:r>
          </a:p>
          <a:p>
            <a:r>
              <a:rPr lang="en-US" i="1" dirty="0" smtClean="0"/>
              <a:t>Centripetal </a:t>
            </a:r>
            <a:r>
              <a:rPr lang="en-US" dirty="0" smtClean="0"/>
              <a:t>means “center-seeking” or “toward the center.”</a:t>
            </a:r>
          </a:p>
        </p:txBody>
      </p:sp>
      <p:sp>
        <p:nvSpPr>
          <p:cNvPr id="584709" name="Rectangle 3"/>
          <p:cNvSpPr>
            <a:spLocks noChangeArrowheads="1"/>
          </p:cNvSpPr>
          <p:nvPr/>
        </p:nvSpPr>
        <p:spPr bwMode="auto">
          <a:xfrm>
            <a:off x="595313" y="3295650"/>
            <a:ext cx="49196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dirty="0"/>
              <a:t>Example: To whirl a tin can at the end of a string, you pull the string toward the center and exert a centripetal force to keep the can moving in a circle.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harlow\Documents\Documents\teaching\everyday13\hewitt materials\hewitt_ch08\08_4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393742"/>
            <a:ext cx="4904581" cy="14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Centripetal Force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4533900"/>
          </a:xfrm>
        </p:spPr>
        <p:txBody>
          <a:bodyPr/>
          <a:lstStyle/>
          <a:p>
            <a:r>
              <a:rPr lang="en-US" dirty="0" smtClean="0"/>
              <a:t>Depends upon</a:t>
            </a:r>
          </a:p>
          <a:p>
            <a:pPr lvl="1"/>
            <a:r>
              <a:rPr lang="en-US" dirty="0" smtClean="0"/>
              <a:t>mass of object.</a:t>
            </a:r>
          </a:p>
          <a:p>
            <a:pPr lvl="1"/>
            <a:r>
              <a:rPr lang="en-US" dirty="0" smtClean="0"/>
              <a:t>tangential speed of the object.</a:t>
            </a:r>
          </a:p>
          <a:p>
            <a:pPr lvl="1"/>
            <a:r>
              <a:rPr lang="en-US" dirty="0" smtClean="0"/>
              <a:t>radius of the circle.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equation form:</a:t>
            </a:r>
          </a:p>
        </p:txBody>
      </p:sp>
      <p:sp>
        <p:nvSpPr>
          <p:cNvPr id="619570" name="Rectangle 50"/>
          <p:cNvSpPr>
            <a:spLocks noChangeArrowheads="1"/>
          </p:cNvSpPr>
          <p:nvPr/>
        </p:nvSpPr>
        <p:spPr bwMode="auto">
          <a:xfrm>
            <a:off x="3849688" y="4778375"/>
            <a:ext cx="107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400">
                <a:solidFill>
                  <a:srgbClr val="000000"/>
                </a:solidFill>
                <a:latin typeface="Times New Roman" pitchFamily="48" charset="0"/>
              </a:rPr>
              <a:t> </a:t>
            </a:r>
            <a:endParaRPr lang="en-US"/>
          </a:p>
        </p:txBody>
      </p:sp>
      <p:grpSp>
        <p:nvGrpSpPr>
          <p:cNvPr id="619585" name="Group 65"/>
          <p:cNvGrpSpPr>
            <a:grpSpLocks/>
          </p:cNvGrpSpPr>
          <p:nvPr/>
        </p:nvGrpSpPr>
        <p:grpSpPr bwMode="auto">
          <a:xfrm>
            <a:off x="427038" y="4251319"/>
            <a:ext cx="8256587" cy="1147763"/>
            <a:chOff x="269" y="2822"/>
            <a:chExt cx="5201" cy="723"/>
          </a:xfrm>
        </p:grpSpPr>
        <p:sp>
          <p:nvSpPr>
            <p:cNvPr id="619528" name="Line 8"/>
            <p:cNvSpPr>
              <a:spLocks noChangeShapeType="1"/>
            </p:cNvSpPr>
            <p:nvPr/>
          </p:nvSpPr>
          <p:spPr bwMode="auto">
            <a:xfrm>
              <a:off x="2536" y="3175"/>
              <a:ext cx="29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619583" name="Group 63"/>
            <p:cNvGrpSpPr>
              <a:grpSpLocks/>
            </p:cNvGrpSpPr>
            <p:nvPr/>
          </p:nvGrpSpPr>
          <p:grpSpPr bwMode="auto">
            <a:xfrm>
              <a:off x="3617" y="3219"/>
              <a:ext cx="662" cy="326"/>
              <a:chOff x="3617" y="3219"/>
              <a:chExt cx="662" cy="326"/>
            </a:xfrm>
          </p:grpSpPr>
          <p:sp>
            <p:nvSpPr>
              <p:cNvPr id="619571" name="Rectangle 51"/>
              <p:cNvSpPr>
                <a:spLocks noChangeArrowheads="1"/>
              </p:cNvSpPr>
              <p:nvPr/>
            </p:nvSpPr>
            <p:spPr bwMode="auto">
              <a:xfrm>
                <a:off x="3617" y="3219"/>
                <a:ext cx="9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r</a:t>
                </a:r>
                <a:endParaRPr lang="en-US"/>
              </a:p>
            </p:txBody>
          </p:sp>
          <p:sp>
            <p:nvSpPr>
              <p:cNvPr id="619572" name="Rectangle 52"/>
              <p:cNvSpPr>
                <a:spLocks noChangeArrowheads="1"/>
              </p:cNvSpPr>
              <p:nvPr/>
            </p:nvSpPr>
            <p:spPr bwMode="auto">
              <a:xfrm>
                <a:off x="3713" y="3219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a</a:t>
                </a:r>
                <a:endParaRPr lang="en-US"/>
              </a:p>
            </p:txBody>
          </p:sp>
          <p:sp>
            <p:nvSpPr>
              <p:cNvPr id="619573" name="Rectangle 53"/>
              <p:cNvSpPr>
                <a:spLocks noChangeArrowheads="1"/>
              </p:cNvSpPr>
              <p:nvPr/>
            </p:nvSpPr>
            <p:spPr bwMode="auto">
              <a:xfrm>
                <a:off x="3830" y="3219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d</a:t>
                </a:r>
                <a:endParaRPr lang="en-US"/>
              </a:p>
            </p:txBody>
          </p:sp>
          <p:sp>
            <p:nvSpPr>
              <p:cNvPr id="619574" name="Rectangle 54"/>
              <p:cNvSpPr>
                <a:spLocks noChangeArrowheads="1"/>
              </p:cNvSpPr>
              <p:nvPr/>
            </p:nvSpPr>
            <p:spPr bwMode="auto">
              <a:xfrm>
                <a:off x="3964" y="3219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i</a:t>
                </a:r>
                <a:endParaRPr lang="en-US"/>
              </a:p>
            </p:txBody>
          </p:sp>
          <p:sp>
            <p:nvSpPr>
              <p:cNvPr id="619575" name="Rectangle 55"/>
              <p:cNvSpPr>
                <a:spLocks noChangeArrowheads="1"/>
              </p:cNvSpPr>
              <p:nvPr/>
            </p:nvSpPr>
            <p:spPr bwMode="auto">
              <a:xfrm>
                <a:off x="4040" y="3219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u</a:t>
                </a:r>
                <a:endParaRPr lang="en-US"/>
              </a:p>
            </p:txBody>
          </p:sp>
          <p:sp>
            <p:nvSpPr>
              <p:cNvPr id="619576" name="Rectangle 56"/>
              <p:cNvSpPr>
                <a:spLocks noChangeArrowheads="1"/>
              </p:cNvSpPr>
              <p:nvPr/>
            </p:nvSpPr>
            <p:spPr bwMode="auto">
              <a:xfrm>
                <a:off x="4173" y="3219"/>
                <a:ext cx="10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619582" name="Group 62"/>
            <p:cNvGrpSpPr>
              <a:grpSpLocks/>
            </p:cNvGrpSpPr>
            <p:nvPr/>
          </p:nvGrpSpPr>
          <p:grpSpPr bwMode="auto">
            <a:xfrm>
              <a:off x="2559" y="2822"/>
              <a:ext cx="2727" cy="356"/>
              <a:chOff x="2559" y="2822"/>
              <a:chExt cx="2727" cy="356"/>
            </a:xfrm>
          </p:grpSpPr>
          <p:sp>
            <p:nvSpPr>
              <p:cNvPr id="619529" name="Rectangle 9"/>
              <p:cNvSpPr>
                <a:spLocks noChangeArrowheads="1"/>
              </p:cNvSpPr>
              <p:nvPr/>
            </p:nvSpPr>
            <p:spPr bwMode="auto">
              <a:xfrm>
                <a:off x="5206" y="2822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pitchFamily="48" charset="0"/>
                  </a:rPr>
                  <a:t>2</a:t>
                </a:r>
                <a:endParaRPr lang="en-US"/>
              </a:p>
            </p:txBody>
          </p:sp>
          <p:sp>
            <p:nvSpPr>
              <p:cNvPr id="619530" name="Rectangle 10"/>
              <p:cNvSpPr>
                <a:spLocks noChangeArrowheads="1"/>
              </p:cNvSpPr>
              <p:nvPr/>
            </p:nvSpPr>
            <p:spPr bwMode="auto">
              <a:xfrm>
                <a:off x="2559" y="2842"/>
                <a:ext cx="21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m</a:t>
                </a:r>
                <a:endParaRPr lang="en-US"/>
              </a:p>
            </p:txBody>
          </p:sp>
          <p:sp>
            <p:nvSpPr>
              <p:cNvPr id="619531" name="Rectangle 11"/>
              <p:cNvSpPr>
                <a:spLocks noChangeArrowheads="1"/>
              </p:cNvSpPr>
              <p:nvPr/>
            </p:nvSpPr>
            <p:spPr bwMode="auto">
              <a:xfrm>
                <a:off x="2776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a</a:t>
                </a:r>
                <a:endParaRPr lang="en-US"/>
              </a:p>
            </p:txBody>
          </p:sp>
          <p:sp>
            <p:nvSpPr>
              <p:cNvPr id="619532" name="Rectangle 12"/>
              <p:cNvSpPr>
                <a:spLocks noChangeArrowheads="1"/>
              </p:cNvSpPr>
              <p:nvPr/>
            </p:nvSpPr>
            <p:spPr bwMode="auto">
              <a:xfrm>
                <a:off x="2893" y="2842"/>
                <a:ext cx="10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s</a:t>
                </a:r>
                <a:endParaRPr lang="en-US"/>
              </a:p>
            </p:txBody>
          </p:sp>
          <p:sp>
            <p:nvSpPr>
              <p:cNvPr id="619533" name="Rectangle 13"/>
              <p:cNvSpPr>
                <a:spLocks noChangeArrowheads="1"/>
              </p:cNvSpPr>
              <p:nvPr/>
            </p:nvSpPr>
            <p:spPr bwMode="auto">
              <a:xfrm>
                <a:off x="2998" y="2842"/>
                <a:ext cx="10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s</a:t>
                </a:r>
                <a:endParaRPr lang="en-US"/>
              </a:p>
            </p:txBody>
          </p:sp>
          <p:sp>
            <p:nvSpPr>
              <p:cNvPr id="619534" name="Rectangle 14"/>
              <p:cNvSpPr>
                <a:spLocks noChangeArrowheads="1"/>
              </p:cNvSpPr>
              <p:nvPr/>
            </p:nvSpPr>
            <p:spPr bwMode="auto">
              <a:xfrm>
                <a:off x="3103" y="2842"/>
                <a:ext cx="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 </a:t>
                </a:r>
                <a:endParaRPr lang="en-US"/>
              </a:p>
            </p:txBody>
          </p:sp>
          <p:sp>
            <p:nvSpPr>
              <p:cNvPr id="619535" name="Rectangle 15"/>
              <p:cNvSpPr>
                <a:spLocks noChangeArrowheads="1"/>
              </p:cNvSpPr>
              <p:nvPr/>
            </p:nvSpPr>
            <p:spPr bwMode="auto">
              <a:xfrm>
                <a:off x="3396" y="2842"/>
                <a:ext cx="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 </a:t>
                </a:r>
                <a:endParaRPr lang="en-US"/>
              </a:p>
            </p:txBody>
          </p:sp>
          <p:sp>
            <p:nvSpPr>
              <p:cNvPr id="619536" name="Rectangle 16"/>
              <p:cNvSpPr>
                <a:spLocks noChangeArrowheads="1"/>
              </p:cNvSpPr>
              <p:nvPr/>
            </p:nvSpPr>
            <p:spPr bwMode="auto">
              <a:xfrm>
                <a:off x="3462" y="2842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t</a:t>
                </a:r>
                <a:endParaRPr lang="en-US"/>
              </a:p>
            </p:txBody>
          </p:sp>
          <p:sp>
            <p:nvSpPr>
              <p:cNvPr id="619537" name="Rectangle 17"/>
              <p:cNvSpPr>
                <a:spLocks noChangeArrowheads="1"/>
              </p:cNvSpPr>
              <p:nvPr/>
            </p:nvSpPr>
            <p:spPr bwMode="auto">
              <a:xfrm>
                <a:off x="3546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a</a:t>
                </a:r>
                <a:endParaRPr lang="en-US"/>
              </a:p>
            </p:txBody>
          </p:sp>
          <p:sp>
            <p:nvSpPr>
              <p:cNvPr id="619538" name="Rectangle 18"/>
              <p:cNvSpPr>
                <a:spLocks noChangeArrowheads="1"/>
              </p:cNvSpPr>
              <p:nvPr/>
            </p:nvSpPr>
            <p:spPr bwMode="auto">
              <a:xfrm>
                <a:off x="3663" y="2842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n</a:t>
                </a:r>
                <a:endParaRPr lang="en-US"/>
              </a:p>
            </p:txBody>
          </p:sp>
          <p:sp>
            <p:nvSpPr>
              <p:cNvPr id="619539" name="Rectangle 19"/>
              <p:cNvSpPr>
                <a:spLocks noChangeArrowheads="1"/>
              </p:cNvSpPr>
              <p:nvPr/>
            </p:nvSpPr>
            <p:spPr bwMode="auto">
              <a:xfrm>
                <a:off x="3797" y="2842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g</a:t>
                </a:r>
                <a:endParaRPr lang="en-US"/>
              </a:p>
            </p:txBody>
          </p:sp>
          <p:sp>
            <p:nvSpPr>
              <p:cNvPr id="619540" name="Rectangle 20"/>
              <p:cNvSpPr>
                <a:spLocks noChangeArrowheads="1"/>
              </p:cNvSpPr>
              <p:nvPr/>
            </p:nvSpPr>
            <p:spPr bwMode="auto">
              <a:xfrm>
                <a:off x="3931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41" name="Rectangle 21"/>
              <p:cNvSpPr>
                <a:spLocks noChangeArrowheads="1"/>
              </p:cNvSpPr>
              <p:nvPr/>
            </p:nvSpPr>
            <p:spPr bwMode="auto">
              <a:xfrm>
                <a:off x="4048" y="2842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n</a:t>
                </a:r>
                <a:endParaRPr lang="en-US"/>
              </a:p>
            </p:txBody>
          </p:sp>
          <p:sp>
            <p:nvSpPr>
              <p:cNvPr id="619542" name="Rectangle 22"/>
              <p:cNvSpPr>
                <a:spLocks noChangeArrowheads="1"/>
              </p:cNvSpPr>
              <p:nvPr/>
            </p:nvSpPr>
            <p:spPr bwMode="auto">
              <a:xfrm>
                <a:off x="4182" y="2842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t</a:t>
                </a:r>
                <a:endParaRPr lang="en-US"/>
              </a:p>
            </p:txBody>
          </p:sp>
          <p:sp>
            <p:nvSpPr>
              <p:cNvPr id="619543" name="Rectangle 23"/>
              <p:cNvSpPr>
                <a:spLocks noChangeArrowheads="1"/>
              </p:cNvSpPr>
              <p:nvPr/>
            </p:nvSpPr>
            <p:spPr bwMode="auto">
              <a:xfrm>
                <a:off x="4257" y="2842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i</a:t>
                </a:r>
                <a:endParaRPr lang="en-US"/>
              </a:p>
            </p:txBody>
          </p:sp>
          <p:sp>
            <p:nvSpPr>
              <p:cNvPr id="619544" name="Rectangle 24"/>
              <p:cNvSpPr>
                <a:spLocks noChangeArrowheads="1"/>
              </p:cNvSpPr>
              <p:nvPr/>
            </p:nvSpPr>
            <p:spPr bwMode="auto">
              <a:xfrm>
                <a:off x="4332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a</a:t>
                </a:r>
                <a:endParaRPr lang="en-US"/>
              </a:p>
            </p:txBody>
          </p:sp>
          <p:sp>
            <p:nvSpPr>
              <p:cNvPr id="619545" name="Rectangle 25"/>
              <p:cNvSpPr>
                <a:spLocks noChangeArrowheads="1"/>
              </p:cNvSpPr>
              <p:nvPr/>
            </p:nvSpPr>
            <p:spPr bwMode="auto">
              <a:xfrm>
                <a:off x="4450" y="2842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 dirty="0">
                    <a:solidFill>
                      <a:srgbClr val="000000"/>
                    </a:solidFill>
                    <a:latin typeface="Times New Roman" pitchFamily="48" charset="0"/>
                  </a:rPr>
                  <a:t>l</a:t>
                </a:r>
                <a:endParaRPr lang="en-US" dirty="0"/>
              </a:p>
            </p:txBody>
          </p:sp>
          <p:sp>
            <p:nvSpPr>
              <p:cNvPr id="619546" name="Rectangle 26"/>
              <p:cNvSpPr>
                <a:spLocks noChangeArrowheads="1"/>
              </p:cNvSpPr>
              <p:nvPr/>
            </p:nvSpPr>
            <p:spPr bwMode="auto">
              <a:xfrm>
                <a:off x="4521" y="2842"/>
                <a:ext cx="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 </a:t>
                </a:r>
                <a:endParaRPr lang="en-US"/>
              </a:p>
            </p:txBody>
          </p:sp>
          <p:sp>
            <p:nvSpPr>
              <p:cNvPr id="619547" name="Rectangle 27"/>
              <p:cNvSpPr>
                <a:spLocks noChangeArrowheads="1"/>
              </p:cNvSpPr>
              <p:nvPr/>
            </p:nvSpPr>
            <p:spPr bwMode="auto">
              <a:xfrm>
                <a:off x="4588" y="2842"/>
                <a:ext cx="10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s</a:t>
                </a:r>
                <a:endParaRPr lang="en-US"/>
              </a:p>
            </p:txBody>
          </p:sp>
          <p:sp>
            <p:nvSpPr>
              <p:cNvPr id="619548" name="Rectangle 28"/>
              <p:cNvSpPr>
                <a:spLocks noChangeArrowheads="1"/>
              </p:cNvSpPr>
              <p:nvPr/>
            </p:nvSpPr>
            <p:spPr bwMode="auto">
              <a:xfrm>
                <a:off x="4689" y="2842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p</a:t>
                </a:r>
                <a:endParaRPr lang="en-US"/>
              </a:p>
            </p:txBody>
          </p:sp>
          <p:sp>
            <p:nvSpPr>
              <p:cNvPr id="619549" name="Rectangle 29"/>
              <p:cNvSpPr>
                <a:spLocks noChangeArrowheads="1"/>
              </p:cNvSpPr>
              <p:nvPr/>
            </p:nvSpPr>
            <p:spPr bwMode="auto">
              <a:xfrm>
                <a:off x="4823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50" name="Rectangle 30"/>
              <p:cNvSpPr>
                <a:spLocks noChangeArrowheads="1"/>
              </p:cNvSpPr>
              <p:nvPr/>
            </p:nvSpPr>
            <p:spPr bwMode="auto">
              <a:xfrm>
                <a:off x="4940" y="2842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51" name="Rectangle 31"/>
              <p:cNvSpPr>
                <a:spLocks noChangeArrowheads="1"/>
              </p:cNvSpPr>
              <p:nvPr/>
            </p:nvSpPr>
            <p:spPr bwMode="auto">
              <a:xfrm>
                <a:off x="5057" y="2842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d</a:t>
                </a:r>
                <a:endParaRPr lang="en-US"/>
              </a:p>
            </p:txBody>
          </p:sp>
          <p:sp>
            <p:nvSpPr>
              <p:cNvPr id="619577" name="Rectangle 57"/>
              <p:cNvSpPr>
                <a:spLocks noChangeArrowheads="1"/>
              </p:cNvSpPr>
              <p:nvPr/>
            </p:nvSpPr>
            <p:spPr bwMode="auto">
              <a:xfrm>
                <a:off x="3207" y="2852"/>
                <a:ext cx="14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Symbol" pitchFamily="48" charset="2"/>
                    <a:sym typeface="Symbol" pitchFamily="48" charset="2"/>
                  </a:rPr>
                  <a:t></a:t>
                </a:r>
                <a:endParaRPr lang="en-US"/>
              </a:p>
            </p:txBody>
          </p:sp>
        </p:grpSp>
        <p:grpSp>
          <p:nvGrpSpPr>
            <p:cNvPr id="619584" name="Group 64"/>
            <p:cNvGrpSpPr>
              <a:grpSpLocks/>
            </p:cNvGrpSpPr>
            <p:nvPr/>
          </p:nvGrpSpPr>
          <p:grpSpPr bwMode="auto">
            <a:xfrm>
              <a:off x="269" y="2978"/>
              <a:ext cx="2092" cy="358"/>
              <a:chOff x="269" y="2978"/>
              <a:chExt cx="2092" cy="358"/>
            </a:xfrm>
          </p:grpSpPr>
          <p:sp>
            <p:nvSpPr>
              <p:cNvPr id="619552" name="Rectangle 32"/>
              <p:cNvSpPr>
                <a:spLocks noChangeArrowheads="1"/>
              </p:cNvSpPr>
              <p:nvPr/>
            </p:nvSpPr>
            <p:spPr bwMode="auto">
              <a:xfrm>
                <a:off x="269" y="3010"/>
                <a:ext cx="1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C</a:t>
                </a:r>
                <a:endParaRPr lang="en-US"/>
              </a:p>
            </p:txBody>
          </p:sp>
          <p:sp>
            <p:nvSpPr>
              <p:cNvPr id="619553" name="Rectangle 33"/>
              <p:cNvSpPr>
                <a:spLocks noChangeArrowheads="1"/>
              </p:cNvSpPr>
              <p:nvPr/>
            </p:nvSpPr>
            <p:spPr bwMode="auto">
              <a:xfrm>
                <a:off x="449" y="3010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54" name="Rectangle 34"/>
              <p:cNvSpPr>
                <a:spLocks noChangeArrowheads="1"/>
              </p:cNvSpPr>
              <p:nvPr/>
            </p:nvSpPr>
            <p:spPr bwMode="auto">
              <a:xfrm>
                <a:off x="566" y="3010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n</a:t>
                </a:r>
                <a:endParaRPr lang="en-US"/>
              </a:p>
            </p:txBody>
          </p:sp>
          <p:sp>
            <p:nvSpPr>
              <p:cNvPr id="619555" name="Rectangle 35"/>
              <p:cNvSpPr>
                <a:spLocks noChangeArrowheads="1"/>
              </p:cNvSpPr>
              <p:nvPr/>
            </p:nvSpPr>
            <p:spPr bwMode="auto">
              <a:xfrm>
                <a:off x="700" y="3010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t</a:t>
                </a:r>
                <a:endParaRPr lang="en-US"/>
              </a:p>
            </p:txBody>
          </p:sp>
          <p:sp>
            <p:nvSpPr>
              <p:cNvPr id="619556" name="Rectangle 36"/>
              <p:cNvSpPr>
                <a:spLocks noChangeArrowheads="1"/>
              </p:cNvSpPr>
              <p:nvPr/>
            </p:nvSpPr>
            <p:spPr bwMode="auto">
              <a:xfrm>
                <a:off x="775" y="3010"/>
                <a:ext cx="9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r</a:t>
                </a:r>
                <a:endParaRPr lang="en-US"/>
              </a:p>
            </p:txBody>
          </p:sp>
          <p:sp>
            <p:nvSpPr>
              <p:cNvPr id="619557" name="Rectangle 37"/>
              <p:cNvSpPr>
                <a:spLocks noChangeArrowheads="1"/>
              </p:cNvSpPr>
              <p:nvPr/>
            </p:nvSpPr>
            <p:spPr bwMode="auto">
              <a:xfrm>
                <a:off x="863" y="3010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i</a:t>
                </a:r>
                <a:endParaRPr lang="en-US"/>
              </a:p>
            </p:txBody>
          </p:sp>
          <p:sp>
            <p:nvSpPr>
              <p:cNvPr id="619558" name="Rectangle 38"/>
              <p:cNvSpPr>
                <a:spLocks noChangeArrowheads="1"/>
              </p:cNvSpPr>
              <p:nvPr/>
            </p:nvSpPr>
            <p:spPr bwMode="auto">
              <a:xfrm>
                <a:off x="939" y="3010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p</a:t>
                </a:r>
                <a:endParaRPr lang="en-US"/>
              </a:p>
            </p:txBody>
          </p:sp>
          <p:sp>
            <p:nvSpPr>
              <p:cNvPr id="619559" name="Rectangle 39"/>
              <p:cNvSpPr>
                <a:spLocks noChangeArrowheads="1"/>
              </p:cNvSpPr>
              <p:nvPr/>
            </p:nvSpPr>
            <p:spPr bwMode="auto">
              <a:xfrm>
                <a:off x="1072" y="3010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60" name="Rectangle 40"/>
              <p:cNvSpPr>
                <a:spLocks noChangeArrowheads="1"/>
              </p:cNvSpPr>
              <p:nvPr/>
            </p:nvSpPr>
            <p:spPr bwMode="auto">
              <a:xfrm>
                <a:off x="1190" y="3010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t</a:t>
                </a:r>
                <a:endParaRPr lang="en-US"/>
              </a:p>
            </p:txBody>
          </p:sp>
          <p:sp>
            <p:nvSpPr>
              <p:cNvPr id="619561" name="Rectangle 41"/>
              <p:cNvSpPr>
                <a:spLocks noChangeArrowheads="1"/>
              </p:cNvSpPr>
              <p:nvPr/>
            </p:nvSpPr>
            <p:spPr bwMode="auto">
              <a:xfrm>
                <a:off x="1265" y="3010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a</a:t>
                </a:r>
                <a:endParaRPr lang="en-US"/>
              </a:p>
            </p:txBody>
          </p:sp>
          <p:sp>
            <p:nvSpPr>
              <p:cNvPr id="619562" name="Rectangle 42"/>
              <p:cNvSpPr>
                <a:spLocks noChangeArrowheads="1"/>
              </p:cNvSpPr>
              <p:nvPr/>
            </p:nvSpPr>
            <p:spPr bwMode="auto">
              <a:xfrm>
                <a:off x="1382" y="3010"/>
                <a:ext cx="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l</a:t>
                </a:r>
                <a:endParaRPr lang="en-US"/>
              </a:p>
            </p:txBody>
          </p:sp>
          <p:sp>
            <p:nvSpPr>
              <p:cNvPr id="619563" name="Rectangle 43"/>
              <p:cNvSpPr>
                <a:spLocks noChangeArrowheads="1"/>
              </p:cNvSpPr>
              <p:nvPr/>
            </p:nvSpPr>
            <p:spPr bwMode="auto">
              <a:xfrm>
                <a:off x="1453" y="3010"/>
                <a:ext cx="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 </a:t>
                </a:r>
                <a:endParaRPr lang="en-US"/>
              </a:p>
            </p:txBody>
          </p:sp>
          <p:sp>
            <p:nvSpPr>
              <p:cNvPr id="619564" name="Rectangle 44"/>
              <p:cNvSpPr>
                <a:spLocks noChangeArrowheads="1"/>
              </p:cNvSpPr>
              <p:nvPr/>
            </p:nvSpPr>
            <p:spPr bwMode="auto">
              <a:xfrm>
                <a:off x="1520" y="3010"/>
                <a:ext cx="9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f</a:t>
                </a:r>
                <a:endParaRPr lang="en-US"/>
              </a:p>
            </p:txBody>
          </p:sp>
          <p:sp>
            <p:nvSpPr>
              <p:cNvPr id="619565" name="Rectangle 45"/>
              <p:cNvSpPr>
                <a:spLocks noChangeArrowheads="1"/>
              </p:cNvSpPr>
              <p:nvPr/>
            </p:nvSpPr>
            <p:spPr bwMode="auto">
              <a:xfrm>
                <a:off x="1618" y="3010"/>
                <a:ext cx="1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o</a:t>
                </a:r>
                <a:endParaRPr lang="en-US"/>
              </a:p>
            </p:txBody>
          </p:sp>
          <p:sp>
            <p:nvSpPr>
              <p:cNvPr id="619566" name="Rectangle 46"/>
              <p:cNvSpPr>
                <a:spLocks noChangeArrowheads="1"/>
              </p:cNvSpPr>
              <p:nvPr/>
            </p:nvSpPr>
            <p:spPr bwMode="auto">
              <a:xfrm>
                <a:off x="1751" y="3010"/>
                <a:ext cx="9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r</a:t>
                </a:r>
                <a:endParaRPr lang="en-US"/>
              </a:p>
            </p:txBody>
          </p:sp>
          <p:sp>
            <p:nvSpPr>
              <p:cNvPr id="619567" name="Rectangle 47"/>
              <p:cNvSpPr>
                <a:spLocks noChangeArrowheads="1"/>
              </p:cNvSpPr>
              <p:nvPr/>
            </p:nvSpPr>
            <p:spPr bwMode="auto">
              <a:xfrm>
                <a:off x="1839" y="3010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c</a:t>
                </a:r>
                <a:endParaRPr lang="en-US"/>
              </a:p>
            </p:txBody>
          </p:sp>
          <p:sp>
            <p:nvSpPr>
              <p:cNvPr id="619568" name="Rectangle 48"/>
              <p:cNvSpPr>
                <a:spLocks noChangeArrowheads="1"/>
              </p:cNvSpPr>
              <p:nvPr/>
            </p:nvSpPr>
            <p:spPr bwMode="auto">
              <a:xfrm>
                <a:off x="1956" y="3010"/>
                <a:ext cx="12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e</a:t>
                </a:r>
                <a:endParaRPr lang="en-US"/>
              </a:p>
            </p:txBody>
          </p:sp>
          <p:sp>
            <p:nvSpPr>
              <p:cNvPr id="619569" name="Rectangle 49"/>
              <p:cNvSpPr>
                <a:spLocks noChangeArrowheads="1"/>
              </p:cNvSpPr>
              <p:nvPr/>
            </p:nvSpPr>
            <p:spPr bwMode="auto">
              <a:xfrm>
                <a:off x="2074" y="3010"/>
                <a:ext cx="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Times New Roman" pitchFamily="48" charset="0"/>
                  </a:rPr>
                  <a:t> </a:t>
                </a:r>
                <a:endParaRPr lang="en-US"/>
              </a:p>
            </p:txBody>
          </p:sp>
          <p:sp>
            <p:nvSpPr>
              <p:cNvPr id="619578" name="Rectangle 58"/>
              <p:cNvSpPr>
                <a:spLocks noChangeArrowheads="1"/>
              </p:cNvSpPr>
              <p:nvPr/>
            </p:nvSpPr>
            <p:spPr bwMode="auto">
              <a:xfrm>
                <a:off x="2212" y="2978"/>
                <a:ext cx="14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400">
                    <a:solidFill>
                      <a:srgbClr val="000000"/>
                    </a:solidFill>
                    <a:latin typeface="Symbol" pitchFamily="48" charset="2"/>
                    <a:sym typeface="Symbol" pitchFamily="48" charset="2"/>
                  </a:rPr>
                  <a:t>=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4735286" cy="1894114"/>
          </a:xfrm>
        </p:spPr>
        <p:txBody>
          <a:bodyPr/>
          <a:lstStyle/>
          <a:p>
            <a:pPr eaLnBrk="1" hangingPunct="1"/>
            <a:r>
              <a:rPr lang="en-US" dirty="0" smtClean="0"/>
              <a:t>Centripetal </a:t>
            </a:r>
            <a:r>
              <a:rPr lang="en-US" dirty="0" smtClean="0"/>
              <a:t>Force Example</a:t>
            </a:r>
            <a:endParaRPr lang="en-US" dirty="0" smtClean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12" y="1902983"/>
            <a:ext cx="4754563" cy="4800600"/>
          </a:xfrm>
        </p:spPr>
        <p:txBody>
          <a:bodyPr/>
          <a:lstStyle/>
          <a:p>
            <a:pPr>
              <a:spcBef>
                <a:spcPct val="100000"/>
              </a:spcBef>
              <a:spcAft>
                <a:spcPct val="100000"/>
              </a:spcAft>
            </a:pPr>
            <a:r>
              <a:rPr lang="en-US" sz="2800" dirty="0" smtClean="0"/>
              <a:t>When a car rounds a curve, the centripetal force prevents it from skidding off the road.</a:t>
            </a:r>
          </a:p>
          <a:p>
            <a:r>
              <a:rPr lang="en-US" sz="2800" dirty="0" smtClean="0"/>
              <a:t>If the road is wet, or if the car is going too fast, the centripetal force is insufficient to prevent  skidding off the road.</a:t>
            </a:r>
          </a:p>
        </p:txBody>
      </p:sp>
      <p:pic>
        <p:nvPicPr>
          <p:cNvPr id="620554" name="Picture 10" descr="08_3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388429" y="159848"/>
            <a:ext cx="2855459" cy="65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Centrifugal Force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r>
              <a:rPr lang="en-US" sz="2800" dirty="0" smtClean="0"/>
              <a:t>Although centripetal force is center directed, an occupant inside a rotating system seems to experience an outward force.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 smtClean="0"/>
              <a:t>apparent outward force is called </a:t>
            </a:r>
            <a:r>
              <a:rPr lang="en-US" sz="2800" b="1" dirty="0" smtClean="0"/>
              <a:t>centrifugal force. </a:t>
            </a:r>
          </a:p>
          <a:p>
            <a:r>
              <a:rPr lang="en-US" sz="2800" i="1" dirty="0" smtClean="0"/>
              <a:t>Centrifugal </a:t>
            </a:r>
            <a:r>
              <a:rPr lang="en-US" sz="2800" dirty="0" smtClean="0"/>
              <a:t>means “center-fleeing” or “away from the center.”</a:t>
            </a:r>
          </a:p>
        </p:txBody>
      </p:sp>
      <p:pic>
        <p:nvPicPr>
          <p:cNvPr id="7170" name="Picture 2" descr="small centrif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6" y="3902528"/>
            <a:ext cx="3294631" cy="27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4418" y="6613070"/>
            <a:ext cx="5578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Jan.10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://www.et.byu.edu/~</a:t>
            </a:r>
            <a:r>
              <a:rPr lang="en-CA" sz="800" dirty="0" smtClean="0">
                <a:hlinkClick r:id="rId3"/>
              </a:rPr>
              <a:t>wanderto/homealgaeproject/Harvesting%20Algae.html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33181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Circular Motion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449207" cy="2391455"/>
          </a:xfrm>
        </p:spPr>
        <p:txBody>
          <a:bodyPr/>
          <a:lstStyle/>
          <a:p>
            <a:r>
              <a:rPr lang="en-US" dirty="0" smtClean="0"/>
              <a:t>When an object turns about an internal axis, it is undergoing circular motion or rotation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521" y="3526971"/>
            <a:ext cx="8290379" cy="28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Circular Motion is characterized by two kinds of speeds:</a:t>
            </a:r>
          </a:p>
          <a:p>
            <a:pPr lvl="1"/>
            <a:r>
              <a:rPr lang="en-US" dirty="0" smtClean="0"/>
              <a:t>tangential (or linear) speed.</a:t>
            </a:r>
          </a:p>
          <a:p>
            <a:pPr lvl="1"/>
            <a:r>
              <a:rPr lang="en-US" dirty="0" smtClean="0"/>
              <a:t>rotational (or circular) speed.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1028" name="Picture 4" descr="File:The Earth seen from Apollo 17 with white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9" y="391885"/>
            <a:ext cx="3150761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0769" y="6626228"/>
            <a:ext cx="45432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www.nasa.gov/images/content/115334main_image_feature_329_ys_full.jpg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8" name="Picture 6" descr="08_4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421313" y="1484313"/>
            <a:ext cx="352425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7613"/>
          </a:xfrm>
        </p:spPr>
        <p:txBody>
          <a:bodyPr/>
          <a:lstStyle/>
          <a:p>
            <a:pPr eaLnBrk="1" hangingPunct="1"/>
            <a:r>
              <a:rPr lang="en-US" sz="4000" smtClean="0"/>
              <a:t>Centrifugal Force </a:t>
            </a:r>
            <a:br>
              <a:rPr lang="en-US" sz="4000" smtClean="0"/>
            </a:br>
            <a:r>
              <a:rPr lang="en-US" sz="4000" smtClean="0"/>
              <a:t>– </a:t>
            </a:r>
            <a:r>
              <a:rPr lang="en-US" sz="4000" i="1" smtClean="0"/>
              <a:t>A Common Misconception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284288"/>
            <a:ext cx="5421312" cy="5243512"/>
          </a:xfrm>
        </p:spPr>
        <p:txBody>
          <a:bodyPr/>
          <a:lstStyle/>
          <a:p>
            <a:r>
              <a:rPr lang="en-US" sz="2800" dirty="0" smtClean="0"/>
              <a:t>It is a </a:t>
            </a:r>
            <a:r>
              <a:rPr lang="en-US" sz="2800" i="1" dirty="0" smtClean="0"/>
              <a:t>common misconception</a:t>
            </a:r>
            <a:r>
              <a:rPr lang="en-US" sz="2800" dirty="0" smtClean="0"/>
              <a:t> that a </a:t>
            </a:r>
            <a:r>
              <a:rPr lang="en-US" sz="2800" i="1" dirty="0" smtClean="0"/>
              <a:t>centrifugal force pulls </a:t>
            </a:r>
            <a:r>
              <a:rPr lang="en-US" sz="2800" b="1" i="1" dirty="0" smtClean="0"/>
              <a:t>outward</a:t>
            </a:r>
            <a:r>
              <a:rPr lang="en-US" sz="2800" dirty="0" smtClean="0"/>
              <a:t> on an object.</a:t>
            </a:r>
          </a:p>
          <a:p>
            <a:r>
              <a:rPr lang="en-US" sz="2800" dirty="0" smtClean="0"/>
              <a:t>Example: </a:t>
            </a:r>
          </a:p>
          <a:p>
            <a:pPr lvl="1"/>
            <a:r>
              <a:rPr lang="en-US" sz="2400" dirty="0" smtClean="0"/>
              <a:t>If the string breaks, the object </a:t>
            </a:r>
            <a:r>
              <a:rPr lang="en-US" sz="2400" i="1" dirty="0" smtClean="0"/>
              <a:t>doesn’t move radially outward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It continues along its tangent straight-line path—because </a:t>
            </a:r>
            <a:r>
              <a:rPr lang="en-US" sz="2400" i="1" dirty="0" smtClean="0"/>
              <a:t>no </a:t>
            </a:r>
            <a:r>
              <a:rPr lang="en-US" sz="2400" dirty="0" smtClean="0"/>
              <a:t>force acts on it. (Newton’s first law)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Rotating Reference Frames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912813"/>
            <a:ext cx="8296275" cy="1646237"/>
          </a:xfrm>
        </p:spPr>
        <p:txBody>
          <a:bodyPr/>
          <a:lstStyle/>
          <a:p>
            <a:r>
              <a:rPr lang="en-US" smtClean="0"/>
              <a:t>Centrifugal force </a:t>
            </a:r>
            <a:r>
              <a:rPr lang="en-US" i="1" smtClean="0"/>
              <a:t>in a rotating reference frame </a:t>
            </a:r>
            <a:r>
              <a:rPr lang="en-US" smtClean="0"/>
              <a:t>is a force in its own right – as real as any other force, e.g. gravity.</a:t>
            </a:r>
          </a:p>
        </p:txBody>
      </p:sp>
      <p:sp>
        <p:nvSpPr>
          <p:cNvPr id="586756" name="Rectangle 3"/>
          <p:cNvSpPr>
            <a:spLocks noChangeArrowheads="1"/>
          </p:cNvSpPr>
          <p:nvPr/>
        </p:nvSpPr>
        <p:spPr bwMode="auto">
          <a:xfrm>
            <a:off x="485775" y="2700338"/>
            <a:ext cx="82105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/>
              <a:t>Example: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/>
              <a:t> The bug at the bottom of the can experiences a pull toward the bottom of the can.</a:t>
            </a:r>
          </a:p>
        </p:txBody>
      </p:sp>
      <p:pic>
        <p:nvPicPr>
          <p:cNvPr id="586759" name="Picture 7" descr="08_4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"/>
          <a:stretch>
            <a:fillRect/>
          </a:stretch>
        </p:blipFill>
        <p:spPr bwMode="auto">
          <a:xfrm>
            <a:off x="1547813" y="4321175"/>
            <a:ext cx="604837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Angular Momentum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951912" cy="5243512"/>
          </a:xfrm>
        </p:spPr>
        <p:txBody>
          <a:bodyPr/>
          <a:lstStyle/>
          <a:p>
            <a:r>
              <a:rPr lang="en-US" dirty="0" smtClean="0"/>
              <a:t>The “inertia of rotation” of rotating objects is called </a:t>
            </a:r>
            <a:r>
              <a:rPr lang="en-US" b="1" dirty="0" smtClean="0"/>
              <a:t>angular momentum.</a:t>
            </a:r>
          </a:p>
          <a:p>
            <a:pPr lvl="1"/>
            <a:r>
              <a:rPr lang="en-US" dirty="0" smtClean="0"/>
              <a:t>This is analogous to “inertia of motion”, which was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momentum.</a:t>
            </a:r>
          </a:p>
          <a:p>
            <a:pPr>
              <a:spcBef>
                <a:spcPct val="100000"/>
              </a:spcBef>
            </a:pPr>
            <a:r>
              <a:rPr lang="en-US" sz="2800" dirty="0" smtClean="0"/>
              <a:t>Angular momentum </a:t>
            </a:r>
            <a:br>
              <a:rPr lang="en-US" sz="2800" dirty="0" smtClean="0"/>
            </a:br>
            <a:r>
              <a:rPr lang="en-US" sz="2800" dirty="0" smtClean="0"/>
              <a:t>		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/>
              <a:t> rotational inertia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angular velocity</a:t>
            </a:r>
          </a:p>
          <a:p>
            <a:pPr lvl="1">
              <a:spcBef>
                <a:spcPct val="100000"/>
              </a:spcBef>
            </a:pPr>
            <a:r>
              <a:rPr lang="en-US" dirty="0" smtClean="0"/>
              <a:t>This is analogous to</a:t>
            </a:r>
          </a:p>
          <a:p>
            <a:pPr lvl="1">
              <a:buFontTx/>
              <a:buNone/>
            </a:pPr>
            <a:r>
              <a:rPr lang="en-US" dirty="0" smtClean="0"/>
              <a:t>			Linear momentum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mass </a:t>
            </a:r>
            <a:r>
              <a:rPr lang="en-US" sz="2400" dirty="0" smtClean="0">
                <a:sym typeface="Symbol" pitchFamily="48" charset="2"/>
              </a:rPr>
              <a:t></a:t>
            </a:r>
            <a:r>
              <a:rPr lang="en-US" dirty="0" smtClean="0"/>
              <a:t>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0" name="Rectangle 20"/>
          <p:cNvSpPr>
            <a:spLocks noChangeArrowheads="1"/>
          </p:cNvSpPr>
          <p:nvPr/>
        </p:nvSpPr>
        <p:spPr bwMode="auto">
          <a:xfrm>
            <a:off x="476250" y="2170113"/>
            <a:ext cx="790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Angular momentum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</a:t>
            </a:r>
            <a:r>
              <a:rPr lang="en-US" sz="2600" dirty="0">
                <a:solidFill>
                  <a:srgbClr val="000000"/>
                </a:solidFill>
              </a:rPr>
              <a:t> mass tangential speed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</a:t>
            </a:r>
            <a:r>
              <a:rPr lang="en-US" sz="2600" dirty="0">
                <a:solidFill>
                  <a:srgbClr val="000000"/>
                </a:solidFill>
              </a:rPr>
              <a:t> radius </a:t>
            </a:r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Angular Momentum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951912" cy="869950"/>
          </a:xfrm>
        </p:spPr>
        <p:txBody>
          <a:bodyPr/>
          <a:lstStyle/>
          <a:p>
            <a:r>
              <a:rPr lang="en-US" sz="2600" smtClean="0"/>
              <a:t>For an object that is small compared with the radial distance to its axis, magnitude of </a:t>
            </a:r>
            <a:endParaRPr lang="en-US" sz="3000" smtClean="0"/>
          </a:p>
        </p:txBody>
      </p:sp>
      <p:sp>
        <p:nvSpPr>
          <p:cNvPr id="634889" name="Rectangle 9"/>
          <p:cNvSpPr>
            <a:spLocks noChangeArrowheads="1"/>
          </p:cNvSpPr>
          <p:nvPr/>
        </p:nvSpPr>
        <p:spPr bwMode="auto">
          <a:xfrm>
            <a:off x="7531100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730408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2" name="Rectangle 12"/>
          <p:cNvSpPr>
            <a:spLocks noChangeArrowheads="1"/>
          </p:cNvSpPr>
          <p:nvPr/>
        </p:nvSpPr>
        <p:spPr bwMode="auto">
          <a:xfrm>
            <a:off x="629443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4" name="Rectangle 14"/>
          <p:cNvSpPr>
            <a:spLocks noChangeArrowheads="1"/>
          </p:cNvSpPr>
          <p:nvPr/>
        </p:nvSpPr>
        <p:spPr bwMode="auto">
          <a:xfrm>
            <a:off x="4683125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5" name="Rectangle 15"/>
          <p:cNvSpPr>
            <a:spLocks noChangeArrowheads="1"/>
          </p:cNvSpPr>
          <p:nvPr/>
        </p:nvSpPr>
        <p:spPr bwMode="auto">
          <a:xfrm>
            <a:off x="4456113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7" name="Rectangle 17"/>
          <p:cNvSpPr>
            <a:spLocks noChangeArrowheads="1"/>
          </p:cNvSpPr>
          <p:nvPr/>
        </p:nvSpPr>
        <p:spPr bwMode="auto">
          <a:xfrm>
            <a:off x="336073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9" name="Rectangle 19"/>
          <p:cNvSpPr>
            <a:spLocks noChangeArrowheads="1"/>
          </p:cNvSpPr>
          <p:nvPr/>
        </p:nvSpPr>
        <p:spPr bwMode="auto">
          <a:xfrm>
            <a:off x="165258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85" name="Rectangle 3"/>
          <p:cNvSpPr>
            <a:spLocks noChangeArrowheads="1"/>
          </p:cNvSpPr>
          <p:nvPr/>
        </p:nvSpPr>
        <p:spPr bwMode="auto">
          <a:xfrm>
            <a:off x="693738" y="2860675"/>
            <a:ext cx="79311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100000"/>
              </a:spcBef>
              <a:buFontTx/>
              <a:buChar char="–"/>
            </a:pPr>
            <a:r>
              <a:rPr lang="en-US" sz="2600" dirty="0"/>
              <a:t>This is analogous to magnitude of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600" dirty="0"/>
              <a:t>			Linear momentum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</a:t>
            </a:r>
            <a:r>
              <a:rPr lang="en-US" sz="2600" dirty="0"/>
              <a:t> mass </a:t>
            </a:r>
            <a:r>
              <a:rPr lang="en-US" sz="2600" dirty="0">
                <a:sym typeface="Symbol" pitchFamily="48" charset="2"/>
              </a:rPr>
              <a:t></a:t>
            </a:r>
            <a:r>
              <a:rPr lang="en-US" sz="2600" dirty="0"/>
              <a:t> speed</a:t>
            </a:r>
          </a:p>
        </p:txBody>
      </p:sp>
      <p:sp>
        <p:nvSpPr>
          <p:cNvPr id="634886" name="Rectangle 3"/>
          <p:cNvSpPr>
            <a:spLocks noChangeArrowheads="1"/>
          </p:cNvSpPr>
          <p:nvPr/>
        </p:nvSpPr>
        <p:spPr bwMode="auto">
          <a:xfrm>
            <a:off x="476250" y="4321175"/>
            <a:ext cx="53244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Examples: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600" dirty="0"/>
              <a:t>Whirling ball at the end of a long string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/>
              <a:t>Planet going around the Sun</a:t>
            </a:r>
          </a:p>
        </p:txBody>
      </p:sp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860800"/>
            <a:ext cx="2803525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05" name="Text Box 25"/>
          <p:cNvSpPr txBox="1">
            <a:spLocks noChangeArrowheads="1"/>
          </p:cNvSpPr>
          <p:nvPr/>
        </p:nvSpPr>
        <p:spPr bwMode="auto">
          <a:xfrm>
            <a:off x="898525" y="3768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0" grpId="0"/>
      <p:bldP spid="6348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94356"/>
            <a:ext cx="8466138" cy="3348944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US" sz="2800" dirty="0" smtClean="0"/>
              <a:t>An external net torque is required to change the angular momentum of an object. </a:t>
            </a:r>
          </a:p>
          <a:p>
            <a:r>
              <a:rPr lang="en-US" sz="2800" dirty="0" smtClean="0"/>
              <a:t>Rotational version of Newton’s first law: </a:t>
            </a:r>
          </a:p>
          <a:p>
            <a:pPr lvl="1"/>
            <a:r>
              <a:rPr lang="en-US" b="1" dirty="0" smtClean="0"/>
              <a:t>An object or system of objects will maintain its angular momentum unless acted upon by an external net torque.</a:t>
            </a:r>
          </a:p>
        </p:txBody>
      </p:sp>
      <p:pic>
        <p:nvPicPr>
          <p:cNvPr id="8194" name="Picture 2" descr="C:\Users\jharlow\Documents\Documents\teaching\everyday13\hewitt materials\hewitt_ch08\08_5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5" y="3477048"/>
            <a:ext cx="5850015" cy="3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Conservation of Angular Momentum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255713"/>
            <a:ext cx="82962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law of conservation of angular momentum </a:t>
            </a:r>
            <a:r>
              <a:rPr lang="en-US" sz="2800" dirty="0" smtClean="0"/>
              <a:t>states:</a:t>
            </a:r>
          </a:p>
          <a:p>
            <a:pPr lvl="1">
              <a:buFontTx/>
              <a:buNone/>
            </a:pPr>
            <a:r>
              <a:rPr lang="en-US" dirty="0" smtClean="0"/>
              <a:t>If </a:t>
            </a:r>
            <a:r>
              <a:rPr lang="en-US" b="1" dirty="0" smtClean="0"/>
              <a:t>no external net torque</a:t>
            </a:r>
            <a:r>
              <a:rPr lang="en-US" dirty="0" smtClean="0"/>
              <a:t> acts on a rotating system, the </a:t>
            </a:r>
            <a:r>
              <a:rPr lang="en-US" b="1" dirty="0" smtClean="0"/>
              <a:t>angular momentum of that system remains constant</a:t>
            </a:r>
            <a:r>
              <a:rPr lang="en-US" dirty="0" smtClean="0"/>
              <a:t>.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800" dirty="0" smtClean="0"/>
              <a:t>Analogous to the law of conservation of linear momentum:</a:t>
            </a:r>
          </a:p>
          <a:p>
            <a:pPr lvl="1">
              <a:buFontTx/>
              <a:buNone/>
            </a:pPr>
            <a:r>
              <a:rPr lang="en-US" sz="2400" dirty="0" smtClean="0"/>
              <a:t>If </a:t>
            </a:r>
            <a:r>
              <a:rPr lang="en-US" sz="2400" b="1" dirty="0" smtClean="0"/>
              <a:t>no external</a:t>
            </a:r>
            <a:r>
              <a:rPr lang="en-US" sz="2400" dirty="0" smtClean="0"/>
              <a:t> </a:t>
            </a:r>
            <a:r>
              <a:rPr lang="en-US" sz="2400" b="1" dirty="0" smtClean="0"/>
              <a:t>force</a:t>
            </a:r>
            <a:r>
              <a:rPr lang="en-US" sz="2400" dirty="0" smtClean="0"/>
              <a:t> acts on a system, the total </a:t>
            </a:r>
            <a:r>
              <a:rPr lang="en-US" sz="2400" b="1" dirty="0" smtClean="0"/>
              <a:t>linear momentum</a:t>
            </a:r>
            <a:r>
              <a:rPr lang="en-US" sz="2400" dirty="0" smtClean="0"/>
              <a:t> of that system remains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Conservation of Angular Momentum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033463"/>
            <a:ext cx="8296275" cy="17033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Example:</a:t>
            </a:r>
          </a:p>
          <a:p>
            <a:r>
              <a:rPr lang="en-US" dirty="0" smtClean="0"/>
              <a:t>When the man pulls the weights inward, his rotational speed increases!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4070350" y="5486400"/>
            <a:ext cx="1563688" cy="590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41037" name="Picture 13" descr="08_5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891925" y="2563586"/>
            <a:ext cx="6977799" cy="40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Circular Motion—Tangential Speed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214652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distance traveled by a point on the rotating object  divided by the time taken to travel that distance is called its </a:t>
            </a:r>
            <a:r>
              <a:rPr lang="en-US" sz="2800" i="1" dirty="0" smtClean="0"/>
              <a:t>tangential </a:t>
            </a:r>
            <a:r>
              <a:rPr lang="en-US" sz="2800" dirty="0" smtClean="0"/>
              <a:t>speed (symbol </a:t>
            </a:r>
            <a:r>
              <a:rPr lang="en-US" sz="2800" i="1" dirty="0" smtClean="0"/>
              <a:t>v</a:t>
            </a:r>
            <a:r>
              <a:rPr lang="en-US" sz="2800" dirty="0" smtClean="0"/>
              <a:t>).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Points closer to the circumference have a higher tangential speed that points closer to the center.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590854" name="Picture 6" descr="08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60083" y="3265718"/>
            <a:ext cx="8915125" cy="35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harlow\Documents\Documents\teaching\everyday13\hewitt materials\hewitt_ch08\08_0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4" y="0"/>
            <a:ext cx="4336256" cy="3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4596492" cy="1009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Circular Motion – Rotational Speed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04402"/>
            <a:ext cx="4807744" cy="1819955"/>
          </a:xfrm>
        </p:spPr>
        <p:txBody>
          <a:bodyPr/>
          <a:lstStyle/>
          <a:p>
            <a:r>
              <a:rPr lang="en-US" sz="2800" dirty="0" smtClean="0"/>
              <a:t>Rotational (angular) speed is the </a:t>
            </a:r>
            <a:r>
              <a:rPr lang="en-US" sz="2800" i="1" dirty="0" smtClean="0"/>
              <a:t>number of </a:t>
            </a:r>
            <a:r>
              <a:rPr lang="en-US" sz="2800" i="1" dirty="0" smtClean="0"/>
              <a:t>radians of angle per </a:t>
            </a:r>
            <a:r>
              <a:rPr lang="en-US" sz="2800" i="1" dirty="0" smtClean="0"/>
              <a:t>unit of time</a:t>
            </a:r>
            <a:r>
              <a:rPr lang="en-US" sz="2800" dirty="0" smtClean="0"/>
              <a:t> (symbol </a:t>
            </a:r>
            <a:r>
              <a:rPr lang="en-US" sz="2800" i="1" dirty="0" smtClean="0">
                <a:sym typeface="Symbol" pitchFamily="48" charset="2"/>
              </a:rPr>
              <a:t></a:t>
            </a:r>
            <a:r>
              <a:rPr lang="en-US" sz="2800" dirty="0" smtClean="0"/>
              <a:t>). </a:t>
            </a:r>
          </a:p>
        </p:txBody>
      </p:sp>
      <p:sp>
        <p:nvSpPr>
          <p:cNvPr id="593098" name="Text Box 202"/>
          <p:cNvSpPr txBox="1">
            <a:spLocks noChangeArrowheads="1"/>
          </p:cNvSpPr>
          <p:nvPr/>
        </p:nvSpPr>
        <p:spPr bwMode="auto">
          <a:xfrm>
            <a:off x="1076325" y="4948719"/>
            <a:ext cx="294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48" charset="0"/>
              </a:rPr>
              <a:t>Tangential speed</a:t>
            </a:r>
          </a:p>
        </p:txBody>
      </p:sp>
      <p:sp>
        <p:nvSpPr>
          <p:cNvPr id="593099" name="Text Box 203"/>
          <p:cNvSpPr txBox="1">
            <a:spLocks noChangeArrowheads="1"/>
          </p:cNvSpPr>
          <p:nvPr/>
        </p:nvSpPr>
        <p:spPr bwMode="auto">
          <a:xfrm>
            <a:off x="1603375" y="5572606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48" charset="0"/>
                <a:sym typeface="Symbol" pitchFamily="48" charset="2"/>
              </a:rPr>
              <a:t></a:t>
            </a:r>
            <a:r>
              <a:rPr lang="en-US" sz="3200" dirty="0">
                <a:latin typeface="Times New Roman" pitchFamily="48" charset="0"/>
              </a:rPr>
              <a:t>  Radial Distance </a:t>
            </a:r>
            <a:r>
              <a:rPr lang="en-US" sz="3200" dirty="0">
                <a:latin typeface="Times New Roman" pitchFamily="48" charset="0"/>
                <a:sym typeface="Symbol" pitchFamily="48" charset="2"/>
              </a:rPr>
              <a:t></a:t>
            </a:r>
            <a:r>
              <a:rPr lang="en-US" sz="3200" dirty="0">
                <a:latin typeface="Times New Roman" pitchFamily="48" charset="0"/>
              </a:rPr>
              <a:t> Rotational Speed</a:t>
            </a:r>
          </a:p>
        </p:txBody>
      </p:sp>
      <p:sp>
        <p:nvSpPr>
          <p:cNvPr id="593100" name="Text Box 204"/>
          <p:cNvSpPr txBox="1">
            <a:spLocks noChangeArrowheads="1"/>
          </p:cNvSpPr>
          <p:nvPr/>
        </p:nvSpPr>
        <p:spPr bwMode="auto">
          <a:xfrm>
            <a:off x="3013869" y="6123269"/>
            <a:ext cx="2024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>
                <a:latin typeface="Times New Roman" pitchFamily="48" charset="0"/>
                <a:sym typeface="Symbol" pitchFamily="48" charset="2"/>
              </a:rPr>
              <a:t></a:t>
            </a:r>
            <a:r>
              <a:rPr lang="en-US" sz="3200" dirty="0">
                <a:latin typeface="Times New Roman" pitchFamily="48" charset="0"/>
              </a:rPr>
              <a:t>   =  </a:t>
            </a:r>
            <a:r>
              <a:rPr lang="en-US" sz="3200" i="1" dirty="0" err="1">
                <a:latin typeface="Times New Roman" pitchFamily="48" charset="0"/>
              </a:rPr>
              <a:t>r</a:t>
            </a:r>
            <a:r>
              <a:rPr lang="en-US" sz="3200" i="1" dirty="0" err="1">
                <a:solidFill>
                  <a:srgbClr val="000000"/>
                </a:solidFill>
                <a:latin typeface="Symbol" pitchFamily="48" charset="2"/>
                <a:sym typeface="Symbol" pitchFamily="48" charset="2"/>
              </a:rPr>
              <a:t>w</a:t>
            </a:r>
            <a:r>
              <a:rPr lang="en-US" sz="3200" i="1" dirty="0">
                <a:solidFill>
                  <a:srgbClr val="000000"/>
                </a:solidFill>
                <a:latin typeface="Symbol" pitchFamily="48" charset="2"/>
                <a:sym typeface="Symbol" pitchFamily="48" charset="2"/>
              </a:rPr>
              <a:t>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3124357"/>
            <a:ext cx="8735785" cy="19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All parts of a rigid merry-go-round or turntable turn about the axis of rotation in the same amount of time. </a:t>
            </a:r>
          </a:p>
          <a:p>
            <a:r>
              <a:rPr lang="en-US" sz="2800" dirty="0" smtClean="0"/>
              <a:t>So, all parts have the same rotational speed.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098" grpId="0"/>
      <p:bldP spid="593099" grpId="0"/>
      <p:bldP spid="593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5057" y="881743"/>
            <a:ext cx="5208018" cy="3308320"/>
          </a:xfrm>
        </p:spPr>
        <p:txBody>
          <a:bodyPr/>
          <a:lstStyle/>
          <a:p>
            <a:r>
              <a:rPr lang="en-US" dirty="0" smtClean="0"/>
              <a:t>An object rotating about an axis tends to remain rotating about the same axis at the same rotational speed unless interfered with by some external influence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3074" name="Picture 2" descr="A grindstone being used to sharpen a chis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41" y="1537351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881" y="4537494"/>
            <a:ext cx="8296275" cy="16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property of an object to resist changes in its rotational state of motion is called </a:t>
            </a:r>
            <a:r>
              <a:rPr lang="en-US" b="1" dirty="0" smtClean="0"/>
              <a:t>rotational inertia (symbol </a:t>
            </a:r>
            <a:r>
              <a:rPr lang="en-US" b="1" i="1" dirty="0" smtClean="0"/>
              <a:t>I).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25566" y="6609436"/>
            <a:ext cx="4031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Jan.10,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images.yourdictionary.com/grindstone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6" name="Picture 6" descr="08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5640388" y="1143000"/>
            <a:ext cx="3254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2736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Depends </a:t>
            </a:r>
            <a:r>
              <a:rPr lang="en-US" dirty="0" smtClean="0"/>
              <a:t>upon:</a:t>
            </a:r>
            <a:endParaRPr lang="en-US" dirty="0" smtClean="0"/>
          </a:p>
          <a:p>
            <a:r>
              <a:rPr lang="en-US" dirty="0" smtClean="0"/>
              <a:t>mass of object.</a:t>
            </a:r>
          </a:p>
          <a:p>
            <a:r>
              <a:rPr lang="en-US" dirty="0" smtClean="0"/>
              <a:t>distribution of mass around axis of rotation.</a:t>
            </a:r>
          </a:p>
          <a:p>
            <a:pPr lvl="1"/>
            <a:r>
              <a:rPr lang="en-US" dirty="0" smtClean="0"/>
              <a:t>The greater the distance between an object’s mass concentration and the axis, the greater the rotational inertia.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r>
              <a:rPr lang="en-US" dirty="0" smtClean="0"/>
              <a:t>The greater the rotational inertia, the harder it is to change its rotational state.</a:t>
            </a:r>
          </a:p>
          <a:p>
            <a:pPr lvl="1"/>
            <a:r>
              <a:rPr lang="en-US" sz="2400" dirty="0" smtClean="0"/>
              <a:t>A tightrope walker carries a long pole that has a high rotational inertia, so it does not easily rotate.</a:t>
            </a:r>
          </a:p>
          <a:p>
            <a:pPr lvl="1"/>
            <a:r>
              <a:rPr lang="en-US" sz="2400" dirty="0" smtClean="0"/>
              <a:t>Keeps the tightrope walker stable. </a:t>
            </a:r>
          </a:p>
        </p:txBody>
      </p:sp>
      <p:pic>
        <p:nvPicPr>
          <p:cNvPr id="601094" name="Picture 6" descr="08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 bwMode="auto">
          <a:xfrm>
            <a:off x="1189324" y="3252432"/>
            <a:ext cx="7121931" cy="35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8" name="Picture 6" descr="08_1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"/>
          <a:stretch>
            <a:fillRect/>
          </a:stretch>
        </p:blipFill>
        <p:spPr bwMode="auto">
          <a:xfrm>
            <a:off x="4916488" y="1839913"/>
            <a:ext cx="4054475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163" y="1004888"/>
            <a:ext cx="5168900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Depends upon the axis around which it rotates	</a:t>
            </a:r>
          </a:p>
          <a:p>
            <a:r>
              <a:rPr lang="en-US" sz="2800" dirty="0" smtClean="0"/>
              <a:t>Easier to rotate pencil around an axis passing through it.</a:t>
            </a:r>
          </a:p>
          <a:p>
            <a:r>
              <a:rPr lang="en-US" sz="2800" dirty="0" smtClean="0"/>
              <a:t>Harder to rotate it around vertical axis passing through center.</a:t>
            </a:r>
          </a:p>
          <a:p>
            <a:r>
              <a:rPr lang="en-US" sz="2800" dirty="0" smtClean="0"/>
              <a:t>Hardest to rotate it around vertical axis passing through the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1980 c1980 Torque wrench, 140ft-lbs 19.36m-kg, nominally 14-20in, .5in socket drive, Craftsman 44641 WF, Sears d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69748"/>
            <a:ext cx="4563382" cy="34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69971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567543"/>
            <a:ext cx="5334907" cy="2024742"/>
          </a:xfrm>
        </p:spPr>
        <p:txBody>
          <a:bodyPr/>
          <a:lstStyle/>
          <a:p>
            <a:pPr eaLnBrk="1" hangingPunct="1"/>
            <a:r>
              <a:rPr lang="en-US" dirty="0" smtClean="0"/>
              <a:t>The tendency of a force to cause rotation is called </a:t>
            </a:r>
            <a:r>
              <a:rPr lang="en-US" b="1" dirty="0" smtClean="0"/>
              <a:t>torque</a:t>
            </a:r>
            <a:r>
              <a:rPr lang="en-US" b="1" dirty="0" smtClean="0"/>
              <a:t>.</a:t>
            </a:r>
            <a:endParaRPr lang="en-US" b="1" i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2866" y="3632086"/>
            <a:ext cx="8296275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Torque depends upon three factors:</a:t>
            </a:r>
          </a:p>
          <a:p>
            <a:pPr lvl="1" eaLnBrk="1" hangingPunct="1"/>
            <a:r>
              <a:rPr lang="en-US" dirty="0" smtClean="0"/>
              <a:t>Magnitude of the force</a:t>
            </a:r>
          </a:p>
          <a:p>
            <a:pPr lvl="1" eaLnBrk="1" hangingPunct="1"/>
            <a:r>
              <a:rPr lang="en-US" dirty="0" smtClean="0"/>
              <a:t>The direction in which it acts</a:t>
            </a:r>
          </a:p>
          <a:p>
            <a:pPr lvl="1" eaLnBrk="1" hangingPunct="1"/>
            <a:r>
              <a:rPr lang="en-US" dirty="0" smtClean="0"/>
              <a:t>The point at which it is applied on the object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38858" y="6472106"/>
            <a:ext cx="5672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Image by John </a:t>
            </a:r>
            <a:r>
              <a:rPr lang="en-CA" sz="800" dirty="0" err="1" smtClean="0"/>
              <a:t>Zdralek</a:t>
            </a:r>
            <a:r>
              <a:rPr lang="en-CA" sz="800" dirty="0" smtClean="0"/>
              <a:t>, retrieved Jan.10 </a:t>
            </a:r>
            <a:r>
              <a:rPr lang="en-CA" sz="800" dirty="0"/>
              <a:t>2013 from </a:t>
            </a:r>
            <a:r>
              <a:rPr lang="en-CA" sz="800" dirty="0">
                <a:hlinkClick r:id="rId3"/>
              </a:rPr>
              <a:t>http://en.wikipedia.org/wiki/File:1980_c1980_Torque_wrench,_140ft-lbs_19.36m-kg,_nominally_14-20in,_.5in_socket_drive,_Craftsman_44641_WF,_</a:t>
            </a:r>
            <a:r>
              <a:rPr lang="en-CA" sz="800" dirty="0" smtClean="0">
                <a:hlinkClick r:id="rId3"/>
              </a:rPr>
              <a:t>Sears_dtl.jpg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1133</Words>
  <Application>Microsoft Office PowerPoint</Application>
  <PresentationFormat>On-screen Show (4:3)</PresentationFormat>
  <Paragraphs>187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Circular Motion</vt:lpstr>
      <vt:lpstr>Circular Motion—Tangential Speed</vt:lpstr>
      <vt:lpstr>Circular Motion – Rotational Speed</vt:lpstr>
      <vt:lpstr>Rotational Inertia</vt:lpstr>
      <vt:lpstr>Rotational Inertia</vt:lpstr>
      <vt:lpstr>Rotational Inertia</vt:lpstr>
      <vt:lpstr>Rotational Inertia</vt:lpstr>
      <vt:lpstr>Torque</vt:lpstr>
      <vt:lpstr>Torque</vt:lpstr>
      <vt:lpstr>Torque—Example 1 of 3</vt:lpstr>
      <vt:lpstr>Torque—Example 2 of 3</vt:lpstr>
      <vt:lpstr>Torque—Example  3 of 3</vt:lpstr>
      <vt:lpstr>PowerPoint Presentation</vt:lpstr>
      <vt:lpstr>Center of Gravity—Stability</vt:lpstr>
      <vt:lpstr>Centripetal Force</vt:lpstr>
      <vt:lpstr>Centripetal Force</vt:lpstr>
      <vt:lpstr>Centripetal Force Example</vt:lpstr>
      <vt:lpstr>Centrifugal Force</vt:lpstr>
      <vt:lpstr>Centrifugal Force  – A Common Misconception</vt:lpstr>
      <vt:lpstr>Rotating Reference Frames</vt:lpstr>
      <vt:lpstr>Angular Momentum</vt:lpstr>
      <vt:lpstr>Angular Momentum</vt:lpstr>
      <vt:lpstr>PowerPoint Presentation</vt:lpstr>
      <vt:lpstr>Conservation of Angular Momentum</vt:lpstr>
      <vt:lpstr>Conservation of Angular Momentum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233</cp:revision>
  <cp:lastPrinted>2013-01-10T21:09:49Z</cp:lastPrinted>
  <dcterms:created xsi:type="dcterms:W3CDTF">2006-04-27T22:35:13Z</dcterms:created>
  <dcterms:modified xsi:type="dcterms:W3CDTF">2013-01-10T21:25:55Z</dcterms:modified>
</cp:coreProperties>
</file>