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29" r:id="rId2"/>
    <p:sldId id="384" r:id="rId3"/>
    <p:sldId id="387" r:id="rId4"/>
    <p:sldId id="385" r:id="rId5"/>
    <p:sldId id="416" r:id="rId6"/>
    <p:sldId id="417" r:id="rId7"/>
    <p:sldId id="348" r:id="rId8"/>
    <p:sldId id="401" r:id="rId9"/>
    <p:sldId id="405" r:id="rId10"/>
    <p:sldId id="338" r:id="rId11"/>
    <p:sldId id="351" r:id="rId12"/>
    <p:sldId id="418" r:id="rId13"/>
    <p:sldId id="354" r:id="rId14"/>
    <p:sldId id="339" r:id="rId15"/>
    <p:sldId id="419" r:id="rId16"/>
    <p:sldId id="420" r:id="rId17"/>
    <p:sldId id="421" r:id="rId18"/>
    <p:sldId id="393" r:id="rId19"/>
    <p:sldId id="357" r:id="rId20"/>
    <p:sldId id="408" r:id="rId21"/>
    <p:sldId id="403" r:id="rId22"/>
    <p:sldId id="402" r:id="rId23"/>
    <p:sldId id="340" r:id="rId24"/>
    <p:sldId id="422" r:id="rId25"/>
    <p:sldId id="390" r:id="rId26"/>
    <p:sldId id="410" r:id="rId27"/>
    <p:sldId id="341" r:id="rId28"/>
    <p:sldId id="364" r:id="rId29"/>
    <p:sldId id="423" r:id="rId30"/>
    <p:sldId id="412" r:id="rId31"/>
    <p:sldId id="342" r:id="rId32"/>
    <p:sldId id="424" r:id="rId33"/>
    <p:sldId id="343" r:id="rId34"/>
    <p:sldId id="345" r:id="rId35"/>
    <p:sldId id="425" r:id="rId36"/>
    <p:sldId id="426" r:id="rId37"/>
    <p:sldId id="346" r:id="rId38"/>
    <p:sldId id="427" r:id="rId39"/>
    <p:sldId id="414" r:id="rId40"/>
    <p:sldId id="377" r:id="rId41"/>
    <p:sldId id="404" r:id="rId4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1537" autoAdjust="0"/>
  </p:normalViewPr>
  <p:slideViewPr>
    <p:cSldViewPr snapToGrid="0">
      <p:cViewPr varScale="1">
        <p:scale>
          <a:sx n="49" d="100"/>
          <a:sy n="49" d="100"/>
        </p:scale>
        <p:origin x="-384" y="-90"/>
      </p:cViewPr>
      <p:guideLst>
        <p:guide orient="horz" pos="2160"/>
        <p:guide orient="horz" pos="4048"/>
        <p:guide pos="2880"/>
        <p:guide pos="5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847CD87-A631-4F68-8ACF-9DDB0977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28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6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4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C7970BB-8691-4F93-A508-FCB8A3B35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47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7"/>
          <p:cNvSpPr txBox="1">
            <a:spLocks noGrp="1" noChangeArrowheads="1"/>
          </p:cNvSpPr>
          <p:nvPr/>
        </p:nvSpPr>
        <p:spPr bwMode="auto">
          <a:xfrm>
            <a:off x="3886200" y="8831264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BF276A-D17B-4633-8539-EF679EF04842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613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3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7"/>
          <p:cNvSpPr txBox="1">
            <a:spLocks noGrp="1" noChangeArrowheads="1"/>
          </p:cNvSpPr>
          <p:nvPr/>
        </p:nvSpPr>
        <p:spPr bwMode="auto">
          <a:xfrm>
            <a:off x="3886200" y="8831264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DBA558-A5D3-4596-90E0-C689154B22B2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622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2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92D34CC-E5D3-4186-BC45-2A18CEE5A6EE}" type="slidenum">
              <a:rPr lang="en-US" sz="1200"/>
              <a:pPr algn="r" eaLnBrk="1" hangingPunct="1"/>
              <a:t>38</a:t>
            </a:fld>
            <a:endParaRPr lang="en-US" sz="1200"/>
          </a:p>
        </p:txBody>
      </p:sp>
      <p:sp>
        <p:nvSpPr>
          <p:cNvPr id="636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6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FBCD615-B89A-4847-9E6B-112AB599CC0D}" type="slidenum">
              <a:rPr lang="en-US" sz="1200"/>
              <a:pPr algn="r" eaLnBrk="1" hangingPunct="1"/>
              <a:t>39</a:t>
            </a:fld>
            <a:endParaRPr lang="en-US" sz="1200"/>
          </a:p>
        </p:txBody>
      </p:sp>
      <p:sp>
        <p:nvSpPr>
          <p:cNvPr id="64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A. double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6AFE0-59D0-4F49-A139-029028A9F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5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3782A-FE5E-46E8-94DF-A6D1091C6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0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B8565-F388-4103-8C6E-C3D0C15A3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0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50B9-926F-46DB-B6BA-CD031EB41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0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97435-C4F4-4CCA-958B-6D35375D8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94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D6AD-E7B4-4976-AF8E-F5F25B94F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0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BECD2-7BAD-4636-9E5C-F7279F2D1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FCFC-4F3E-461E-B16E-47A422E66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0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DBE68-7729-4656-88A0-3BA6C0DA7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3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CBD62-5082-4A1F-B7B2-A2C8DA503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5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5DB0-B19D-407E-89EB-3492F19E7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2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42159-A0C7-4D38-A735-E5F58E00E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6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1EC0096-21D2-4F3F-AD75-B987085A8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ourdictionary.com/grindston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1980_c1980_Torque_wrench,_140ft-lbs_19.36m-kg,_nominally_14-20in,_.5in_socket_drive,_Craftsman_44641_WF,_Sears_dtl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rfamilyfinances.com/2012/09/01/payday-loans-debt-trap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.byu.edu/~wanderto/homealgaeproject/Harvesting%20Algae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rfamilyfinances.com/2012/09/01/payday-loans-debt-trap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coolgraphic.org/festival-graphics/earth-day/earth-rotating-earth-day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CA" dirty="0" smtClean="0"/>
              <a:t>Note on Posted Slides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CA" dirty="0" smtClean="0"/>
              <a:t>These are the slides that I intended to show in class on Mon. Jan. 28, 2013.  </a:t>
            </a:r>
          </a:p>
          <a:p>
            <a:r>
              <a:rPr lang="en-CA" dirty="0" smtClean="0"/>
              <a:t>They contain important ideas and questions from your reading.  </a:t>
            </a:r>
          </a:p>
          <a:p>
            <a:r>
              <a:rPr lang="en-CA" dirty="0" smtClean="0"/>
              <a:t>Due to time constraints, I was probably not able to show all the slides during class.  </a:t>
            </a:r>
          </a:p>
          <a:p>
            <a:r>
              <a:rPr lang="en-CA" dirty="0"/>
              <a:t>T</a:t>
            </a:r>
            <a:r>
              <a:rPr lang="en-CA" dirty="0" smtClean="0"/>
              <a:t>hey are all posted here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345751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Rotational Inertia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5057" y="881743"/>
            <a:ext cx="5208018" cy="3308320"/>
          </a:xfrm>
        </p:spPr>
        <p:txBody>
          <a:bodyPr/>
          <a:lstStyle/>
          <a:p>
            <a:r>
              <a:rPr lang="en-US" dirty="0" smtClean="0"/>
              <a:t>An object rotating about an axis tends to remain rotating about the same axis at the same rotational speed unless interfered with by some external influence.</a:t>
            </a:r>
          </a:p>
        </p:txBody>
      </p:sp>
      <p:pic>
        <p:nvPicPr>
          <p:cNvPr id="3074" name="Picture 2" descr="A grindstone being used to sharpen a chis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041" y="1537351"/>
            <a:ext cx="35909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4881" y="4537494"/>
            <a:ext cx="8296275" cy="16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The property of an object to resist changes in its rotational state of motion is called </a:t>
            </a:r>
            <a:r>
              <a:rPr lang="en-US" b="1" dirty="0" smtClean="0"/>
              <a:t>rotational inertia (symbol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dirty="0" smtClean="0"/>
              <a:t>).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5566" y="6609436"/>
            <a:ext cx="40318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downloaded Jan.10, 2013 from </a:t>
            </a:r>
            <a:r>
              <a:rPr lang="en-CA" sz="800" dirty="0" smtClean="0">
                <a:hlinkClick r:id="rId3"/>
              </a:rPr>
              <a:t>http</a:t>
            </a:r>
            <a:r>
              <a:rPr lang="en-CA" sz="800" dirty="0">
                <a:hlinkClick r:id="rId3"/>
              </a:rPr>
              <a:t>://</a:t>
            </a:r>
            <a:r>
              <a:rPr lang="en-CA" sz="800" dirty="0" smtClean="0">
                <a:hlinkClick r:id="rId3"/>
              </a:rPr>
              <a:t>images.yourdictionary.com/grindstone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5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6" name="Picture 6" descr="08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"/>
          <a:stretch>
            <a:fillRect/>
          </a:stretch>
        </p:blipFill>
        <p:spPr bwMode="auto">
          <a:xfrm>
            <a:off x="5640388" y="1143000"/>
            <a:ext cx="32543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9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Rotational Inertia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5273675" cy="524351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Depends upon:</a:t>
            </a:r>
          </a:p>
          <a:p>
            <a:r>
              <a:rPr lang="en-US" dirty="0" smtClean="0"/>
              <a:t>mass of object.</a:t>
            </a:r>
          </a:p>
          <a:p>
            <a:r>
              <a:rPr lang="en-US" dirty="0" smtClean="0"/>
              <a:t>distribution of mass around axis of rotation.</a:t>
            </a:r>
          </a:p>
          <a:p>
            <a:pPr lvl="1"/>
            <a:r>
              <a:rPr lang="en-US" dirty="0" smtClean="0"/>
              <a:t>The greater the distance between an object’s mass concentration and the axis, the greater the rotational inertia.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Rotational Inertia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296275" cy="5243512"/>
          </a:xfrm>
        </p:spPr>
        <p:txBody>
          <a:bodyPr/>
          <a:lstStyle/>
          <a:p>
            <a:r>
              <a:rPr lang="en-US" dirty="0" smtClean="0"/>
              <a:t>The greater the rotational inertia, the harder it is to change its rotational state.</a:t>
            </a:r>
          </a:p>
          <a:p>
            <a:pPr lvl="1"/>
            <a:r>
              <a:rPr lang="en-US" sz="2400" dirty="0" smtClean="0"/>
              <a:t>A tightrope walker carries a long pole that has a high rotational inertia, so it does not easily rotate.</a:t>
            </a:r>
          </a:p>
          <a:p>
            <a:pPr lvl="1"/>
            <a:r>
              <a:rPr lang="en-US" sz="2400" dirty="0" smtClean="0"/>
              <a:t>Keeps the tightrope walker stable. </a:t>
            </a:r>
          </a:p>
        </p:txBody>
      </p:sp>
      <p:pic>
        <p:nvPicPr>
          <p:cNvPr id="601094" name="Picture 6" descr="08_1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>
            <a:fillRect/>
          </a:stretch>
        </p:blipFill>
        <p:spPr bwMode="auto">
          <a:xfrm>
            <a:off x="1189324" y="3252432"/>
            <a:ext cx="7121931" cy="354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8" name="Picture 6" descr="08_11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4"/>
          <a:stretch>
            <a:fillRect/>
          </a:stretch>
        </p:blipFill>
        <p:spPr bwMode="auto">
          <a:xfrm>
            <a:off x="4916486" y="2901271"/>
            <a:ext cx="4054475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2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Rotational Inertia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162" y="1004888"/>
            <a:ext cx="5316537" cy="524351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Which pencil has the largest rotational inertia?</a:t>
            </a:r>
          </a:p>
          <a:p>
            <a:pPr>
              <a:buFontTx/>
              <a:buNone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The pencil rotated around an axis passing through it.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The pencil rotated around a vertical axis passing through </a:t>
            </a:r>
            <a:r>
              <a:rPr lang="en-US" sz="2800" dirty="0" err="1" smtClean="0"/>
              <a:t>centre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The pencil rotated around vertical axis passing through the 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1980 c1980 Torque wrench, 140ft-lbs 19.36m-kg, nominally 14-20in, .5in socket drive, Craftsman 44641 WF, Sears dt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04" y="169748"/>
            <a:ext cx="4563382" cy="34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2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669971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Torque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567543"/>
            <a:ext cx="5334907" cy="2024742"/>
          </a:xfrm>
        </p:spPr>
        <p:txBody>
          <a:bodyPr/>
          <a:lstStyle/>
          <a:p>
            <a:pPr eaLnBrk="1" hangingPunct="1"/>
            <a:r>
              <a:rPr lang="en-US" dirty="0" smtClean="0"/>
              <a:t>The tendency of a force to cause rotation is called </a:t>
            </a:r>
            <a:r>
              <a:rPr lang="en-US" b="1" dirty="0" smtClean="0"/>
              <a:t>torque.</a:t>
            </a:r>
            <a:endParaRPr lang="en-US" b="1" i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2866" y="3632086"/>
            <a:ext cx="8296275" cy="262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Torque depends upon three factors:</a:t>
            </a:r>
          </a:p>
          <a:p>
            <a:pPr lvl="1" eaLnBrk="1" hangingPunct="1"/>
            <a:r>
              <a:rPr lang="en-US" dirty="0" smtClean="0"/>
              <a:t>Magnitude of the force</a:t>
            </a:r>
          </a:p>
          <a:p>
            <a:pPr lvl="1" eaLnBrk="1" hangingPunct="1"/>
            <a:r>
              <a:rPr lang="en-US" dirty="0" smtClean="0"/>
              <a:t>The direction in which it acts</a:t>
            </a:r>
          </a:p>
          <a:p>
            <a:pPr lvl="1" eaLnBrk="1" hangingPunct="1"/>
            <a:r>
              <a:rPr lang="en-US" dirty="0" smtClean="0"/>
              <a:t>The point at which it is applied on the object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438858" y="6472106"/>
            <a:ext cx="5672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/>
              <a:t>Image by John </a:t>
            </a:r>
            <a:r>
              <a:rPr lang="en-CA" sz="800" dirty="0" err="1" smtClean="0"/>
              <a:t>Zdralek</a:t>
            </a:r>
            <a:r>
              <a:rPr lang="en-CA" sz="800" dirty="0" smtClean="0"/>
              <a:t>, retrieved Jan.10 </a:t>
            </a:r>
            <a:r>
              <a:rPr lang="en-CA" sz="800" dirty="0"/>
              <a:t>2013 from </a:t>
            </a:r>
            <a:r>
              <a:rPr lang="en-CA" sz="800" dirty="0">
                <a:hlinkClick r:id="rId3"/>
              </a:rPr>
              <a:t>http://en.wikipedia.org/wiki/File:1980_c1980_Torque_wrench,_140ft-lbs_19.36m-kg,_nominally_14-20in,_.5in_socket_drive,_Craftsman_44641_WF,_</a:t>
            </a:r>
            <a:r>
              <a:rPr lang="en-CA" sz="800" dirty="0" smtClean="0">
                <a:hlinkClick r:id="rId3"/>
              </a:rPr>
              <a:t>Sears_dtl.jpg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Torque—Example 1 of 3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577263" cy="1166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Lever arm is </a:t>
            </a:r>
            <a:r>
              <a:rPr lang="en-US" sz="2800" i="1" dirty="0" smtClean="0"/>
              <a:t>less than</a:t>
            </a:r>
            <a:r>
              <a:rPr lang="en-US" sz="2800" dirty="0" smtClean="0"/>
              <a:t> length of handle because of direction of force.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609287" name="Picture 7" descr="08_2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1"/>
          <a:stretch>
            <a:fillRect/>
          </a:stretch>
        </p:blipFill>
        <p:spPr bwMode="auto">
          <a:xfrm>
            <a:off x="879895" y="1830648"/>
            <a:ext cx="22105684" cy="45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4875" y="1524414"/>
            <a:ext cx="1518249" cy="5175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47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Torque—Example 2 of 3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577263" cy="250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Lever arm is equal to length of handle.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5" name="Picture 7" descr="08_2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1"/>
          <a:stretch>
            <a:fillRect/>
          </a:stretch>
        </p:blipFill>
        <p:spPr bwMode="auto">
          <a:xfrm>
            <a:off x="-6418052" y="1830646"/>
            <a:ext cx="22105684" cy="45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53554" y="1524414"/>
            <a:ext cx="1518249" cy="5175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-382439" y="1524412"/>
            <a:ext cx="1518249" cy="5175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Torque—Example  3 of 3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577263" cy="7749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Lever arm is longer than length of handle.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5" name="Picture 7" descr="08_2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1"/>
          <a:stretch>
            <a:fillRect/>
          </a:stretch>
        </p:blipFill>
        <p:spPr bwMode="auto">
          <a:xfrm>
            <a:off x="-13876086" y="1830646"/>
            <a:ext cx="22105684" cy="45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8350"/>
          </a:xfrm>
        </p:spPr>
        <p:txBody>
          <a:bodyPr/>
          <a:lstStyle/>
          <a:p>
            <a:r>
              <a:rPr lang="en-US" b="1" dirty="0">
                <a:solidFill>
                  <a:srgbClr val="316598"/>
                </a:solidFill>
              </a:rPr>
              <a:t>Torque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8763000" cy="163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en-US" sz="2600" b="0" dirty="0">
                <a:ea typeface="Arial" charset="0"/>
                <a:cs typeface="Arial" charset="0"/>
              </a:rPr>
              <a:t>Consider the common experience of pushing open a door. Shown is a top view of a door hinged on the left. Four pushing forces are shown, all of equal strength. Which of these will be most effective at opening the door?</a:t>
            </a:r>
          </a:p>
        </p:txBody>
      </p:sp>
      <p:pic>
        <p:nvPicPr>
          <p:cNvPr id="1792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362200"/>
            <a:ext cx="698486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4114800"/>
            <a:ext cx="104387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AutoNum type="alphaUcPeriod"/>
            </a:pPr>
            <a:r>
              <a:rPr lang="en-US" sz="3100" dirty="0" smtClean="0">
                <a:latin typeface="Times New Roman"/>
                <a:cs typeface="Times New Roman"/>
              </a:rPr>
              <a:t> </a:t>
            </a:r>
            <a:r>
              <a:rPr lang="en-US" sz="3100" i="1" dirty="0" smtClean="0">
                <a:latin typeface="Times New Roman"/>
                <a:cs typeface="Times New Roman"/>
              </a:rPr>
              <a:t>F</a:t>
            </a:r>
            <a:r>
              <a:rPr lang="en-US" sz="3100" baseline="-25000" dirty="0" smtClean="0">
                <a:latin typeface="Times New Roman"/>
                <a:cs typeface="Times New Roman"/>
              </a:rPr>
              <a:t>1</a:t>
            </a:r>
          </a:p>
          <a:p>
            <a:pPr marL="342900" indent="-342900">
              <a:spcAft>
                <a:spcPts val="1200"/>
              </a:spcAft>
              <a:buFontTx/>
              <a:buAutoNum type="alphaUcPeriod"/>
            </a:pPr>
            <a:r>
              <a:rPr lang="en-US" sz="3100" dirty="0" smtClean="0">
                <a:latin typeface="Times New Roman"/>
                <a:cs typeface="Times New Roman"/>
              </a:rPr>
              <a:t> </a:t>
            </a:r>
            <a:r>
              <a:rPr lang="en-US" sz="3100" i="1" dirty="0" smtClean="0">
                <a:latin typeface="Times New Roman"/>
                <a:cs typeface="Times New Roman"/>
              </a:rPr>
              <a:t>F</a:t>
            </a:r>
            <a:r>
              <a:rPr lang="en-US" sz="3100" baseline="-25000" dirty="0" smtClean="0">
                <a:latin typeface="Times New Roman"/>
                <a:cs typeface="Times New Roman"/>
              </a:rPr>
              <a:t>2</a:t>
            </a:r>
          </a:p>
          <a:p>
            <a:pPr marL="342900" indent="-342900">
              <a:spcAft>
                <a:spcPts val="1200"/>
              </a:spcAft>
              <a:buFontTx/>
              <a:buAutoNum type="alphaUcPeriod"/>
            </a:pPr>
            <a:r>
              <a:rPr lang="en-US" sz="3100" dirty="0" smtClean="0">
                <a:latin typeface="Times New Roman"/>
                <a:cs typeface="Times New Roman"/>
              </a:rPr>
              <a:t> </a:t>
            </a:r>
            <a:r>
              <a:rPr lang="en-US" sz="3100" i="1" dirty="0" smtClean="0">
                <a:latin typeface="Times New Roman"/>
                <a:cs typeface="Times New Roman"/>
              </a:rPr>
              <a:t>F</a:t>
            </a:r>
            <a:r>
              <a:rPr lang="en-US" sz="3100" baseline="-25000" dirty="0" smtClean="0">
                <a:latin typeface="Times New Roman"/>
                <a:cs typeface="Times New Roman"/>
              </a:rPr>
              <a:t>3</a:t>
            </a:r>
          </a:p>
          <a:p>
            <a:pPr marL="342900" indent="-342900">
              <a:spcAft>
                <a:spcPts val="1200"/>
              </a:spcAft>
              <a:buFontTx/>
              <a:buAutoNum type="alphaUcPeriod"/>
            </a:pPr>
            <a:r>
              <a:rPr lang="en-US" sz="3100" dirty="0" smtClean="0">
                <a:latin typeface="Times New Roman"/>
                <a:cs typeface="Times New Roman"/>
              </a:rPr>
              <a:t> </a:t>
            </a:r>
            <a:r>
              <a:rPr lang="en-US" sz="3100" i="1" dirty="0" smtClean="0">
                <a:latin typeface="Times New Roman"/>
                <a:cs typeface="Times New Roman"/>
              </a:rPr>
              <a:t>F</a:t>
            </a:r>
            <a:r>
              <a:rPr lang="en-US" sz="3100" baseline="-25000" dirty="0" smtClean="0"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85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harlow\Documents\Documents\teaching\everyday13\hewitt materials\hewitt_ch08\08_16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17" y="4195939"/>
            <a:ext cx="5163525" cy="233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8261" name="Text Box 5"/>
          <p:cNvSpPr txBox="1">
            <a:spLocks noChangeArrowheads="1"/>
          </p:cNvSpPr>
          <p:nvPr/>
        </p:nvSpPr>
        <p:spPr bwMode="auto">
          <a:xfrm>
            <a:off x="2325718" y="1649190"/>
            <a:ext cx="4759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/>
              <a:t>Torque </a:t>
            </a:r>
            <a:r>
              <a:rPr lang="en-US" sz="3000">
                <a:sym typeface="Symbol" pitchFamily="48" charset="2"/>
              </a:rPr>
              <a:t> </a:t>
            </a:r>
            <a:r>
              <a:rPr lang="en-US" sz="3000"/>
              <a:t>lever arm </a:t>
            </a:r>
            <a:r>
              <a:rPr lang="en-US" sz="3000">
                <a:sym typeface="Symbol" pitchFamily="48" charset="2"/>
              </a:rPr>
              <a:t></a:t>
            </a:r>
            <a:r>
              <a:rPr lang="en-US" sz="3000"/>
              <a:t> force</a:t>
            </a:r>
          </a:p>
        </p:txBody>
      </p:sp>
      <p:sp>
        <p:nvSpPr>
          <p:cNvPr id="608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Torque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389" y="941421"/>
            <a:ext cx="8296275" cy="3458051"/>
          </a:xfrm>
        </p:spPr>
        <p:txBody>
          <a:bodyPr/>
          <a:lstStyle/>
          <a:p>
            <a:pPr eaLnBrk="1" hangingPunct="1"/>
            <a:r>
              <a:rPr lang="en-US" dirty="0" smtClean="0"/>
              <a:t>The equation for Torque is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lever arm is the perpendicular distance between the line along which the force is applied, and the rotation axis.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645229" y="4751614"/>
            <a:ext cx="2060151" cy="1632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2_00ChapOpener-P"/>
          <p:cNvPicPr>
            <a:picLocks noChangeAspect="1" noChangeArrowheads="1"/>
          </p:cNvPicPr>
          <p:nvPr/>
        </p:nvPicPr>
        <p:blipFill>
          <a:blip r:embed="rId2"/>
          <a:srcRect b="2870"/>
          <a:stretch>
            <a:fillRect/>
          </a:stretch>
        </p:blipFill>
        <p:spPr bwMode="auto">
          <a:xfrm>
            <a:off x="5257799" y="144019"/>
            <a:ext cx="3837214" cy="653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38097" y="171370"/>
            <a:ext cx="5219700" cy="1858962"/>
          </a:xfrm>
        </p:spPr>
        <p:txBody>
          <a:bodyPr/>
          <a:lstStyle/>
          <a:p>
            <a:pPr eaLnBrk="1" hangingPunct="1"/>
            <a:r>
              <a:rPr lang="en-US" sz="3800" dirty="0" smtClean="0"/>
              <a:t>PHY205H1S </a:t>
            </a:r>
            <a:br>
              <a:rPr lang="en-US" sz="3800" dirty="0" smtClean="0"/>
            </a:br>
            <a:r>
              <a:rPr lang="en-US" sz="3600" dirty="0" smtClean="0"/>
              <a:t>Physics of Everyday Life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>
                <a:latin typeface="Times New Roman" charset="0"/>
              </a:rPr>
              <a:t>Class 7: </a:t>
            </a:r>
            <a:r>
              <a:rPr lang="en-US" sz="3800" b="1" dirty="0" smtClean="0">
                <a:latin typeface="Times New Roman" charset="0"/>
              </a:rPr>
              <a:t>Rotation</a:t>
            </a:r>
            <a:endParaRPr lang="en-US" sz="3800" b="1" dirty="0">
              <a:latin typeface="Times New Roman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593" y="2299797"/>
            <a:ext cx="4038818" cy="4101003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Circular Motion	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Rotational Inertia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Torque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entre </a:t>
            </a:r>
            <a:r>
              <a:rPr lang="en-US" sz="2800" dirty="0"/>
              <a:t>of Mass and C</a:t>
            </a:r>
            <a:r>
              <a:rPr lang="en-US" sz="2800" dirty="0" smtClean="0"/>
              <a:t>entre </a:t>
            </a:r>
            <a:r>
              <a:rPr lang="en-US" sz="2800" dirty="0"/>
              <a:t>of Gravity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Centripetal Force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Centrifugal </a:t>
            </a:r>
            <a:r>
              <a:rPr lang="en-US" sz="2800" dirty="0" smtClean="0"/>
              <a:t>Force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dirty="0"/>
              <a:t>Angular </a:t>
            </a:r>
            <a:r>
              <a:rPr lang="en-US" sz="2800" dirty="0" smtClean="0"/>
              <a:t>Momentum</a:t>
            </a:r>
            <a:endParaRPr lang="en-US" sz="2800" dirty="0"/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96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5113" y="1066800"/>
            <a:ext cx="8878887" cy="43957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100000"/>
              </a:spcAft>
              <a:buFontTx/>
              <a:buNone/>
            </a:pPr>
            <a:r>
              <a:rPr lang="en-US" sz="2800" smtClean="0"/>
              <a:t>Suppose the girl on the left suddenly is handed a bag of apples weighing 50 N. Where should she sit order to balance, assuming the boy does not move?</a:t>
            </a:r>
            <a:endParaRPr lang="en-US" sz="2800" smtClean="0">
              <a:ea typeface="Batang" pitchFamily="18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smtClean="0"/>
              <a:t> 1 m from pivot</a:t>
            </a:r>
          </a:p>
          <a:p>
            <a:pPr marL="0" indent="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smtClean="0"/>
              <a:t> 1.5 m from pivot</a:t>
            </a:r>
            <a:endParaRPr lang="en-US" sz="2800" smtClean="0">
              <a:ea typeface="Batang" pitchFamily="18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smtClean="0"/>
              <a:t> 2 m from pivot</a:t>
            </a:r>
          </a:p>
          <a:p>
            <a:pPr marL="0" indent="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smtClean="0"/>
              <a:t> 2.5 m from pivot</a:t>
            </a:r>
          </a:p>
        </p:txBody>
      </p:sp>
      <p:sp>
        <p:nvSpPr>
          <p:cNvPr id="612355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Rotational Inertia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32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pic>
        <p:nvPicPr>
          <p:cNvPr id="1026" name="Picture 2" descr="C:\Users\jharlow\Documents\Documents\teaching\everyday13\hewitt materials\hewitt_ch08\08_18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72" y="2465613"/>
            <a:ext cx="5161201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79" y="198120"/>
            <a:ext cx="9037321" cy="7921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Test on Wednesday during class time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1692" y="1273629"/>
            <a:ext cx="8423885" cy="488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b="1" dirty="0" smtClean="0"/>
              <a:t>Location: </a:t>
            </a:r>
            <a:r>
              <a:rPr lang="en-US" sz="2400" dirty="0" smtClean="0"/>
              <a:t>EX100, which is 255 </a:t>
            </a:r>
            <a:r>
              <a:rPr lang="en-US" sz="2400" dirty="0" err="1" smtClean="0"/>
              <a:t>McCaul</a:t>
            </a:r>
            <a:r>
              <a:rPr lang="en-US" sz="2400" dirty="0" smtClean="0"/>
              <a:t> St.</a:t>
            </a:r>
          </a:p>
          <a:p>
            <a:pPr eaLnBrk="1" hangingPunct="1"/>
            <a:r>
              <a:rPr lang="en-US" sz="2400" dirty="0" smtClean="0"/>
              <a:t>Test will begin promptly at 10 minutes after the hour and will be 50 minutes long – if you can be there a bit early that would be great.</a:t>
            </a:r>
          </a:p>
          <a:p>
            <a:pPr eaLnBrk="1" hangingPunct="1"/>
            <a:r>
              <a:rPr lang="en-US" sz="2400" dirty="0" smtClean="0"/>
              <a:t>Please bring a calculator, and, if you wish, a 3x5 notecard upon which you may write anything you wish on both sides</a:t>
            </a:r>
          </a:p>
          <a:p>
            <a:pPr eaLnBrk="1" hangingPunct="1"/>
            <a:r>
              <a:rPr lang="en-US" sz="2400" dirty="0" smtClean="0"/>
              <a:t>Test will cover Hewitt chapters 2-8, and will include:</a:t>
            </a:r>
          </a:p>
          <a:p>
            <a:pPr eaLnBrk="1" hangingPunct="1"/>
            <a:r>
              <a:rPr lang="en-US" sz="2400" dirty="0" smtClean="0"/>
              <a:t>3 short-answer problems for which you must show your reasoning</a:t>
            </a:r>
          </a:p>
          <a:p>
            <a:pPr eaLnBrk="1" hangingPunct="1"/>
            <a:r>
              <a:rPr lang="en-US" sz="2400" dirty="0" smtClean="0"/>
              <a:t>12 multiple choice questions – you fill in a bubble sheet</a:t>
            </a:r>
          </a:p>
          <a:p>
            <a:pPr eaLnBrk="1" hangingPunct="1"/>
            <a:r>
              <a:rPr lang="en-US" sz="2400" dirty="0" smtClean="0"/>
              <a:t>Questions will be similar in style and level to the Exercises and Problems at the end of the chapters in Hewitt</a:t>
            </a:r>
          </a:p>
        </p:txBody>
      </p:sp>
    </p:spTree>
    <p:extLst>
      <p:ext uri="{BB962C8B-B14F-4D97-AF65-F5344CB8AC3E}">
        <p14:creationId xmlns:p14="http://schemas.microsoft.com/office/powerpoint/2010/main" val="1066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828800"/>
            <a:ext cx="2857500" cy="28575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867400" cy="7159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Tips for the 50 minute Test</a:t>
            </a:r>
            <a:endParaRPr lang="en-US" sz="36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058" y="827315"/>
            <a:ext cx="5709557" cy="5442857"/>
          </a:xfrm>
        </p:spPr>
        <p:txBody>
          <a:bodyPr/>
          <a:lstStyle/>
          <a:p>
            <a:pPr eaLnBrk="1" hangingPunct="1"/>
            <a:r>
              <a:rPr lang="en-US" sz="2400" dirty="0"/>
              <a:t>No phones / </a:t>
            </a:r>
            <a:r>
              <a:rPr lang="en-US" sz="2400" dirty="0" err="1"/>
              <a:t>ipods</a:t>
            </a:r>
            <a:r>
              <a:rPr lang="en-US" sz="2400" dirty="0"/>
              <a:t> </a:t>
            </a:r>
            <a:r>
              <a:rPr lang="en-US" sz="2400" dirty="0" err="1"/>
              <a:t>etc</a:t>
            </a:r>
            <a:r>
              <a:rPr lang="en-US" sz="2400" dirty="0"/>
              <a:t> allowed.  You will need a regular calculator, and a watch could be handy as well!</a:t>
            </a:r>
          </a:p>
          <a:p>
            <a:pPr eaLnBrk="1" hangingPunct="1"/>
            <a:r>
              <a:rPr lang="en-US" sz="2400" dirty="0" smtClean="0"/>
              <a:t>Time Management:</a:t>
            </a:r>
          </a:p>
          <a:p>
            <a:pPr lvl="1" eaLnBrk="1" hangingPunct="1"/>
            <a:r>
              <a:rPr lang="en-US" sz="2400" dirty="0" smtClean="0"/>
              <a:t>Skim </a:t>
            </a:r>
            <a:r>
              <a:rPr lang="en-US" sz="2400" dirty="0"/>
              <a:t>over the entire </a:t>
            </a:r>
            <a:r>
              <a:rPr lang="en-US" sz="2400" dirty="0" smtClean="0"/>
              <a:t>test from </a:t>
            </a:r>
            <a:r>
              <a:rPr lang="en-US" sz="2400" dirty="0"/>
              <a:t>front to back </a:t>
            </a:r>
            <a:r>
              <a:rPr lang="en-US" sz="2400" b="1" dirty="0"/>
              <a:t>before </a:t>
            </a:r>
            <a:r>
              <a:rPr lang="en-US" sz="2400" dirty="0"/>
              <a:t>you begin.  Look for problems that you have confidence to solve first.</a:t>
            </a:r>
          </a:p>
          <a:p>
            <a:pPr lvl="1" eaLnBrk="1" hangingPunct="1"/>
            <a:r>
              <a:rPr lang="en-US" sz="2400" dirty="0"/>
              <a:t>If you start a problem but can’t finish it, leave it, make a mark on the edge of the paper beside it, and come back to it after you have solved all the easy problems.</a:t>
            </a:r>
          </a:p>
          <a:p>
            <a:pPr eaLnBrk="1" hangingPunct="1"/>
            <a:r>
              <a:rPr lang="en-US" sz="2400" dirty="0" smtClean="0"/>
              <a:t>Bring your T-card or other photo ID, as we will be collecting signatures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3048000" cy="227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0" y="43942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764" y="249464"/>
            <a:ext cx="8296275" cy="3457121"/>
          </a:xfrm>
        </p:spPr>
        <p:txBody>
          <a:bodyPr/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entre of mass</a:t>
            </a:r>
            <a:r>
              <a:rPr lang="en-US" sz="2400" dirty="0" smtClean="0"/>
              <a:t> is the average position of all the mass that makes up the object. </a:t>
            </a:r>
          </a:p>
          <a:p>
            <a:endParaRPr lang="en-US" sz="2400" b="1" dirty="0" smtClean="0"/>
          </a:p>
          <a:p>
            <a:r>
              <a:rPr lang="en-US" sz="2400" b="1" dirty="0"/>
              <a:t>C</a:t>
            </a:r>
            <a:r>
              <a:rPr lang="en-US" sz="2400" b="1" dirty="0" smtClean="0"/>
              <a:t>entre of gravity (CG) </a:t>
            </a:r>
            <a:r>
              <a:rPr lang="en-US" sz="2400" dirty="0" smtClean="0"/>
              <a:t>is the average position of weight distribution. </a:t>
            </a:r>
          </a:p>
          <a:p>
            <a:pPr lvl="1"/>
            <a:r>
              <a:rPr lang="en-US" sz="2400" dirty="0" smtClean="0"/>
              <a:t>Since weight and mass are proportional,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of gravity and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of mass usually refer to the same point of an object.</a:t>
            </a:r>
          </a:p>
        </p:txBody>
      </p:sp>
      <p:pic>
        <p:nvPicPr>
          <p:cNvPr id="5122" name="Picture 2" descr="C:\Users\jharlow\Documents\Documents\teaching\everyday13\hewitt materials\hewitt_ch08\08_2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1" y="3680506"/>
            <a:ext cx="8534400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502" name="Picture 6" descr="08_29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5991225" y="1322388"/>
            <a:ext cx="2978150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/>
              <a:t>C</a:t>
            </a:r>
            <a:r>
              <a:rPr lang="en-US" dirty="0" smtClean="0"/>
              <a:t>entre of Gravity—Stability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163" y="1004888"/>
            <a:ext cx="5921375" cy="524351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The location of the </a:t>
            </a:r>
            <a:r>
              <a:rPr lang="en-US" dirty="0" err="1" smtClean="0"/>
              <a:t>centre</a:t>
            </a:r>
            <a:r>
              <a:rPr lang="en-US" dirty="0" smtClean="0"/>
              <a:t> of gravity is important for stability. </a:t>
            </a:r>
          </a:p>
          <a:p>
            <a:r>
              <a:rPr lang="en-US" sz="2800" dirty="0" smtClean="0"/>
              <a:t>If we draw a line straight down from the </a:t>
            </a:r>
            <a:r>
              <a:rPr lang="en-US" sz="2800" dirty="0" err="1" smtClean="0"/>
              <a:t>centre</a:t>
            </a:r>
            <a:r>
              <a:rPr lang="en-US" sz="2800" dirty="0" smtClean="0"/>
              <a:t> of gravity and it falls inside the base of the object, it is in stable </a:t>
            </a:r>
            <a:r>
              <a:rPr lang="en-US" sz="2800" b="1" dirty="0" smtClean="0"/>
              <a:t>equilibrium; </a:t>
            </a:r>
            <a:r>
              <a:rPr lang="en-US" sz="2800" dirty="0" smtClean="0"/>
              <a:t>it will balance. </a:t>
            </a:r>
          </a:p>
          <a:p>
            <a:r>
              <a:rPr lang="en-US" sz="2800" dirty="0" smtClean="0"/>
              <a:t>If it falls outside the base, it is unstable.</a:t>
            </a:r>
          </a:p>
        </p:txBody>
      </p:sp>
    </p:spTree>
    <p:extLst>
      <p:ext uri="{BB962C8B-B14F-4D97-AF65-F5344CB8AC3E}">
        <p14:creationId xmlns:p14="http://schemas.microsoft.com/office/powerpoint/2010/main" val="244041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304800"/>
            <a:ext cx="6172201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9"/>
          <a:stretch>
            <a:fillRect/>
          </a:stretch>
        </p:blipFill>
        <p:spPr bwMode="auto">
          <a:xfrm>
            <a:off x="4343400" y="525780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338388" y="-87313"/>
            <a:ext cx="8534401" cy="130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827088" y="92075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sz="4000"/>
              <a:t>Centripetal Acceleration</a:t>
            </a:r>
          </a:p>
        </p:txBody>
      </p:sp>
    </p:spTree>
    <p:extLst>
      <p:ext uri="{BB962C8B-B14F-4D97-AF65-F5344CB8AC3E}">
        <p14:creationId xmlns:p14="http://schemas.microsoft.com/office/powerpoint/2010/main" val="2266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6934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A car is traveling East at a constant speed of 100 km/hr.  Without speeding up of slowing down, it is turning left, following the curve in the highway.  What is the direction of the acceleration?</a:t>
            </a:r>
          </a:p>
        </p:txBody>
      </p:sp>
      <p:pic>
        <p:nvPicPr>
          <p:cNvPr id="39940" name="Picture 4" descr="C30_roo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2819400"/>
            <a:ext cx="23590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9"/>
          <p:cNvSpPr>
            <a:spLocks noChangeArrowheads="1"/>
          </p:cNvSpPr>
          <p:nvPr/>
        </p:nvSpPr>
        <p:spPr bwMode="auto">
          <a:xfrm>
            <a:off x="7924800" y="838200"/>
            <a:ext cx="609600" cy="685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8077200" y="533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2346325" y="4256088"/>
            <a:ext cx="533876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sz="2800"/>
              <a:t>North</a:t>
            </a:r>
          </a:p>
          <a:p>
            <a:pPr eaLnBrk="1" hangingPunct="1">
              <a:buFontTx/>
              <a:buAutoNum type="alphaUcPeriod"/>
            </a:pPr>
            <a:r>
              <a:rPr lang="en-US" sz="2800"/>
              <a:t>East</a:t>
            </a:r>
          </a:p>
          <a:p>
            <a:pPr eaLnBrk="1" hangingPunct="1">
              <a:buFontTx/>
              <a:buAutoNum type="alphaUcPeriod"/>
            </a:pPr>
            <a:r>
              <a:rPr lang="en-US" sz="2800"/>
              <a:t>North-East</a:t>
            </a:r>
          </a:p>
          <a:p>
            <a:pPr eaLnBrk="1" hangingPunct="1">
              <a:buFontTx/>
              <a:buAutoNum type="alphaUcPeriod"/>
            </a:pPr>
            <a:r>
              <a:rPr lang="en-US" sz="2800"/>
              <a:t>North-West</a:t>
            </a:r>
          </a:p>
          <a:p>
            <a:pPr eaLnBrk="1" hangingPunct="1">
              <a:buFontTx/>
              <a:buAutoNum type="alphaUcPeriod"/>
            </a:pPr>
            <a:r>
              <a:rPr lang="en-US" sz="2800"/>
              <a:t>None; the acceleration is zero.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8458200" y="10048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8077200" y="14478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7600950" y="1004888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</a:t>
            </a:r>
          </a:p>
        </p:txBody>
      </p:sp>
      <p:sp>
        <p:nvSpPr>
          <p:cNvPr id="14" name="Freeform 13"/>
          <p:cNvSpPr/>
          <p:nvPr/>
        </p:nvSpPr>
        <p:spPr>
          <a:xfrm>
            <a:off x="990600" y="3581400"/>
            <a:ext cx="7391400" cy="609600"/>
          </a:xfrm>
          <a:custGeom>
            <a:avLst/>
            <a:gdLst>
              <a:gd name="connsiteX0" fmla="*/ 0 w 2648626"/>
              <a:gd name="connsiteY0" fmla="*/ 0 h 665809"/>
              <a:gd name="connsiteX1" fmla="*/ 1259183 w 2648626"/>
              <a:gd name="connsiteY1" fmla="*/ 662190 h 665809"/>
              <a:gd name="connsiteX2" fmla="*/ 2648626 w 2648626"/>
              <a:gd name="connsiteY2" fmla="*/ 21712 h 66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8626" h="665809">
                <a:moveTo>
                  <a:pt x="0" y="0"/>
                </a:moveTo>
                <a:cubicBezTo>
                  <a:pt x="408872" y="329285"/>
                  <a:pt x="817745" y="658571"/>
                  <a:pt x="1259183" y="662190"/>
                </a:cubicBezTo>
                <a:cubicBezTo>
                  <a:pt x="1700621" y="665809"/>
                  <a:pt x="2648626" y="21712"/>
                  <a:pt x="2648626" y="21712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90600" y="2209800"/>
            <a:ext cx="7391400" cy="609600"/>
          </a:xfrm>
          <a:custGeom>
            <a:avLst/>
            <a:gdLst>
              <a:gd name="connsiteX0" fmla="*/ 0 w 2648626"/>
              <a:gd name="connsiteY0" fmla="*/ 0 h 665809"/>
              <a:gd name="connsiteX1" fmla="*/ 1259183 w 2648626"/>
              <a:gd name="connsiteY1" fmla="*/ 662190 h 665809"/>
              <a:gd name="connsiteX2" fmla="*/ 2648626 w 2648626"/>
              <a:gd name="connsiteY2" fmla="*/ 21712 h 66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8626" h="665809">
                <a:moveTo>
                  <a:pt x="0" y="0"/>
                </a:moveTo>
                <a:cubicBezTo>
                  <a:pt x="408872" y="329285"/>
                  <a:pt x="817745" y="658571"/>
                  <a:pt x="1259183" y="662190"/>
                </a:cubicBezTo>
                <a:cubicBezTo>
                  <a:pt x="1700621" y="665809"/>
                  <a:pt x="2648626" y="21712"/>
                  <a:pt x="2648626" y="21712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11" name="Picture 7" descr="08_3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"/>
          <a:stretch>
            <a:fillRect/>
          </a:stretch>
        </p:blipFill>
        <p:spPr bwMode="auto">
          <a:xfrm>
            <a:off x="5640388" y="3429000"/>
            <a:ext cx="33305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4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Centripetal Force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296275" cy="2116137"/>
          </a:xfrm>
        </p:spPr>
        <p:txBody>
          <a:bodyPr/>
          <a:lstStyle/>
          <a:p>
            <a:r>
              <a:rPr lang="en-US" dirty="0" smtClean="0"/>
              <a:t>Any force directed toward a fixed </a:t>
            </a:r>
            <a:r>
              <a:rPr lang="en-US" dirty="0" err="1" smtClean="0"/>
              <a:t>centre</a:t>
            </a:r>
            <a:r>
              <a:rPr lang="en-US" dirty="0" smtClean="0"/>
              <a:t> is called a </a:t>
            </a:r>
            <a:r>
              <a:rPr lang="en-US" b="1" dirty="0" smtClean="0"/>
              <a:t>centripetal force.</a:t>
            </a:r>
          </a:p>
          <a:p>
            <a:r>
              <a:rPr lang="en-US" i="1" dirty="0" smtClean="0"/>
              <a:t>Centripetal </a:t>
            </a:r>
            <a:r>
              <a:rPr lang="en-US" dirty="0" smtClean="0"/>
              <a:t>means “</a:t>
            </a:r>
            <a:r>
              <a:rPr lang="en-US" dirty="0" err="1" smtClean="0"/>
              <a:t>centre</a:t>
            </a:r>
            <a:r>
              <a:rPr lang="en-US" dirty="0" smtClean="0"/>
              <a:t>-seeking” or “toward the </a:t>
            </a:r>
            <a:r>
              <a:rPr lang="en-US" dirty="0" err="1" smtClean="0"/>
              <a:t>centre</a:t>
            </a:r>
            <a:r>
              <a:rPr lang="en-US" dirty="0" smtClean="0"/>
              <a:t>.”</a:t>
            </a:r>
          </a:p>
        </p:txBody>
      </p:sp>
      <p:sp>
        <p:nvSpPr>
          <p:cNvPr id="584709" name="Rectangle 3"/>
          <p:cNvSpPr>
            <a:spLocks noChangeArrowheads="1"/>
          </p:cNvSpPr>
          <p:nvPr/>
        </p:nvSpPr>
        <p:spPr bwMode="auto">
          <a:xfrm>
            <a:off x="595313" y="3295650"/>
            <a:ext cx="4919662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800" dirty="0"/>
              <a:t>Example: To whirl a tin can at the end of a string, you pull the string toward the </a:t>
            </a:r>
            <a:r>
              <a:rPr lang="en-US" sz="2800" dirty="0" err="1" smtClean="0"/>
              <a:t>centre</a:t>
            </a:r>
            <a:r>
              <a:rPr lang="en-US" sz="2800" dirty="0" smtClean="0"/>
              <a:t> </a:t>
            </a:r>
            <a:r>
              <a:rPr lang="en-US" sz="2800" dirty="0"/>
              <a:t>and exert a centripetal force to keep the can moving in a circle.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harlow\Documents\Documents\teaching\everyday13\hewitt materials\hewitt_ch08\08_43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5393742"/>
            <a:ext cx="4904581" cy="14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Centripetal Force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296275" cy="4533900"/>
          </a:xfrm>
        </p:spPr>
        <p:txBody>
          <a:bodyPr/>
          <a:lstStyle/>
          <a:p>
            <a:r>
              <a:rPr lang="en-US" dirty="0" smtClean="0"/>
              <a:t>Depends upon</a:t>
            </a:r>
          </a:p>
          <a:p>
            <a:pPr lvl="1"/>
            <a:r>
              <a:rPr lang="en-US" dirty="0" smtClean="0"/>
              <a:t>mass of object, </a:t>
            </a:r>
            <a:r>
              <a:rPr lang="en-US" i="1" dirty="0" smtClean="0"/>
              <a:t>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tangential speed of the object, </a:t>
            </a:r>
            <a:r>
              <a:rPr lang="en-US" i="1" dirty="0" smtClean="0"/>
              <a:t>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radius of the circle, </a:t>
            </a:r>
            <a:r>
              <a:rPr lang="en-US" i="1" dirty="0" smtClean="0"/>
              <a:t>r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equation form:</a:t>
            </a:r>
          </a:p>
        </p:txBody>
      </p:sp>
      <p:sp>
        <p:nvSpPr>
          <p:cNvPr id="619570" name="Rectangle 50"/>
          <p:cNvSpPr>
            <a:spLocks noChangeArrowheads="1"/>
          </p:cNvSpPr>
          <p:nvPr/>
        </p:nvSpPr>
        <p:spPr bwMode="auto">
          <a:xfrm>
            <a:off x="3849688" y="4778375"/>
            <a:ext cx="107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400">
                <a:solidFill>
                  <a:srgbClr val="000000"/>
                </a:solidFill>
                <a:latin typeface="Times New Roman" pitchFamily="48" charset="0"/>
              </a:rPr>
              <a:t>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58853" y="3331761"/>
                <a:ext cx="2527487" cy="144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400" b="0" i="1" smtClean="0">
                          <a:latin typeface="Cambria Math"/>
                        </a:rPr>
                        <m:t>𝐹</m:t>
                      </m:r>
                      <m:r>
                        <a:rPr lang="en-CA" sz="4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4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4400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CA" sz="4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CA" sz="4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CA" sz="4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CA" sz="44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CA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853" y="3331761"/>
                <a:ext cx="2527487" cy="14466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0"/>
            <a:ext cx="4735286" cy="1894114"/>
          </a:xfrm>
        </p:spPr>
        <p:txBody>
          <a:bodyPr/>
          <a:lstStyle/>
          <a:p>
            <a:pPr eaLnBrk="1" hangingPunct="1"/>
            <a:r>
              <a:rPr lang="en-US" dirty="0" smtClean="0"/>
              <a:t>Centripetal Force Example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512" y="1902983"/>
            <a:ext cx="4754563" cy="4800600"/>
          </a:xfrm>
        </p:spPr>
        <p:txBody>
          <a:bodyPr/>
          <a:lstStyle/>
          <a:p>
            <a:pPr>
              <a:spcBef>
                <a:spcPct val="100000"/>
              </a:spcBef>
              <a:spcAft>
                <a:spcPct val="100000"/>
              </a:spcAft>
            </a:pPr>
            <a:r>
              <a:rPr lang="en-US" sz="2800" dirty="0" smtClean="0"/>
              <a:t>When a car rounds a curve, the centripetal force prevents it from skidding off the road.</a:t>
            </a:r>
          </a:p>
          <a:p>
            <a:r>
              <a:rPr lang="en-US" sz="2800" dirty="0" smtClean="0"/>
              <a:t>If the road is wet, or if the car is going too fast, the centripetal force is insufficient to prevent  skidding off the road.</a:t>
            </a:r>
          </a:p>
        </p:txBody>
      </p:sp>
      <p:pic>
        <p:nvPicPr>
          <p:cNvPr id="620554" name="Picture 10" descr="08_3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5388429" y="159848"/>
            <a:ext cx="2855459" cy="650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55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50" y="152399"/>
            <a:ext cx="8229600" cy="1350723"/>
          </a:xfrm>
        </p:spPr>
        <p:txBody>
          <a:bodyPr/>
          <a:lstStyle/>
          <a:p>
            <a:pPr eaLnBrk="1" hangingPunct="1"/>
            <a:r>
              <a:rPr lang="en-US" dirty="0" smtClean="0"/>
              <a:t>Chapter 8. Pre-Class Reading Question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850" y="1594338"/>
            <a:ext cx="8534400" cy="4717562"/>
          </a:xfrm>
        </p:spPr>
        <p:txBody>
          <a:bodyPr/>
          <a:lstStyle/>
          <a:p>
            <a:pPr eaLnBrk="1" hangingPunct="1"/>
            <a:r>
              <a:rPr lang="en-CA" sz="2800" dirty="0"/>
              <a:t>The </a:t>
            </a:r>
            <a:r>
              <a:rPr lang="en-CA" sz="2800" dirty="0" smtClean="0"/>
              <a:t>rotational speed </a:t>
            </a:r>
            <a:r>
              <a:rPr lang="en-CA" sz="2800" dirty="0"/>
              <a:t>on the outer edge of a rotating </a:t>
            </a:r>
            <a:r>
              <a:rPr lang="en-CA" sz="2800" dirty="0" smtClean="0"/>
              <a:t>roulette wheel is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less than toward the centre.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the same as toward the centre.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greater than toward the centre.</a:t>
            </a:r>
            <a:endParaRPr lang="en-CA" sz="2800" dirty="0"/>
          </a:p>
        </p:txBody>
      </p:sp>
      <p:pic>
        <p:nvPicPr>
          <p:cNvPr id="4" name="Picture 4" descr="Roulette 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4241344"/>
            <a:ext cx="34861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50" y="6642556"/>
            <a:ext cx="44999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Roulette wheel </a:t>
            </a:r>
            <a:r>
              <a:rPr lang="en-CA" sz="800" dirty="0"/>
              <a:t>image from </a:t>
            </a:r>
            <a:r>
              <a:rPr lang="en-CA" sz="800" dirty="0">
                <a:hlinkClick r:id="rId3"/>
              </a:rPr>
              <a:t>http://yourfamilyfinances.com/2012/09/01/payday-loans-debt-trap</a:t>
            </a:r>
            <a:r>
              <a:rPr lang="en-CA" sz="800" dirty="0" smtClean="0">
                <a:hlinkClick r:id="rId3"/>
              </a:rPr>
              <a:t>/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0636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5113" y="1066800"/>
            <a:ext cx="8878887" cy="43957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100000"/>
              </a:spcAft>
              <a:buFontTx/>
              <a:buNone/>
            </a:pPr>
            <a:r>
              <a:rPr lang="en-US" sz="2800" dirty="0" smtClean="0"/>
              <a:t>Suppose you double the speed at which you round a bend in the curve, by what factor must the centripetal force change to prevent you from skidding?</a:t>
            </a:r>
            <a:endParaRPr lang="en-US" sz="2800" dirty="0" smtClean="0">
              <a:ea typeface="Batang" pitchFamily="18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dirty="0" smtClean="0"/>
              <a:t> Double</a:t>
            </a:r>
          </a:p>
          <a:p>
            <a:pPr marL="0" indent="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dirty="0" smtClean="0"/>
              <a:t> Four times</a:t>
            </a:r>
            <a:endParaRPr lang="en-US" sz="2800" dirty="0" smtClean="0">
              <a:ea typeface="Batang" pitchFamily="18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dirty="0" smtClean="0"/>
              <a:t> Half</a:t>
            </a:r>
          </a:p>
          <a:p>
            <a:pPr marL="0" indent="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dirty="0" smtClean="0"/>
              <a:t> One-quarter</a:t>
            </a:r>
          </a:p>
        </p:txBody>
      </p:sp>
      <p:sp>
        <p:nvSpPr>
          <p:cNvPr id="621571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Centripetal Force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32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5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Centrifugal Force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296275" cy="5243512"/>
          </a:xfrm>
        </p:spPr>
        <p:txBody>
          <a:bodyPr/>
          <a:lstStyle/>
          <a:p>
            <a:r>
              <a:rPr lang="en-US" sz="2800" dirty="0" smtClean="0"/>
              <a:t>Although centripetal force is </a:t>
            </a:r>
            <a:r>
              <a:rPr lang="en-US" sz="2800" dirty="0" err="1" smtClean="0"/>
              <a:t>centre</a:t>
            </a:r>
            <a:r>
              <a:rPr lang="en-US" sz="2800" dirty="0" smtClean="0"/>
              <a:t> directed, an occupant inside a rotating system seems to experience an outward force. </a:t>
            </a:r>
          </a:p>
          <a:p>
            <a:r>
              <a:rPr lang="en-US" sz="2800" dirty="0" smtClean="0"/>
              <a:t>This apparent outward force is called </a:t>
            </a:r>
            <a:r>
              <a:rPr lang="en-US" sz="2800" b="1" dirty="0" smtClean="0"/>
              <a:t>centrifugal force. </a:t>
            </a:r>
          </a:p>
          <a:p>
            <a:r>
              <a:rPr lang="en-US" sz="2800" i="1" dirty="0" smtClean="0"/>
              <a:t>Centrifugal </a:t>
            </a:r>
            <a:r>
              <a:rPr lang="en-US" sz="2800" dirty="0" smtClean="0"/>
              <a:t>means “</a:t>
            </a:r>
            <a:r>
              <a:rPr lang="en-US" sz="2800" dirty="0" err="1" smtClean="0"/>
              <a:t>centre</a:t>
            </a:r>
            <a:r>
              <a:rPr lang="en-US" sz="2800" dirty="0" smtClean="0"/>
              <a:t>-fleeing” or “away from the </a:t>
            </a:r>
            <a:r>
              <a:rPr lang="en-US" sz="2800" dirty="0" err="1" smtClean="0"/>
              <a:t>centre</a:t>
            </a:r>
            <a:r>
              <a:rPr lang="en-US" sz="2800" dirty="0" smtClean="0"/>
              <a:t>.”</a:t>
            </a:r>
          </a:p>
        </p:txBody>
      </p:sp>
      <p:pic>
        <p:nvPicPr>
          <p:cNvPr id="7170" name="Picture 2" descr="small centrif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46" y="3902528"/>
            <a:ext cx="3294631" cy="27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4418" y="6613070"/>
            <a:ext cx="55787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downloaded Jan.10 2013 from </a:t>
            </a:r>
            <a:r>
              <a:rPr lang="en-CA" sz="800" dirty="0" smtClean="0">
                <a:hlinkClick r:id="rId3"/>
              </a:rPr>
              <a:t>http</a:t>
            </a:r>
            <a:r>
              <a:rPr lang="en-CA" sz="800" dirty="0">
                <a:hlinkClick r:id="rId3"/>
              </a:rPr>
              <a:t>://www.et.byu.edu/~</a:t>
            </a:r>
            <a:r>
              <a:rPr lang="en-CA" sz="800" dirty="0" smtClean="0">
                <a:hlinkClick r:id="rId3"/>
              </a:rPr>
              <a:t>wanderto/homealgaeproject/Harvesting%20Algae.html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718" name="Picture 6" descr="08_42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5421313" y="1484313"/>
            <a:ext cx="352425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7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7613"/>
          </a:xfrm>
        </p:spPr>
        <p:txBody>
          <a:bodyPr/>
          <a:lstStyle/>
          <a:p>
            <a:pPr eaLnBrk="1" hangingPunct="1"/>
            <a:r>
              <a:rPr lang="en-US" sz="4000" smtClean="0"/>
              <a:t>Centrifugal Force </a:t>
            </a:r>
            <a:br>
              <a:rPr lang="en-US" sz="4000" smtClean="0"/>
            </a:br>
            <a:r>
              <a:rPr lang="en-US" sz="4000" smtClean="0"/>
              <a:t>– </a:t>
            </a:r>
            <a:r>
              <a:rPr lang="en-US" sz="4000" i="1" smtClean="0"/>
              <a:t>A Common Misconception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5113" y="1284288"/>
            <a:ext cx="5421312" cy="5243512"/>
          </a:xfrm>
        </p:spPr>
        <p:txBody>
          <a:bodyPr/>
          <a:lstStyle/>
          <a:p>
            <a:r>
              <a:rPr lang="en-US" sz="2800" dirty="0" smtClean="0"/>
              <a:t>It is a </a:t>
            </a:r>
            <a:r>
              <a:rPr lang="en-US" sz="2800" i="1" dirty="0" smtClean="0"/>
              <a:t>common misconception</a:t>
            </a:r>
            <a:r>
              <a:rPr lang="en-US" sz="2800" dirty="0" smtClean="0"/>
              <a:t> that a </a:t>
            </a:r>
            <a:r>
              <a:rPr lang="en-US" sz="2800" i="1" dirty="0" smtClean="0"/>
              <a:t>centrifugal force pulls </a:t>
            </a:r>
            <a:r>
              <a:rPr lang="en-US" sz="2800" b="1" i="1" dirty="0" smtClean="0"/>
              <a:t>outward</a:t>
            </a:r>
            <a:r>
              <a:rPr lang="en-US" sz="2800" dirty="0" smtClean="0"/>
              <a:t> on an object.</a:t>
            </a:r>
          </a:p>
          <a:p>
            <a:r>
              <a:rPr lang="en-US" sz="2800" dirty="0" smtClean="0"/>
              <a:t>Example: </a:t>
            </a:r>
          </a:p>
          <a:p>
            <a:pPr lvl="1"/>
            <a:r>
              <a:rPr lang="en-US" sz="2400" dirty="0" smtClean="0"/>
              <a:t>If the string breaks, the object </a:t>
            </a:r>
            <a:r>
              <a:rPr lang="en-US" sz="2400" i="1" dirty="0" smtClean="0"/>
              <a:t>doesn’t move radially outward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smtClean="0"/>
              <a:t>It continues along its tangent straight-line path—because </a:t>
            </a:r>
            <a:r>
              <a:rPr lang="en-US" sz="2400" i="1" dirty="0" smtClean="0"/>
              <a:t>no </a:t>
            </a:r>
            <a:r>
              <a:rPr lang="en-US" sz="2400" dirty="0" smtClean="0"/>
              <a:t>force acts on it. (Newton’s first law) </a:t>
            </a:r>
          </a:p>
        </p:txBody>
      </p:sp>
    </p:spTree>
    <p:extLst>
      <p:ext uri="{BB962C8B-B14F-4D97-AF65-F5344CB8AC3E}">
        <p14:creationId xmlns:p14="http://schemas.microsoft.com/office/powerpoint/2010/main" val="78590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Rotating Reference Frames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6225" y="912813"/>
            <a:ext cx="8296275" cy="1646237"/>
          </a:xfrm>
        </p:spPr>
        <p:txBody>
          <a:bodyPr/>
          <a:lstStyle/>
          <a:p>
            <a:r>
              <a:rPr lang="en-US" dirty="0" smtClean="0"/>
              <a:t>Centrifugal force </a:t>
            </a:r>
            <a:r>
              <a:rPr lang="en-US" i="1" dirty="0" smtClean="0"/>
              <a:t>in a rotating reference frame </a:t>
            </a:r>
            <a:r>
              <a:rPr lang="en-US" dirty="0" smtClean="0"/>
              <a:t>is a force in its own right – feels as real as any other force, e.g. gravity.</a:t>
            </a:r>
          </a:p>
        </p:txBody>
      </p:sp>
      <p:sp>
        <p:nvSpPr>
          <p:cNvPr id="586756" name="Rectangle 3"/>
          <p:cNvSpPr>
            <a:spLocks noChangeArrowheads="1"/>
          </p:cNvSpPr>
          <p:nvPr/>
        </p:nvSpPr>
        <p:spPr bwMode="auto">
          <a:xfrm>
            <a:off x="485775" y="2700338"/>
            <a:ext cx="82105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/>
              <a:t>Example: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800" dirty="0"/>
              <a:t> The bug at the bottom of the can experiences a pull toward the bottom of the can.</a:t>
            </a:r>
          </a:p>
        </p:txBody>
      </p:sp>
      <p:pic>
        <p:nvPicPr>
          <p:cNvPr id="586759" name="Picture 7" descr="08_4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8"/>
          <a:stretch>
            <a:fillRect/>
          </a:stretch>
        </p:blipFill>
        <p:spPr bwMode="auto">
          <a:xfrm>
            <a:off x="1547813" y="4321175"/>
            <a:ext cx="6048375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Angular Momentum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88" y="874259"/>
            <a:ext cx="8951912" cy="50856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 “inertia of rotation” of rotating objects is called </a:t>
            </a:r>
            <a:r>
              <a:rPr lang="en-US" b="1" dirty="0" smtClean="0"/>
              <a:t>angular momentum.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This is analogous to “inertia of motion”, which was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momentum.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Angular momentum </a:t>
            </a:r>
            <a:br>
              <a:rPr lang="en-US" sz="2800" dirty="0" smtClean="0"/>
            </a:br>
            <a:r>
              <a:rPr lang="en-US" sz="2800" dirty="0" smtClean="0"/>
              <a:t>		 </a:t>
            </a:r>
            <a:r>
              <a:rPr lang="en-US" dirty="0" smtClean="0">
                <a:sym typeface="Symbol" pitchFamily="48" charset="2"/>
              </a:rPr>
              <a:t></a:t>
            </a:r>
            <a:r>
              <a:rPr lang="en-US" sz="2800" dirty="0" smtClean="0"/>
              <a:t> rotational inertia </a:t>
            </a:r>
            <a:r>
              <a:rPr lang="en-US" sz="2800" dirty="0" smtClean="0">
                <a:sym typeface="Symbol" pitchFamily="48" charset="2"/>
              </a:rPr>
              <a:t></a:t>
            </a:r>
            <a:r>
              <a:rPr lang="en-US" sz="2800" dirty="0" smtClean="0"/>
              <a:t> rotational velocity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This is analogous to</a:t>
            </a:r>
          </a:p>
          <a:p>
            <a:pPr lvl="1">
              <a:spcBef>
                <a:spcPts val="0"/>
              </a:spcBef>
              <a:buFontTx/>
              <a:buNone/>
            </a:pPr>
            <a:r>
              <a:rPr lang="en-US" dirty="0" smtClean="0"/>
              <a:t>			Linear momentum </a:t>
            </a:r>
            <a:r>
              <a:rPr lang="en-US" dirty="0" smtClean="0">
                <a:sym typeface="Symbol" pitchFamily="48" charset="2"/>
              </a:rPr>
              <a:t></a:t>
            </a:r>
            <a:r>
              <a:rPr lang="en-US" dirty="0" smtClean="0"/>
              <a:t> mass </a:t>
            </a:r>
            <a:r>
              <a:rPr lang="en-US" sz="2400" dirty="0" smtClean="0">
                <a:sym typeface="Symbol" pitchFamily="48" charset="2"/>
              </a:rPr>
              <a:t></a:t>
            </a:r>
            <a:r>
              <a:rPr lang="en-US" dirty="0" smtClean="0"/>
              <a:t>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67742" y="3886199"/>
                <a:ext cx="202241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400" b="0" i="1" smtClean="0">
                          <a:latin typeface="Cambria Math"/>
                        </a:rPr>
                        <m:t>𝐿</m:t>
                      </m:r>
                      <m:r>
                        <a:rPr lang="en-CA" sz="4400" b="0" i="1" smtClean="0">
                          <a:latin typeface="Cambria Math"/>
                        </a:rPr>
                        <m:t>=</m:t>
                      </m:r>
                      <m:r>
                        <a:rPr lang="en-CA" sz="4400" b="0" i="1" smtClean="0">
                          <a:latin typeface="Cambria Math"/>
                        </a:rPr>
                        <m:t>𝐼</m:t>
                      </m:r>
                      <m:r>
                        <a:rPr lang="en-CA" sz="4400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n-CA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742" y="3886199"/>
                <a:ext cx="2022413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82237" y="5851345"/>
                <a:ext cx="219342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400" b="0" i="1" smtClean="0">
                          <a:latin typeface="Cambria Math"/>
                        </a:rPr>
                        <m:t>𝑝</m:t>
                      </m:r>
                      <m:r>
                        <a:rPr lang="en-CA" sz="4400" b="0" i="1" smtClean="0">
                          <a:latin typeface="Cambria Math"/>
                        </a:rPr>
                        <m:t>=</m:t>
                      </m:r>
                      <m:r>
                        <a:rPr lang="en-CA" sz="4400" b="0" i="1" smtClean="0">
                          <a:latin typeface="Cambria Math"/>
                        </a:rPr>
                        <m:t>𝑚𝑣</m:t>
                      </m:r>
                    </m:oMath>
                  </m:oMathPara>
                </a14:m>
                <a:endParaRPr lang="en-CA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237" y="5851345"/>
                <a:ext cx="2193421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0" name="Rectangle 20"/>
          <p:cNvSpPr>
            <a:spLocks noChangeArrowheads="1"/>
          </p:cNvSpPr>
          <p:nvPr/>
        </p:nvSpPr>
        <p:spPr bwMode="auto">
          <a:xfrm>
            <a:off x="476250" y="2170113"/>
            <a:ext cx="825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Angular momentum </a:t>
            </a:r>
            <a:r>
              <a:rPr lang="en-US" sz="2600" dirty="0">
                <a:solidFill>
                  <a:srgbClr val="000000"/>
                </a:solidFill>
                <a:sym typeface="Symbol" pitchFamily="48" charset="2"/>
              </a:rPr>
              <a:t></a:t>
            </a:r>
            <a:r>
              <a:rPr lang="en-US" sz="2600" dirty="0">
                <a:solidFill>
                  <a:srgbClr val="000000"/>
                </a:solidFill>
              </a:rPr>
              <a:t> mass </a:t>
            </a:r>
            <a:r>
              <a:rPr lang="en-US" sz="2600" dirty="0" smtClean="0">
                <a:solidFill>
                  <a:srgbClr val="000000"/>
                </a:solidFill>
              </a:rPr>
              <a:t>x tangential </a:t>
            </a:r>
            <a:r>
              <a:rPr lang="en-US" sz="2600" dirty="0">
                <a:solidFill>
                  <a:srgbClr val="000000"/>
                </a:solidFill>
              </a:rPr>
              <a:t>speed </a:t>
            </a:r>
            <a:r>
              <a:rPr lang="en-US" sz="2600" dirty="0">
                <a:solidFill>
                  <a:srgbClr val="000000"/>
                </a:solidFill>
                <a:sym typeface="Symbol" pitchFamily="48" charset="2"/>
              </a:rPr>
              <a:t></a:t>
            </a:r>
            <a:r>
              <a:rPr lang="en-US" sz="2600" dirty="0">
                <a:solidFill>
                  <a:srgbClr val="000000"/>
                </a:solidFill>
              </a:rPr>
              <a:t> radius </a:t>
            </a:r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Angular Momentum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88" y="1004888"/>
            <a:ext cx="8951912" cy="869950"/>
          </a:xfrm>
        </p:spPr>
        <p:txBody>
          <a:bodyPr/>
          <a:lstStyle/>
          <a:p>
            <a:r>
              <a:rPr lang="en-US" sz="2600" smtClean="0"/>
              <a:t>For an object that is small compared with the radial distance to its axis, magnitude of </a:t>
            </a:r>
            <a:endParaRPr lang="en-US" sz="3000" smtClean="0"/>
          </a:p>
        </p:txBody>
      </p:sp>
      <p:sp>
        <p:nvSpPr>
          <p:cNvPr id="634889" name="Rectangle 9"/>
          <p:cNvSpPr>
            <a:spLocks noChangeArrowheads="1"/>
          </p:cNvSpPr>
          <p:nvPr/>
        </p:nvSpPr>
        <p:spPr bwMode="auto">
          <a:xfrm>
            <a:off x="7531100" y="2173288"/>
            <a:ext cx="9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634890" name="Rectangle 10"/>
          <p:cNvSpPr>
            <a:spLocks noChangeArrowheads="1"/>
          </p:cNvSpPr>
          <p:nvPr/>
        </p:nvSpPr>
        <p:spPr bwMode="auto">
          <a:xfrm>
            <a:off x="7304088" y="2173288"/>
            <a:ext cx="9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634892" name="Rectangle 12"/>
          <p:cNvSpPr>
            <a:spLocks noChangeArrowheads="1"/>
          </p:cNvSpPr>
          <p:nvPr/>
        </p:nvSpPr>
        <p:spPr bwMode="auto">
          <a:xfrm>
            <a:off x="6294438" y="2173288"/>
            <a:ext cx="9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634894" name="Rectangle 14"/>
          <p:cNvSpPr>
            <a:spLocks noChangeArrowheads="1"/>
          </p:cNvSpPr>
          <p:nvPr/>
        </p:nvSpPr>
        <p:spPr bwMode="auto">
          <a:xfrm>
            <a:off x="4683125" y="2173288"/>
            <a:ext cx="9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634895" name="Rectangle 15"/>
          <p:cNvSpPr>
            <a:spLocks noChangeArrowheads="1"/>
          </p:cNvSpPr>
          <p:nvPr/>
        </p:nvSpPr>
        <p:spPr bwMode="auto">
          <a:xfrm>
            <a:off x="4456113" y="2173288"/>
            <a:ext cx="9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634897" name="Rectangle 17"/>
          <p:cNvSpPr>
            <a:spLocks noChangeArrowheads="1"/>
          </p:cNvSpPr>
          <p:nvPr/>
        </p:nvSpPr>
        <p:spPr bwMode="auto">
          <a:xfrm>
            <a:off x="3360738" y="2173288"/>
            <a:ext cx="9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634899" name="Rectangle 19"/>
          <p:cNvSpPr>
            <a:spLocks noChangeArrowheads="1"/>
          </p:cNvSpPr>
          <p:nvPr/>
        </p:nvSpPr>
        <p:spPr bwMode="auto">
          <a:xfrm>
            <a:off x="1652588" y="2173288"/>
            <a:ext cx="92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634885" name="Rectangle 3"/>
          <p:cNvSpPr>
            <a:spLocks noChangeArrowheads="1"/>
          </p:cNvSpPr>
          <p:nvPr/>
        </p:nvSpPr>
        <p:spPr bwMode="auto">
          <a:xfrm>
            <a:off x="693738" y="2860675"/>
            <a:ext cx="79311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100000"/>
              </a:spcBef>
              <a:buFontTx/>
              <a:buChar char="–"/>
            </a:pPr>
            <a:r>
              <a:rPr lang="en-US" sz="2600" dirty="0"/>
              <a:t>This is analogous to magnitude of 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sz="2600" dirty="0"/>
              <a:t>			Linear momentum </a:t>
            </a:r>
            <a:r>
              <a:rPr lang="en-US" sz="2600" dirty="0">
                <a:solidFill>
                  <a:srgbClr val="000000"/>
                </a:solidFill>
                <a:sym typeface="Symbol" pitchFamily="48" charset="2"/>
              </a:rPr>
              <a:t></a:t>
            </a:r>
            <a:r>
              <a:rPr lang="en-US" sz="2600" dirty="0"/>
              <a:t> mass </a:t>
            </a:r>
            <a:r>
              <a:rPr lang="en-US" sz="2600" dirty="0">
                <a:sym typeface="Symbol" pitchFamily="48" charset="2"/>
              </a:rPr>
              <a:t></a:t>
            </a:r>
            <a:r>
              <a:rPr lang="en-US" sz="2600" dirty="0"/>
              <a:t> speed</a:t>
            </a:r>
          </a:p>
        </p:txBody>
      </p:sp>
      <p:sp>
        <p:nvSpPr>
          <p:cNvPr id="634886" name="Rectangle 3"/>
          <p:cNvSpPr>
            <a:spLocks noChangeArrowheads="1"/>
          </p:cNvSpPr>
          <p:nvPr/>
        </p:nvSpPr>
        <p:spPr bwMode="auto">
          <a:xfrm>
            <a:off x="476250" y="4321175"/>
            <a:ext cx="532447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/>
              <a:t>Examples: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600" dirty="0"/>
              <a:t>Whirling ball at the end of a long string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/>
              <a:t>Planet going around the Sun</a:t>
            </a:r>
          </a:p>
        </p:txBody>
      </p:sp>
      <p:pic>
        <p:nvPicPr>
          <p:cNvPr id="6348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3860800"/>
            <a:ext cx="2803525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05" name="Text Box 25"/>
          <p:cNvSpPr txBox="1">
            <a:spLocks noChangeArrowheads="1"/>
          </p:cNvSpPr>
          <p:nvPr/>
        </p:nvSpPr>
        <p:spPr bwMode="auto">
          <a:xfrm>
            <a:off x="898525" y="37687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4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0" grpId="0"/>
      <p:bldP spid="63488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5275" y="194356"/>
            <a:ext cx="8466138" cy="3348944"/>
          </a:xfrm>
        </p:spPr>
        <p:txBody>
          <a:bodyPr/>
          <a:lstStyle/>
          <a:p>
            <a:pPr>
              <a:spcAft>
                <a:spcPct val="100000"/>
              </a:spcAft>
            </a:pPr>
            <a:r>
              <a:rPr lang="en-US" sz="2800" dirty="0" smtClean="0"/>
              <a:t>An external net torque is required to change the angular momentum of an object. </a:t>
            </a:r>
          </a:p>
          <a:p>
            <a:r>
              <a:rPr lang="en-US" sz="2800" dirty="0" smtClean="0"/>
              <a:t>Rotational version of Newton’s first law: </a:t>
            </a:r>
          </a:p>
          <a:p>
            <a:pPr lvl="1"/>
            <a:r>
              <a:rPr lang="en-US" b="1" dirty="0" smtClean="0"/>
              <a:t>An object or system of objects will maintain its angular momentum unless acted upon by an external net torque.</a:t>
            </a:r>
          </a:p>
        </p:txBody>
      </p:sp>
      <p:pic>
        <p:nvPicPr>
          <p:cNvPr id="8194" name="Picture 2" descr="C:\Users\jharlow\Documents\Documents\teaching\everyday13\hewitt materials\hewitt_ch08\08_50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15" y="3477048"/>
            <a:ext cx="5850015" cy="33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0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000" smtClean="0"/>
              <a:t>Conservation of Angular Momentum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4175" y="1255713"/>
            <a:ext cx="8296275" cy="524351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The </a:t>
            </a:r>
            <a:r>
              <a:rPr lang="en-US" sz="2800" b="1" dirty="0" smtClean="0"/>
              <a:t>law of conservation of angular momentum </a:t>
            </a:r>
            <a:r>
              <a:rPr lang="en-US" sz="2800" dirty="0" smtClean="0"/>
              <a:t>states:</a:t>
            </a:r>
          </a:p>
          <a:p>
            <a:pPr lvl="1">
              <a:buFontTx/>
              <a:buNone/>
            </a:pPr>
            <a:r>
              <a:rPr lang="en-US" dirty="0" smtClean="0"/>
              <a:t>If </a:t>
            </a:r>
            <a:r>
              <a:rPr lang="en-US" b="1" dirty="0" smtClean="0"/>
              <a:t>no external net torque</a:t>
            </a:r>
            <a:r>
              <a:rPr lang="en-US" dirty="0" smtClean="0"/>
              <a:t> acts on a rotating system, the </a:t>
            </a:r>
            <a:r>
              <a:rPr lang="en-US" b="1" dirty="0" smtClean="0"/>
              <a:t>angular momentum of that system remains constant</a:t>
            </a:r>
            <a:r>
              <a:rPr lang="en-US" dirty="0" smtClean="0"/>
              <a:t>.</a:t>
            </a:r>
          </a:p>
          <a:p>
            <a:pPr lvl="1"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sz="2800" dirty="0" smtClean="0"/>
              <a:t>Analogous to the law of conservation of linear momentum:</a:t>
            </a:r>
          </a:p>
          <a:p>
            <a:pPr lvl="1">
              <a:buFontTx/>
              <a:buNone/>
            </a:pPr>
            <a:r>
              <a:rPr lang="en-US" sz="2400" dirty="0" smtClean="0"/>
              <a:t>If </a:t>
            </a:r>
            <a:r>
              <a:rPr lang="en-US" sz="2400" b="1" dirty="0" smtClean="0"/>
              <a:t>no external</a:t>
            </a:r>
            <a:r>
              <a:rPr lang="en-US" sz="2400" dirty="0" smtClean="0"/>
              <a:t> </a:t>
            </a:r>
            <a:r>
              <a:rPr lang="en-US" sz="2400" b="1" dirty="0" smtClean="0"/>
              <a:t>force</a:t>
            </a:r>
            <a:r>
              <a:rPr lang="en-US" sz="2400" dirty="0" smtClean="0"/>
              <a:t> acts on a system, the total </a:t>
            </a:r>
            <a:r>
              <a:rPr lang="en-US" sz="2400" b="1" dirty="0" smtClean="0"/>
              <a:t>linear momentum</a:t>
            </a:r>
            <a:r>
              <a:rPr lang="en-US" sz="2400" dirty="0" smtClean="0"/>
              <a:t> of that system remains constant.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5113" y="1066800"/>
            <a:ext cx="8878887" cy="43957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100000"/>
              </a:spcAft>
              <a:buFontTx/>
              <a:buNone/>
            </a:pPr>
            <a:r>
              <a:rPr lang="en-US" sz="2800" dirty="0" smtClean="0"/>
              <a:t>Suppose you are swirling a can around and suddenly decide to pull the rope in </a:t>
            </a:r>
            <a:r>
              <a:rPr lang="en-US" sz="2800" i="1" dirty="0" smtClean="0"/>
              <a:t>half</a:t>
            </a:r>
            <a:r>
              <a:rPr lang="en-US" sz="2800" dirty="0" smtClean="0"/>
              <a:t>way; by what factor would the speed of the can change?</a:t>
            </a:r>
            <a:endParaRPr lang="en-US" sz="2800" dirty="0" smtClean="0">
              <a:ea typeface="Batang" pitchFamily="18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dirty="0" smtClean="0"/>
              <a:t> Double</a:t>
            </a:r>
          </a:p>
          <a:p>
            <a:pPr marL="0" indent="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dirty="0" smtClean="0"/>
              <a:t> Four times</a:t>
            </a:r>
            <a:endParaRPr lang="en-US" sz="2800" dirty="0" smtClean="0">
              <a:ea typeface="Batang" pitchFamily="18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dirty="0" smtClean="0"/>
              <a:t> Half</a:t>
            </a:r>
          </a:p>
          <a:p>
            <a:pPr marL="0" indent="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dirty="0" smtClean="0"/>
              <a:t> One-quarter</a:t>
            </a:r>
          </a:p>
        </p:txBody>
      </p:sp>
      <p:sp>
        <p:nvSpPr>
          <p:cNvPr id="635907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Angular Momentum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32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pic>
        <p:nvPicPr>
          <p:cNvPr id="635910" name="Picture 6" descr="08_43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4"/>
          <a:stretch>
            <a:fillRect/>
          </a:stretch>
        </p:blipFill>
        <p:spPr bwMode="auto">
          <a:xfrm>
            <a:off x="3267075" y="3062288"/>
            <a:ext cx="56832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60" name="Picture 12" descr="08_52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4"/>
          <a:stretch>
            <a:fillRect/>
          </a:stretch>
        </p:blipFill>
        <p:spPr bwMode="auto">
          <a:xfrm>
            <a:off x="5817127" y="3404659"/>
            <a:ext cx="580707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20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3675" y="1066800"/>
            <a:ext cx="8878888" cy="43957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100000"/>
              </a:spcAft>
              <a:buFontTx/>
              <a:buNone/>
            </a:pPr>
            <a:r>
              <a:rPr lang="en-US" sz="2800" dirty="0" smtClean="0"/>
              <a:t>Your professor is rotating at some rotational speed </a:t>
            </a:r>
            <a:r>
              <a:rPr lang="el-GR" sz="2800" dirty="0" smtClean="0"/>
              <a:t>ω</a:t>
            </a:r>
            <a:r>
              <a:rPr lang="en-CA" sz="2800" dirty="0" smtClean="0"/>
              <a:t> with some rotational inertia set partly by the fact that he is holding masses in his outstretched arms.</a:t>
            </a: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spcAft>
                <a:spcPct val="100000"/>
              </a:spcAft>
              <a:buFontTx/>
              <a:buNone/>
            </a:pPr>
            <a:r>
              <a:rPr lang="en-US" sz="2800" dirty="0" smtClean="0"/>
              <a:t>Suppose by pulling the weights inward, the rotational inertia of the professor reduces to half its original value. By what factor would his rotational speed change?</a:t>
            </a:r>
            <a:endParaRPr lang="en-US" sz="2800" dirty="0" smtClean="0">
              <a:ea typeface="Batang" pitchFamily="18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dirty="0" smtClean="0"/>
              <a:t> Double</a:t>
            </a:r>
          </a:p>
          <a:p>
            <a:pPr marL="0" indent="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dirty="0" smtClean="0"/>
              <a:t> Three times</a:t>
            </a:r>
            <a:endParaRPr lang="en-US" sz="2800" dirty="0" smtClean="0">
              <a:ea typeface="Batang" pitchFamily="18" charset="-127"/>
            </a:endParaRPr>
          </a:p>
          <a:p>
            <a:pPr marL="0" indent="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dirty="0" smtClean="0"/>
              <a:t> Half</a:t>
            </a:r>
          </a:p>
          <a:p>
            <a:pPr marL="0" indent="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dirty="0" smtClean="0"/>
              <a:t> One-quarter</a:t>
            </a:r>
          </a:p>
        </p:txBody>
      </p:sp>
      <p:sp>
        <p:nvSpPr>
          <p:cNvPr id="642051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Angular Momentum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32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8043332" y="5926667"/>
            <a:ext cx="1557867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70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50" y="152399"/>
            <a:ext cx="8229600" cy="1350723"/>
          </a:xfrm>
        </p:spPr>
        <p:txBody>
          <a:bodyPr/>
          <a:lstStyle/>
          <a:p>
            <a:pPr eaLnBrk="1" hangingPunct="1"/>
            <a:r>
              <a:rPr lang="en-US" dirty="0" smtClean="0"/>
              <a:t>Chapter 8. Pre-Class Reading Question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850" y="1594338"/>
            <a:ext cx="8534400" cy="4717562"/>
          </a:xfrm>
        </p:spPr>
        <p:txBody>
          <a:bodyPr/>
          <a:lstStyle/>
          <a:p>
            <a:pPr eaLnBrk="1" hangingPunct="1"/>
            <a:r>
              <a:rPr lang="en-CA" sz="2800" dirty="0"/>
              <a:t>The tangential speed on the outer edge of a rotating </a:t>
            </a:r>
            <a:r>
              <a:rPr lang="en-CA" sz="2800" dirty="0" smtClean="0"/>
              <a:t>roulette wheel is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less than toward the centre.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the same as toward the centre.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CA" sz="2800" dirty="0" smtClean="0"/>
              <a:t>greater than toward the centre.</a:t>
            </a:r>
            <a:endParaRPr lang="en-CA" sz="2800" dirty="0"/>
          </a:p>
        </p:txBody>
      </p:sp>
      <p:pic>
        <p:nvPicPr>
          <p:cNvPr id="4" name="Picture 4" descr="Roulette 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4241344"/>
            <a:ext cx="34861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50" y="6642556"/>
            <a:ext cx="44999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Roulette wheel </a:t>
            </a:r>
            <a:r>
              <a:rPr lang="en-CA" sz="800" dirty="0"/>
              <a:t>image from </a:t>
            </a:r>
            <a:r>
              <a:rPr lang="en-CA" sz="800" dirty="0">
                <a:hlinkClick r:id="rId3"/>
              </a:rPr>
              <a:t>http://yourfamilyfinances.com/2012/09/01/payday-loans-debt-trap</a:t>
            </a:r>
            <a:r>
              <a:rPr lang="en-CA" sz="800" dirty="0" smtClean="0">
                <a:hlinkClick r:id="rId3"/>
              </a:rPr>
              <a:t>/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3940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000" smtClean="0"/>
              <a:t>Conservation of Angular Momentum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033463"/>
            <a:ext cx="8296275" cy="1703387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Example:</a:t>
            </a:r>
          </a:p>
          <a:p>
            <a:r>
              <a:rPr lang="en-US" dirty="0" smtClean="0"/>
              <a:t>When the professor pulls the weights inward, his rotational speed increases!</a:t>
            </a:r>
          </a:p>
        </p:txBody>
      </p:sp>
      <p:sp>
        <p:nvSpPr>
          <p:cNvPr id="641030" name="Rectangle 6"/>
          <p:cNvSpPr>
            <a:spLocks noChangeArrowheads="1"/>
          </p:cNvSpPr>
          <p:nvPr/>
        </p:nvSpPr>
        <p:spPr bwMode="auto">
          <a:xfrm>
            <a:off x="4070350" y="5486400"/>
            <a:ext cx="1563688" cy="590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41037" name="Picture 13" descr="08_5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4"/>
          <a:stretch>
            <a:fillRect/>
          </a:stretch>
        </p:blipFill>
        <p:spPr bwMode="auto">
          <a:xfrm>
            <a:off x="891925" y="2563586"/>
            <a:ext cx="6977799" cy="409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79" y="198120"/>
            <a:ext cx="6918007" cy="7921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Before Class </a:t>
            </a:r>
            <a:r>
              <a:rPr lang="en-US" sz="3600" dirty="0"/>
              <a:t>8</a:t>
            </a:r>
            <a:r>
              <a:rPr lang="en-US" sz="3600" dirty="0" smtClean="0"/>
              <a:t> on Monday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44560"/>
            <a:ext cx="7032625" cy="140675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read Chapter 12, or at least watch the 10-minute pre-class video for class </a:t>
            </a:r>
            <a:r>
              <a:rPr lang="en-US" sz="2800" dirty="0"/>
              <a:t>8</a:t>
            </a:r>
            <a:r>
              <a:rPr lang="en-US" sz="2800" dirty="0" smtClean="0"/>
              <a:t> </a:t>
            </a:r>
          </a:p>
        </p:txBody>
      </p:sp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72" y="48987"/>
            <a:ext cx="202800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4930" y="2416629"/>
            <a:ext cx="8719452" cy="310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800" dirty="0" smtClean="0"/>
              <a:t>We are now done the “Mechanics” part of the course, and will be starting next on solids, liquids, gases, and thermal physics.</a:t>
            </a:r>
          </a:p>
          <a:p>
            <a:pPr eaLnBrk="1" hangingPunct="1"/>
            <a:r>
              <a:rPr lang="en-US" sz="2800" dirty="0" smtClean="0"/>
              <a:t>Something to think about over the weekend:</a:t>
            </a:r>
          </a:p>
          <a:p>
            <a:pPr eaLnBrk="1" hangingPunct="1"/>
            <a:r>
              <a:rPr lang="en-US" sz="2800" dirty="0" smtClean="0"/>
              <a:t>Which has the greater surface area to volume ratio: an ant or an elephant?</a:t>
            </a:r>
          </a:p>
        </p:txBody>
      </p:sp>
      <p:sp>
        <p:nvSpPr>
          <p:cNvPr id="2" name="AutoShape 4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6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8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10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48876" name="Picture 12" descr="harve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35" y="5827025"/>
            <a:ext cx="16668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8878" name="Picture 14" descr="African Elephant with ba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59" y="4943009"/>
            <a:ext cx="3057312" cy="17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84459" y="5976257"/>
            <a:ext cx="787641" cy="734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5259388" y="6316430"/>
            <a:ext cx="241420" cy="367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033181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Circular Motion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5449207" cy="2391455"/>
          </a:xfrm>
        </p:spPr>
        <p:txBody>
          <a:bodyPr/>
          <a:lstStyle/>
          <a:p>
            <a:r>
              <a:rPr lang="en-US" dirty="0" smtClean="0"/>
              <a:t>When an object turns about an internal axis, it is undergoing circular motion or rotation.</a:t>
            </a:r>
          </a:p>
          <a:p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4521" y="3526971"/>
            <a:ext cx="8290379" cy="289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Circular Motion is characterized by two kinds of speeds:</a:t>
            </a:r>
          </a:p>
          <a:p>
            <a:pPr lvl="1"/>
            <a:r>
              <a:rPr lang="en-US" dirty="0" smtClean="0"/>
              <a:t>tangential speed, </a:t>
            </a:r>
            <a:r>
              <a:rPr lang="en-US" i="1" dirty="0" smtClean="0"/>
              <a:t>v</a:t>
            </a:r>
            <a:r>
              <a:rPr lang="en-US" dirty="0" smtClean="0"/>
              <a:t> in m/s.</a:t>
            </a:r>
          </a:p>
          <a:p>
            <a:pPr lvl="1"/>
            <a:r>
              <a:rPr lang="en-US" dirty="0" smtClean="0"/>
              <a:t>rotational speed, </a:t>
            </a:r>
            <a:r>
              <a:rPr lang="el-GR" i="1" dirty="0" smtClean="0"/>
              <a:t>ω</a:t>
            </a:r>
            <a:r>
              <a:rPr lang="en-CA" dirty="0" smtClean="0"/>
              <a:t> in radians / s.</a:t>
            </a:r>
          </a:p>
          <a:p>
            <a:r>
              <a:rPr lang="en-CA" dirty="0" smtClean="0"/>
              <a:t>1 radian ≈ 57°, and is a unit of angle.</a:t>
            </a: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00769" y="6626228"/>
            <a:ext cx="44951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[Image from </a:t>
            </a:r>
            <a:r>
              <a:rPr lang="en-CA" sz="800" dirty="0">
                <a:hlinkClick r:id="rId2"/>
              </a:rPr>
              <a:t>http://www.coolgraphic.org/festival-graphics/earth-day/earth-rotating-earth-day</a:t>
            </a:r>
            <a:r>
              <a:rPr lang="en-CA" sz="800" dirty="0" smtClean="0">
                <a:hlinkClick r:id="rId2"/>
              </a:rPr>
              <a:t>/</a:t>
            </a:r>
            <a:r>
              <a:rPr lang="en-CA" sz="800" dirty="0" smtClean="0"/>
              <a:t> ]</a:t>
            </a:r>
            <a:endParaRPr lang="en-CA" sz="800" dirty="0"/>
          </a:p>
        </p:txBody>
      </p:sp>
      <p:pic>
        <p:nvPicPr>
          <p:cNvPr id="2050" name="Picture 2" descr="Earth Rotating ~ Earth D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2" y="0"/>
            <a:ext cx="3340098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1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Circular Motion—Tangential Speed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004888"/>
            <a:ext cx="8296275" cy="214652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The distance traveled by a point on the rotating object  divided by the time taken to travel that distance is called its </a:t>
            </a:r>
            <a:r>
              <a:rPr lang="en-US" sz="2800" i="1" dirty="0" smtClean="0"/>
              <a:t>tangential </a:t>
            </a:r>
            <a:r>
              <a:rPr lang="en-US" sz="2800" dirty="0" smtClean="0"/>
              <a:t>speed, </a:t>
            </a:r>
            <a:r>
              <a:rPr lang="en-US" sz="2800" i="1" dirty="0" smtClean="0"/>
              <a:t>v</a:t>
            </a:r>
            <a:r>
              <a:rPr lang="en-US" sz="28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Points closer to the circumference have a higher tangential speed that points closer to the </a:t>
            </a:r>
            <a:r>
              <a:rPr lang="en-US" sz="2800" dirty="0" err="1" smtClean="0"/>
              <a:t>centre</a:t>
            </a:r>
            <a:r>
              <a:rPr lang="en-US" sz="2800" dirty="0" smtClean="0"/>
              <a:t>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590854" name="Picture 6" descr="08_01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1"/>
          <a:stretch>
            <a:fillRect/>
          </a:stretch>
        </p:blipFill>
        <p:spPr bwMode="auto">
          <a:xfrm>
            <a:off x="160083" y="3265718"/>
            <a:ext cx="8915125" cy="35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1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harlow\Documents\Documents\teaching\everyday13\hewitt materials\hewitt_ch08\08_02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44" y="0"/>
            <a:ext cx="4336256" cy="303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2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"/>
            <a:ext cx="4596492" cy="10096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Circular Motion – Rotational Speed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04402"/>
            <a:ext cx="4807744" cy="1819955"/>
          </a:xfrm>
        </p:spPr>
        <p:txBody>
          <a:bodyPr/>
          <a:lstStyle/>
          <a:p>
            <a:r>
              <a:rPr lang="en-US" sz="2800" dirty="0" smtClean="0"/>
              <a:t>Rotational (angular) speed is the </a:t>
            </a:r>
            <a:r>
              <a:rPr lang="en-US" sz="2800" i="1" dirty="0" smtClean="0"/>
              <a:t>number of radians of angle per unit of time</a:t>
            </a:r>
            <a:r>
              <a:rPr lang="en-US" sz="2800" dirty="0" smtClean="0"/>
              <a:t> (symbol </a:t>
            </a:r>
            <a:r>
              <a:rPr lang="en-US" sz="2800" i="1" dirty="0" smtClean="0">
                <a:sym typeface="Symbol" pitchFamily="48" charset="2"/>
              </a:rPr>
              <a:t></a:t>
            </a:r>
            <a:r>
              <a:rPr lang="en-US" sz="2800" dirty="0" smtClean="0"/>
              <a:t>). </a:t>
            </a:r>
          </a:p>
        </p:txBody>
      </p:sp>
      <p:sp>
        <p:nvSpPr>
          <p:cNvPr id="593098" name="Text Box 202"/>
          <p:cNvSpPr txBox="1">
            <a:spLocks noChangeArrowheads="1"/>
          </p:cNvSpPr>
          <p:nvPr/>
        </p:nvSpPr>
        <p:spPr bwMode="auto">
          <a:xfrm>
            <a:off x="1076325" y="4948719"/>
            <a:ext cx="294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48" charset="0"/>
              </a:rPr>
              <a:t>Tangential speed</a:t>
            </a:r>
          </a:p>
        </p:txBody>
      </p:sp>
      <p:sp>
        <p:nvSpPr>
          <p:cNvPr id="593099" name="Text Box 203"/>
          <p:cNvSpPr txBox="1">
            <a:spLocks noChangeArrowheads="1"/>
          </p:cNvSpPr>
          <p:nvPr/>
        </p:nvSpPr>
        <p:spPr bwMode="auto">
          <a:xfrm>
            <a:off x="1603375" y="5572606"/>
            <a:ext cx="6408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48" charset="0"/>
                <a:sym typeface="Symbol" pitchFamily="48" charset="2"/>
              </a:rPr>
              <a:t></a:t>
            </a:r>
            <a:r>
              <a:rPr lang="en-US" sz="3200" dirty="0">
                <a:latin typeface="Times New Roman" pitchFamily="48" charset="0"/>
              </a:rPr>
              <a:t>  Radial Distance </a:t>
            </a:r>
            <a:r>
              <a:rPr lang="en-US" sz="3200" dirty="0">
                <a:latin typeface="Times New Roman" pitchFamily="48" charset="0"/>
                <a:sym typeface="Symbol" pitchFamily="48" charset="2"/>
              </a:rPr>
              <a:t></a:t>
            </a:r>
            <a:r>
              <a:rPr lang="en-US" sz="3200" dirty="0">
                <a:latin typeface="Times New Roman" pitchFamily="48" charset="0"/>
              </a:rPr>
              <a:t> Rotational Speed</a:t>
            </a:r>
          </a:p>
        </p:txBody>
      </p:sp>
      <p:sp>
        <p:nvSpPr>
          <p:cNvPr id="593100" name="Text Box 204"/>
          <p:cNvSpPr txBox="1">
            <a:spLocks noChangeArrowheads="1"/>
          </p:cNvSpPr>
          <p:nvPr/>
        </p:nvSpPr>
        <p:spPr bwMode="auto">
          <a:xfrm>
            <a:off x="3013869" y="6123269"/>
            <a:ext cx="2024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 dirty="0">
                <a:latin typeface="Times New Roman" pitchFamily="48" charset="0"/>
                <a:sym typeface="Symbol" pitchFamily="48" charset="2"/>
              </a:rPr>
              <a:t></a:t>
            </a:r>
            <a:r>
              <a:rPr lang="en-US" sz="3200" dirty="0">
                <a:latin typeface="Times New Roman" pitchFamily="48" charset="0"/>
              </a:rPr>
              <a:t>   =  </a:t>
            </a:r>
            <a:r>
              <a:rPr lang="en-US" sz="3200" i="1" dirty="0" err="1">
                <a:latin typeface="Times New Roman" pitchFamily="48" charset="0"/>
              </a:rPr>
              <a:t>r</a:t>
            </a:r>
            <a:r>
              <a:rPr lang="en-US" sz="3200" i="1" dirty="0" err="1">
                <a:solidFill>
                  <a:srgbClr val="000000"/>
                </a:solidFill>
                <a:latin typeface="Symbol" pitchFamily="48" charset="2"/>
                <a:sym typeface="Symbol" pitchFamily="48" charset="2"/>
              </a:rPr>
              <a:t>w</a:t>
            </a:r>
            <a:r>
              <a:rPr lang="en-US" sz="3200" i="1" dirty="0">
                <a:solidFill>
                  <a:srgbClr val="000000"/>
                </a:solidFill>
                <a:latin typeface="Symbol" pitchFamily="48" charset="2"/>
                <a:sym typeface="Symbol" pitchFamily="48" charset="2"/>
              </a:rPr>
              <a:t>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3124357"/>
            <a:ext cx="8735785" cy="192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All parts of a rigid merry-go-round or turntable turn about the axis of rotation in the same amount of time. </a:t>
            </a:r>
          </a:p>
          <a:p>
            <a:r>
              <a:rPr lang="en-US" sz="2800" dirty="0" smtClean="0"/>
              <a:t>So, all parts have the same rotational speed.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098" grpId="0"/>
      <p:bldP spid="593099" grpId="0"/>
      <p:bldP spid="593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7325"/>
            <a:ext cx="8229600" cy="735013"/>
          </a:xfrm>
        </p:spPr>
        <p:txBody>
          <a:bodyPr/>
          <a:lstStyle/>
          <a:p>
            <a:pPr eaLnBrk="1" hangingPunct="1"/>
            <a:r>
              <a:rPr lang="en-US" dirty="0" smtClean="0"/>
              <a:t>Rolling Without Slipping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260350" y="981075"/>
            <a:ext cx="41576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Wingdings" pitchFamily="-1" charset="2"/>
              <a:buChar char="§"/>
            </a:pPr>
            <a:r>
              <a:rPr lang="en-US" sz="2400" b="0" dirty="0" smtClean="0"/>
              <a:t> Under </a:t>
            </a:r>
            <a:r>
              <a:rPr lang="en-US" sz="2400" b="0" dirty="0"/>
              <a:t>normal driving conditions, the portion of the rolling wheel that contacts the surface is </a:t>
            </a:r>
            <a:r>
              <a:rPr lang="en-US" sz="2400" b="0" i="1" dirty="0"/>
              <a:t>stationary</a:t>
            </a:r>
            <a:r>
              <a:rPr lang="en-US" sz="2400" b="0" dirty="0"/>
              <a:t>, not </a:t>
            </a:r>
            <a:r>
              <a:rPr lang="en-US" sz="2400" b="0" dirty="0" smtClean="0"/>
              <a:t>sliding</a:t>
            </a:r>
          </a:p>
          <a:p>
            <a:pPr>
              <a:buClr>
                <a:srgbClr val="FF0000"/>
              </a:buClr>
              <a:buFont typeface="Wingdings" pitchFamily="-1" charset="2"/>
              <a:buChar char="§"/>
            </a:pPr>
            <a:r>
              <a:rPr lang="en-US" sz="2400" dirty="0" smtClean="0"/>
              <a:t> In this case the speed of the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of the wheel is:</a:t>
            </a:r>
            <a:endParaRPr lang="en-US" sz="2400" b="0" dirty="0"/>
          </a:p>
        </p:txBody>
      </p:sp>
      <p:sp>
        <p:nvSpPr>
          <p:cNvPr id="152581" name="Text Box 3"/>
          <p:cNvSpPr txBox="1">
            <a:spLocks noChangeArrowheads="1"/>
          </p:cNvSpPr>
          <p:nvPr/>
        </p:nvSpPr>
        <p:spPr bwMode="auto">
          <a:xfrm>
            <a:off x="465931" y="4999264"/>
            <a:ext cx="8212137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Wingdings" pitchFamily="-1" charset="2"/>
              <a:buChar char="§"/>
            </a:pPr>
            <a:r>
              <a:rPr lang="en-US" sz="2600" b="0" dirty="0"/>
              <a:t> If your car is accelerating or decelerating or turning, it is </a:t>
            </a:r>
            <a:r>
              <a:rPr lang="en-US" sz="2600" b="0" i="1" dirty="0"/>
              <a:t>static friction </a:t>
            </a:r>
            <a:r>
              <a:rPr lang="en-US" sz="2600" b="0" dirty="0"/>
              <a:t>of the road on the wheels that provides the net force which accelerates the car</a:t>
            </a:r>
          </a:p>
        </p:txBody>
      </p:sp>
      <p:pic>
        <p:nvPicPr>
          <p:cNvPr id="6" name="Picture 7" descr="CH6_PPT_Slide_86"/>
          <p:cNvPicPr>
            <a:picLocks noChangeAspect="1" noChangeArrowheads="1"/>
          </p:cNvPicPr>
          <p:nvPr/>
        </p:nvPicPr>
        <p:blipFill>
          <a:blip r:embed="rId2"/>
          <a:srcRect t="4869" b="7956"/>
          <a:stretch>
            <a:fillRect/>
          </a:stretch>
        </p:blipFill>
        <p:spPr bwMode="auto">
          <a:xfrm>
            <a:off x="4572000" y="1143000"/>
            <a:ext cx="4425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29557" y="4458355"/>
            <a:ext cx="7884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CA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 = circumference [m]    and</a:t>
            </a:r>
            <a:r>
              <a:rPr lang="en-CA" sz="2800" i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= Period [s]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06921" y="3559391"/>
                <a:ext cx="118795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/>
                        </a:rPr>
                        <m:t>𝑣</m:t>
                      </m:r>
                      <m:r>
                        <a:rPr lang="en-CA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800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CA" sz="28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921" y="3559391"/>
                <a:ext cx="1187954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6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  <p:bldP spid="152581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29" y="160338"/>
            <a:ext cx="8229600" cy="525462"/>
          </a:xfrm>
        </p:spPr>
        <p:txBody>
          <a:bodyPr/>
          <a:lstStyle/>
          <a:p>
            <a:r>
              <a:rPr lang="en-CA" dirty="0" smtClean="0"/>
              <a:t>Discussion Question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8214" y="881743"/>
            <a:ext cx="7772400" cy="5502728"/>
          </a:xfrm>
        </p:spPr>
        <p:txBody>
          <a:bodyPr/>
          <a:lstStyle/>
          <a:p>
            <a:r>
              <a:rPr lang="en-CA" sz="2800" dirty="0" smtClean="0"/>
              <a:t>The circumference of the tires on your car is 0.9 m.</a:t>
            </a:r>
          </a:p>
          <a:p>
            <a:r>
              <a:rPr lang="en-CA" sz="2800" dirty="0" smtClean="0"/>
              <a:t>The onboard computer in your car measures that your tires rotate 10 times per second.</a:t>
            </a:r>
          </a:p>
          <a:p>
            <a:r>
              <a:rPr lang="en-CA" sz="2800" dirty="0" smtClean="0"/>
              <a:t>What is the speed as displayed on your speedometer?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0.09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0.11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0.9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1.1 m/s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9 m/s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738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5230</TotalTime>
  <Words>2073</Words>
  <Application>Microsoft Office PowerPoint</Application>
  <PresentationFormat>On-screen Show (4:3)</PresentationFormat>
  <Paragraphs>241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Note on Posted Slides</vt:lpstr>
      <vt:lpstr>PHY205H1S  Physics of Everyday Life Class 7: Rotation</vt:lpstr>
      <vt:lpstr>Chapter 8. Pre-Class Reading Question</vt:lpstr>
      <vt:lpstr>Chapter 8. Pre-Class Reading Question</vt:lpstr>
      <vt:lpstr>Circular Motion</vt:lpstr>
      <vt:lpstr>Circular Motion—Tangential Speed</vt:lpstr>
      <vt:lpstr>Circular Motion – Rotational Speed</vt:lpstr>
      <vt:lpstr>Rolling Without Slipping</vt:lpstr>
      <vt:lpstr>Discussion Question</vt:lpstr>
      <vt:lpstr>Rotational Inertia</vt:lpstr>
      <vt:lpstr>Rotational Inertia</vt:lpstr>
      <vt:lpstr>Rotational Inertia</vt:lpstr>
      <vt:lpstr>Rotational Inertia</vt:lpstr>
      <vt:lpstr>Torque</vt:lpstr>
      <vt:lpstr>Torque—Example 1 of 3</vt:lpstr>
      <vt:lpstr>Torque—Example 2 of 3</vt:lpstr>
      <vt:lpstr>Torque—Example  3 of 3</vt:lpstr>
      <vt:lpstr>Torque</vt:lpstr>
      <vt:lpstr>Torque</vt:lpstr>
      <vt:lpstr>PowerPoint Presentation</vt:lpstr>
      <vt:lpstr>Test on Wednesday during class time</vt:lpstr>
      <vt:lpstr>Tips for the 50 minute Test</vt:lpstr>
      <vt:lpstr>PowerPoint Presentation</vt:lpstr>
      <vt:lpstr>Centre of Gravity—Stability</vt:lpstr>
      <vt:lpstr>PowerPoint Presentation</vt:lpstr>
      <vt:lpstr>PowerPoint Presentation</vt:lpstr>
      <vt:lpstr>Centripetal Force</vt:lpstr>
      <vt:lpstr>Centripetal Force</vt:lpstr>
      <vt:lpstr>Centripetal Force Example</vt:lpstr>
      <vt:lpstr>PowerPoint Presentation</vt:lpstr>
      <vt:lpstr>Centrifugal Force</vt:lpstr>
      <vt:lpstr>Centrifugal Force  – A Common Misconception</vt:lpstr>
      <vt:lpstr>Rotating Reference Frames</vt:lpstr>
      <vt:lpstr>Angular Momentum</vt:lpstr>
      <vt:lpstr>Angular Momentum</vt:lpstr>
      <vt:lpstr>PowerPoint Presentation</vt:lpstr>
      <vt:lpstr>Conservation of Angular Momentum</vt:lpstr>
      <vt:lpstr>PowerPoint Presentation</vt:lpstr>
      <vt:lpstr>PowerPoint Presentation</vt:lpstr>
      <vt:lpstr>Conservation of Angular Momentum</vt:lpstr>
      <vt:lpstr>Before Class 8 on Monday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254</cp:revision>
  <cp:lastPrinted>2013-01-28T21:33:49Z</cp:lastPrinted>
  <dcterms:created xsi:type="dcterms:W3CDTF">2006-04-27T22:35:13Z</dcterms:created>
  <dcterms:modified xsi:type="dcterms:W3CDTF">2013-02-05T14:25:25Z</dcterms:modified>
</cp:coreProperties>
</file>