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6" r:id="rId2"/>
    <p:sldId id="361" r:id="rId3"/>
    <p:sldId id="362" r:id="rId4"/>
    <p:sldId id="363" r:id="rId5"/>
    <p:sldId id="364" r:id="rId6"/>
    <p:sldId id="365" r:id="rId7"/>
    <p:sldId id="336" r:id="rId8"/>
    <p:sldId id="342" r:id="rId9"/>
    <p:sldId id="337" r:id="rId10"/>
    <p:sldId id="338" r:id="rId11"/>
    <p:sldId id="348" r:id="rId12"/>
    <p:sldId id="339" r:id="rId13"/>
    <p:sldId id="360" r:id="rId14"/>
    <p:sldId id="341" r:id="rId15"/>
    <p:sldId id="355" r:id="rId16"/>
    <p:sldId id="340" r:id="rId17"/>
    <p:sldId id="356" r:id="rId18"/>
    <p:sldId id="357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1537" autoAdjust="0"/>
  </p:normalViewPr>
  <p:slideViewPr>
    <p:cSldViewPr snapToGrid="0">
      <p:cViewPr varScale="1">
        <p:scale>
          <a:sx n="53" d="100"/>
          <a:sy n="53" d="100"/>
        </p:scale>
        <p:origin x="-516" y="-96"/>
      </p:cViewPr>
      <p:guideLst>
        <p:guide orient="horz" pos="3246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73409F-24B8-452F-96BF-FE5AB6C6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10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B60A35E-79F9-4557-A09A-1215F2C9E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1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4FC5E-6120-483E-97EE-F36EE2CD4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5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6A343-C3E5-4056-A6E3-4FD85D8DD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0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1105-D918-4030-BFD0-287563B73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9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7353F-7834-4550-AF05-389BD8309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53857-9886-4637-9A82-D39D246DA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8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6A230-1D79-4B3F-9F06-681115A29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1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5D78-A704-42FF-92A4-F42E67026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8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EC0E-82A9-4997-948E-DA0D79130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4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53927-F3F6-42E1-AB15-8F985D547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0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42374-B4C4-4092-98A4-EFB72BF89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8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BD0B9-C86D-4ADF-ACD9-A450814B2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82317E7-EAEF-46E0-8104-8D8457EC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999999"/>
                </a:solidFill>
                <a:latin typeface="Times New Roman" pitchFamily="1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ffice-pink-erasers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penbuildings.com/buildings/convocation-hall-profile-7687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photo-cz.com/house-fly-photo-14134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File:African_Bush_Elephant.jpg" TargetMode="Externa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tyoffice.uwaterloo.ca/hse/radiation/rad_sealed/matter/atom_structure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indenburg_burning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6cvd.com/cvd/page.jsp?pageid=361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vian-Water-Liter-Pack/dp/B0041HVMU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19075" y="255270"/>
            <a:ext cx="5505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8738" algn="ctr"/>
            <a:r>
              <a:rPr lang="en-US" sz="4400" b="0" dirty="0">
                <a:solidFill>
                  <a:schemeClr val="tx2"/>
                </a:solidFill>
              </a:rPr>
              <a:t>Conceptual Physics</a:t>
            </a:r>
            <a:br>
              <a:rPr lang="en-US" sz="4400" b="0" dirty="0">
                <a:solidFill>
                  <a:schemeClr val="tx2"/>
                </a:solidFill>
              </a:rPr>
            </a:br>
            <a:r>
              <a:rPr lang="en-US" sz="4000" b="0" dirty="0">
                <a:solidFill>
                  <a:schemeClr val="tx2"/>
                </a:solidFill>
              </a:rPr>
              <a:t>11</a:t>
            </a:r>
            <a:r>
              <a:rPr lang="en-US" sz="4000" b="0" baseline="30000" dirty="0">
                <a:solidFill>
                  <a:schemeClr val="tx2"/>
                </a:solidFill>
              </a:rPr>
              <a:t>th</a:t>
            </a:r>
            <a:r>
              <a:rPr lang="en-US" sz="4000" b="0" dirty="0">
                <a:solidFill>
                  <a:schemeClr val="tx2"/>
                </a:solidFill>
              </a:rPr>
              <a:t> Edition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007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3255" y="1779270"/>
            <a:ext cx="8267178" cy="11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/>
              <a:t>Chapter 12: </a:t>
            </a:r>
          </a:p>
          <a:p>
            <a:pPr algn="ctr">
              <a:spcBef>
                <a:spcPct val="20000"/>
              </a:spcBef>
            </a:pPr>
            <a:r>
              <a:rPr lang="en-US" sz="3200" dirty="0"/>
              <a:t>SOLIDS</a:t>
            </a:r>
            <a:endParaRPr 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2750" y="3191434"/>
            <a:ext cx="4148137" cy="305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Atoms, Elements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Molecules, Compounds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Crystal Structure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Density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713287" y="3343834"/>
            <a:ext cx="4148137" cy="305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/>
              <a:t>Elasticity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/>
              <a:t>Tension and Compression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Arches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 smtClean="0"/>
              <a:t>Scaling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81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e/e8/Office-pink-eras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1319" cy="18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8846" y="0"/>
            <a:ext cx="7835153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Elasticity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165" y="1811712"/>
            <a:ext cx="8552329" cy="4678736"/>
          </a:xfrm>
        </p:spPr>
        <p:txBody>
          <a:bodyPr/>
          <a:lstStyle/>
          <a:p>
            <a:pPr eaLnBrk="1" hangingPunct="1"/>
            <a:r>
              <a:rPr lang="en-US" dirty="0" smtClean="0"/>
              <a:t>A solid </a:t>
            </a:r>
            <a:r>
              <a:rPr lang="en-US" dirty="0" smtClean="0"/>
              <a:t>object subjected to external forces may undergo changes in shape and/or size.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body’s </a:t>
            </a:r>
            <a:r>
              <a:rPr lang="en-US" i="1" dirty="0" smtClean="0"/>
              <a:t>elasticity</a:t>
            </a:r>
            <a:r>
              <a:rPr lang="en-US" dirty="0" smtClean="0"/>
              <a:t> is a measure of how much it changes when a deforming force is exerted on it and how well it returns to its original shape.</a:t>
            </a:r>
          </a:p>
          <a:p>
            <a:pPr lvl="1" eaLnBrk="1" hangingPunct="1"/>
            <a:r>
              <a:rPr lang="en-US" dirty="0" smtClean="0"/>
              <a:t>Materials that do not return to their original shape are </a:t>
            </a:r>
            <a:r>
              <a:rPr lang="en-US" i="1" dirty="0" smtClean="0"/>
              <a:t>inelastic.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802747" y="6623272"/>
            <a:ext cx="43412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retrieved Jan. 11 2013 from </a:t>
            </a:r>
            <a:r>
              <a:rPr lang="en-CA" sz="800" dirty="0" smtClean="0">
                <a:hlinkClick r:id="rId3"/>
              </a:rPr>
              <a:t>http</a:t>
            </a:r>
            <a:r>
              <a:rPr lang="en-CA" sz="800" dirty="0">
                <a:hlinkClick r:id="rId3"/>
              </a:rPr>
              <a:t>://</a:t>
            </a:r>
            <a:r>
              <a:rPr lang="en-CA" sz="800" dirty="0" smtClean="0">
                <a:hlinkClick r:id="rId3"/>
              </a:rPr>
              <a:t>en.wikipedia.org/wiki/File:Office-pink-erasers.jpg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1850"/>
          </a:xfrm>
        </p:spPr>
        <p:txBody>
          <a:bodyPr/>
          <a:lstStyle/>
          <a:p>
            <a:pPr eaLnBrk="1" hangingPunct="1"/>
            <a:r>
              <a:rPr lang="en-US" smtClean="0"/>
              <a:t>Elasticity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871538"/>
            <a:ext cx="8488363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Hooke’s law</a:t>
            </a:r>
            <a:r>
              <a:rPr lang="en-US" sz="2800" smtClean="0"/>
              <a:t>: The extension of a spring is directly proportional to the force applied to it.</a:t>
            </a:r>
          </a:p>
        </p:txBody>
      </p:sp>
      <p:sp>
        <p:nvSpPr>
          <p:cNvPr id="827404" name="Rectangle 12"/>
          <p:cNvSpPr>
            <a:spLocks noChangeArrowheads="1"/>
          </p:cNvSpPr>
          <p:nvPr/>
        </p:nvSpPr>
        <p:spPr bwMode="auto">
          <a:xfrm>
            <a:off x="2324100" y="2078038"/>
            <a:ext cx="15763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extension</a:t>
            </a:r>
            <a:endParaRPr lang="en-US"/>
          </a:p>
        </p:txBody>
      </p:sp>
      <p:sp>
        <p:nvSpPr>
          <p:cNvPr id="827405" name="Rectangle 13"/>
          <p:cNvSpPr>
            <a:spLocks noChangeArrowheads="1"/>
          </p:cNvSpPr>
          <p:nvPr/>
        </p:nvSpPr>
        <p:spPr bwMode="auto">
          <a:xfrm>
            <a:off x="2247900" y="2078038"/>
            <a:ext cx="101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827406" name="Rectangle 14"/>
          <p:cNvSpPr>
            <a:spLocks noChangeArrowheads="1"/>
          </p:cNvSpPr>
          <p:nvPr/>
        </p:nvSpPr>
        <p:spPr bwMode="auto">
          <a:xfrm>
            <a:off x="2052638" y="2078038"/>
            <a:ext cx="214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~</a:t>
            </a:r>
            <a:endParaRPr lang="en-US"/>
          </a:p>
        </p:txBody>
      </p:sp>
      <p:sp>
        <p:nvSpPr>
          <p:cNvPr id="827407" name="Rectangle 15"/>
          <p:cNvSpPr>
            <a:spLocks noChangeArrowheads="1"/>
          </p:cNvSpPr>
          <p:nvPr/>
        </p:nvSpPr>
        <p:spPr bwMode="auto">
          <a:xfrm>
            <a:off x="1960563" y="2078038"/>
            <a:ext cx="101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827408" name="Rectangle 16"/>
          <p:cNvSpPr>
            <a:spLocks noChangeArrowheads="1"/>
          </p:cNvSpPr>
          <p:nvPr/>
        </p:nvSpPr>
        <p:spPr bwMode="auto">
          <a:xfrm>
            <a:off x="1036638" y="2078038"/>
            <a:ext cx="9413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Force</a:t>
            </a:r>
            <a:endParaRPr lang="en-US"/>
          </a:p>
        </p:txBody>
      </p:sp>
      <p:sp>
        <p:nvSpPr>
          <p:cNvPr id="827398" name="Text Box 6"/>
          <p:cNvSpPr txBox="1">
            <a:spLocks noChangeArrowheads="1"/>
          </p:cNvSpPr>
          <p:nvPr/>
        </p:nvSpPr>
        <p:spPr bwMode="auto">
          <a:xfrm>
            <a:off x="4597400" y="2028825"/>
            <a:ext cx="500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or</a:t>
            </a:r>
          </a:p>
        </p:txBody>
      </p:sp>
      <p:sp>
        <p:nvSpPr>
          <p:cNvPr id="827409" name="Rectangle 17"/>
          <p:cNvSpPr>
            <a:spLocks noChangeArrowheads="1"/>
          </p:cNvSpPr>
          <p:nvPr/>
        </p:nvSpPr>
        <p:spPr bwMode="auto">
          <a:xfrm>
            <a:off x="7264400" y="2098675"/>
            <a:ext cx="1841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</a:rPr>
              <a:t>x</a:t>
            </a:r>
            <a:endParaRPr lang="en-US"/>
          </a:p>
        </p:txBody>
      </p:sp>
      <p:sp>
        <p:nvSpPr>
          <p:cNvPr id="827410" name="Rectangle 18"/>
          <p:cNvSpPr>
            <a:spLocks noChangeArrowheads="1"/>
          </p:cNvSpPr>
          <p:nvPr/>
        </p:nvSpPr>
        <p:spPr bwMode="auto">
          <a:xfrm>
            <a:off x="6942138" y="2098675"/>
            <a:ext cx="101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827411" name="Rectangle 19"/>
          <p:cNvSpPr>
            <a:spLocks noChangeArrowheads="1"/>
          </p:cNvSpPr>
          <p:nvPr/>
        </p:nvSpPr>
        <p:spPr bwMode="auto">
          <a:xfrm>
            <a:off x="6746875" y="2098675"/>
            <a:ext cx="214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~</a:t>
            </a:r>
            <a:endParaRPr lang="en-US"/>
          </a:p>
        </p:txBody>
      </p:sp>
      <p:sp>
        <p:nvSpPr>
          <p:cNvPr id="827412" name="Rectangle 20"/>
          <p:cNvSpPr>
            <a:spLocks noChangeArrowheads="1"/>
          </p:cNvSpPr>
          <p:nvPr/>
        </p:nvSpPr>
        <p:spPr bwMode="auto">
          <a:xfrm>
            <a:off x="6654800" y="2098675"/>
            <a:ext cx="101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827413" name="Rectangle 21"/>
          <p:cNvSpPr>
            <a:spLocks noChangeArrowheads="1"/>
          </p:cNvSpPr>
          <p:nvPr/>
        </p:nvSpPr>
        <p:spPr bwMode="auto">
          <a:xfrm>
            <a:off x="6448425" y="2098675"/>
            <a:ext cx="2254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 i="1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827414" name="Rectangle 22"/>
          <p:cNvSpPr>
            <a:spLocks noChangeArrowheads="1"/>
          </p:cNvSpPr>
          <p:nvPr/>
        </p:nvSpPr>
        <p:spPr bwMode="auto">
          <a:xfrm>
            <a:off x="7029450" y="2093913"/>
            <a:ext cx="2254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D</a:t>
            </a:r>
            <a:endParaRPr lang="en-US"/>
          </a:p>
        </p:txBody>
      </p:sp>
      <p:pic>
        <p:nvPicPr>
          <p:cNvPr id="827402" name="Picture 10" descr="Fig12-7_Anim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2643188"/>
            <a:ext cx="1263650" cy="36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Tension and Compression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6388" y="1050925"/>
            <a:ext cx="8575675" cy="1660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When something 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 pulled it is in </a:t>
            </a:r>
            <a:r>
              <a:rPr lang="en-US" b="1" dirty="0" smtClean="0"/>
              <a:t>tension.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squashed it is in </a:t>
            </a:r>
            <a:r>
              <a:rPr lang="en-US" b="1" dirty="0" smtClean="0"/>
              <a:t>compression.</a:t>
            </a:r>
            <a:endParaRPr lang="en-US" dirty="0" smtClean="0"/>
          </a:p>
        </p:txBody>
      </p:sp>
      <p:pic>
        <p:nvPicPr>
          <p:cNvPr id="6146" name="Picture 2" descr="C:\Users\jharlow\Documents\Documents\teaching\everyday13\hewitt materials\hewitt_ch12\12_06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17" y="3534616"/>
            <a:ext cx="37306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oman hanging upside-down from a rope tied to her ankles, against a background of blue 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0" y="3074323"/>
            <a:ext cx="2946213" cy="293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5480" y="6192091"/>
            <a:ext cx="3133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[Image retrieved Jan.11 2013 from http</a:t>
            </a:r>
            <a:r>
              <a:rPr lang="en-CA" sz="800" dirty="0"/>
              <a:t>://busstop.typepad.com/blog/2007/07/the-blonde-and-.</a:t>
            </a:r>
            <a:r>
              <a:rPr lang="en-CA" sz="800" dirty="0" smtClean="0"/>
              <a:t>html 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29" name="Picture 9" descr="12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8"/>
          <a:stretch>
            <a:fillRect/>
          </a:stretch>
        </p:blipFill>
        <p:spPr bwMode="auto">
          <a:xfrm>
            <a:off x="3067050" y="3349625"/>
            <a:ext cx="5988050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Tension and Compression</a:t>
            </a:r>
          </a:p>
        </p:txBody>
      </p:sp>
      <p:sp>
        <p:nvSpPr>
          <p:cNvPr id="849924" name="Rectangle 3"/>
          <p:cNvSpPr>
            <a:spLocks noChangeArrowheads="1"/>
          </p:cNvSpPr>
          <p:nvPr/>
        </p:nvSpPr>
        <p:spPr bwMode="auto">
          <a:xfrm>
            <a:off x="360363" y="1466850"/>
            <a:ext cx="43592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When girder is as shown, it is under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/>
              <a:t>tension</a:t>
            </a:r>
            <a:r>
              <a:rPr lang="en-US" sz="2800"/>
              <a:t> on the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lower</a:t>
            </a:r>
            <a:r>
              <a:rPr lang="en-US" sz="2800"/>
              <a:t> side.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/>
              <a:t>compression</a:t>
            </a:r>
            <a:r>
              <a:rPr lang="en-US" sz="2800"/>
              <a:t> on the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upper</a:t>
            </a:r>
            <a:r>
              <a:rPr lang="en-US" sz="2800"/>
              <a:t> 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Arches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225" y="962025"/>
            <a:ext cx="5227638" cy="5608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Roofs of some older buildings needed many supporting columns.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But with the discovery of arches, supporting columns were no longer needed.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Arches take advantage of the capacity of stone to withstand compression.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They use this ability of stone to increase the strength of the structure.</a:t>
            </a:r>
          </a:p>
        </p:txBody>
      </p:sp>
      <p:pic>
        <p:nvPicPr>
          <p:cNvPr id="816137" name="Picture 9" descr="12_12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9"/>
          <a:stretch>
            <a:fillRect/>
          </a:stretch>
        </p:blipFill>
        <p:spPr bwMode="auto">
          <a:xfrm>
            <a:off x="5578475" y="904875"/>
            <a:ext cx="32988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6138" name="Picture 10" descr="12_1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5"/>
          <a:stretch>
            <a:fillRect/>
          </a:stretch>
        </p:blipFill>
        <p:spPr bwMode="auto">
          <a:xfrm>
            <a:off x="5848350" y="3141663"/>
            <a:ext cx="2762250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Arches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62025"/>
            <a:ext cx="5227638" cy="5243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the arch is supporting only its own weight, then the proper shape is a </a:t>
            </a:r>
            <a:r>
              <a:rPr lang="en-US" sz="2800" b="1" dirty="0" smtClean="0"/>
              <a:t>catenary</a:t>
            </a:r>
            <a:r>
              <a:rPr lang="en-US" sz="2800" dirty="0" smtClean="0"/>
              <a:t> (e.g., Arch of St. Louis).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catenary is also the natural shape of a chain that hangs between two points.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 arch rotated around is a dome (e.g., </a:t>
            </a:r>
            <a:r>
              <a:rPr lang="en-US" sz="2800" dirty="0" smtClean="0"/>
              <a:t>Convocation Hall). </a:t>
            </a:r>
            <a:endParaRPr lang="en-US" sz="2800" dirty="0" smtClean="0"/>
          </a:p>
        </p:txBody>
      </p:sp>
      <p:pic>
        <p:nvPicPr>
          <p:cNvPr id="842762" name="Picture 10" descr="12_1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6310313" y="342900"/>
            <a:ext cx="26955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onvocation H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97" y="4265634"/>
            <a:ext cx="3979489" cy="298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8871" y="6633882"/>
            <a:ext cx="4679576" cy="618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384364" y="6620635"/>
            <a:ext cx="47596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</a:t>
            </a:r>
            <a:r>
              <a:rPr lang="en-CA" sz="800" dirty="0"/>
              <a:t>Image retrieved Jan.11 2013 from </a:t>
            </a:r>
            <a:r>
              <a:rPr lang="en-CA" sz="800" dirty="0">
                <a:hlinkClick r:id="rId4"/>
              </a:rPr>
              <a:t>http://</a:t>
            </a:r>
            <a:r>
              <a:rPr lang="en-CA" sz="800" dirty="0" smtClean="0">
                <a:hlinkClick r:id="rId4"/>
              </a:rPr>
              <a:t>openbuildings.com/buildings/convocation-hall-profile-7687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Scaling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88" y="1004888"/>
            <a:ext cx="8674100" cy="5243512"/>
          </a:xfrm>
        </p:spPr>
        <p:txBody>
          <a:bodyPr/>
          <a:lstStyle/>
          <a:p>
            <a:pPr>
              <a:spcAft>
                <a:spcPct val="100000"/>
              </a:spcAft>
            </a:pPr>
            <a:r>
              <a:rPr lang="en-US" sz="2800" b="1" dirty="0" smtClean="0"/>
              <a:t>Scaling </a:t>
            </a:r>
            <a:r>
              <a:rPr lang="en-US" sz="2800" dirty="0" smtClean="0"/>
              <a:t>is the study of how the volume and shape (size) of any object affect the relationship of its </a:t>
            </a:r>
            <a:r>
              <a:rPr lang="en-US" sz="2800" i="1" dirty="0" smtClean="0"/>
              <a:t>strength</a:t>
            </a:r>
            <a:r>
              <a:rPr lang="en-US" sz="2800" dirty="0" smtClean="0"/>
              <a:t>, </a:t>
            </a:r>
            <a:r>
              <a:rPr lang="en-US" sz="2800" i="1" dirty="0" smtClean="0"/>
              <a:t>weight</a:t>
            </a:r>
            <a:r>
              <a:rPr lang="en-US" sz="2800" dirty="0" smtClean="0"/>
              <a:t>, and </a:t>
            </a:r>
            <a:r>
              <a:rPr lang="en-US" sz="2800" i="1" dirty="0" smtClean="0"/>
              <a:t>surface area</a:t>
            </a:r>
            <a:r>
              <a:rPr lang="en-US" sz="2800" dirty="0" smtClean="0"/>
              <a:t>.</a:t>
            </a:r>
          </a:p>
          <a:p>
            <a:pPr lvl="1">
              <a:spcAft>
                <a:spcPct val="100000"/>
              </a:spcAft>
            </a:pPr>
            <a:r>
              <a:rPr lang="en-US" i="1" dirty="0" smtClean="0"/>
              <a:t>Strength </a:t>
            </a:r>
            <a:r>
              <a:rPr lang="en-US" dirty="0" smtClean="0"/>
              <a:t>is related to the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area of the cross section</a:t>
            </a:r>
            <a:r>
              <a:rPr lang="en-US" dirty="0" smtClean="0"/>
              <a:t> (which is two-dimensional and is measured in </a:t>
            </a:r>
            <a:r>
              <a:rPr lang="en-US" i="1" dirty="0" smtClean="0"/>
              <a:t>square </a:t>
            </a:r>
            <a:r>
              <a:rPr lang="en-US" dirty="0" smtClean="0"/>
              <a:t>centimeters). </a:t>
            </a:r>
          </a:p>
          <a:p>
            <a:pPr lvl="1"/>
            <a:r>
              <a:rPr lang="en-US" i="1" dirty="0" smtClean="0"/>
              <a:t>Weight </a:t>
            </a:r>
            <a:r>
              <a:rPr lang="en-US" dirty="0" smtClean="0"/>
              <a:t>relates to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volume</a:t>
            </a:r>
            <a:r>
              <a:rPr lang="en-US" dirty="0" smtClean="0"/>
              <a:t> (which is 3-dimensional and is measured in </a:t>
            </a:r>
            <a:r>
              <a:rPr lang="en-US" i="1" dirty="0" smtClean="0"/>
              <a:t>cubic </a:t>
            </a:r>
            <a:r>
              <a:rPr lang="en-US" dirty="0" smtClean="0"/>
              <a:t>centimeters).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782" name="Picture 6" descr="12_1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"/>
          <a:stretch>
            <a:fillRect/>
          </a:stretch>
        </p:blipFill>
        <p:spPr bwMode="auto">
          <a:xfrm>
            <a:off x="141126" y="1129553"/>
            <a:ext cx="9002874" cy="474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Scaling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8" name="Rectangle 3"/>
          <p:cNvSpPr>
            <a:spLocks noChangeArrowheads="1"/>
          </p:cNvSpPr>
          <p:nvPr/>
        </p:nvSpPr>
        <p:spPr bwMode="auto">
          <a:xfrm>
            <a:off x="0" y="52014"/>
            <a:ext cx="91440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800" dirty="0"/>
              <a:t>So the surface area to volume ratio is</a:t>
            </a:r>
          </a:p>
          <a:p>
            <a:pPr marL="342900" indent="-342900" algn="ctr" eaLnBrk="0" hangingPunct="0">
              <a:spcBef>
                <a:spcPct val="300000"/>
              </a:spcBef>
            </a:pPr>
            <a:r>
              <a:rPr lang="en-US" sz="2800" dirty="0" smtClean="0"/>
              <a:t>Strength to Weight Ratio </a:t>
            </a:r>
            <a:r>
              <a:rPr lang="en-US" sz="2800" dirty="0"/>
              <a:t>decreases with increasing size.</a:t>
            </a:r>
          </a:p>
        </p:txBody>
      </p:sp>
      <p:grpSp>
        <p:nvGrpSpPr>
          <p:cNvPr id="844823" name="Group 23"/>
          <p:cNvGrpSpPr>
            <a:grpSpLocks/>
          </p:cNvGrpSpPr>
          <p:nvPr/>
        </p:nvGrpSpPr>
        <p:grpSpPr bwMode="auto">
          <a:xfrm>
            <a:off x="2578100" y="648188"/>
            <a:ext cx="4017963" cy="946150"/>
            <a:chOff x="1624" y="973"/>
            <a:chExt cx="2531" cy="596"/>
          </a:xfrm>
        </p:grpSpPr>
        <p:sp>
          <p:nvSpPr>
            <p:cNvPr id="844809" name="Line 9"/>
            <p:cNvSpPr>
              <a:spLocks noChangeShapeType="1"/>
            </p:cNvSpPr>
            <p:nvPr/>
          </p:nvSpPr>
          <p:spPr bwMode="auto">
            <a:xfrm>
              <a:off x="1624" y="1272"/>
              <a:ext cx="1176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4810" name="Line 10"/>
            <p:cNvSpPr>
              <a:spLocks noChangeShapeType="1"/>
            </p:cNvSpPr>
            <p:nvPr/>
          </p:nvSpPr>
          <p:spPr bwMode="auto">
            <a:xfrm>
              <a:off x="3018" y="1272"/>
              <a:ext cx="51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4811" name="Line 11"/>
            <p:cNvSpPr>
              <a:spLocks noChangeShapeType="1"/>
            </p:cNvSpPr>
            <p:nvPr/>
          </p:nvSpPr>
          <p:spPr bwMode="auto">
            <a:xfrm>
              <a:off x="3748" y="1272"/>
              <a:ext cx="407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4812" name="Rectangle 12"/>
            <p:cNvSpPr>
              <a:spLocks noChangeArrowheads="1"/>
            </p:cNvSpPr>
            <p:nvPr/>
          </p:nvSpPr>
          <p:spPr bwMode="auto">
            <a:xfrm>
              <a:off x="3766" y="1304"/>
              <a:ext cx="35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</a:rPr>
                <a:t>size</a:t>
              </a:r>
              <a:endParaRPr lang="en-US"/>
            </a:p>
          </p:txBody>
        </p:sp>
        <p:sp>
          <p:nvSpPr>
            <p:cNvPr id="844813" name="Rectangle 13"/>
            <p:cNvSpPr>
              <a:spLocks noChangeArrowheads="1"/>
            </p:cNvSpPr>
            <p:nvPr/>
          </p:nvSpPr>
          <p:spPr bwMode="auto">
            <a:xfrm>
              <a:off x="3910" y="1022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844814" name="Rectangle 14"/>
            <p:cNvSpPr>
              <a:spLocks noChangeArrowheads="1"/>
            </p:cNvSpPr>
            <p:nvPr/>
          </p:nvSpPr>
          <p:spPr bwMode="auto">
            <a:xfrm>
              <a:off x="3036" y="1329"/>
              <a:ext cx="35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</a:rPr>
                <a:t>size</a:t>
              </a:r>
              <a:endParaRPr lang="en-US"/>
            </a:p>
          </p:txBody>
        </p:sp>
        <p:sp>
          <p:nvSpPr>
            <p:cNvPr id="844815" name="Rectangle 15"/>
            <p:cNvSpPr>
              <a:spLocks noChangeArrowheads="1"/>
            </p:cNvSpPr>
            <p:nvPr/>
          </p:nvSpPr>
          <p:spPr bwMode="auto">
            <a:xfrm>
              <a:off x="3036" y="1022"/>
              <a:ext cx="35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</a:rPr>
                <a:t>size</a:t>
              </a:r>
              <a:endParaRPr lang="en-US"/>
            </a:p>
          </p:txBody>
        </p:sp>
        <p:sp>
          <p:nvSpPr>
            <p:cNvPr id="844816" name="Rectangle 16"/>
            <p:cNvSpPr>
              <a:spLocks noChangeArrowheads="1"/>
            </p:cNvSpPr>
            <p:nvPr/>
          </p:nvSpPr>
          <p:spPr bwMode="auto">
            <a:xfrm>
              <a:off x="1883" y="1304"/>
              <a:ext cx="67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</a:rPr>
                <a:t>Volume</a:t>
              </a:r>
              <a:endParaRPr lang="en-US"/>
            </a:p>
          </p:txBody>
        </p:sp>
        <p:sp>
          <p:nvSpPr>
            <p:cNvPr id="844817" name="Rectangle 17"/>
            <p:cNvSpPr>
              <a:spLocks noChangeArrowheads="1"/>
            </p:cNvSpPr>
            <p:nvPr/>
          </p:nvSpPr>
          <p:spPr bwMode="auto">
            <a:xfrm>
              <a:off x="2318" y="1022"/>
              <a:ext cx="45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</a:rPr>
                <a:t> area</a:t>
              </a:r>
              <a:endParaRPr lang="en-US"/>
            </a:p>
          </p:txBody>
        </p:sp>
        <p:sp>
          <p:nvSpPr>
            <p:cNvPr id="844818" name="Rectangle 18"/>
            <p:cNvSpPr>
              <a:spLocks noChangeArrowheads="1"/>
            </p:cNvSpPr>
            <p:nvPr/>
          </p:nvSpPr>
          <p:spPr bwMode="auto">
            <a:xfrm>
              <a:off x="1643" y="1022"/>
              <a:ext cx="68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</a:rPr>
                <a:t>Surface</a:t>
              </a:r>
              <a:endParaRPr lang="en-US"/>
            </a:p>
          </p:txBody>
        </p:sp>
        <p:sp>
          <p:nvSpPr>
            <p:cNvPr id="844819" name="Rectangle 19"/>
            <p:cNvSpPr>
              <a:spLocks noChangeArrowheads="1"/>
            </p:cNvSpPr>
            <p:nvPr/>
          </p:nvSpPr>
          <p:spPr bwMode="auto">
            <a:xfrm>
              <a:off x="3418" y="1280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844820" name="Rectangle 20"/>
            <p:cNvSpPr>
              <a:spLocks noChangeArrowheads="1"/>
            </p:cNvSpPr>
            <p:nvPr/>
          </p:nvSpPr>
          <p:spPr bwMode="auto">
            <a:xfrm>
              <a:off x="3420" y="973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844821" name="Rectangle 21"/>
            <p:cNvSpPr>
              <a:spLocks noChangeArrowheads="1"/>
            </p:cNvSpPr>
            <p:nvPr/>
          </p:nvSpPr>
          <p:spPr bwMode="auto">
            <a:xfrm>
              <a:off x="3598" y="1151"/>
              <a:ext cx="10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  <a:endParaRPr lang="en-US"/>
            </a:p>
          </p:txBody>
        </p:sp>
        <p:sp>
          <p:nvSpPr>
            <p:cNvPr id="844822" name="Rectangle 22"/>
            <p:cNvSpPr>
              <a:spLocks noChangeArrowheads="1"/>
            </p:cNvSpPr>
            <p:nvPr/>
          </p:nvSpPr>
          <p:spPr bwMode="auto">
            <a:xfrm>
              <a:off x="2860" y="1151"/>
              <a:ext cx="10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  <a:endParaRPr lang="en-US"/>
            </a:p>
          </p:txBody>
        </p:sp>
      </p:grpSp>
      <p:pic>
        <p:nvPicPr>
          <p:cNvPr id="8194" name="Picture 2" descr="House 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77120" y="3286359"/>
            <a:ext cx="3062288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57" y="6304429"/>
            <a:ext cx="4138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[Image is © Jiri </a:t>
            </a:r>
            <a:r>
              <a:rPr lang="en-CA" sz="800" dirty="0" err="1" smtClean="0"/>
              <a:t>Bohdal</a:t>
            </a:r>
            <a:r>
              <a:rPr lang="en-CA" sz="800" dirty="0"/>
              <a:t>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www.naturephoto-cz.com/house-fly-photo-14134.html</a:t>
            </a:r>
            <a:r>
              <a:rPr lang="en-CA" sz="800" dirty="0" smtClean="0"/>
              <a:t> ]</a:t>
            </a:r>
            <a:endParaRPr lang="en-CA" sz="800" dirty="0"/>
          </a:p>
        </p:txBody>
      </p:sp>
      <p:pic>
        <p:nvPicPr>
          <p:cNvPr id="8196" name="Picture 4" descr="File:African Bush Eleph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2775977"/>
            <a:ext cx="2068732" cy="310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0250" y="6609539"/>
            <a:ext cx="45528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retrieved Jan.11, 2013 from </a:t>
            </a:r>
            <a:r>
              <a:rPr lang="en-CA" sz="800" dirty="0" smtClean="0">
                <a:hlinkClick r:id="rId5"/>
              </a:rPr>
              <a:t>http</a:t>
            </a:r>
            <a:r>
              <a:rPr lang="en-CA" sz="800" dirty="0">
                <a:hlinkClick r:id="rId5"/>
              </a:rPr>
              <a:t>://</a:t>
            </a:r>
            <a:r>
              <a:rPr lang="en-CA" sz="800" dirty="0" smtClean="0">
                <a:hlinkClick r:id="rId5"/>
              </a:rPr>
              <a:t>en.wikipedia.org/wiki/File:African_Bush_Elephant.jpg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r>
              <a:rPr lang="en-US" dirty="0" smtClean="0"/>
              <a:t>Atoms</a:t>
            </a:r>
            <a:endParaRPr lang="en-US" dirty="0" smtClean="0"/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272" y="1326864"/>
            <a:ext cx="7970838" cy="4525963"/>
          </a:xfrm>
        </p:spPr>
        <p:txBody>
          <a:bodyPr/>
          <a:lstStyle/>
          <a:p>
            <a:r>
              <a:rPr lang="en-US" sz="2800" dirty="0" smtClean="0"/>
              <a:t>Atoms are the building blocks of all matter</a:t>
            </a:r>
          </a:p>
          <a:p>
            <a:r>
              <a:rPr lang="en-US" sz="2800" dirty="0" smtClean="0"/>
              <a:t>They are t</a:t>
            </a:r>
            <a:r>
              <a:rPr lang="en-US" sz="2800" dirty="0" smtClean="0"/>
              <a:t>oo </a:t>
            </a:r>
            <a:r>
              <a:rPr lang="en-US" sz="2800" dirty="0" smtClean="0"/>
              <a:t>small to be seen with visible light</a:t>
            </a:r>
          </a:p>
          <a:p>
            <a:r>
              <a:rPr lang="en-US" sz="2800" dirty="0" smtClean="0"/>
              <a:t>Atoms were first </a:t>
            </a:r>
            <a:r>
              <a:rPr lang="en-US" sz="2800" i="1" dirty="0" smtClean="0"/>
              <a:t>directly</a:t>
            </a:r>
            <a:r>
              <a:rPr lang="en-US" sz="2800" dirty="0" smtClean="0"/>
              <a:t> observed a</a:t>
            </a:r>
            <a:r>
              <a:rPr lang="en-US" sz="2800" dirty="0" smtClean="0"/>
              <a:t>s </a:t>
            </a:r>
            <a:r>
              <a:rPr lang="en-US" sz="2800" dirty="0" smtClean="0"/>
              <a:t>chains of individual thorium atoms in a 1970 electron micrograph </a:t>
            </a:r>
            <a:r>
              <a:rPr lang="en-US" sz="2800" dirty="0" smtClean="0"/>
              <a:t>image</a:t>
            </a:r>
            <a:endParaRPr lang="en-US" sz="2800" dirty="0" smtClean="0"/>
          </a:p>
        </p:txBody>
      </p:sp>
      <p:pic>
        <p:nvPicPr>
          <p:cNvPr id="786437" name="Picture 5" descr="11_0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1"/>
          <a:stretch>
            <a:fillRect/>
          </a:stretch>
        </p:blipFill>
        <p:spPr bwMode="auto">
          <a:xfrm>
            <a:off x="2281273" y="3783107"/>
            <a:ext cx="4029882" cy="291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fetyoffice.uwaterloo.ca/hse/radiation/rad_sealed/matter/graphic/a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974"/>
            <a:ext cx="561022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784" y="203993"/>
            <a:ext cx="8464743" cy="2897796"/>
          </a:xfrm>
        </p:spPr>
        <p:txBody>
          <a:bodyPr/>
          <a:lstStyle/>
          <a:p>
            <a:r>
              <a:rPr lang="en-US" sz="2800" b="1" dirty="0" smtClean="0"/>
              <a:t>Atomic </a:t>
            </a:r>
            <a:r>
              <a:rPr lang="en-US" sz="2800" b="1" dirty="0" smtClean="0"/>
              <a:t>structure </a:t>
            </a:r>
            <a:r>
              <a:rPr lang="en-US" sz="2800" dirty="0" smtClean="0"/>
              <a:t>is </a:t>
            </a:r>
            <a:r>
              <a:rPr lang="en-US" sz="2800" dirty="0" smtClean="0"/>
              <a:t>composed </a:t>
            </a:r>
            <a:r>
              <a:rPr lang="en-US" sz="2800" dirty="0" smtClean="0"/>
              <a:t>of: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An atomic </a:t>
            </a:r>
            <a:r>
              <a:rPr lang="en-US" sz="2400" b="1" dirty="0" smtClean="0"/>
              <a:t>nucleus</a:t>
            </a:r>
            <a:r>
              <a:rPr lang="en-US" sz="2400" dirty="0" smtClean="0"/>
              <a:t>, which contains nearly all the mass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Orbiting</a:t>
            </a:r>
            <a:r>
              <a:rPr lang="en-US" sz="2400" b="1" dirty="0" smtClean="0"/>
              <a:t> electrons</a:t>
            </a:r>
          </a:p>
          <a:p>
            <a:r>
              <a:rPr lang="en-US" sz="2800" dirty="0" smtClean="0"/>
              <a:t>The nucleus is composed of </a:t>
            </a:r>
            <a:r>
              <a:rPr lang="en-US" sz="2800" b="1" dirty="0" smtClean="0"/>
              <a:t>protons</a:t>
            </a:r>
            <a:r>
              <a:rPr lang="en-US" sz="2800" dirty="0" smtClean="0"/>
              <a:t> and </a:t>
            </a:r>
            <a:r>
              <a:rPr lang="en-US" sz="2800" b="1" dirty="0" smtClean="0"/>
              <a:t>neutrons</a:t>
            </a:r>
            <a:r>
              <a:rPr lang="en-US" sz="2800" dirty="0" smtClean="0"/>
              <a:t>, which are in turn made of smaller quarks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5112" y="6642556"/>
            <a:ext cx="59234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retrieved Jan.10, 2013 from </a:t>
            </a:r>
            <a:r>
              <a:rPr lang="en-CA" sz="800" dirty="0" smtClean="0">
                <a:hlinkClick r:id="rId3"/>
              </a:rPr>
              <a:t>http</a:t>
            </a:r>
            <a:r>
              <a:rPr lang="en-CA" sz="800" dirty="0">
                <a:hlinkClick r:id="rId3"/>
              </a:rPr>
              <a:t>://</a:t>
            </a:r>
            <a:r>
              <a:rPr lang="en-CA" sz="800" dirty="0" smtClean="0">
                <a:hlinkClick r:id="rId3"/>
              </a:rPr>
              <a:t>www.safetyoffice.uwaterloo.ca/hse/radiation/rad_sealed/matter/atom_structure.htm</a:t>
            </a:r>
            <a:r>
              <a:rPr lang="en-CA" sz="800" dirty="0" smtClean="0"/>
              <a:t> ]</a:t>
            </a:r>
            <a:endParaRPr lang="en-CA" sz="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56324" y="2743200"/>
            <a:ext cx="4114800" cy="378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Protons have electric charge +1 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lectrons have electric charge -1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ll neutral atoms have the same number of protons as electrons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293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Hindenburg bur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14" y="0"/>
            <a:ext cx="3178886" cy="24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1203"/>
            <a:ext cx="5011271" cy="863600"/>
          </a:xfrm>
        </p:spPr>
        <p:txBody>
          <a:bodyPr/>
          <a:lstStyle/>
          <a:p>
            <a:r>
              <a:rPr lang="en-US" dirty="0" smtClean="0"/>
              <a:t>The Elements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765" y="1030288"/>
            <a:ext cx="8561294" cy="5590049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Atoms</a:t>
            </a:r>
          </a:p>
          <a:p>
            <a:r>
              <a:rPr lang="en-US" sz="2800" dirty="0" smtClean="0"/>
              <a:t>Refer to particles that make up a substance</a:t>
            </a:r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>Elemental substance</a:t>
            </a:r>
          </a:p>
          <a:p>
            <a:r>
              <a:rPr lang="en-US" sz="2800" dirty="0" smtClean="0"/>
              <a:t>Composed of only one kind of atom</a:t>
            </a:r>
          </a:p>
          <a:p>
            <a:pPr lvl="1"/>
            <a:r>
              <a:rPr lang="en-US" dirty="0" smtClean="0"/>
              <a:t>Lightest and most abundant is </a:t>
            </a:r>
            <a:r>
              <a:rPr lang="en-US" b="1" dirty="0" smtClean="0"/>
              <a:t>hydrogen</a:t>
            </a:r>
            <a:r>
              <a:rPr lang="en-US" dirty="0" smtClean="0"/>
              <a:t>.</a:t>
            </a:r>
          </a:p>
          <a:p>
            <a:r>
              <a:rPr lang="en-US" sz="2800" dirty="0" smtClean="0"/>
              <a:t>To date, about 115 are known.</a:t>
            </a:r>
          </a:p>
          <a:p>
            <a:pPr lvl="1"/>
            <a:r>
              <a:rPr lang="en-US" dirty="0" smtClean="0"/>
              <a:t>90 occur in nature.</a:t>
            </a:r>
          </a:p>
          <a:p>
            <a:pPr lvl="1"/>
            <a:r>
              <a:rPr lang="en-US" dirty="0" smtClean="0"/>
              <a:t>Others produced in laboratory are unstable.</a:t>
            </a:r>
          </a:p>
          <a:p>
            <a:pPr>
              <a:buFontTx/>
              <a:buNone/>
            </a:pPr>
            <a:r>
              <a:rPr lang="en-US" sz="2800" dirty="0" smtClean="0"/>
              <a:t>Words </a:t>
            </a:r>
            <a:r>
              <a:rPr lang="en-US" sz="2800" i="1" dirty="0" smtClean="0"/>
              <a:t>atom</a:t>
            </a:r>
            <a:r>
              <a:rPr lang="en-US" sz="2800" dirty="0" smtClean="0"/>
              <a:t> and </a:t>
            </a:r>
            <a:r>
              <a:rPr lang="en-US" sz="2800" i="1" dirty="0" smtClean="0"/>
              <a:t>element</a:t>
            </a:r>
            <a:r>
              <a:rPr lang="en-US" sz="2800" dirty="0" smtClean="0"/>
              <a:t> can be used interchangeably.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4275" y="6620337"/>
            <a:ext cx="43797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retrieved Jan.11 2013 from </a:t>
            </a:r>
            <a:r>
              <a:rPr lang="en-CA" sz="800" dirty="0" smtClean="0">
                <a:hlinkClick r:id="rId3"/>
              </a:rPr>
              <a:t>http</a:t>
            </a:r>
            <a:r>
              <a:rPr lang="en-CA" sz="800" dirty="0">
                <a:hlinkClick r:id="rId3"/>
              </a:rPr>
              <a:t>://</a:t>
            </a:r>
            <a:r>
              <a:rPr lang="en-CA" sz="800" dirty="0" smtClean="0">
                <a:hlinkClick r:id="rId3"/>
              </a:rPr>
              <a:t>en.wikipedia.org/wiki/File:Hindenburg_burning.jpg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95811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558" name="Picture 6" descr="11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1"/>
          <a:stretch>
            <a:fillRect/>
          </a:stretch>
        </p:blipFill>
        <p:spPr bwMode="auto">
          <a:xfrm>
            <a:off x="0" y="1034333"/>
            <a:ext cx="9052098" cy="56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419"/>
            <a:ext cx="8229600" cy="729409"/>
          </a:xfrm>
        </p:spPr>
        <p:txBody>
          <a:bodyPr/>
          <a:lstStyle/>
          <a:p>
            <a:r>
              <a:rPr lang="en-US" dirty="0" smtClean="0"/>
              <a:t>Periodic Table of the Elements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>
              <a:buFontTx/>
              <a:buNone/>
            </a:pPr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>
              <a:buFontTx/>
              <a:buNone/>
            </a:pPr>
            <a:endParaRPr lang="en-US" sz="1800" smtClean="0"/>
          </a:p>
          <a:p>
            <a:pPr lvl="4">
              <a:buFontTx/>
              <a:buNone/>
            </a:pPr>
            <a:endParaRPr lang="en-US" sz="1800" smtClean="0"/>
          </a:p>
          <a:p>
            <a:pPr lvl="4">
              <a:buFontTx/>
              <a:buNone/>
            </a:pPr>
            <a:endParaRPr lang="en-US" sz="1800" smtClean="0"/>
          </a:p>
          <a:p>
            <a:pPr lvl="4">
              <a:buFontTx/>
              <a:buNone/>
            </a:pPr>
            <a:endParaRPr lang="en-US" sz="1800" smtClean="0"/>
          </a:p>
          <a:p>
            <a:pPr lvl="4">
              <a:buFontTx/>
              <a:buNone/>
            </a:pP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984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873" name="Picture 1033" descr="11_1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"/>
          <a:stretch>
            <a:fillRect/>
          </a:stretch>
        </p:blipFill>
        <p:spPr bwMode="auto">
          <a:xfrm>
            <a:off x="303213" y="4370388"/>
            <a:ext cx="8535987" cy="1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4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76199"/>
            <a:ext cx="8229600" cy="1429871"/>
          </a:xfrm>
        </p:spPr>
        <p:txBody>
          <a:bodyPr/>
          <a:lstStyle/>
          <a:p>
            <a:r>
              <a:rPr lang="en-US" dirty="0" smtClean="0"/>
              <a:t>Compounds are made of Molecules</a:t>
            </a:r>
            <a:endParaRPr lang="en-US" dirty="0" smtClean="0"/>
          </a:p>
        </p:txBody>
      </p:sp>
      <p:sp>
        <p:nvSpPr>
          <p:cNvPr id="804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73163"/>
            <a:ext cx="8229600" cy="3184525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/>
              <a:t>Molecules</a:t>
            </a:r>
          </a:p>
          <a:p>
            <a:r>
              <a:rPr lang="en-US" sz="3600" dirty="0" smtClean="0"/>
              <a:t>Two or more atoms bonded together</a:t>
            </a:r>
          </a:p>
          <a:p>
            <a:pPr>
              <a:buFontTx/>
              <a:buNone/>
            </a:pPr>
            <a:r>
              <a:rPr lang="en-US" sz="3600" dirty="0" smtClean="0"/>
              <a:t>	</a:t>
            </a:r>
            <a:r>
              <a:rPr lang="en-US" dirty="0" smtClean="0"/>
              <a:t>Example: </a:t>
            </a:r>
          </a:p>
          <a:p>
            <a:pPr lvl="1">
              <a:buFont typeface="Times" pitchFamily="48" charset="0"/>
              <a:buChar char="•"/>
            </a:pPr>
            <a:r>
              <a:rPr lang="en-US" dirty="0" smtClean="0">
                <a:latin typeface="Times New Roman" pitchFamily="48" charset="0"/>
              </a:rPr>
              <a:t>NH</a:t>
            </a:r>
            <a:r>
              <a:rPr lang="en-US" baseline="-25000" dirty="0" smtClean="0">
                <a:latin typeface="Times New Roman" pitchFamily="48" charset="0"/>
              </a:rPr>
              <a:t>3 </a:t>
            </a:r>
            <a:r>
              <a:rPr lang="en-US" dirty="0" smtClean="0"/>
              <a:t>(ammonia)</a:t>
            </a:r>
          </a:p>
          <a:p>
            <a:pPr lvl="1">
              <a:buFont typeface="Times" pitchFamily="48" charset="0"/>
              <a:buChar char="•"/>
            </a:pPr>
            <a:r>
              <a:rPr lang="en-US" dirty="0" smtClean="0"/>
              <a:t>3 atoms of hydrogen and 1 atom of nitrogen</a:t>
            </a:r>
          </a:p>
        </p:txBody>
      </p:sp>
    </p:spTree>
    <p:extLst>
      <p:ext uri="{BB962C8B-B14F-4D97-AF65-F5344CB8AC3E}">
        <p14:creationId xmlns:p14="http://schemas.microsoft.com/office/powerpoint/2010/main" val="38884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014" name="Picture 1030" descr="12_0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6229350" y="803275"/>
            <a:ext cx="257810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Crystal Structure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5684838" cy="524351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Atoms in a solid are arranged in a regular array called a crystal.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If you shine an X-ray beam on a solid and it produces an X-ray diffraction pattern, this is evidence of the crystalline nature of the solid.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Solids that do not have atoms arranged in a regular array are called amorphous solids.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6cvd.com/cvd/uploaded_files/diamond-conventional-unit-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24" y="1500932"/>
            <a:ext cx="3496922" cy="332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Crystal Structure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250238" cy="524351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/>
              <a:t>The following kinds of bonds can exist between atoms in a solid:</a:t>
            </a:r>
          </a:p>
          <a:p>
            <a:pPr eaLnBrk="1" hangingPunct="1"/>
            <a:r>
              <a:rPr lang="en-US" sz="2800" dirty="0" smtClean="0"/>
              <a:t>Ionic </a:t>
            </a:r>
          </a:p>
          <a:p>
            <a:pPr eaLnBrk="1" hangingPunct="1"/>
            <a:r>
              <a:rPr lang="en-US" sz="2800" dirty="0" smtClean="0"/>
              <a:t>Covalent </a:t>
            </a:r>
          </a:p>
          <a:p>
            <a:pPr eaLnBrk="1" hangingPunct="1"/>
            <a:r>
              <a:rPr lang="en-US" sz="2800" dirty="0" smtClean="0"/>
              <a:t>Metallic </a:t>
            </a:r>
          </a:p>
          <a:p>
            <a:pPr eaLnBrk="1" hangingPunct="1"/>
            <a:r>
              <a:rPr lang="en-US" sz="2800" dirty="0" smtClean="0"/>
              <a:t>Van der Waals—the weakest</a:t>
            </a:r>
          </a:p>
          <a:p>
            <a:pPr eaLnBrk="1" hangingPunct="1">
              <a:spcBef>
                <a:spcPct val="50000"/>
              </a:spcBef>
            </a:pPr>
            <a:endParaRPr lang="en-US" sz="28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/>
              <a:t>The properties of a solid are dependent upon the kind of bonds that exists between the atoms.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5257" y="6624918"/>
            <a:ext cx="40687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</a:t>
            </a:r>
            <a:r>
              <a:rPr lang="en-CA" sz="800" dirty="0"/>
              <a:t>Image retrieved Jan.11 2013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www.e6cvd.com/cvd/page.jsp?pageid=361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vian Water 1 Liter 8 P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41" y="15922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2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Density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296275" cy="5243512"/>
          </a:xfrm>
        </p:spPr>
        <p:txBody>
          <a:bodyPr/>
          <a:lstStyle/>
          <a:p>
            <a:pPr eaLnBrk="1" hangingPunct="1"/>
            <a:r>
              <a:rPr lang="en-US" dirty="0" smtClean="0"/>
              <a:t>Amount of mass per unit volume of a material.</a:t>
            </a:r>
          </a:p>
          <a:p>
            <a:pPr algn="ctr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Unit of density is kg/m</a:t>
            </a:r>
            <a:r>
              <a:rPr lang="en-US" baseline="30000" dirty="0" smtClean="0"/>
              <a:t>3</a:t>
            </a:r>
            <a:r>
              <a:rPr lang="en-US" dirty="0" smtClean="0"/>
              <a:t> or </a:t>
            </a:r>
            <a:r>
              <a:rPr lang="en-US" dirty="0" smtClean="0"/>
              <a:t>g/cm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sz="2800" dirty="0" smtClean="0"/>
              <a:t>Example: </a:t>
            </a:r>
            <a:br>
              <a:rPr lang="en-US" sz="2800" dirty="0" smtClean="0"/>
            </a:br>
            <a:r>
              <a:rPr lang="en-US" sz="2800" dirty="0" smtClean="0"/>
              <a:t>	Density of water is 1000 kg/m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, or 1 g/cm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.</a:t>
            </a:r>
          </a:p>
        </p:txBody>
      </p:sp>
      <p:sp>
        <p:nvSpPr>
          <p:cNvPr id="812040" name="Rectangle 1032"/>
          <p:cNvSpPr>
            <a:spLocks noChangeArrowheads="1"/>
          </p:cNvSpPr>
          <p:nvPr/>
        </p:nvSpPr>
        <p:spPr bwMode="auto">
          <a:xfrm>
            <a:off x="4297363" y="2587625"/>
            <a:ext cx="1095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1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grpSp>
        <p:nvGrpSpPr>
          <p:cNvPr id="812043" name="Group 1035"/>
          <p:cNvGrpSpPr>
            <a:grpSpLocks/>
          </p:cNvGrpSpPr>
          <p:nvPr/>
        </p:nvGrpSpPr>
        <p:grpSpPr bwMode="auto">
          <a:xfrm>
            <a:off x="2714625" y="2341563"/>
            <a:ext cx="3068638" cy="1023937"/>
            <a:chOff x="1710" y="1475"/>
            <a:chExt cx="1933" cy="645"/>
          </a:xfrm>
        </p:grpSpPr>
        <p:sp>
          <p:nvSpPr>
            <p:cNvPr id="812037" name="Line 1029"/>
            <p:cNvSpPr>
              <a:spLocks noChangeShapeType="1"/>
            </p:cNvSpPr>
            <p:nvPr/>
          </p:nvSpPr>
          <p:spPr bwMode="auto">
            <a:xfrm>
              <a:off x="2768" y="1783"/>
              <a:ext cx="875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2038" name="Rectangle 1030"/>
            <p:cNvSpPr>
              <a:spLocks noChangeArrowheads="1"/>
            </p:cNvSpPr>
            <p:nvPr/>
          </p:nvSpPr>
          <p:spPr bwMode="auto">
            <a:xfrm>
              <a:off x="2802" y="1822"/>
              <a:ext cx="79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100">
                  <a:solidFill>
                    <a:srgbClr val="000000"/>
                  </a:solidFill>
                </a:rPr>
                <a:t>volume</a:t>
              </a:r>
              <a:endParaRPr lang="en-US"/>
            </a:p>
          </p:txBody>
        </p:sp>
        <p:sp>
          <p:nvSpPr>
            <p:cNvPr id="812039" name="Rectangle 1031"/>
            <p:cNvSpPr>
              <a:spLocks noChangeArrowheads="1"/>
            </p:cNvSpPr>
            <p:nvPr/>
          </p:nvSpPr>
          <p:spPr bwMode="auto">
            <a:xfrm>
              <a:off x="2919" y="1475"/>
              <a:ext cx="59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100">
                  <a:solidFill>
                    <a:srgbClr val="000000"/>
                  </a:solidFill>
                </a:rPr>
                <a:t>mass</a:t>
              </a:r>
              <a:endParaRPr lang="en-US"/>
            </a:p>
          </p:txBody>
        </p:sp>
        <p:sp>
          <p:nvSpPr>
            <p:cNvPr id="812041" name="Rectangle 1033"/>
            <p:cNvSpPr>
              <a:spLocks noChangeArrowheads="1"/>
            </p:cNvSpPr>
            <p:nvPr/>
          </p:nvSpPr>
          <p:spPr bwMode="auto">
            <a:xfrm>
              <a:off x="1710" y="1630"/>
              <a:ext cx="89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100" dirty="0">
                  <a:solidFill>
                    <a:srgbClr val="000000"/>
                  </a:solidFill>
                </a:rPr>
                <a:t>Density </a:t>
              </a:r>
              <a:endParaRPr lang="en-US" dirty="0"/>
            </a:p>
          </p:txBody>
        </p:sp>
        <p:sp>
          <p:nvSpPr>
            <p:cNvPr id="812042" name="Rectangle 1034"/>
            <p:cNvSpPr>
              <a:spLocks noChangeArrowheads="1"/>
            </p:cNvSpPr>
            <p:nvPr/>
          </p:nvSpPr>
          <p:spPr bwMode="auto">
            <a:xfrm>
              <a:off x="2582" y="1605"/>
              <a:ext cx="1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100" dirty="0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=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60838" y="6591488"/>
            <a:ext cx="49311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retrieved Jan. 11, 2013 from </a:t>
            </a:r>
            <a:r>
              <a:rPr lang="en-CA" sz="800" dirty="0" smtClean="0">
                <a:hlinkClick r:id="rId3"/>
              </a:rPr>
              <a:t>http</a:t>
            </a:r>
            <a:r>
              <a:rPr lang="en-CA" sz="800" dirty="0">
                <a:hlinkClick r:id="rId3"/>
              </a:rPr>
              <a:t>://</a:t>
            </a:r>
            <a:r>
              <a:rPr lang="en-CA" sz="800" dirty="0" smtClean="0">
                <a:hlinkClick r:id="rId3"/>
              </a:rPr>
              <a:t>www.amazon.com/Evian-Water-Liter-Pack/dp/B0041HVMU0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5276</TotalTime>
  <Words>747</Words>
  <Application>Microsoft Office PowerPoint</Application>
  <PresentationFormat>On-screen Show (4:3)</PresentationFormat>
  <Paragraphs>140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Atoms</vt:lpstr>
      <vt:lpstr>PowerPoint Presentation</vt:lpstr>
      <vt:lpstr>The Elements</vt:lpstr>
      <vt:lpstr>Periodic Table of the Elements</vt:lpstr>
      <vt:lpstr>Compounds are made of Molecules</vt:lpstr>
      <vt:lpstr>Crystal Structure</vt:lpstr>
      <vt:lpstr>Crystal Structure</vt:lpstr>
      <vt:lpstr>Density</vt:lpstr>
      <vt:lpstr>Elasticity</vt:lpstr>
      <vt:lpstr>Elasticity</vt:lpstr>
      <vt:lpstr>Tension and Compression</vt:lpstr>
      <vt:lpstr>Tension and Compression</vt:lpstr>
      <vt:lpstr>Arches</vt:lpstr>
      <vt:lpstr>Arches</vt:lpstr>
      <vt:lpstr>Scaling</vt:lpstr>
      <vt:lpstr>Scaling</vt:lpstr>
      <vt:lpstr>PowerPoint Presentation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330</cp:revision>
  <cp:lastPrinted>2007-05-16T20:24:43Z</cp:lastPrinted>
  <dcterms:created xsi:type="dcterms:W3CDTF">2006-04-27T22:35:13Z</dcterms:created>
  <dcterms:modified xsi:type="dcterms:W3CDTF">2013-01-11T16:15:37Z</dcterms:modified>
</cp:coreProperties>
</file>