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406" r:id="rId2"/>
    <p:sldId id="367" r:id="rId3"/>
    <p:sldId id="394" r:id="rId4"/>
    <p:sldId id="381" r:id="rId5"/>
    <p:sldId id="383" r:id="rId6"/>
    <p:sldId id="361" r:id="rId7"/>
    <p:sldId id="362" r:id="rId8"/>
    <p:sldId id="396" r:id="rId9"/>
    <p:sldId id="363" r:id="rId10"/>
    <p:sldId id="398" r:id="rId11"/>
    <p:sldId id="364" r:id="rId12"/>
    <p:sldId id="407" r:id="rId13"/>
    <p:sldId id="336" r:id="rId14"/>
    <p:sldId id="408" r:id="rId15"/>
    <p:sldId id="337" r:id="rId16"/>
    <p:sldId id="400" r:id="rId17"/>
    <p:sldId id="338" r:id="rId18"/>
    <p:sldId id="348" r:id="rId19"/>
    <p:sldId id="372" r:id="rId20"/>
    <p:sldId id="409" r:id="rId21"/>
    <p:sldId id="410" r:id="rId22"/>
    <p:sldId id="339" r:id="rId23"/>
    <p:sldId id="360" r:id="rId24"/>
    <p:sldId id="411" r:id="rId25"/>
    <p:sldId id="402" r:id="rId26"/>
    <p:sldId id="341" r:id="rId27"/>
    <p:sldId id="412" r:id="rId28"/>
    <p:sldId id="340" r:id="rId29"/>
    <p:sldId id="356" r:id="rId30"/>
    <p:sldId id="391" r:id="rId31"/>
    <p:sldId id="389" r:id="rId32"/>
    <p:sldId id="357" r:id="rId33"/>
    <p:sldId id="392" r:id="rId34"/>
    <p:sldId id="404" r:id="rId35"/>
    <p:sldId id="393" r:id="rId3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B7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1537" autoAdjust="0"/>
  </p:normalViewPr>
  <p:slideViewPr>
    <p:cSldViewPr snapToGrid="0">
      <p:cViewPr varScale="1">
        <p:scale>
          <a:sx n="49" d="100"/>
          <a:sy n="49" d="100"/>
        </p:scale>
        <p:origin x="-384" y="-90"/>
      </p:cViewPr>
      <p:guideLst>
        <p:guide orient="horz" pos="3246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088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673409F-24B8-452F-96BF-FE5AB6C66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10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B60A35E-79F9-4557-A09A-1215F2C9E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1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C.   both 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C.   both 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C.   both 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7"/>
          <p:cNvSpPr txBox="1">
            <a:spLocks noGrp="1"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AB51344-3924-41BA-B4B1-EAD524694D5C}" type="slidenum">
              <a:rPr lang="en-US" sz="1200"/>
              <a:pPr algn="r" eaLnBrk="1" hangingPunct="1"/>
              <a:t>19</a:t>
            </a:fld>
            <a:endParaRPr lang="en-US" sz="1200"/>
          </a:p>
        </p:txBody>
      </p:sp>
      <p:sp>
        <p:nvSpPr>
          <p:cNvPr id="83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1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7"/>
          <p:cNvSpPr txBox="1">
            <a:spLocks noGrp="1"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D24E4A9-A6A3-4C3D-A0AA-B17498C8872E}" type="slidenum">
              <a:rPr lang="en-US" sz="1200"/>
              <a:pPr algn="r" eaLnBrk="1" hangingPunct="1"/>
              <a:t>25</a:t>
            </a:fld>
            <a:endParaRPr lang="en-US" sz="1200"/>
          </a:p>
        </p:txBody>
      </p:sp>
      <p:sp>
        <p:nvSpPr>
          <p:cNvPr id="83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C.   both 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7"/>
          <p:cNvSpPr txBox="1">
            <a:spLocks noGrp="1"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6819C39-1A51-4AEF-B1AC-D270A8F9825D}" type="slidenum">
              <a:rPr lang="en-US" sz="1200"/>
              <a:pPr algn="r" eaLnBrk="1" hangingPunct="1"/>
              <a:t>34</a:t>
            </a:fld>
            <a:endParaRPr lang="en-US" sz="1200"/>
          </a:p>
        </p:txBody>
      </p:sp>
      <p:sp>
        <p:nvSpPr>
          <p:cNvPr id="84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6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4FC5E-6120-483E-97EE-F36EE2CD4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5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6A343-C3E5-4056-A6E3-4FD85D8DD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0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11105-D918-4030-BFD0-287563B73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9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7353F-7834-4550-AF05-389BD8309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53857-9886-4637-9A82-D39D246DA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8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6A230-1D79-4B3F-9F06-681115A29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1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15D78-A704-42FF-92A4-F42E67026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8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0EC0E-82A9-4997-948E-DA0D79130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41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53927-F3F6-42E1-AB15-8F985D547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0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42374-B4C4-4092-98A4-EFB72BF89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8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BD0B9-C86D-4ADF-ACD9-A450814B2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82317E7-EAEF-46E0-8104-8D8457EC4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20663" y="6580188"/>
            <a:ext cx="16208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999999"/>
                </a:solidFill>
                <a:latin typeface="Times New Roman" pitchFamily="18" charset="0"/>
              </a:rPr>
              <a:t>© 2010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6cvd.com/cvd/page.jsp?pageid=361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Evian-Water-Liter-Pack/dp/B0041HVMU0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Office-pink-erasers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ronto.ca/auda/elements_hon_men_arch_2001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orontopubliclibrary.typepad.com/trl/2012/11/research-guide-to-the-humber-river-ontario.html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openbuildings.com/buildings/convocation-hall-profile-7687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photo-cz.com/house-fly-photo-14134.html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n.wikipedia.org/wiki/File:African_Bush_Elephant.jpg" TargetMode="Externa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photo-cz.com/house-fly-photo-14134.html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n.wikipedia.org/wiki/File:African_Bush_Elephant.jpg" TargetMode="External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.utoronto.ca/~ifridman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fetyoffice.uwaterloo.ca/hse/radiation/rad_sealed/matter/atom_structure.ht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arisbreakfasts.blogspot.ca/2011/09/financiers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CA" dirty="0" smtClean="0"/>
              <a:t>Note on Posted Slides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CA" dirty="0" smtClean="0"/>
              <a:t>These are the slides that I intended to show in class on Mon. </a:t>
            </a:r>
            <a:r>
              <a:rPr lang="en-CA" dirty="0" smtClean="0"/>
              <a:t>Feb. 4, </a:t>
            </a:r>
            <a:r>
              <a:rPr lang="en-CA" dirty="0" smtClean="0"/>
              <a:t>2013.  </a:t>
            </a:r>
          </a:p>
          <a:p>
            <a:r>
              <a:rPr lang="en-CA" dirty="0" smtClean="0"/>
              <a:t>They contain important ideas and questions from your reading.  </a:t>
            </a:r>
          </a:p>
          <a:p>
            <a:r>
              <a:rPr lang="en-CA" dirty="0" smtClean="0"/>
              <a:t>Due to time constraints, I was probably not able to show all the slides during class.  </a:t>
            </a:r>
          </a:p>
          <a:p>
            <a:r>
              <a:rPr lang="en-CA" dirty="0"/>
              <a:t>T</a:t>
            </a:r>
            <a:r>
              <a:rPr lang="en-CA" dirty="0" smtClean="0"/>
              <a:t>hey are all posted here for completeness.</a:t>
            </a:r>
          </a:p>
        </p:txBody>
      </p:sp>
    </p:spTree>
    <p:extLst>
      <p:ext uri="{BB962C8B-B14F-4D97-AF65-F5344CB8AC3E}">
        <p14:creationId xmlns:p14="http://schemas.microsoft.com/office/powerpoint/2010/main" val="17570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371600"/>
          </a:xfrm>
        </p:spPr>
        <p:txBody>
          <a:bodyPr/>
          <a:lstStyle/>
          <a:p>
            <a:pPr marL="838200" indent="-838200" algn="l"/>
            <a:r>
              <a:rPr lang="en-US" sz="2800" dirty="0" smtClean="0"/>
              <a:t>The </a:t>
            </a:r>
            <a:r>
              <a:rPr lang="en-US" sz="2800" b="1" dirty="0" smtClean="0"/>
              <a:t>atomic number </a:t>
            </a:r>
            <a:r>
              <a:rPr lang="en-US" sz="2800" dirty="0" smtClean="0"/>
              <a:t>of an element matches the number of</a:t>
            </a:r>
          </a:p>
        </p:txBody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2971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800" dirty="0" smtClean="0"/>
              <a:t>A.	protons in the nucleus of an atom.</a:t>
            </a:r>
            <a:endParaRPr lang="en-US" sz="2800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2"/>
            </a:pPr>
            <a:r>
              <a:rPr lang="en-US" sz="2800" dirty="0" smtClean="0"/>
              <a:t>electrons in a neutral atom.</a:t>
            </a:r>
            <a:r>
              <a:rPr lang="en-US" sz="2800" b="1" dirty="0" smtClean="0">
                <a:ea typeface="Batang" pitchFamily="18" charset="-127"/>
              </a:rPr>
              <a:t> </a:t>
            </a:r>
          </a:p>
          <a:p>
            <a:pPr marL="609600" indent="-609600">
              <a:buFontTx/>
              <a:buAutoNum type="alphaUcPeriod" startAt="2"/>
            </a:pPr>
            <a:r>
              <a:rPr lang="en-US" sz="2800" dirty="0" smtClean="0"/>
              <a:t>Both of the above.</a:t>
            </a:r>
            <a:endParaRPr lang="en-US" sz="2800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4"/>
            </a:pPr>
            <a:r>
              <a:rPr lang="en-US" sz="2800" dirty="0" smtClean="0"/>
              <a:t>None of the above.</a:t>
            </a:r>
          </a:p>
          <a:p>
            <a:pPr marL="609600" indent="-609600">
              <a:buFontTx/>
              <a:buNone/>
            </a:pPr>
            <a:endParaRPr lang="en-US" sz="2800" dirty="0" smtClean="0"/>
          </a:p>
        </p:txBody>
      </p:sp>
      <p:sp>
        <p:nvSpPr>
          <p:cNvPr id="79667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Atoms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Challenge Question: </a:t>
            </a:r>
            <a:r>
              <a:rPr lang="en-US" sz="2400" b="1" i="1" dirty="0" smtClean="0">
                <a:solidFill>
                  <a:schemeClr val="bg1"/>
                </a:solidFill>
                <a:cs typeface="Arial" charset="0"/>
              </a:rPr>
              <a:t>Do you know it?</a:t>
            </a:r>
            <a:endParaRPr lang="en-US" sz="2400" b="1" i="1" dirty="0">
              <a:solidFill>
                <a:schemeClr val="folHlin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05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558" name="Picture 6" descr="11_09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1"/>
          <a:stretch>
            <a:fillRect/>
          </a:stretch>
        </p:blipFill>
        <p:spPr bwMode="auto">
          <a:xfrm>
            <a:off x="0" y="1034333"/>
            <a:ext cx="9052098" cy="563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7419"/>
            <a:ext cx="8229600" cy="729409"/>
          </a:xfrm>
        </p:spPr>
        <p:txBody>
          <a:bodyPr/>
          <a:lstStyle/>
          <a:p>
            <a:r>
              <a:rPr lang="en-US" dirty="0" smtClean="0"/>
              <a:t>Periodic Table of the Elements</a:t>
            </a:r>
          </a:p>
        </p:txBody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>
              <a:buFontTx/>
              <a:buNone/>
            </a:pPr>
            <a:endParaRPr lang="en-US" smtClean="0"/>
          </a:p>
          <a:p>
            <a:pPr lvl="4"/>
            <a:endParaRPr lang="en-US" smtClean="0"/>
          </a:p>
          <a:p>
            <a:pPr lvl="4"/>
            <a:endParaRPr lang="en-US" smtClean="0"/>
          </a:p>
          <a:p>
            <a:pPr lvl="4"/>
            <a:endParaRPr lang="en-US" smtClean="0"/>
          </a:p>
          <a:p>
            <a:pPr lvl="4"/>
            <a:endParaRPr lang="en-US" smtClean="0"/>
          </a:p>
          <a:p>
            <a:pPr lvl="4"/>
            <a:endParaRPr lang="en-US" smtClean="0"/>
          </a:p>
          <a:p>
            <a:pPr lvl="4">
              <a:buFontTx/>
              <a:buNone/>
            </a:pPr>
            <a:endParaRPr lang="en-US" sz="1800" smtClean="0"/>
          </a:p>
          <a:p>
            <a:pPr lvl="4">
              <a:buFontTx/>
              <a:buNone/>
            </a:pPr>
            <a:endParaRPr lang="en-US" sz="1800" smtClean="0"/>
          </a:p>
          <a:p>
            <a:pPr lvl="4">
              <a:buFontTx/>
              <a:buNone/>
            </a:pPr>
            <a:endParaRPr lang="en-US" sz="1800" smtClean="0"/>
          </a:p>
          <a:p>
            <a:pPr lvl="4">
              <a:buFontTx/>
              <a:buNone/>
            </a:pPr>
            <a:endParaRPr lang="en-US" sz="1800" smtClean="0"/>
          </a:p>
          <a:p>
            <a:pPr lvl="4">
              <a:buFontTx/>
              <a:buNone/>
            </a:pP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89849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4873" name="Picture 1033" descr="11_12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1"/>
          <a:stretch>
            <a:fillRect/>
          </a:stretch>
        </p:blipFill>
        <p:spPr bwMode="auto">
          <a:xfrm>
            <a:off x="303213" y="4370388"/>
            <a:ext cx="8535987" cy="197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48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76199"/>
            <a:ext cx="8229600" cy="1429871"/>
          </a:xfrm>
        </p:spPr>
        <p:txBody>
          <a:bodyPr/>
          <a:lstStyle/>
          <a:p>
            <a:r>
              <a:rPr lang="en-US" dirty="0" smtClean="0"/>
              <a:t>Compounds are made of Molecules</a:t>
            </a:r>
          </a:p>
        </p:txBody>
      </p:sp>
      <p:sp>
        <p:nvSpPr>
          <p:cNvPr id="8048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489166"/>
            <a:ext cx="8229600" cy="2868522"/>
          </a:xfrm>
        </p:spPr>
        <p:txBody>
          <a:bodyPr/>
          <a:lstStyle/>
          <a:p>
            <a:r>
              <a:rPr lang="en-US" sz="3600" b="1" dirty="0" smtClean="0"/>
              <a:t>Molecules</a:t>
            </a:r>
            <a:r>
              <a:rPr lang="en-US" sz="3600" dirty="0" smtClean="0"/>
              <a:t> are two or more atoms bonded together</a:t>
            </a:r>
          </a:p>
          <a:p>
            <a:pPr>
              <a:buFontTx/>
              <a:buNone/>
            </a:pPr>
            <a:r>
              <a:rPr lang="en-US" sz="3600" dirty="0" smtClean="0"/>
              <a:t>	</a:t>
            </a:r>
            <a:r>
              <a:rPr lang="en-US" dirty="0" smtClean="0"/>
              <a:t>Example: </a:t>
            </a:r>
          </a:p>
          <a:p>
            <a:pPr lvl="1">
              <a:buFont typeface="Times" pitchFamily="48" charset="0"/>
              <a:buChar char="•"/>
            </a:pPr>
            <a:r>
              <a:rPr lang="en-US" dirty="0" smtClean="0">
                <a:latin typeface="Times New Roman" pitchFamily="48" charset="0"/>
              </a:rPr>
              <a:t>NH</a:t>
            </a:r>
            <a:r>
              <a:rPr lang="en-US" baseline="-25000" dirty="0" smtClean="0">
                <a:latin typeface="Times New Roman" pitchFamily="48" charset="0"/>
              </a:rPr>
              <a:t>3 </a:t>
            </a:r>
            <a:r>
              <a:rPr lang="en-US" dirty="0" smtClean="0"/>
              <a:t>(ammonia)</a:t>
            </a:r>
          </a:p>
          <a:p>
            <a:pPr lvl="1">
              <a:buFont typeface="Times" pitchFamily="48" charset="0"/>
              <a:buChar char="•"/>
            </a:pPr>
            <a:r>
              <a:rPr lang="en-US" dirty="0" smtClean="0"/>
              <a:t>3 atoms of hydrogen and 1 atom of nitrogen</a:t>
            </a:r>
          </a:p>
        </p:txBody>
      </p:sp>
    </p:spTree>
    <p:extLst>
      <p:ext uri="{BB962C8B-B14F-4D97-AF65-F5344CB8AC3E}">
        <p14:creationId xmlns:p14="http://schemas.microsoft.com/office/powerpoint/2010/main" val="338409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48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1014" name="Picture 1030" descr="12_01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6229350" y="803275"/>
            <a:ext cx="2578100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1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Crystal Structure</a:t>
            </a:r>
          </a:p>
        </p:txBody>
      </p:sp>
      <p:sp>
        <p:nvSpPr>
          <p:cNvPr id="811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750" y="1004888"/>
            <a:ext cx="5684838" cy="5243512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800" dirty="0" smtClean="0"/>
              <a:t>Atoms in a solid are arranged in a regular array called a crystal.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/>
              <a:t>If you shine an X-ray beam on a solid and it produces an X-ray diffraction pattern, this is evidence of the crystalline nature of the solid.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/>
              <a:t>Solids that do not have atoms arranged in a regular array are called amorphous solids.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6cvd.com/cvd/uploaded_files/diamond-conventional-unit-ce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424" y="1500932"/>
            <a:ext cx="3496922" cy="332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7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dirty="0" smtClean="0"/>
              <a:t>Crystal Structure</a:t>
            </a:r>
          </a:p>
        </p:txBody>
      </p:sp>
      <p:sp>
        <p:nvSpPr>
          <p:cNvPr id="817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750" y="1004888"/>
            <a:ext cx="8250238" cy="524351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 smtClean="0"/>
              <a:t>The following kinds of bonds can exist between atoms in a solid:</a:t>
            </a:r>
          </a:p>
          <a:p>
            <a:pPr eaLnBrk="1" hangingPunct="1"/>
            <a:r>
              <a:rPr lang="en-US" sz="2800" dirty="0" smtClean="0"/>
              <a:t>Ionic </a:t>
            </a:r>
          </a:p>
          <a:p>
            <a:pPr eaLnBrk="1" hangingPunct="1"/>
            <a:r>
              <a:rPr lang="en-US" sz="2800" dirty="0" smtClean="0"/>
              <a:t>Covalent </a:t>
            </a:r>
          </a:p>
          <a:p>
            <a:pPr eaLnBrk="1" hangingPunct="1"/>
            <a:r>
              <a:rPr lang="en-US" sz="2800" dirty="0" smtClean="0"/>
              <a:t>Metallic </a:t>
            </a:r>
          </a:p>
          <a:p>
            <a:pPr eaLnBrk="1" hangingPunct="1"/>
            <a:r>
              <a:rPr lang="en-US" sz="2800" dirty="0" smtClean="0"/>
              <a:t>Van der Waals—the weakest</a:t>
            </a:r>
          </a:p>
          <a:p>
            <a:pPr eaLnBrk="1" hangingPunct="1">
              <a:spcBef>
                <a:spcPct val="50000"/>
              </a:spcBef>
            </a:pPr>
            <a:endParaRPr lang="en-US" sz="2800" dirty="0" smtClean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 smtClean="0"/>
              <a:t>The properties of a solid are dependent upon the kind of bonds that exists between the atoms.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75257" y="6624918"/>
            <a:ext cx="40687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</a:t>
            </a:r>
            <a:r>
              <a:rPr lang="en-CA" sz="800" dirty="0"/>
              <a:t>Image retrieved Jan.11 2013 from </a:t>
            </a:r>
            <a:r>
              <a:rPr lang="en-CA" sz="800" dirty="0">
                <a:hlinkClick r:id="rId3"/>
              </a:rPr>
              <a:t>http://</a:t>
            </a:r>
            <a:r>
              <a:rPr lang="en-CA" sz="800" dirty="0" smtClean="0">
                <a:hlinkClick r:id="rId3"/>
              </a:rPr>
              <a:t>www.e6cvd.com/cvd/page.jsp?pageid=361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82144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15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vian Water 1 Liter 8 P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241" y="159226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2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Density</a:t>
            </a:r>
          </a:p>
        </p:txBody>
      </p:sp>
      <p:sp>
        <p:nvSpPr>
          <p:cNvPr id="812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750" y="1004888"/>
            <a:ext cx="8296275" cy="5243512"/>
          </a:xfrm>
        </p:spPr>
        <p:txBody>
          <a:bodyPr/>
          <a:lstStyle/>
          <a:p>
            <a:pPr eaLnBrk="1" hangingPunct="1"/>
            <a:r>
              <a:rPr lang="en-US" dirty="0" smtClean="0"/>
              <a:t>Amount of mass per unit volume of a material.</a:t>
            </a:r>
          </a:p>
          <a:p>
            <a:pPr algn="ctr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Unit of density is kg/m</a:t>
            </a:r>
            <a:r>
              <a:rPr lang="en-US" baseline="30000" dirty="0" smtClean="0"/>
              <a:t>3</a:t>
            </a:r>
            <a:r>
              <a:rPr lang="en-US" dirty="0" smtClean="0"/>
              <a:t> or g/cm</a:t>
            </a:r>
            <a:r>
              <a:rPr lang="en-US" baseline="30000" dirty="0" smtClean="0"/>
              <a:t>3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sz="2800" dirty="0" smtClean="0"/>
              <a:t>Example: </a:t>
            </a:r>
            <a:br>
              <a:rPr lang="en-US" sz="2800" dirty="0" smtClean="0"/>
            </a:br>
            <a:r>
              <a:rPr lang="en-US" sz="2800" dirty="0" smtClean="0"/>
              <a:t>	Density of water is 1000 kg/m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, or 1 g/cm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.</a:t>
            </a:r>
          </a:p>
        </p:txBody>
      </p:sp>
      <p:sp>
        <p:nvSpPr>
          <p:cNvPr id="812040" name="Rectangle 1032"/>
          <p:cNvSpPr>
            <a:spLocks noChangeArrowheads="1"/>
          </p:cNvSpPr>
          <p:nvPr/>
        </p:nvSpPr>
        <p:spPr bwMode="auto">
          <a:xfrm>
            <a:off x="4297363" y="2587625"/>
            <a:ext cx="1095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1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grpSp>
        <p:nvGrpSpPr>
          <p:cNvPr id="812043" name="Group 1035"/>
          <p:cNvGrpSpPr>
            <a:grpSpLocks/>
          </p:cNvGrpSpPr>
          <p:nvPr/>
        </p:nvGrpSpPr>
        <p:grpSpPr bwMode="auto">
          <a:xfrm>
            <a:off x="2714625" y="2341563"/>
            <a:ext cx="3068638" cy="1023937"/>
            <a:chOff x="1710" y="1475"/>
            <a:chExt cx="1933" cy="645"/>
          </a:xfrm>
        </p:grpSpPr>
        <p:sp>
          <p:nvSpPr>
            <p:cNvPr id="812037" name="Line 1029"/>
            <p:cNvSpPr>
              <a:spLocks noChangeShapeType="1"/>
            </p:cNvSpPr>
            <p:nvPr/>
          </p:nvSpPr>
          <p:spPr bwMode="auto">
            <a:xfrm>
              <a:off x="2768" y="1783"/>
              <a:ext cx="875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12038" name="Rectangle 1030"/>
            <p:cNvSpPr>
              <a:spLocks noChangeArrowheads="1"/>
            </p:cNvSpPr>
            <p:nvPr/>
          </p:nvSpPr>
          <p:spPr bwMode="auto">
            <a:xfrm>
              <a:off x="2802" y="1822"/>
              <a:ext cx="799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100">
                  <a:solidFill>
                    <a:srgbClr val="000000"/>
                  </a:solidFill>
                </a:rPr>
                <a:t>volume</a:t>
              </a:r>
              <a:endParaRPr lang="en-US"/>
            </a:p>
          </p:txBody>
        </p:sp>
        <p:sp>
          <p:nvSpPr>
            <p:cNvPr id="812039" name="Rectangle 1031"/>
            <p:cNvSpPr>
              <a:spLocks noChangeArrowheads="1"/>
            </p:cNvSpPr>
            <p:nvPr/>
          </p:nvSpPr>
          <p:spPr bwMode="auto">
            <a:xfrm>
              <a:off x="2919" y="1475"/>
              <a:ext cx="593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100">
                  <a:solidFill>
                    <a:srgbClr val="000000"/>
                  </a:solidFill>
                </a:rPr>
                <a:t>mass</a:t>
              </a:r>
              <a:endParaRPr lang="en-US"/>
            </a:p>
          </p:txBody>
        </p:sp>
        <p:sp>
          <p:nvSpPr>
            <p:cNvPr id="812041" name="Rectangle 1033"/>
            <p:cNvSpPr>
              <a:spLocks noChangeArrowheads="1"/>
            </p:cNvSpPr>
            <p:nvPr/>
          </p:nvSpPr>
          <p:spPr bwMode="auto">
            <a:xfrm>
              <a:off x="1710" y="1630"/>
              <a:ext cx="896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100" dirty="0">
                  <a:solidFill>
                    <a:srgbClr val="000000"/>
                  </a:solidFill>
                </a:rPr>
                <a:t>Density </a:t>
              </a:r>
              <a:endParaRPr lang="en-US" dirty="0"/>
            </a:p>
          </p:txBody>
        </p:sp>
        <p:sp>
          <p:nvSpPr>
            <p:cNvPr id="812042" name="Rectangle 1034"/>
            <p:cNvSpPr>
              <a:spLocks noChangeArrowheads="1"/>
            </p:cNvSpPr>
            <p:nvPr/>
          </p:nvSpPr>
          <p:spPr bwMode="auto">
            <a:xfrm>
              <a:off x="2582" y="1605"/>
              <a:ext cx="136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100" dirty="0">
                  <a:solidFill>
                    <a:srgbClr val="000000"/>
                  </a:solidFill>
                  <a:latin typeface="Symbol" pitchFamily="18" charset="2"/>
                  <a:sym typeface="Symbol" pitchFamily="18" charset="2"/>
                </a:rPr>
                <a:t>=</a:t>
              </a:r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160838" y="6591488"/>
            <a:ext cx="49311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[Image retrieved Jan. 11, 2013 from </a:t>
            </a:r>
            <a:r>
              <a:rPr lang="en-CA" sz="800" dirty="0" smtClean="0">
                <a:hlinkClick r:id="rId3"/>
              </a:rPr>
              <a:t>http</a:t>
            </a:r>
            <a:r>
              <a:rPr lang="en-CA" sz="800" dirty="0">
                <a:hlinkClick r:id="rId3"/>
              </a:rPr>
              <a:t>://</a:t>
            </a:r>
            <a:r>
              <a:rPr lang="en-CA" sz="800" dirty="0" smtClean="0">
                <a:hlinkClick r:id="rId3"/>
              </a:rPr>
              <a:t>www.amazon.com/Evian-Water-Liter-Pack/dp/B0041HVMU0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371600"/>
          </a:xfrm>
        </p:spPr>
        <p:txBody>
          <a:bodyPr/>
          <a:lstStyle/>
          <a:p>
            <a:pPr marL="838200" indent="-838200" algn="l"/>
            <a:r>
              <a:rPr lang="en-US" sz="2800" dirty="0" smtClean="0"/>
              <a:t>If the volume of an object were to double, with no change in mass, what would happen to its density?</a:t>
            </a:r>
          </a:p>
        </p:txBody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29718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800" dirty="0" smtClean="0"/>
              <a:t>It would remain unchanged.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 smtClean="0"/>
              <a:t>It would double.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 smtClean="0"/>
              <a:t>It would decrease by a factor of two.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 smtClean="0"/>
              <a:t>None of these.</a:t>
            </a:r>
          </a:p>
        </p:txBody>
      </p:sp>
      <p:sp>
        <p:nvSpPr>
          <p:cNvPr id="79667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Atoms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Check your </a:t>
            </a:r>
            <a:r>
              <a:rPr lang="en-US" sz="2400" b="1" dirty="0" err="1" smtClean="0">
                <a:solidFill>
                  <a:schemeClr val="bg1"/>
                </a:solidFill>
                <a:cs typeface="Arial" charset="0"/>
              </a:rPr>
              <a:t>neighbour</a:t>
            </a:r>
            <a:endParaRPr lang="en-US" sz="2400" b="1" i="1" dirty="0">
              <a:solidFill>
                <a:schemeClr val="folHlin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78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e/e8/Office-pink-eras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1319" cy="184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3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08846" y="0"/>
            <a:ext cx="7835153" cy="1009650"/>
          </a:xfrm>
        </p:spPr>
        <p:txBody>
          <a:bodyPr/>
          <a:lstStyle/>
          <a:p>
            <a:pPr eaLnBrk="1" hangingPunct="1"/>
            <a:r>
              <a:rPr lang="en-US" dirty="0" smtClean="0"/>
              <a:t>Elasticity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165" y="1811712"/>
            <a:ext cx="8552329" cy="4678736"/>
          </a:xfrm>
        </p:spPr>
        <p:txBody>
          <a:bodyPr/>
          <a:lstStyle/>
          <a:p>
            <a:pPr eaLnBrk="1" hangingPunct="1"/>
            <a:r>
              <a:rPr lang="en-US" dirty="0" smtClean="0"/>
              <a:t>A solid object subjected to external forces may undergo changes in shape and/or size.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 body’s </a:t>
            </a:r>
            <a:r>
              <a:rPr lang="en-US" i="1" dirty="0" smtClean="0"/>
              <a:t>elasticity</a:t>
            </a:r>
            <a:r>
              <a:rPr lang="en-US" dirty="0" smtClean="0"/>
              <a:t> is a measure of how much it changes when a deforming force is exerted on it and how well it returns to its original shape.</a:t>
            </a:r>
          </a:p>
          <a:p>
            <a:pPr lvl="1" eaLnBrk="1" hangingPunct="1"/>
            <a:r>
              <a:rPr lang="en-US" dirty="0" smtClean="0"/>
              <a:t>Materials that do not return to their original shape are </a:t>
            </a:r>
            <a:r>
              <a:rPr lang="en-US" i="1" dirty="0" smtClean="0"/>
              <a:t>inelastic.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802747" y="6623272"/>
            <a:ext cx="43412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[Image retrieved Jan. 11 2013 from </a:t>
            </a:r>
            <a:r>
              <a:rPr lang="en-CA" sz="800" dirty="0" smtClean="0">
                <a:hlinkClick r:id="rId3"/>
              </a:rPr>
              <a:t>http</a:t>
            </a:r>
            <a:r>
              <a:rPr lang="en-CA" sz="800" dirty="0">
                <a:hlinkClick r:id="rId3"/>
              </a:rPr>
              <a:t>://</a:t>
            </a:r>
            <a:r>
              <a:rPr lang="en-CA" sz="800" dirty="0" smtClean="0">
                <a:hlinkClick r:id="rId3"/>
              </a:rPr>
              <a:t>en.wikipedia.org/wiki/File:Office-pink-erasers.jpg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0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31850"/>
          </a:xfrm>
        </p:spPr>
        <p:txBody>
          <a:bodyPr/>
          <a:lstStyle/>
          <a:p>
            <a:pPr eaLnBrk="1" hangingPunct="1"/>
            <a:r>
              <a:rPr lang="en-US" smtClean="0"/>
              <a:t>Elasticity</a:t>
            </a:r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750" y="871538"/>
            <a:ext cx="8488363" cy="160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/>
              <a:t>Hooke’s law</a:t>
            </a:r>
            <a:r>
              <a:rPr lang="en-US" sz="2800" smtClean="0"/>
              <a:t>: The extension of a spring is directly proportional to the force applied to it.</a:t>
            </a:r>
          </a:p>
        </p:txBody>
      </p:sp>
      <p:sp>
        <p:nvSpPr>
          <p:cNvPr id="827404" name="Rectangle 12"/>
          <p:cNvSpPr>
            <a:spLocks noChangeArrowheads="1"/>
          </p:cNvSpPr>
          <p:nvPr/>
        </p:nvSpPr>
        <p:spPr bwMode="auto">
          <a:xfrm>
            <a:off x="2324100" y="2078038"/>
            <a:ext cx="15763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>
                <a:solidFill>
                  <a:srgbClr val="000000"/>
                </a:solidFill>
              </a:rPr>
              <a:t>extension</a:t>
            </a:r>
            <a:endParaRPr lang="en-US"/>
          </a:p>
        </p:txBody>
      </p:sp>
      <p:sp>
        <p:nvSpPr>
          <p:cNvPr id="827405" name="Rectangle 13"/>
          <p:cNvSpPr>
            <a:spLocks noChangeArrowheads="1"/>
          </p:cNvSpPr>
          <p:nvPr/>
        </p:nvSpPr>
        <p:spPr bwMode="auto">
          <a:xfrm>
            <a:off x="2247900" y="2078038"/>
            <a:ext cx="1016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827406" name="Rectangle 14"/>
          <p:cNvSpPr>
            <a:spLocks noChangeArrowheads="1"/>
          </p:cNvSpPr>
          <p:nvPr/>
        </p:nvSpPr>
        <p:spPr bwMode="auto">
          <a:xfrm>
            <a:off x="2052638" y="2078038"/>
            <a:ext cx="214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>
                <a:solidFill>
                  <a:srgbClr val="000000"/>
                </a:solidFill>
              </a:rPr>
              <a:t>~</a:t>
            </a:r>
            <a:endParaRPr lang="en-US"/>
          </a:p>
        </p:txBody>
      </p:sp>
      <p:sp>
        <p:nvSpPr>
          <p:cNvPr id="827407" name="Rectangle 15"/>
          <p:cNvSpPr>
            <a:spLocks noChangeArrowheads="1"/>
          </p:cNvSpPr>
          <p:nvPr/>
        </p:nvSpPr>
        <p:spPr bwMode="auto">
          <a:xfrm>
            <a:off x="1960563" y="2078038"/>
            <a:ext cx="1016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827408" name="Rectangle 16"/>
          <p:cNvSpPr>
            <a:spLocks noChangeArrowheads="1"/>
          </p:cNvSpPr>
          <p:nvPr/>
        </p:nvSpPr>
        <p:spPr bwMode="auto">
          <a:xfrm>
            <a:off x="1036638" y="2078038"/>
            <a:ext cx="94138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>
                <a:solidFill>
                  <a:srgbClr val="000000"/>
                </a:solidFill>
              </a:rPr>
              <a:t>Force</a:t>
            </a:r>
            <a:endParaRPr lang="en-US"/>
          </a:p>
        </p:txBody>
      </p:sp>
      <p:sp>
        <p:nvSpPr>
          <p:cNvPr id="827398" name="Text Box 6"/>
          <p:cNvSpPr txBox="1">
            <a:spLocks noChangeArrowheads="1"/>
          </p:cNvSpPr>
          <p:nvPr/>
        </p:nvSpPr>
        <p:spPr bwMode="auto">
          <a:xfrm>
            <a:off x="4597400" y="2028825"/>
            <a:ext cx="5000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or</a:t>
            </a:r>
          </a:p>
        </p:txBody>
      </p:sp>
      <p:sp>
        <p:nvSpPr>
          <p:cNvPr id="827409" name="Rectangle 17"/>
          <p:cNvSpPr>
            <a:spLocks noChangeArrowheads="1"/>
          </p:cNvSpPr>
          <p:nvPr/>
        </p:nvSpPr>
        <p:spPr bwMode="auto">
          <a:xfrm>
            <a:off x="7264400" y="2098675"/>
            <a:ext cx="1841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</a:rPr>
              <a:t>x</a:t>
            </a:r>
            <a:endParaRPr lang="en-US"/>
          </a:p>
        </p:txBody>
      </p:sp>
      <p:sp>
        <p:nvSpPr>
          <p:cNvPr id="827410" name="Rectangle 18"/>
          <p:cNvSpPr>
            <a:spLocks noChangeArrowheads="1"/>
          </p:cNvSpPr>
          <p:nvPr/>
        </p:nvSpPr>
        <p:spPr bwMode="auto">
          <a:xfrm>
            <a:off x="6942138" y="2098675"/>
            <a:ext cx="1016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827411" name="Rectangle 19"/>
          <p:cNvSpPr>
            <a:spLocks noChangeArrowheads="1"/>
          </p:cNvSpPr>
          <p:nvPr/>
        </p:nvSpPr>
        <p:spPr bwMode="auto">
          <a:xfrm>
            <a:off x="6746875" y="2098675"/>
            <a:ext cx="214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>
                <a:solidFill>
                  <a:srgbClr val="000000"/>
                </a:solidFill>
              </a:rPr>
              <a:t>~</a:t>
            </a:r>
            <a:endParaRPr lang="en-US"/>
          </a:p>
        </p:txBody>
      </p:sp>
      <p:sp>
        <p:nvSpPr>
          <p:cNvPr id="827412" name="Rectangle 20"/>
          <p:cNvSpPr>
            <a:spLocks noChangeArrowheads="1"/>
          </p:cNvSpPr>
          <p:nvPr/>
        </p:nvSpPr>
        <p:spPr bwMode="auto">
          <a:xfrm>
            <a:off x="6654800" y="2098675"/>
            <a:ext cx="1016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827413" name="Rectangle 21"/>
          <p:cNvSpPr>
            <a:spLocks noChangeArrowheads="1"/>
          </p:cNvSpPr>
          <p:nvPr/>
        </p:nvSpPr>
        <p:spPr bwMode="auto">
          <a:xfrm>
            <a:off x="6448425" y="2098675"/>
            <a:ext cx="2254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</a:rPr>
              <a:t>F</a:t>
            </a:r>
            <a:endParaRPr lang="en-US"/>
          </a:p>
        </p:txBody>
      </p:sp>
      <p:sp>
        <p:nvSpPr>
          <p:cNvPr id="827414" name="Rectangle 22"/>
          <p:cNvSpPr>
            <a:spLocks noChangeArrowheads="1"/>
          </p:cNvSpPr>
          <p:nvPr/>
        </p:nvSpPr>
        <p:spPr bwMode="auto">
          <a:xfrm>
            <a:off x="7029450" y="2093913"/>
            <a:ext cx="2254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>
                <a:solidFill>
                  <a:srgbClr val="000000"/>
                </a:solidFill>
                <a:latin typeface="Symbol" pitchFamily="18" charset="2"/>
                <a:sym typeface="Symbol" pitchFamily="18" charset="2"/>
              </a:rPr>
              <a:t>D</a:t>
            </a:r>
            <a:endParaRPr lang="en-US"/>
          </a:p>
        </p:txBody>
      </p:sp>
      <p:pic>
        <p:nvPicPr>
          <p:cNvPr id="827402" name="Picture 10" descr="Fig12-7_Anim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2643188"/>
            <a:ext cx="1263650" cy="362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5113" y="1066800"/>
            <a:ext cx="8686800" cy="4395788"/>
          </a:xfrm>
        </p:spPr>
        <p:txBody>
          <a:bodyPr/>
          <a:lstStyle/>
          <a:p>
            <a:pPr marL="0" indent="0" eaLnBrk="1" hangingPunct="1">
              <a:spcAft>
                <a:spcPct val="100000"/>
              </a:spcAft>
              <a:buFontTx/>
              <a:buNone/>
            </a:pPr>
            <a:r>
              <a:rPr lang="en-US" sz="2800" dirty="0" smtClean="0"/>
              <a:t>A 10-cm-long spring extends to 12 cm when a 1-kg load is suspended from it.  What would be its length if a 3-kg load were suspended from it?  </a:t>
            </a:r>
          </a:p>
          <a:p>
            <a:pPr marL="0" indent="0" eaLnBrk="1" hangingPunct="1">
              <a:buFontTx/>
              <a:buAutoNum type="alphaUcPeriod"/>
            </a:pPr>
            <a:r>
              <a:rPr lang="en-US" sz="2800" dirty="0" smtClean="0"/>
              <a:t>  14 cm</a:t>
            </a:r>
            <a:endParaRPr lang="en-US" sz="2800" dirty="0" smtClean="0">
              <a:ea typeface="Batang" pitchFamily="18" charset="-127"/>
            </a:endParaRPr>
          </a:p>
          <a:p>
            <a:pPr marL="0" indent="0" eaLnBrk="1" hangingPunct="1">
              <a:buFontTx/>
              <a:buAutoNum type="alphaUcPeriod" startAt="2"/>
            </a:pPr>
            <a:r>
              <a:rPr lang="en-US" sz="2800" dirty="0" smtClean="0"/>
              <a:t>  16 cm</a:t>
            </a:r>
            <a:r>
              <a:rPr lang="en-US" sz="2800" b="1" dirty="0" smtClean="0">
                <a:ea typeface="Batang" pitchFamily="18" charset="-127"/>
              </a:rPr>
              <a:t> </a:t>
            </a:r>
          </a:p>
          <a:p>
            <a:pPr marL="0" indent="0" eaLnBrk="1" hangingPunct="1">
              <a:buFontTx/>
              <a:buAutoNum type="alphaUcPeriod" startAt="2"/>
            </a:pPr>
            <a:r>
              <a:rPr lang="en-US" sz="2800" dirty="0" smtClean="0"/>
              <a:t>  20 cm</a:t>
            </a:r>
            <a:endParaRPr lang="en-US" sz="2800" dirty="0" smtClean="0">
              <a:ea typeface="Batang" pitchFamily="18" charset="-127"/>
            </a:endParaRPr>
          </a:p>
          <a:p>
            <a:pPr marL="0" indent="0" eaLnBrk="1" hangingPunct="1">
              <a:buFontTx/>
              <a:buAutoNum type="alphaUcPeriod" startAt="4"/>
            </a:pPr>
            <a:r>
              <a:rPr lang="en-US" sz="2800" dirty="0" smtClean="0"/>
              <a:t>  24 cm</a:t>
            </a:r>
          </a:p>
        </p:txBody>
      </p:sp>
      <p:sp>
        <p:nvSpPr>
          <p:cNvPr id="830467" name="Rectangle 4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3B7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Elasticity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3200" b="1" i="1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487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38097" y="171370"/>
            <a:ext cx="5219700" cy="1858962"/>
          </a:xfrm>
        </p:spPr>
        <p:txBody>
          <a:bodyPr/>
          <a:lstStyle/>
          <a:p>
            <a:pPr eaLnBrk="1" hangingPunct="1"/>
            <a:r>
              <a:rPr lang="en-US" sz="3800" dirty="0" smtClean="0"/>
              <a:t>PHY205H1S </a:t>
            </a:r>
            <a:br>
              <a:rPr lang="en-US" sz="3800" dirty="0" smtClean="0"/>
            </a:br>
            <a:r>
              <a:rPr lang="en-US" sz="3600" dirty="0" smtClean="0"/>
              <a:t>Physics of Everyday Life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>
                <a:latin typeface="Times New Roman" charset="0"/>
              </a:rPr>
              <a:t>Class 8: </a:t>
            </a:r>
            <a:r>
              <a:rPr lang="en-US" sz="3800" b="1" dirty="0" smtClean="0">
                <a:latin typeface="Times New Roman" charset="0"/>
              </a:rPr>
              <a:t>Solids</a:t>
            </a:r>
            <a:endParaRPr lang="en-US" sz="3800" b="1" dirty="0">
              <a:latin typeface="Times New Roman" charset="0"/>
            </a:endParaRP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0592" y="2299797"/>
            <a:ext cx="4843921" cy="4101003"/>
          </a:xfrm>
        </p:spPr>
        <p:txBody>
          <a:bodyPr/>
          <a:lstStyle/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/>
              <a:t>Atoms, Elements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/>
              <a:t>Molecules, Compounds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/>
              <a:t>Crystal Structure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 smtClean="0"/>
              <a:t>Density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/>
              <a:t>Elasticity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/>
              <a:t>Tension and Compression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/>
              <a:t>Arches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/>
              <a:t>Scaling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endParaRPr lang="en-US" sz="2800" dirty="0"/>
          </a:p>
          <a:p>
            <a:pPr marL="457200" indent="-457200" eaLnBrk="1" hangingPunct="1">
              <a:buFont typeface="Arial" pitchFamily="34" charset="0"/>
              <a:buChar char="•"/>
            </a:pPr>
            <a:endParaRPr lang="en-US" sz="2800" dirty="0"/>
          </a:p>
        </p:txBody>
      </p:sp>
      <p:pic>
        <p:nvPicPr>
          <p:cNvPr id="1026" name="Picture 2" descr="http://www.toronto.ca/auda/images/prince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58" y="342900"/>
            <a:ext cx="3844041" cy="377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67993" y="-35830"/>
            <a:ext cx="36760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Image from </a:t>
            </a:r>
            <a:r>
              <a:rPr lang="en-CA" sz="800" dirty="0">
                <a:hlinkClick r:id="rId3"/>
              </a:rPr>
              <a:t>http://</a:t>
            </a:r>
            <a:r>
              <a:rPr lang="en-CA" sz="800" dirty="0" smtClean="0">
                <a:hlinkClick r:id="rId3"/>
              </a:rPr>
              <a:t>www.toronto.ca/auda/elements_hon_men_arch_2001.htm</a:t>
            </a:r>
            <a:r>
              <a:rPr lang="en-CA" sz="800" dirty="0" smtClean="0"/>
              <a:t> </a:t>
            </a:r>
            <a:endParaRPr lang="en-CA" sz="800" dirty="0"/>
          </a:p>
        </p:txBody>
      </p:sp>
      <p:pic>
        <p:nvPicPr>
          <p:cNvPr id="1028" name="Picture 4" descr="White brid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59" y="4405501"/>
            <a:ext cx="3844041" cy="179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09874" y="6293077"/>
            <a:ext cx="52341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Image from </a:t>
            </a:r>
            <a:r>
              <a:rPr lang="en-CA" sz="800" dirty="0">
                <a:hlinkClick r:id="rId5"/>
              </a:rPr>
              <a:t>http://</a:t>
            </a:r>
            <a:r>
              <a:rPr lang="en-CA" sz="800" dirty="0" smtClean="0">
                <a:hlinkClick r:id="rId5"/>
              </a:rPr>
              <a:t>torontopubliclibrary.typepad.com/trl/2012/11/research-guide-to-the-humber-river-ontario.html</a:t>
            </a:r>
            <a:r>
              <a:rPr lang="en-CA" sz="800" dirty="0" smtClean="0"/>
              <a:t> 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232991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Hooke’s Law: Example 1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60364" y="1466850"/>
            <a:ext cx="5753054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Consider a spring that stretches an amount </a:t>
            </a:r>
            <a:r>
              <a:rPr lang="en-US" sz="2800" i="1" dirty="0" smtClean="0"/>
              <a:t>d</a:t>
            </a:r>
            <a:r>
              <a:rPr lang="en-US" sz="2800" dirty="0" smtClean="0"/>
              <a:t> when a load of mass </a:t>
            </a:r>
            <a:r>
              <a:rPr lang="en-US" sz="2800" i="1" dirty="0" smtClean="0"/>
              <a:t>m</a:t>
            </a:r>
            <a:r>
              <a:rPr lang="en-US" sz="2800" dirty="0" smtClean="0"/>
              <a:t> is suspended from it.  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How much will the spring stretch if two identical springs support the same single mass as shown?</a:t>
            </a:r>
            <a:endParaRPr lang="en-US" sz="2800" dirty="0"/>
          </a:p>
        </p:txBody>
      </p:sp>
      <p:pic>
        <p:nvPicPr>
          <p:cNvPr id="27650" name="Picture 2" descr="C:\Users\jharlow\Documents\Documents\teaching\everyday13\hewitt materials\hewitt_ch12\12_Pg227_UnFigur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838" y="831850"/>
            <a:ext cx="2365375" cy="658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75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0"/>
            <a:ext cx="7824651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Hooke’s Law: Example 2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60364" y="1466850"/>
            <a:ext cx="5753054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Consider a spring that stretches an amount </a:t>
            </a:r>
            <a:r>
              <a:rPr lang="en-US" sz="2800" i="1" dirty="0" smtClean="0"/>
              <a:t>d</a:t>
            </a:r>
            <a:r>
              <a:rPr lang="en-US" sz="2800" dirty="0" smtClean="0"/>
              <a:t> when a load of mass </a:t>
            </a:r>
            <a:r>
              <a:rPr lang="en-US" sz="2800" i="1" dirty="0" smtClean="0"/>
              <a:t>m</a:t>
            </a:r>
            <a:r>
              <a:rPr lang="en-US" sz="2800" dirty="0" smtClean="0"/>
              <a:t> is suspended from it.  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How much will the spring stretch if two identical springs support the same single mass as shown?</a:t>
            </a:r>
            <a:endParaRPr lang="en-US" sz="2800" dirty="0"/>
          </a:p>
        </p:txBody>
      </p:sp>
      <p:pic>
        <p:nvPicPr>
          <p:cNvPr id="28674" name="Picture 2" descr="C:\Users\jharlow\Documents\Documents\teaching\everyday13\hewitt materials\hewitt_ch12\12_Pg227_UnFigur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17" y="280217"/>
            <a:ext cx="1479460" cy="713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11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Tension and Compression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6388" y="1050925"/>
            <a:ext cx="8575675" cy="1660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When something is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 pulled it is in </a:t>
            </a:r>
            <a:r>
              <a:rPr lang="en-US" b="1" dirty="0" smtClean="0"/>
              <a:t>tension.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squashed it is in </a:t>
            </a:r>
            <a:r>
              <a:rPr lang="en-US" b="1" dirty="0" smtClean="0"/>
              <a:t>compression.</a:t>
            </a:r>
            <a:endParaRPr lang="en-US" dirty="0" smtClean="0"/>
          </a:p>
        </p:txBody>
      </p:sp>
      <p:pic>
        <p:nvPicPr>
          <p:cNvPr id="6146" name="Picture 2" descr="C:\Users\jharlow\Documents\Documents\teaching\everyday13\hewitt materials\hewitt_ch12\12_06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017" y="3534616"/>
            <a:ext cx="373062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Woman hanging upside-down from a rope tied to her ankles, against a background of blue s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80" y="3074323"/>
            <a:ext cx="2946213" cy="293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95480" y="6192091"/>
            <a:ext cx="3133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 smtClean="0"/>
              <a:t>[Image retrieved Jan.11 2013 from http</a:t>
            </a:r>
            <a:r>
              <a:rPr lang="en-CA" sz="800" dirty="0"/>
              <a:t>://busstop.typepad.com/blog/2007/07/the-blonde-and-.</a:t>
            </a:r>
            <a:r>
              <a:rPr lang="en-CA" sz="800" dirty="0" smtClean="0"/>
              <a:t>html 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29" name="Picture 9" descr="12_09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8"/>
          <a:stretch>
            <a:fillRect/>
          </a:stretch>
        </p:blipFill>
        <p:spPr bwMode="auto">
          <a:xfrm>
            <a:off x="3067050" y="3349625"/>
            <a:ext cx="5988050" cy="195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Tension and Compression</a:t>
            </a:r>
          </a:p>
        </p:txBody>
      </p:sp>
      <p:sp>
        <p:nvSpPr>
          <p:cNvPr id="849924" name="Rectangle 3"/>
          <p:cNvSpPr>
            <a:spLocks noChangeArrowheads="1"/>
          </p:cNvSpPr>
          <p:nvPr/>
        </p:nvSpPr>
        <p:spPr bwMode="auto">
          <a:xfrm>
            <a:off x="360363" y="1466850"/>
            <a:ext cx="4359275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/>
              <a:t>When girder is as shown, it is under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/>
              <a:t>tension</a:t>
            </a:r>
            <a:r>
              <a:rPr lang="en-US" sz="2800" dirty="0"/>
              <a:t> on the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lower</a:t>
            </a:r>
            <a:r>
              <a:rPr lang="en-US" sz="2800" dirty="0"/>
              <a:t> side.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/>
              <a:t>compression</a:t>
            </a:r>
            <a:r>
              <a:rPr lang="en-US" sz="2800" dirty="0"/>
              <a:t> on the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upper</a:t>
            </a:r>
            <a:r>
              <a:rPr lang="en-US" sz="2800" dirty="0"/>
              <a:t> side.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6622" name="Picture 14" descr="12_10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1"/>
          <a:stretch>
            <a:fillRect/>
          </a:stretch>
        </p:blipFill>
        <p:spPr bwMode="auto">
          <a:xfrm>
            <a:off x="5697538" y="1044575"/>
            <a:ext cx="2222500" cy="251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6623" name="Picture 15" descr="12_08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0"/>
          <a:stretch>
            <a:fillRect/>
          </a:stretch>
        </p:blipFill>
        <p:spPr bwMode="auto">
          <a:xfrm>
            <a:off x="5084763" y="4370388"/>
            <a:ext cx="388937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6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Tension and Compression</a:t>
            </a:r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6063" y="1227138"/>
            <a:ext cx="3811587" cy="20494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Often construction uses an I–beam, </a:t>
            </a:r>
            <a:r>
              <a:rPr lang="en-US" sz="2800" smtClean="0"/>
              <a:t>i.e., a beam with a cross-section shaped as letter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smtClean="0"/>
              <a:t>.</a:t>
            </a:r>
          </a:p>
        </p:txBody>
      </p:sp>
      <p:sp>
        <p:nvSpPr>
          <p:cNvPr id="836617" name="Rectangle 3"/>
          <p:cNvSpPr>
            <a:spLocks noChangeArrowheads="1"/>
          </p:cNvSpPr>
          <p:nvPr/>
        </p:nvSpPr>
        <p:spPr bwMode="auto">
          <a:xfrm>
            <a:off x="188913" y="2901950"/>
            <a:ext cx="5300662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/>
              <a:t>When the beam is used as shown, the shape of the I-beam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/>
              <a:t>maximizes</a:t>
            </a:r>
            <a:r>
              <a:rPr lang="en-US" sz="2400" dirty="0"/>
              <a:t> </a:t>
            </a:r>
            <a:r>
              <a:rPr lang="en-US" sz="2400" b="1" dirty="0"/>
              <a:t>strength</a:t>
            </a:r>
            <a:r>
              <a:rPr lang="en-US" sz="2400" dirty="0"/>
              <a:t> because the top (under tension) and bottom (under compression) have the most material.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/>
              <a:t>minimizes</a:t>
            </a:r>
            <a:r>
              <a:rPr lang="en-US" sz="2400" dirty="0"/>
              <a:t> </a:t>
            </a:r>
            <a:r>
              <a:rPr lang="en-US" sz="2400" b="1" dirty="0"/>
              <a:t>weight</a:t>
            </a:r>
            <a:r>
              <a:rPr lang="en-US" sz="2400" dirty="0"/>
              <a:t> because the middle of the beam that is not under stress has the least material.</a:t>
            </a:r>
          </a:p>
        </p:txBody>
      </p:sp>
    </p:spTree>
    <p:extLst>
      <p:ext uri="{BB962C8B-B14F-4D97-AF65-F5344CB8AC3E}">
        <p14:creationId xmlns:p14="http://schemas.microsoft.com/office/powerpoint/2010/main" val="213919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5113" y="1066800"/>
            <a:ext cx="8686800" cy="4395788"/>
          </a:xfrm>
        </p:spPr>
        <p:txBody>
          <a:bodyPr/>
          <a:lstStyle/>
          <a:p>
            <a:pPr marL="0" indent="0" eaLnBrk="1" hangingPunct="1">
              <a:spcAft>
                <a:spcPct val="100000"/>
              </a:spcAft>
              <a:buFontTx/>
              <a:buNone/>
            </a:pPr>
            <a:r>
              <a:rPr lang="en-US" sz="2800" dirty="0" smtClean="0"/>
              <a:t>Suppose you drill a hole horizontally through a tree branch as shown. Where will the hole weaken the branch the least?  </a:t>
            </a:r>
          </a:p>
          <a:p>
            <a:pPr marL="0" indent="0" eaLnBrk="1" hangingPunct="1">
              <a:buFontTx/>
              <a:buAutoNum type="alphaUcPeriod"/>
            </a:pPr>
            <a:r>
              <a:rPr lang="en-US" sz="2800" dirty="0" smtClean="0"/>
              <a:t>  Near the top</a:t>
            </a:r>
            <a:endParaRPr lang="en-US" sz="2800" dirty="0" smtClean="0">
              <a:ea typeface="Batang" pitchFamily="18" charset="-127"/>
            </a:endParaRPr>
          </a:p>
          <a:p>
            <a:pPr marL="0" indent="0" eaLnBrk="1" hangingPunct="1">
              <a:buFontTx/>
              <a:buAutoNum type="alphaUcPeriod" startAt="2"/>
            </a:pPr>
            <a:r>
              <a:rPr lang="en-US" sz="2800" dirty="0" smtClean="0"/>
              <a:t>  Near the bottom</a:t>
            </a:r>
            <a:r>
              <a:rPr lang="en-US" sz="2800" b="1" dirty="0" smtClean="0">
                <a:ea typeface="Batang" pitchFamily="18" charset="-127"/>
              </a:rPr>
              <a:t> </a:t>
            </a:r>
          </a:p>
          <a:p>
            <a:pPr marL="0" indent="0" eaLnBrk="1" hangingPunct="1">
              <a:buFontTx/>
              <a:buAutoNum type="alphaUcPeriod" startAt="2"/>
            </a:pPr>
            <a:r>
              <a:rPr lang="en-US" sz="2800" dirty="0" smtClean="0"/>
              <a:t>  Near the middle</a:t>
            </a:r>
            <a:endParaRPr lang="en-US" sz="2800" dirty="0" smtClean="0">
              <a:ea typeface="Batang" pitchFamily="18" charset="-127"/>
            </a:endParaRPr>
          </a:p>
          <a:p>
            <a:pPr marL="0" indent="0" eaLnBrk="1" hangingPunct="1">
              <a:buFontTx/>
              <a:buAutoNum type="alphaUcPeriod" startAt="4"/>
            </a:pPr>
            <a:r>
              <a:rPr lang="en-US" sz="2800" dirty="0" smtClean="0"/>
              <a:t>  It does not matter.</a:t>
            </a:r>
          </a:p>
        </p:txBody>
      </p:sp>
      <p:sp>
        <p:nvSpPr>
          <p:cNvPr id="838659" name="Rectangle 4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3B7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Tension and Compression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3200" b="1" i="1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  <p:pic>
        <p:nvPicPr>
          <p:cNvPr id="838662" name="Picture 6" descr="12_Pg218_UnFigur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6"/>
          <a:stretch>
            <a:fillRect/>
          </a:stretch>
        </p:blipFill>
        <p:spPr bwMode="auto">
          <a:xfrm>
            <a:off x="3854450" y="2728913"/>
            <a:ext cx="49053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74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Arches</a:t>
            </a:r>
          </a:p>
        </p:txBody>
      </p:sp>
      <p:sp>
        <p:nvSpPr>
          <p:cNvPr id="816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225" y="962025"/>
            <a:ext cx="5227638" cy="56086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Roofs of some older buildings needed many supporting columns.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But with the discovery of arches, supporting columns were no longer needed.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Arches take advantage of the capacity of stone to withstand compression.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They use this ability of stone to increase the strength of the structure.</a:t>
            </a:r>
          </a:p>
        </p:txBody>
      </p:sp>
      <p:pic>
        <p:nvPicPr>
          <p:cNvPr id="816137" name="Picture 9" descr="12_12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9"/>
          <a:stretch>
            <a:fillRect/>
          </a:stretch>
        </p:blipFill>
        <p:spPr bwMode="auto">
          <a:xfrm>
            <a:off x="5578475" y="904875"/>
            <a:ext cx="329882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6138" name="Picture 10" descr="12_13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5"/>
          <a:stretch>
            <a:fillRect/>
          </a:stretch>
        </p:blipFill>
        <p:spPr bwMode="auto">
          <a:xfrm>
            <a:off x="5848350" y="3141663"/>
            <a:ext cx="2762250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13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Arches</a:t>
            </a:r>
          </a:p>
        </p:txBody>
      </p:sp>
      <p:sp>
        <p:nvSpPr>
          <p:cNvPr id="842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62025"/>
            <a:ext cx="5227638" cy="52435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If the arch is supporting only its own weight, then the proper shape is a </a:t>
            </a:r>
            <a:r>
              <a:rPr lang="en-US" sz="2800" b="1" dirty="0" smtClean="0"/>
              <a:t>catenary</a:t>
            </a:r>
            <a:r>
              <a:rPr lang="en-US" sz="2800" dirty="0" smtClean="0"/>
              <a:t> (e.g., Arch of St. Louis).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catenary is also the natural shape of a chain that hangs between two points.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An arch rotated around is a dome (e.g., Convocation Hall). </a:t>
            </a:r>
          </a:p>
        </p:txBody>
      </p:sp>
      <p:pic>
        <p:nvPicPr>
          <p:cNvPr id="842762" name="Picture 10" descr="12_14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6310313" y="342900"/>
            <a:ext cx="2695575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onvocation H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397" y="4265634"/>
            <a:ext cx="3979489" cy="298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58871" y="6633882"/>
            <a:ext cx="4679576" cy="618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4384364" y="6620635"/>
            <a:ext cx="47596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</a:t>
            </a:r>
            <a:r>
              <a:rPr lang="en-CA" sz="800" dirty="0"/>
              <a:t>Image retrieved Jan.11 2013 from </a:t>
            </a:r>
            <a:r>
              <a:rPr lang="en-CA" sz="800" dirty="0">
                <a:hlinkClick r:id="rId4"/>
              </a:rPr>
              <a:t>http://</a:t>
            </a:r>
            <a:r>
              <a:rPr lang="en-CA" sz="800" dirty="0" smtClean="0">
                <a:hlinkClick r:id="rId4"/>
              </a:rPr>
              <a:t>openbuildings.com/buildings/convocation-hall-profile-7687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423470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75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Scaling</a:t>
            </a:r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2088" y="1004888"/>
            <a:ext cx="8674100" cy="5243512"/>
          </a:xfrm>
        </p:spPr>
        <p:txBody>
          <a:bodyPr/>
          <a:lstStyle/>
          <a:p>
            <a:pPr>
              <a:spcAft>
                <a:spcPct val="100000"/>
              </a:spcAft>
            </a:pPr>
            <a:r>
              <a:rPr lang="en-US" sz="2800" b="1" dirty="0" smtClean="0"/>
              <a:t>Scaling </a:t>
            </a:r>
            <a:r>
              <a:rPr lang="en-US" sz="2800" dirty="0" smtClean="0"/>
              <a:t>is the study of how the volume and shape (size) of any object affect the relationship of its </a:t>
            </a:r>
            <a:r>
              <a:rPr lang="en-US" sz="2800" i="1" dirty="0" smtClean="0"/>
              <a:t>strength</a:t>
            </a:r>
            <a:r>
              <a:rPr lang="en-US" sz="2800" dirty="0" smtClean="0"/>
              <a:t>, </a:t>
            </a:r>
            <a:r>
              <a:rPr lang="en-US" sz="2800" i="1" dirty="0" smtClean="0"/>
              <a:t>weight</a:t>
            </a:r>
            <a:r>
              <a:rPr lang="en-US" sz="2800" dirty="0" smtClean="0"/>
              <a:t>, and </a:t>
            </a:r>
            <a:r>
              <a:rPr lang="en-US" sz="2800" i="1" dirty="0" smtClean="0"/>
              <a:t>surface area</a:t>
            </a:r>
            <a:r>
              <a:rPr lang="en-US" sz="2800" dirty="0" smtClean="0"/>
              <a:t>.</a:t>
            </a:r>
          </a:p>
          <a:p>
            <a:pPr lvl="1">
              <a:spcAft>
                <a:spcPct val="100000"/>
              </a:spcAft>
            </a:pPr>
            <a:r>
              <a:rPr lang="en-US" i="1" dirty="0" smtClean="0"/>
              <a:t>Strength </a:t>
            </a:r>
            <a:r>
              <a:rPr lang="en-US" dirty="0" smtClean="0"/>
              <a:t>is related to the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area of the cross section</a:t>
            </a:r>
            <a:r>
              <a:rPr lang="en-US" dirty="0" smtClean="0"/>
              <a:t> (which is two-dimensional and is measured in </a:t>
            </a:r>
            <a:r>
              <a:rPr lang="en-US" i="1" dirty="0" smtClean="0"/>
              <a:t>square </a:t>
            </a:r>
            <a:r>
              <a:rPr lang="en-US" dirty="0" smtClean="0"/>
              <a:t>centimeters). </a:t>
            </a:r>
          </a:p>
          <a:p>
            <a:pPr lvl="1"/>
            <a:r>
              <a:rPr lang="en-US" i="1" dirty="0" smtClean="0"/>
              <a:t>Weight </a:t>
            </a:r>
            <a:r>
              <a:rPr lang="en-US" dirty="0" smtClean="0"/>
              <a:t>relates to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volume</a:t>
            </a:r>
            <a:r>
              <a:rPr lang="en-US" dirty="0" smtClean="0"/>
              <a:t> (which is 3-dimensional and is measured in </a:t>
            </a:r>
            <a:r>
              <a:rPr lang="en-US" i="1" dirty="0" smtClean="0"/>
              <a:t>cubic </a:t>
            </a:r>
            <a:r>
              <a:rPr lang="en-US" dirty="0" smtClean="0"/>
              <a:t>centimeters).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3782" name="Picture 6" descr="12_1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2"/>
          <a:stretch>
            <a:fillRect/>
          </a:stretch>
        </p:blipFill>
        <p:spPr bwMode="auto">
          <a:xfrm>
            <a:off x="141126" y="1129553"/>
            <a:ext cx="9002874" cy="474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3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dirty="0" smtClean="0"/>
              <a:t>Scaling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50" y="152399"/>
            <a:ext cx="8229600" cy="1350723"/>
          </a:xfrm>
        </p:spPr>
        <p:txBody>
          <a:bodyPr/>
          <a:lstStyle/>
          <a:p>
            <a:pPr eaLnBrk="1" hangingPunct="1"/>
            <a:r>
              <a:rPr lang="en-US" dirty="0" smtClean="0"/>
              <a:t>Chapter 12. Pre-Class Reading Question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6850" y="1594338"/>
            <a:ext cx="8534400" cy="4717562"/>
          </a:xfrm>
        </p:spPr>
        <p:txBody>
          <a:bodyPr/>
          <a:lstStyle/>
          <a:p>
            <a:pPr eaLnBrk="1" hangingPunct="1"/>
            <a:r>
              <a:rPr lang="en-CA" sz="2800" dirty="0"/>
              <a:t>According to Hooke's law, if you double the force when stretching a spring, the elongation of the spring is </a:t>
            </a:r>
            <a:r>
              <a:rPr lang="en-CA" sz="2800" dirty="0" smtClean="0"/>
              <a:t>normally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sz="2800" dirty="0"/>
              <a:t>no different, the same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sz="2800" dirty="0" smtClean="0"/>
              <a:t>twice </a:t>
            </a:r>
            <a:r>
              <a:rPr lang="en-CA" sz="2800" dirty="0"/>
              <a:t>as much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sz="2800" dirty="0" smtClean="0"/>
              <a:t>half </a:t>
            </a:r>
            <a:r>
              <a:rPr lang="en-CA" sz="2800" dirty="0"/>
              <a:t>as much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sz="2800" dirty="0" smtClean="0"/>
              <a:t>four </a:t>
            </a:r>
            <a:r>
              <a:rPr lang="en-CA" sz="2800" dirty="0"/>
              <a:t>times as much </a:t>
            </a:r>
          </a:p>
        </p:txBody>
      </p:sp>
    </p:spTree>
    <p:extLst>
      <p:ext uri="{BB962C8B-B14F-4D97-AF65-F5344CB8AC3E}">
        <p14:creationId xmlns:p14="http://schemas.microsoft.com/office/powerpoint/2010/main" val="203108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dirty="0" smtClean="0"/>
              <a:t>Scaling Example</a:t>
            </a:r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2088" y="1004888"/>
            <a:ext cx="8674100" cy="395899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2400" dirty="0"/>
              <a:t>A sculptor is making a statue of a duck. </a:t>
            </a:r>
            <a:endParaRPr lang="en-CA" sz="24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/>
              <a:t>She </a:t>
            </a:r>
            <a:r>
              <a:rPr lang="en-CA" sz="2400" dirty="0"/>
              <a:t>first creates a model. </a:t>
            </a:r>
            <a:endParaRPr lang="en-CA" sz="24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/>
              <a:t>To </a:t>
            </a:r>
            <a:r>
              <a:rPr lang="en-CA" sz="2400" dirty="0"/>
              <a:t>make the model requires exactly 2 kg of bronze. </a:t>
            </a:r>
            <a:endParaRPr lang="en-CA" sz="24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/>
              <a:t>The </a:t>
            </a:r>
            <a:r>
              <a:rPr lang="en-CA" sz="2400" dirty="0"/>
              <a:t>final statue will be 5 times the size of the model in all three dimensions. </a:t>
            </a:r>
            <a:endParaRPr lang="en-CA" sz="24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/>
              <a:t>How </a:t>
            </a:r>
            <a:r>
              <a:rPr lang="en-CA" sz="2400" dirty="0"/>
              <a:t>much </a:t>
            </a:r>
            <a:r>
              <a:rPr lang="en-CA" sz="2400" dirty="0" smtClean="0"/>
              <a:t>bronze will </a:t>
            </a:r>
            <a:r>
              <a:rPr lang="en-CA" sz="2400" dirty="0"/>
              <a:t>she require to cast the final statue</a:t>
            </a:r>
            <a:r>
              <a:rPr lang="en-CA" sz="2400" dirty="0" smtClean="0"/>
              <a:t>?</a:t>
            </a:r>
            <a:endParaRPr lang="en-CA" sz="24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48" y="3518127"/>
            <a:ext cx="4538752" cy="306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5515" y="3299596"/>
            <a:ext cx="4070033" cy="395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/>
              <a:t>(You may find it helpful to think about the model being constructed of Lego blocks, with the final statue made of Lego blocks that are 5 times the size in each dimension as the ones used to make the model.)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2747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371600"/>
          </a:xfrm>
        </p:spPr>
        <p:txBody>
          <a:bodyPr/>
          <a:lstStyle/>
          <a:p>
            <a:pPr marL="838200" indent="-838200" algn="l"/>
            <a:r>
              <a:rPr lang="en-US" sz="2800" dirty="0" smtClean="0"/>
              <a:t>When you scale up an object to 3 times its linear size, the surface area increases by</a:t>
            </a:r>
          </a:p>
        </p:txBody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29718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800" dirty="0" smtClean="0"/>
              <a:t>3 and the volume by 3.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 smtClean="0"/>
              <a:t>3 and the volume by 9.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 smtClean="0"/>
              <a:t>3 and the volume by 27.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 smtClean="0"/>
              <a:t>9 and the volume by 27.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 smtClean="0"/>
              <a:t>4 and the volume by 8.</a:t>
            </a:r>
          </a:p>
        </p:txBody>
      </p:sp>
      <p:sp>
        <p:nvSpPr>
          <p:cNvPr id="79667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Atoms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Check your </a:t>
            </a:r>
            <a:r>
              <a:rPr lang="en-US" sz="2400" b="1" dirty="0" err="1" smtClean="0">
                <a:solidFill>
                  <a:schemeClr val="bg1"/>
                </a:solidFill>
                <a:cs typeface="Arial" charset="0"/>
              </a:rPr>
              <a:t>neighbour</a:t>
            </a:r>
            <a:endParaRPr lang="en-US" sz="2400" b="1" i="1" dirty="0">
              <a:solidFill>
                <a:schemeClr val="folHlin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14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8" name="Rectangle 3"/>
          <p:cNvSpPr>
            <a:spLocks noChangeArrowheads="1"/>
          </p:cNvSpPr>
          <p:nvPr/>
        </p:nvSpPr>
        <p:spPr bwMode="auto">
          <a:xfrm>
            <a:off x="0" y="52014"/>
            <a:ext cx="9144000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800" dirty="0"/>
              <a:t>So the surface area to volume ratio is</a:t>
            </a:r>
          </a:p>
          <a:p>
            <a:pPr marL="342900" indent="-342900" algn="ctr" eaLnBrk="0" hangingPunct="0">
              <a:spcBef>
                <a:spcPct val="300000"/>
              </a:spcBef>
            </a:pPr>
            <a:r>
              <a:rPr lang="en-US" sz="2800" dirty="0" smtClean="0"/>
              <a:t>Strength to Weight Ratio </a:t>
            </a:r>
            <a:r>
              <a:rPr lang="en-US" sz="2800" dirty="0"/>
              <a:t>decreases with increasing size.</a:t>
            </a:r>
          </a:p>
        </p:txBody>
      </p:sp>
      <p:grpSp>
        <p:nvGrpSpPr>
          <p:cNvPr id="844823" name="Group 23"/>
          <p:cNvGrpSpPr>
            <a:grpSpLocks/>
          </p:cNvGrpSpPr>
          <p:nvPr/>
        </p:nvGrpSpPr>
        <p:grpSpPr bwMode="auto">
          <a:xfrm>
            <a:off x="2578100" y="648188"/>
            <a:ext cx="4017963" cy="946150"/>
            <a:chOff x="1624" y="973"/>
            <a:chExt cx="2531" cy="596"/>
          </a:xfrm>
        </p:grpSpPr>
        <p:sp>
          <p:nvSpPr>
            <p:cNvPr id="844809" name="Line 9"/>
            <p:cNvSpPr>
              <a:spLocks noChangeShapeType="1"/>
            </p:cNvSpPr>
            <p:nvPr/>
          </p:nvSpPr>
          <p:spPr bwMode="auto">
            <a:xfrm>
              <a:off x="1624" y="1272"/>
              <a:ext cx="1176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4810" name="Line 10"/>
            <p:cNvSpPr>
              <a:spLocks noChangeShapeType="1"/>
            </p:cNvSpPr>
            <p:nvPr/>
          </p:nvSpPr>
          <p:spPr bwMode="auto">
            <a:xfrm>
              <a:off x="3018" y="1272"/>
              <a:ext cx="51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4811" name="Line 11"/>
            <p:cNvSpPr>
              <a:spLocks noChangeShapeType="1"/>
            </p:cNvSpPr>
            <p:nvPr/>
          </p:nvSpPr>
          <p:spPr bwMode="auto">
            <a:xfrm>
              <a:off x="3748" y="1272"/>
              <a:ext cx="407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4812" name="Rectangle 12"/>
            <p:cNvSpPr>
              <a:spLocks noChangeArrowheads="1"/>
            </p:cNvSpPr>
            <p:nvPr/>
          </p:nvSpPr>
          <p:spPr bwMode="auto">
            <a:xfrm>
              <a:off x="3766" y="1304"/>
              <a:ext cx="35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rgbClr val="000000"/>
                  </a:solidFill>
                </a:rPr>
                <a:t>size</a:t>
              </a:r>
              <a:endParaRPr lang="en-US"/>
            </a:p>
          </p:txBody>
        </p:sp>
        <p:sp>
          <p:nvSpPr>
            <p:cNvPr id="844813" name="Rectangle 13"/>
            <p:cNvSpPr>
              <a:spLocks noChangeArrowheads="1"/>
            </p:cNvSpPr>
            <p:nvPr/>
          </p:nvSpPr>
          <p:spPr bwMode="auto">
            <a:xfrm>
              <a:off x="3910" y="1022"/>
              <a:ext cx="111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844814" name="Rectangle 14"/>
            <p:cNvSpPr>
              <a:spLocks noChangeArrowheads="1"/>
            </p:cNvSpPr>
            <p:nvPr/>
          </p:nvSpPr>
          <p:spPr bwMode="auto">
            <a:xfrm>
              <a:off x="3036" y="1329"/>
              <a:ext cx="35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rgbClr val="000000"/>
                  </a:solidFill>
                </a:rPr>
                <a:t>size</a:t>
              </a:r>
              <a:endParaRPr lang="en-US"/>
            </a:p>
          </p:txBody>
        </p:sp>
        <p:sp>
          <p:nvSpPr>
            <p:cNvPr id="844815" name="Rectangle 15"/>
            <p:cNvSpPr>
              <a:spLocks noChangeArrowheads="1"/>
            </p:cNvSpPr>
            <p:nvPr/>
          </p:nvSpPr>
          <p:spPr bwMode="auto">
            <a:xfrm>
              <a:off x="3036" y="1022"/>
              <a:ext cx="35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rgbClr val="000000"/>
                  </a:solidFill>
                </a:rPr>
                <a:t>size</a:t>
              </a:r>
              <a:endParaRPr lang="en-US"/>
            </a:p>
          </p:txBody>
        </p:sp>
        <p:sp>
          <p:nvSpPr>
            <p:cNvPr id="844816" name="Rectangle 16"/>
            <p:cNvSpPr>
              <a:spLocks noChangeArrowheads="1"/>
            </p:cNvSpPr>
            <p:nvPr/>
          </p:nvSpPr>
          <p:spPr bwMode="auto">
            <a:xfrm>
              <a:off x="1883" y="1304"/>
              <a:ext cx="67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rgbClr val="000000"/>
                  </a:solidFill>
                </a:rPr>
                <a:t>Volume</a:t>
              </a:r>
              <a:endParaRPr lang="en-US"/>
            </a:p>
          </p:txBody>
        </p:sp>
        <p:sp>
          <p:nvSpPr>
            <p:cNvPr id="844817" name="Rectangle 17"/>
            <p:cNvSpPr>
              <a:spLocks noChangeArrowheads="1"/>
            </p:cNvSpPr>
            <p:nvPr/>
          </p:nvSpPr>
          <p:spPr bwMode="auto">
            <a:xfrm>
              <a:off x="2318" y="1022"/>
              <a:ext cx="45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rgbClr val="000000"/>
                  </a:solidFill>
                </a:rPr>
                <a:t> area</a:t>
              </a:r>
              <a:endParaRPr lang="en-US"/>
            </a:p>
          </p:txBody>
        </p:sp>
        <p:sp>
          <p:nvSpPr>
            <p:cNvPr id="844818" name="Rectangle 18"/>
            <p:cNvSpPr>
              <a:spLocks noChangeArrowheads="1"/>
            </p:cNvSpPr>
            <p:nvPr/>
          </p:nvSpPr>
          <p:spPr bwMode="auto">
            <a:xfrm>
              <a:off x="1643" y="1022"/>
              <a:ext cx="689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rgbClr val="000000"/>
                  </a:solidFill>
                </a:rPr>
                <a:t>Surface</a:t>
              </a:r>
              <a:endParaRPr lang="en-US"/>
            </a:p>
          </p:txBody>
        </p:sp>
        <p:sp>
          <p:nvSpPr>
            <p:cNvPr id="844819" name="Rectangle 19"/>
            <p:cNvSpPr>
              <a:spLocks noChangeArrowheads="1"/>
            </p:cNvSpPr>
            <p:nvPr/>
          </p:nvSpPr>
          <p:spPr bwMode="auto">
            <a:xfrm>
              <a:off x="3418" y="1280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844820" name="Rectangle 20"/>
            <p:cNvSpPr>
              <a:spLocks noChangeArrowheads="1"/>
            </p:cNvSpPr>
            <p:nvPr/>
          </p:nvSpPr>
          <p:spPr bwMode="auto">
            <a:xfrm>
              <a:off x="3420" y="973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844821" name="Rectangle 21"/>
            <p:cNvSpPr>
              <a:spLocks noChangeArrowheads="1"/>
            </p:cNvSpPr>
            <p:nvPr/>
          </p:nvSpPr>
          <p:spPr bwMode="auto">
            <a:xfrm>
              <a:off x="3598" y="1151"/>
              <a:ext cx="10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rgbClr val="000000"/>
                  </a:solidFill>
                  <a:latin typeface="Times New Roman" pitchFamily="18" charset="0"/>
                </a:rPr>
                <a:t>~</a:t>
              </a:r>
              <a:endParaRPr lang="en-US"/>
            </a:p>
          </p:txBody>
        </p:sp>
        <p:sp>
          <p:nvSpPr>
            <p:cNvPr id="844822" name="Rectangle 22"/>
            <p:cNvSpPr>
              <a:spLocks noChangeArrowheads="1"/>
            </p:cNvSpPr>
            <p:nvPr/>
          </p:nvSpPr>
          <p:spPr bwMode="auto">
            <a:xfrm>
              <a:off x="2860" y="1151"/>
              <a:ext cx="10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rgbClr val="000000"/>
                  </a:solidFill>
                  <a:latin typeface="Times New Roman" pitchFamily="18" charset="0"/>
                </a:rPr>
                <a:t>~</a:t>
              </a:r>
              <a:endParaRPr lang="en-US"/>
            </a:p>
          </p:txBody>
        </p:sp>
      </p:grpSp>
      <p:pic>
        <p:nvPicPr>
          <p:cNvPr id="8194" name="Picture 2" descr="House F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77120" y="3286359"/>
            <a:ext cx="3062288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57" y="6304429"/>
            <a:ext cx="41380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 smtClean="0"/>
              <a:t>[Image is © Jiri </a:t>
            </a:r>
            <a:r>
              <a:rPr lang="en-CA" sz="800" dirty="0" err="1" smtClean="0"/>
              <a:t>Bohdal</a:t>
            </a:r>
            <a:r>
              <a:rPr lang="en-CA" sz="800" dirty="0"/>
              <a:t> </a:t>
            </a:r>
            <a:r>
              <a:rPr lang="en-CA" sz="800" dirty="0">
                <a:hlinkClick r:id="rId3"/>
              </a:rPr>
              <a:t>http://</a:t>
            </a:r>
            <a:r>
              <a:rPr lang="en-CA" sz="800" dirty="0" smtClean="0">
                <a:hlinkClick r:id="rId3"/>
              </a:rPr>
              <a:t>www.naturephoto-cz.com/house-fly-photo-14134.html</a:t>
            </a:r>
            <a:r>
              <a:rPr lang="en-CA" sz="800" dirty="0" smtClean="0"/>
              <a:t> ]</a:t>
            </a:r>
            <a:endParaRPr lang="en-CA" sz="800" dirty="0"/>
          </a:p>
        </p:txBody>
      </p:sp>
      <p:pic>
        <p:nvPicPr>
          <p:cNvPr id="8196" name="Picture 4" descr="File:African Bush Elepha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2775977"/>
            <a:ext cx="2068732" cy="310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40250" y="6609539"/>
            <a:ext cx="45528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[Image retrieved Jan.11, 2013 from </a:t>
            </a:r>
            <a:r>
              <a:rPr lang="en-CA" sz="800" dirty="0" smtClean="0">
                <a:hlinkClick r:id="rId5"/>
              </a:rPr>
              <a:t>http</a:t>
            </a:r>
            <a:r>
              <a:rPr lang="en-CA" sz="800" dirty="0">
                <a:hlinkClick r:id="rId5"/>
              </a:rPr>
              <a:t>://</a:t>
            </a:r>
            <a:r>
              <a:rPr lang="en-CA" sz="800" dirty="0" smtClean="0">
                <a:hlinkClick r:id="rId5"/>
              </a:rPr>
              <a:t>en.wikipedia.org/wiki/File:African_Bush_Elephant.jpg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ouse F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91401" y="4053702"/>
            <a:ext cx="2376607" cy="158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57" y="6304429"/>
            <a:ext cx="41380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 smtClean="0"/>
              <a:t>[Image is © Jiri </a:t>
            </a:r>
            <a:r>
              <a:rPr lang="en-CA" sz="800" dirty="0" err="1" smtClean="0"/>
              <a:t>Bohdal</a:t>
            </a:r>
            <a:r>
              <a:rPr lang="en-CA" sz="800" dirty="0"/>
              <a:t> </a:t>
            </a:r>
            <a:r>
              <a:rPr lang="en-CA" sz="800" dirty="0">
                <a:hlinkClick r:id="rId3"/>
              </a:rPr>
              <a:t>http://</a:t>
            </a:r>
            <a:r>
              <a:rPr lang="en-CA" sz="800" dirty="0" smtClean="0">
                <a:hlinkClick r:id="rId3"/>
              </a:rPr>
              <a:t>www.naturephoto-cz.com/house-fly-photo-14134.html</a:t>
            </a:r>
            <a:r>
              <a:rPr lang="en-CA" sz="800" dirty="0" smtClean="0"/>
              <a:t> ]</a:t>
            </a:r>
            <a:endParaRPr lang="en-CA" sz="800" dirty="0"/>
          </a:p>
        </p:txBody>
      </p:sp>
      <p:pic>
        <p:nvPicPr>
          <p:cNvPr id="8196" name="Picture 4" descr="File:African Bush Elepha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3461657"/>
            <a:ext cx="1611612" cy="241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40250" y="6609539"/>
            <a:ext cx="45528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[Image retrieved Jan.11, 2013 from </a:t>
            </a:r>
            <a:r>
              <a:rPr lang="en-CA" sz="800" dirty="0" smtClean="0">
                <a:hlinkClick r:id="rId5"/>
              </a:rPr>
              <a:t>http</a:t>
            </a:r>
            <a:r>
              <a:rPr lang="en-CA" sz="800" dirty="0">
                <a:hlinkClick r:id="rId5"/>
              </a:rPr>
              <a:t>://</a:t>
            </a:r>
            <a:r>
              <a:rPr lang="en-CA" sz="800" dirty="0" smtClean="0">
                <a:hlinkClick r:id="rId5"/>
              </a:rPr>
              <a:t>en.wikipedia.org/wiki/File:African_Bush_Elephant.jpg</a:t>
            </a:r>
            <a:r>
              <a:rPr lang="en-CA" sz="800" dirty="0" smtClean="0"/>
              <a:t> ]</a:t>
            </a:r>
            <a:endParaRPr lang="en-CA" sz="800" dirty="0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575673" y="996587"/>
            <a:ext cx="7929154" cy="226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Air resistance is proportional to surface area.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Force of gravity is proportional to mass, which is proportional to volume.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So the ratio of air resistance to weight decreases as size increases.</a:t>
            </a: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Scaling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174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5832" name="Picture 8" descr="12_Pg222_Un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4513263" y="2513013"/>
            <a:ext cx="4060825" cy="39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58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5113" y="1066800"/>
            <a:ext cx="8686800" cy="4395788"/>
          </a:xfrm>
        </p:spPr>
        <p:txBody>
          <a:bodyPr/>
          <a:lstStyle/>
          <a:p>
            <a:pPr marL="0" indent="0" eaLnBrk="1" hangingPunct="1">
              <a:spcAft>
                <a:spcPct val="100000"/>
              </a:spcAft>
              <a:buFontTx/>
              <a:buNone/>
            </a:pPr>
            <a:r>
              <a:rPr lang="en-US" sz="2800" dirty="0" smtClean="0"/>
              <a:t>If a 1-cm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cube is scaled up to a cube that is 10 cm long on each side, how does the surface area to volume ratio change?  </a:t>
            </a:r>
          </a:p>
          <a:p>
            <a:pPr marL="0" indent="0" eaLnBrk="1" hangingPunct="1">
              <a:buFontTx/>
              <a:buAutoNum type="alphaUcPeriod"/>
            </a:pPr>
            <a:r>
              <a:rPr lang="en-US" sz="2800" dirty="0" smtClean="0"/>
              <a:t>  1/100 of original</a:t>
            </a:r>
            <a:endParaRPr lang="en-US" sz="2800" dirty="0" smtClean="0">
              <a:ea typeface="Batang" pitchFamily="18" charset="-127"/>
            </a:endParaRPr>
          </a:p>
          <a:p>
            <a:pPr marL="0" indent="0" eaLnBrk="1" hangingPunct="1">
              <a:buFontTx/>
              <a:buAutoNum type="alphaUcPeriod" startAt="2"/>
            </a:pPr>
            <a:r>
              <a:rPr lang="en-US" sz="2800" dirty="0" smtClean="0"/>
              <a:t>  1/10 of original</a:t>
            </a:r>
            <a:r>
              <a:rPr lang="en-US" sz="2800" b="1" dirty="0" smtClean="0">
                <a:ea typeface="Batang" pitchFamily="18" charset="-127"/>
              </a:rPr>
              <a:t> </a:t>
            </a:r>
          </a:p>
          <a:p>
            <a:pPr marL="0" indent="0" eaLnBrk="1" hangingPunct="1">
              <a:buFontTx/>
              <a:buAutoNum type="alphaUcPeriod" startAt="2"/>
            </a:pPr>
            <a:r>
              <a:rPr lang="en-US" sz="2800" dirty="0" smtClean="0"/>
              <a:t>  10 times original</a:t>
            </a:r>
            <a:endParaRPr lang="en-US" sz="2800" dirty="0" smtClean="0">
              <a:ea typeface="Batang" pitchFamily="18" charset="-127"/>
            </a:endParaRPr>
          </a:p>
          <a:p>
            <a:pPr marL="0" indent="0" eaLnBrk="1" hangingPunct="1">
              <a:buFontTx/>
              <a:buAutoNum type="alphaUcPeriod" startAt="4"/>
            </a:pPr>
            <a:r>
              <a:rPr lang="en-US" sz="2800" dirty="0" smtClean="0"/>
              <a:t>  100 times original</a:t>
            </a:r>
          </a:p>
        </p:txBody>
      </p:sp>
      <p:sp>
        <p:nvSpPr>
          <p:cNvPr id="845827" name="Rectangle 4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3B7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Scaling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3200" b="1" i="1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96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jharlow\Documents\Documents\teaching\everyday13\hewitt materials\hewitt_ch13\13_04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49" y="3778661"/>
            <a:ext cx="8128361" cy="298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79" y="198120"/>
            <a:ext cx="6918007" cy="79216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Before Class </a:t>
            </a:r>
            <a:r>
              <a:rPr lang="en-US" sz="3600" dirty="0"/>
              <a:t>9</a:t>
            </a:r>
            <a:r>
              <a:rPr lang="en-US" sz="3600" dirty="0" smtClean="0"/>
              <a:t> on Wednesday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44560"/>
            <a:ext cx="7032625" cy="1406754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Please read Chapter 13, or at least watch the 10-minute pre-class video for class </a:t>
            </a:r>
            <a:r>
              <a:rPr lang="en-US" sz="2800" dirty="0"/>
              <a:t>9</a:t>
            </a:r>
            <a:r>
              <a:rPr lang="en-US" sz="2800" dirty="0" smtClean="0"/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44930" y="2416629"/>
            <a:ext cx="8719452" cy="154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800" dirty="0" smtClean="0"/>
              <a:t>Something to think about:</a:t>
            </a:r>
          </a:p>
          <a:p>
            <a:pPr eaLnBrk="1" hangingPunct="1"/>
            <a:r>
              <a:rPr lang="en-US" sz="2800" dirty="0" smtClean="0"/>
              <a:t>Where is the pressure greater, at the bottom of a large but shallow lake or a small but deep pond?</a:t>
            </a:r>
          </a:p>
        </p:txBody>
      </p:sp>
      <p:sp>
        <p:nvSpPr>
          <p:cNvPr id="2" name="AutoShape 4" descr="data:image/jpeg;base64,/9j/4AAQSkZJRgABAQAAAQABAAD/2wCEAAkGBhQSERUUEhMUEhUUFxUaGRgUGBQYGBgXFhUXGRYWFRcXGyYfFxsjGRcVIC8gIycpLiwsFR4xNTAqNScrLCoBCQoKDgwOGQ8PGiwkHyQsKSksLCwsLCwpLCwvLCwsKSksLCwsLCwpLCksKSwsLCwsLCwsLCwsKiwsKSwpKSksLP/AABEIAJ8BPQMBIgACEQEDEQH/xAAcAAEAAgIDAQAAAAAAAAAAAAAABAYFBwECAwj/xABEEAABAwEFBQUFBQUFCQAAAAABAAIDEQQFITFBBhJRYXEHEyKBkTJCUqGxFCNiksEzcrLR4RUkgqLSNENjc4OzwvDx/8QAGAEBAAMBAAAAAAAAAAAAAAAAAAECAwT/xAArEQACAgEDAgQGAwEAAAAAAAAAAQIREgMhMRNBIjJRcQSBseHw8WGh0UL/2gAMAwEAAhEDEQA/AN4oiIAiIgCIiAIsHe+1sMJ7ttZ5j7MUXicTzpg0czksFfFrtHcults32SL3Yoad686Bz8acwK8+CrkWUS4Wq8Y4/be1vIkVPQZlSAVrrYnZF0kgtczSxmcUbiXEjR76+oWxkVvkSSXAREVioREQBERAEREAREQBERAEREAREQBERAEREAREQBERAEREAREQBERAEREARF4W22siYXyODWtGJKA7Wm0tjaXvcGtAqSTQBU9t72q8HbtlrZ7PUgzEeIgH/d1zJ4jKq6WWwy3nL3k4LLK1xLGE07wA4VbmBhnr9LsxgaAAAABQAYAAaDgqLxGjqPuYGz3bZbthfLlQeJ7zvPdy3j9FrC2bZMmtX2m1tL2M/ZQVoORfX1pRevaltn38ncxOrFGdMnv+LmBoteGpxJU1Yuvc2s3twx/2YU5PP+lWW4u1OyWghryYHH46bv59PMBaNsNm33AcVlr+uXuWNOVVJWj6NBrkuHvABJIAGJJwAA1JWkNiO1F1kidFM187BTuwCAWnVtT7v081F2m29tNu8P7GL4GE4/vuzd8hyUkJGwL+7WYIXFsLe+I96tG+VAS75KvHtqlqPuI6f4/TNVW6LoYcZCAOZWQvax2Xu91mfEaFUyNMS63b2x2d9BLG+M8WkOHzofqrndd9w2lu9DI2Qa0OI6tOI8188WKCMu3JDQ6HQrIssdosb2zQPIpkW/TpyU5FcT6ERasd2zEQNHcA2g1Dq1EdB7w1qeGnFet09sfiDbVDuA+9HXDq05+qmytM2ci8bHbGSsbJG4PY4VBGRC9lJARQb2vmKzRmSZ4Y3TiTwaMyVqfajtcllJZZqws4++fMez5eqiyUrNr3jfsEH7aVjDwJ8Xk0Y/JV21dqdjbl3j+gAH+Y1+S0bNbJHklziSc/6rq2zkqLLUboHbBZtY5PIs/mp9k7UbE/Nz4/3m/6SVor7Gea6mAhLGJ9MWC+YZx91KyTk1wr5jMKavl6C1yRmocRTVXnZTtalicGWmsseAqfbbzqc+h9VNkNG6EUO673itMYkheHtPDMcnDQqYpKhERAEREAREQBERAEREAREQHV7wAScAFTRC68rQST/dIiBT43gk0FNMq9ApG1NsknkZZLO6jnEl590MGe9TH+vRWK67ubBE2NmTR6nUnqVn5nXY1XgV92SGMAAAFAMABkANAqJ2m7X9wz7PEfG4VeR7rDk3q7Xl1V1t9sbFE+R3ssaXHoBVfOd7Xk+0SSSvxdK8/U0A6ZK7KRXcxUj95xJ14rlsakNsprTVSrLZKlVcqLqNma2MuffkBIwC47Q7c0ybjfdWZs9qbZLOXH2iMFru8LWZHlxzJUR3JlsSdmrubPaoYXkhskjGEtpUBxpUVBFVadu+zySw/eQudJAdT7UZ4PoKUOjsOB0riOz+zF1vs1NJWH8pr+i+ipIg5pa4AgggggEEHMEHMK5m9j5W793Er2Zayto7YdkFayWLhUxOP/AGyf4T66LVlosT43Fj2ua5poWuBBB5g4hKJTOksysdx7Qu3DG41FMKquR2Zz3BrGlznGga3Ek8ANV0ieWnBQ1aJTpmQt1qo8GmVfqs1GIp48MHKvWlm8KrzsVsLCqtWi10zYfZztUbHP9mmd9zKaAk4MfkDyByPkdFte/L3ZZYJJ5PZjFaak5NaOZJA8184Wi0F2K2WLxdedyvYCXTWfcLhq9rMQeZLd7qWc1KboiUVZrvaPaea2TGSV3RoyaNGtHBY+EDVRpRQo2RWoizNWd8QOKz9jttkAxCpbASaDE8llbNc9MZXbn4RQu89G+azlS5NIpy4Re7I+xFtcKlY68ros5BcxwAFSa6Diq+L9ZDhZ2AO+N3iI6E/0C52imLZt0VALY3Hn4QPqCVRXdEtJK0zylutz/FulrfdGtOJ5lY60WEjRW6476du+NlWjUig9Sva191Mahvph8z/JOpTJWk2ir3DtHPY5A+J5HEaEcCNQt5bIbaR25mHgkA8Tf1bxH0+a1QbHHNvQthbGd07rhi4vBBFTwNCPNYC675ks0zZInFpYa9dMRwpotIyyMpwo+mUVe2R2xit0YLTuyAeJn6t4j6KwrQyCIiAIiIAiIgCIiAKFfF4Nhhe9xyBpxrTCimqp3/G+02uOztp3TQHSGpqKOx6+6OoVZulsXhFN78HvsTdDo4u+lO9LMAanMM91tdTShP8ARWVcNbQUGAC5UpUqIlJydsp/arbu7u54BoZHMb5V3j/CtLQxnDdxc0ZDU604rbnbIP7kz/mj+By1FFNUk0AqchoqsvFbHtDZ31LngtrgAcDniacFl7vs4YN9yx1nmFauyUe8r1LhujJUdtmipI4vy9zK6lfCMljrFYnSvaxoqXGn9Ty1XDIi4q67G7NueQBg+WoBPusHtu+R/KQplLFbCMMnb4M3sPcbnbz7PFGDDgJH7wL3EY00Gp5bwWbm22tFmd3dpioeLhUEcQ5tKjmKq53XdrLPE2KMUa0eZOpPMlLzuqK0M3JWB40rmDxacweYUdN1s9yOrG6a2/sw117dQSgb57smmJNWV/f93/EAtYdp1yP/ALQfJUls4a6NwOBDWNaRXlT5hZvaTYWazEyQlzo8fE0Vc0f8RozH4h5gKsy3gdwMlwbWrXM8TK/Fue7zLaKuclszVaUJbxexXbrs9X7uIfXAjAhwxBB0KzN47KSSWYWyJu82rmzNGccjT4nU+Bwo78O9wourrGC8SsIrgSWnCvHi3TMLaewszWSSMqKTtbK0Vw3gN2QcK+z6HgrR1E3RnPScUaNjfTArxlYtzbe9mULo5LRZmmORjS8xtHhfTE7o911K5YHhqtPhw5+i04Mk7PKCTRW7s+v77FbGueaRSeB/AB2Tj0ND0qoOz+zbJZQy0F8IkH3crd0ta7QSA4EHKoIoaKC2wSkUdRjQSCXGgwwz1VW1yaRi3s0W7tQ2G7h/2mAVgkOIblG4/wDg7TgcOCpNmudxG8892zideg1WcbebhGIWPkma3JrnP7pvRhNFFtMUhAcQXk13T7uGe7xpywVHN9jRaSW8tzyNpZEPuxuj4j7bunwhYya2ufhpwH68VON0OJ3pnhnX2vIBS7P3bf2Me8fjf+gUZJfyyzhKWz2X52INkup7hvHwN4uwWfvag3H7oJLSN52IbuvOFNTisParaAfE7vHcPdCmbSu+7jPCSQeoYR+qq7lJWWWMIvEg2i93E4En8Tv0GQXSz3i+uaxwcvTeoKDM59Ftglwcz1HLkz1htpfKCHU3deLqZ9OHqp9+XCJPvY6ePEt4ONd4fmBVVilLcQaK6XJeBdCQMXbpc3mW+23zAB8lnPwtM001kmir2C3zWWUPjJY5p0wW79iduGW1ga6jJgKlujgKVc31FQtMXha2vJNKfqVxYrJNGRLEaOFCC04jhRaqRi4+h9JgoqBsj2nMkAith7qQYb5wY7rT2T8uivscgcAWkEHIg1BHIhWszao7IiKSAiIgCIiAjXjbRFG57jQCmPCpABPKpWB2NHeGa0E133boxrgMfpueYK99tZiLOQNQRhrWjflv18gshcFk7uzxt/DX8xLv1WXM/Y38un7mQREWpgVvtAuR1qsT2MBc9pD2gUqS2tQOZBK0G9u44tNagmoxrzqvo7aRzhY7QW13hDLSmddw5LR+zOzkltkEMNGBuMjzXU69MgNSqM0i9ivuLjkvaC7HOW2YOxyFjTS0Sb5GB3WbteJaak+oVj2ZuCCONrhAxkjd5rji4hzSWu3XPxoSKjkVDT4LqUeTXGz2wMj2948d1GBUufgSB8DdepoFdNgLAKySUwb4GV4Zk/wn/EVk9tbZuWct1eQB6in+YtPkpuzdjEdmibSlWgnq7H6UHks1FZ16GspvpX6mTREXQcYVavvYKz2glzQYJDm6OlHH8bD4XdcDzVlRQ0nySpNbo1Va+ymdrqxuifwIc+J35aOHzVi2c2UtEBjLnRijqvoXF1AKUHhAqa5q5oqdKN2a9adUFRdoOzGN73S2YNY59S6N3sEnVpGLDyy6K9IrtWqZlGTi7RqW0bP2kUh+ySabrm7haK0wc44ADrzXVvZXaXmrxH/1JXH5NYtuIs1pRRs9eTNTQdm1qEgEjI3s/C8NYOBIpV3SiW/s8tRdRgw/C+NgpywC2yidKN2OvI0de2wlps0feGAOGNSH94W/iIAy5+tFU7ZLIc6gcBkvp1Vi/Oz6y2irg3uXnWMAA9W5elCpwrdDq3sz567rFWbaGKsLvwysP5o3fyCtl4dkMramN0cg6lh9CCPmsBednLmTtAxpA4fT9VlOXiV/nBvpxThKvzkpgbRdQppux/Bctut3BbZI58GQ6qwbO2ohrqe1GQ8cxk4fReMezExpSGV1ct1jzX0CsFybGWthMjoHMjDTv79Ad2mJocTTPLRZ6m8TXS8M1ZXdobHuTEt9h43mfuuxw6Go8lGsxk93e8lerkuWO0yMgnqO7eW1bStHeyMRlvCnmFs26NlbNZv2UTQ74j4nfmOXkmm8oldZYSNb7Kdms0xElqrGyoO6ah7hw/AOuP1W24YQxoa0BrWgAAZADAALui2So527CIikgIiIAiIgMfet2d9u5YGhr8JIJpzq0KcxgAAGAAAHQLsihRSdlnJtJBERSVOsjAQQcQQQehVU2I2YfYZLSwisb3Rujfh4gA4EGmRGHrgraiE2F5xQNbXdAG8S401JzK9Fw91ASchihBRNsrT3lqjiGNDpyH+p3+VXtraCg0WubqrNeW9o1zR5gmR3zqtjrn0d7kdnxSxUYeiCIi6DjCIiAIiIAiIgCIiAIiIAiIgBWp9nX7t4CuHhi+T2tP1K2wtYTWTu7wxwr3g9JCR8qLl+IdUzt+E3yRsd93xnExsJ5taf0XMNhjZ7LGN/da0fQL3RdRxBdZIw4FpFQQQRyOa7IgNR3rZTZbY04gV3Sf4XelCtqXfaxLG1494fMYEeRBWD2zuNs0RfQlzaZZ0rn5VJ6VXvsfOTCWnEsND13QSCNDWp81zaawnidmrJammpdzOoiLpOMIiIAiIgCIiAIiIAiIgCIiAKDfTyIH7vAV/dJG9Tid2qmucACTgAsXDZxaCXyYsBIa3Q0zJ4iuFNaHMUWc3/AMrlmmmt8nwit7CRt7xxJBe/vH4YjFwGfGhOHNXlRfsze8ZQAd20gUwADqAADyKlKNKOKotrTzlYREWpiEREAREQBERAEREAREQBERAFU73ukiUz7oc1r9440LRRu91qPRWxdTGMQRUHPnhRZ6mmpqma6Wo9N2hFIHAEZEAjoV2UC73FhMTvdxaeLdPMZeRU9WjK0UkqYREVip1eyoIORwWLtMZheJhiHBrZBxpg1/XT0WWXV7AQQRUEUPQqso2WjKjlrgRUYgrlYixSmGUwurQ1cxxNQRqOo18jqsuojLJEyjiwiIrlAiIgCIiAIiIAiIgCIvC3Wru2OdSpAwGrne60dSobpWyUrdIi3o8u3Ym5vOPIDGv6+QGqnRRBrQ0CgAAHQKHdtjcKvk/aO890cOuVegGinqkE95PuXm15V2CIi0MwiIgCIiAIiIAiIgCIiAIiIAiIgCIiAiXhZi4bzMHsru8+LTyNB6BelitQkYDrqOBXusTboJInGWJu+M3MyP4nN41GY4gFZSuLyXz/ANNI1JYv5GWRdY5A4AjEFdlqZhERARrfYhI2mTgatdwdx5jMEaglR7tvHePdvG7I3Atrw4cRTEHgsiotssIfRwo2Rvsu1HKvwnULOUXeS/ZpGSrF/olIo1jtm+KHB4wcOB/9+qkq8ZKStFGmnTCIikgIiIAiIgCIodpvRjNd45BrcSTwCq5KPJaMXLZEiecMaXONA0Ek8goNjcZnd4fYb7A4nV3McDrnwXWCB89HTt3Gih7s0NT+Kmg+fLJZMBUpzdvgu6gqXJyiItTIIiIAiIgCIiAIiIAiIgCIiAIiIAiIgCIiAIiIDHySmF+IJjccxkwnjwFdefRZAFcOaCKHEFQGvfC6jqGLR2O806B3Ln088vJ7fT7Gnn9/r9zIIuAarlamYREQEO2WDeIe0lj25EZGmjhqM/Vd7LbQ7A+FwwLTmCpKi2u7mSEOIo9vsvGDh56/1KzcWncTRSTVSJSLGyXkYf2wNMBvNBIPM0y8/mpjLWwiocKc8PqpU0yHBo9kXWOUOFQQei7K5QKFaxLvfdkc97AUNfZNCa6qaihqyU6MZ/ZkjxSWU0+Fnh9Xa+QCk2O7WRDwDlUkk04VONOSlIqqEVuWepJqgiIrlAiIgCIiAIiIAiIgCIiAIiIAiIgCIiAIiIAiIgCIiALhzQRQioOhXKIDHNsLojWIlzTmxxrThuk6cqr2sltLyQWObQ0x6VyOIHUKWuN3Guv8v/pVFCnsXcr5OURFcoEREAUaW7o3VqwY50wr1pmpKKGk+SU2uDzhiDRQZDLkOC9ERS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6" descr="data:image/jpeg;base64,/9j/4AAQSkZJRgABAQAAAQABAAD/2wCEAAkGBhQSERUUEhMUEhUUFxUaGRgUGBQYGBgXFhUXGRYWFRcXGyYfFxsjGRcVIC8gIycpLiwsFR4xNTAqNScrLCoBCQoKDgwOGQ8PGiwkHyQsKSksLCwsLCwpLCwvLCwsKSksLCwsLCwpLCksKSwsLCwsLCwsLCwsKiwsKSwpKSksLP/AABEIAJ8BPQMBIgACEQEDEQH/xAAcAAEAAgIDAQAAAAAAAAAAAAAABAYFBwECAwj/xABEEAABAwEFBQUFBQUFCQAAAAABAAIDEQQFITFBBhJRYXEHEyKBkTJCUqGxFCNiksEzcrLR4RUkgqLSNENjc4OzwvDx/8QAGAEBAAMBAAAAAAAAAAAAAAAAAAECAwT/xAArEQACAgEDAgQGAwEAAAAAAAAAAQIREgMhMRNBIjJRcQSBseHw8WGh0UL/2gAMAwEAAhEDEQA/AN4oiIAiIgCIiAIsHe+1sMJ7ttZ5j7MUXicTzpg0czksFfFrtHcults32SL3Yoad686Bz8acwK8+CrkWUS4Wq8Y4/be1vIkVPQZlSAVrrYnZF0kgtczSxmcUbiXEjR76+oWxkVvkSSXAREVioREQBERAEREAREQBERAEREAREQBERAEREAREQBERAEREAREQBERAEREARF4W22siYXyODWtGJKA7Wm0tjaXvcGtAqSTQBU9t72q8HbtlrZ7PUgzEeIgH/d1zJ4jKq6WWwy3nL3k4LLK1xLGE07wA4VbmBhnr9LsxgaAAAABQAYAAaDgqLxGjqPuYGz3bZbthfLlQeJ7zvPdy3j9FrC2bZMmtX2m1tL2M/ZQVoORfX1pRevaltn38ncxOrFGdMnv+LmBoteGpxJU1Yuvc2s3twx/2YU5PP+lWW4u1OyWghryYHH46bv59PMBaNsNm33AcVlr+uXuWNOVVJWj6NBrkuHvABJIAGJJwAA1JWkNiO1F1kidFM187BTuwCAWnVtT7v081F2m29tNu8P7GL4GE4/vuzd8hyUkJGwL+7WYIXFsLe+I96tG+VAS75KvHtqlqPuI6f4/TNVW6LoYcZCAOZWQvax2Xu91mfEaFUyNMS63b2x2d9BLG+M8WkOHzofqrndd9w2lu9DI2Qa0OI6tOI8188WKCMu3JDQ6HQrIssdosb2zQPIpkW/TpyU5FcT6ERasd2zEQNHcA2g1Dq1EdB7w1qeGnFet09sfiDbVDuA+9HXDq05+qmytM2ci8bHbGSsbJG4PY4VBGRC9lJARQb2vmKzRmSZ4Y3TiTwaMyVqfajtcllJZZqws4++fMez5eqiyUrNr3jfsEH7aVjDwJ8Xk0Y/JV21dqdjbl3j+gAH+Y1+S0bNbJHklziSc/6rq2zkqLLUboHbBZtY5PIs/mp9k7UbE/Nz4/3m/6SVor7Gea6mAhLGJ9MWC+YZx91KyTk1wr5jMKavl6C1yRmocRTVXnZTtalicGWmsseAqfbbzqc+h9VNkNG6EUO673itMYkheHtPDMcnDQqYpKhERAEREAREQBERAEREAREQHV7wAScAFTRC68rQST/dIiBT43gk0FNMq9ApG1NsknkZZLO6jnEl590MGe9TH+vRWK67ubBE2NmTR6nUnqVn5nXY1XgV92SGMAAAFAMABkANAqJ2m7X9wz7PEfG4VeR7rDk3q7Xl1V1t9sbFE+R3ssaXHoBVfOd7Xk+0SSSvxdK8/U0A6ZK7KRXcxUj95xJ14rlsakNsprTVSrLZKlVcqLqNma2MuffkBIwC47Q7c0ybjfdWZs9qbZLOXH2iMFru8LWZHlxzJUR3JlsSdmrubPaoYXkhskjGEtpUBxpUVBFVadu+zySw/eQudJAdT7UZ4PoKUOjsOB0riOz+zF1vs1NJWH8pr+i+ipIg5pa4AgggggEEHMEHMK5m9j5W793Er2Zayto7YdkFayWLhUxOP/AGyf4T66LVlosT43Fj2ua5poWuBBB5g4hKJTOksysdx7Qu3DG41FMKquR2Zz3BrGlznGga3Ek8ANV0ieWnBQ1aJTpmQt1qo8GmVfqs1GIp48MHKvWlm8KrzsVsLCqtWi10zYfZztUbHP9mmd9zKaAk4MfkDyByPkdFte/L3ZZYJJ5PZjFaak5NaOZJA8184Wi0F2K2WLxdedyvYCXTWfcLhq9rMQeZLd7qWc1KboiUVZrvaPaea2TGSV3RoyaNGtHBY+EDVRpRQo2RWoizNWd8QOKz9jttkAxCpbASaDE8llbNc9MZXbn4RQu89G+azlS5NIpy4Re7I+xFtcKlY68ros5BcxwAFSa6Diq+L9ZDhZ2AO+N3iI6E/0C52imLZt0VALY3Hn4QPqCVRXdEtJK0zylutz/FulrfdGtOJ5lY60WEjRW6476du+NlWjUig9Sva191Mahvph8z/JOpTJWk2ir3DtHPY5A+J5HEaEcCNQt5bIbaR25mHgkA8Tf1bxH0+a1QbHHNvQthbGd07rhi4vBBFTwNCPNYC675ks0zZInFpYa9dMRwpotIyyMpwo+mUVe2R2xit0YLTuyAeJn6t4j6KwrQyCIiAIiIAiIgCIiAKFfF4Nhhe9xyBpxrTCimqp3/G+02uOztp3TQHSGpqKOx6+6OoVZulsXhFN78HvsTdDo4u+lO9LMAanMM91tdTShP8ARWVcNbQUGAC5UpUqIlJydsp/arbu7u54BoZHMb5V3j/CtLQxnDdxc0ZDU604rbnbIP7kz/mj+By1FFNUk0AqchoqsvFbHtDZ31LngtrgAcDniacFl7vs4YN9yx1nmFauyUe8r1LhujJUdtmipI4vy9zK6lfCMljrFYnSvaxoqXGn9Ty1XDIi4q67G7NueQBg+WoBPusHtu+R/KQplLFbCMMnb4M3sPcbnbz7PFGDDgJH7wL3EY00Gp5bwWbm22tFmd3dpioeLhUEcQ5tKjmKq53XdrLPE2KMUa0eZOpPMlLzuqK0M3JWB40rmDxacweYUdN1s9yOrG6a2/sw117dQSgb57smmJNWV/f93/EAtYdp1yP/ALQfJUls4a6NwOBDWNaRXlT5hZvaTYWazEyQlzo8fE0Vc0f8RozH4h5gKsy3gdwMlwbWrXM8TK/Fue7zLaKuclszVaUJbxexXbrs9X7uIfXAjAhwxBB0KzN47KSSWYWyJu82rmzNGccjT4nU+Bwo78O9wourrGC8SsIrgSWnCvHi3TMLaewszWSSMqKTtbK0Vw3gN2QcK+z6HgrR1E3RnPScUaNjfTArxlYtzbe9mULo5LRZmmORjS8xtHhfTE7o911K5YHhqtPhw5+i04Mk7PKCTRW7s+v77FbGueaRSeB/AB2Tj0ND0qoOz+zbJZQy0F8IkH3crd0ta7QSA4EHKoIoaKC2wSkUdRjQSCXGgwwz1VW1yaRi3s0W7tQ2G7h/2mAVgkOIblG4/wDg7TgcOCpNmudxG8892zideg1WcbebhGIWPkma3JrnP7pvRhNFFtMUhAcQXk13T7uGe7xpywVHN9jRaSW8tzyNpZEPuxuj4j7bunwhYya2ufhpwH68VON0OJ3pnhnX2vIBS7P3bf2Me8fjf+gUZJfyyzhKWz2X52INkup7hvHwN4uwWfvag3H7oJLSN52IbuvOFNTisParaAfE7vHcPdCmbSu+7jPCSQeoYR+qq7lJWWWMIvEg2i93E4En8Tv0GQXSz3i+uaxwcvTeoKDM59Ftglwcz1HLkz1htpfKCHU3deLqZ9OHqp9+XCJPvY6ePEt4ONd4fmBVVilLcQaK6XJeBdCQMXbpc3mW+23zAB8lnPwtM001kmir2C3zWWUPjJY5p0wW79iduGW1ga6jJgKlujgKVc31FQtMXha2vJNKfqVxYrJNGRLEaOFCC04jhRaqRi4+h9JgoqBsj2nMkAith7qQYb5wY7rT2T8uivscgcAWkEHIg1BHIhWszao7IiKSAiIgCIiAjXjbRFG57jQCmPCpABPKpWB2NHeGa0E133boxrgMfpueYK99tZiLOQNQRhrWjflv18gshcFk7uzxt/DX8xLv1WXM/Y38un7mQREWpgVvtAuR1qsT2MBc9pD2gUqS2tQOZBK0G9u44tNagmoxrzqvo7aRzhY7QW13hDLSmddw5LR+zOzkltkEMNGBuMjzXU69MgNSqM0i9ivuLjkvaC7HOW2YOxyFjTS0Sb5GB3WbteJaak+oVj2ZuCCONrhAxkjd5rji4hzSWu3XPxoSKjkVDT4LqUeTXGz2wMj2948d1GBUufgSB8DdepoFdNgLAKySUwb4GV4Zk/wn/EVk9tbZuWct1eQB6in+YtPkpuzdjEdmibSlWgnq7H6UHks1FZ16GspvpX6mTREXQcYVavvYKz2glzQYJDm6OlHH8bD4XdcDzVlRQ0nySpNbo1Va+ymdrqxuifwIc+J35aOHzVi2c2UtEBjLnRijqvoXF1AKUHhAqa5q5oqdKN2a9adUFRdoOzGN73S2YNY59S6N3sEnVpGLDyy6K9IrtWqZlGTi7RqW0bP2kUh+ySabrm7haK0wc44ADrzXVvZXaXmrxH/1JXH5NYtuIs1pRRs9eTNTQdm1qEgEjI3s/C8NYOBIpV3SiW/s8tRdRgw/C+NgpywC2yidKN2OvI0de2wlps0feGAOGNSH94W/iIAy5+tFU7ZLIc6gcBkvp1Vi/Oz6y2irg3uXnWMAA9W5elCpwrdDq3sz567rFWbaGKsLvwysP5o3fyCtl4dkMramN0cg6lh9CCPmsBednLmTtAxpA4fT9VlOXiV/nBvpxThKvzkpgbRdQppux/Bctut3BbZI58GQ6qwbO2ohrqe1GQ8cxk4fReMezExpSGV1ct1jzX0CsFybGWthMjoHMjDTv79Ad2mJocTTPLRZ6m8TXS8M1ZXdobHuTEt9h43mfuuxw6Go8lGsxk93e8lerkuWO0yMgnqO7eW1bStHeyMRlvCnmFs26NlbNZv2UTQ74j4nfmOXkmm8oldZYSNb7Kdms0xElqrGyoO6ah7hw/AOuP1W24YQxoa0BrWgAAZADAALui2So527CIikgIiIAiIgMfet2d9u5YGhr8JIJpzq0KcxgAAGAAAHQLsihRSdlnJtJBERSVOsjAQQcQQQehVU2I2YfYZLSwisb3Rujfh4gA4EGmRGHrgraiE2F5xQNbXdAG8S401JzK9Fw91ASchihBRNsrT3lqjiGNDpyH+p3+VXtraCg0WubqrNeW9o1zR5gmR3zqtjrn0d7kdnxSxUYeiCIi6DjCIiAIiIAiIgCIiAIiIAiIgBWp9nX7t4CuHhi+T2tP1K2wtYTWTu7wxwr3g9JCR8qLl+IdUzt+E3yRsd93xnExsJ5taf0XMNhjZ7LGN/da0fQL3RdRxBdZIw4FpFQQQRyOa7IgNR3rZTZbY04gV3Sf4XelCtqXfaxLG1494fMYEeRBWD2zuNs0RfQlzaZZ0rn5VJ6VXvsfOTCWnEsND13QSCNDWp81zaawnidmrJammpdzOoiLpOMIiIAiIgCIiAIiIAiIgCIiAKDfTyIH7vAV/dJG9Tid2qmucACTgAsXDZxaCXyYsBIa3Q0zJ4iuFNaHMUWc3/AMrlmmmt8nwit7CRt7xxJBe/vH4YjFwGfGhOHNXlRfsze8ZQAd20gUwADqAADyKlKNKOKotrTzlYREWpiEREAREQBERAEREAREQBERAFU73ukiUz7oc1r9440LRRu91qPRWxdTGMQRUHPnhRZ6mmpqma6Wo9N2hFIHAEZEAjoV2UC73FhMTvdxaeLdPMZeRU9WjK0UkqYREVip1eyoIORwWLtMZheJhiHBrZBxpg1/XT0WWXV7AQQRUEUPQqso2WjKjlrgRUYgrlYixSmGUwurQ1cxxNQRqOo18jqsuojLJEyjiwiIrlAiIgCIiAIiIAiIgCIvC3Wru2OdSpAwGrne60dSobpWyUrdIi3o8u3Ym5vOPIDGv6+QGqnRRBrQ0CgAAHQKHdtjcKvk/aO890cOuVegGinqkE95PuXm15V2CIi0MwiIgCIiAIiIAiIgCIiAIiIAiIgCIiAiXhZi4bzMHsru8+LTyNB6BelitQkYDrqOBXusTboJInGWJu+M3MyP4nN41GY4gFZSuLyXz/ANNI1JYv5GWRdY5A4AjEFdlqZhERARrfYhI2mTgatdwdx5jMEaglR7tvHePdvG7I3Atrw4cRTEHgsiotssIfRwo2Rvsu1HKvwnULOUXeS/ZpGSrF/olIo1jtm+KHB4wcOB/9+qkq8ZKStFGmnTCIikgIiIAiIgCIodpvRjNd45BrcSTwCq5KPJaMXLZEiecMaXONA0Ek8goNjcZnd4fYb7A4nV3McDrnwXWCB89HTt3Gih7s0NT+Kmg+fLJZMBUpzdvgu6gqXJyiItTIIiIAiIgCIiAIiIAiIgCIiAIiIAiIgCIiAIiIDHySmF+IJjccxkwnjwFdefRZAFcOaCKHEFQGvfC6jqGLR2O806B3Ln088vJ7fT7Gnn9/r9zIIuAarlamYREQEO2WDeIe0lj25EZGmjhqM/Vd7LbQ7A+FwwLTmCpKi2u7mSEOIo9vsvGDh56/1KzcWncTRSTVSJSLGyXkYf2wNMBvNBIPM0y8/mpjLWwiocKc8PqpU0yHBo9kXWOUOFQQei7K5QKFaxLvfdkc97AUNfZNCa6qaihqyU6MZ/ZkjxSWU0+Fnh9Xa+QCk2O7WRDwDlUkk04VONOSlIqqEVuWepJqgiIrlAiIgCIiAIiIAiIgCIiAIiIAiIgCIiAIiIAiIgCIiALhzQRQioOhXKIDHNsLojWIlzTmxxrThuk6cqr2sltLyQWObQ0x6VyOIHUKWuN3Guv8v/pVFCnsXcr5OURFcoEREAUaW7o3VqwY50wr1pmpKKGk+SU2uDzhiDRQZDLkOC9ERS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AutoShape 8" descr="data:image/jpeg;base64,/9j/4AAQSkZJRgABAQAAAQABAAD/2wCEAAkGBhIREBMQERQQFRMWFRMUFRcUFBAQFhUSFhQWFhgVFxkXGyYfGBojGhUVHzAgIycpLC0sFR4xNzAsNSYrLCkBCQoKDgwOGg8PGiklHyQtLCktNSwsKSwpKiwsLCwsLCwsLCwsLCkpKiwsLCwpKSwsLCwsLCwpLCwsKSwsLCksKv/AABEIAMgA/AMBIgACEQEDEQH/xAAcAAEAAgMBAQEAAAAAAAAAAAAABgcCAwUEAQj/xAA/EAABBAECAwYEAgcHBAMAAAABAAIDEQQSIQUGMRMiQVFhcQcygZEUUiMzQnKCobFiksHR4fDxFSSzwmN0o//EABkBAQEBAQEBAAAAAAAAAAAAAAACAwEEBf/EACgRAQEAAgEDBAEDBQAAAAAAAAABAhEhAxIxIjJBgXETUWEEkbHR8f/aAAwDAQACEQMRAD8AvFERAREQEREBERARF8JQfUXMn5nxGGnZEAPl2jCf5FejD4vBMailiefJj2OI+gNrm4723zp60RF1wREQEREBERAREQEREBERAREQEREBERAREQEREBERAREQczmLjrMPHfkPBOnZrR1c89G+nv5AqiOY+dMnMee2edF7RssMA8qHX3NlWh8WInnGiI+QSHV7lh0k/Zw+qpyTG3tYZ5c6ezpYejunl7+GR3W211sDv0UsbyuXAOFtcKLS0lpB2PzDdv8AyoPj5zonhwJoeFkfb+tKW8J50jAAc4AVp8arfr91U1UZXKJLytzvLBM3DznF7XENjmd8zXnoyXzB8H/e+oshfnjj/Mgnka2MaiSN2i6ry9OiuvlLjjcnHidqaZAwCQBwLmuFDvDqFUvOmeWPHc7iIuTzHzNDgxskm1U94YA0AmyCSaJGwAJKq3TOS26jrIsIZQ5oc3cEAg+YO4P2Wa64IiICIiAiIgIiICIiAiIgIiICIiAiIgIiICIubx7mCHDiMs7gBvQ6ucQLpo8T/TxoJ4JNtnG+EtyoJIH7B4q/Frhu1w9iAVQ/F+ByY0jopAdTTR/zHm09QVM5eaeLZB/FwRSx4p2ja1kUl/23626nNP5m7DwPidEnNEWYBFxFoglHdZkRAuZ+7I02QPqR7LzdWy/n/L6H9PLj55n8eYrqeHZc3Jj2pWFxbkTKZ3ms7aMi2yQHtWuB8aG/++q48XJOXIdLcecn1jewf3ngAfdRMrOLK1y6WOXMyiM8NaacB7nrZA8Pa1JOW+YGY8kLor7YPYXO3A0WQ9h8wQQP92pfwX4UzxwO1mPtHG+zvwrf9J0DunSxvV+Ij0nwzyn5GlsMzBqouIa0D11XX1Fq+d70z9FmplOFn8X+JeHjuDCZZTtq7FgkDL3GokjffoLKhHOnEDxCd80RvEx2QAOojXJLI1p67g70Qd/0Xqo9mYkuFka2t16HEU8EA1t3vW7P1Uq5eZ23BuIF2jtTKZywbECNsUjdvI9m7f3Xe7vljO9OdLKWfwsDk2fXgY99RGGH+Aln/qu0ohyNxNrMeGB3VwyXt9mPYSP/ANCfopbrF1Yurrxrz/mPutsLvGPN1ZrO/lkiIqZiIiAiIgIiICIiAiIgIiICIiAiIgIi4XNXNLMNgbRfPJ3YYmguL3nYWBuG2Rv9t1y3TslvEa+bucYcGPenyuBLIwa6ftuP7LB5/QWo3y3ytNnyt4hxK3DZ0MJBAI6tLmn5WeIZ49XX4/OVuQ55ZjmcUp0hOrsyWu1PB2LtJLQxoA0sG3n5GxlElyu8mtswmsfuvgC4PMPJ0GWLoRy+EjQDfo9vR499/Ihd9FdkvFZ45XG7inXZWbweUNoNjJ6HU7Gl9WE7sefLY/vBWHwDnCDK0j9XI4WGPI389Dujx7b7bgLs5eJHKx0crWPY4U5rgHNI9QeqozmLi2Pi5UkOM1kmKCDofKXtMgrUYXAamaSRuSbLTRrZZauHjw37ser7pq/uvhNKqrl74q6aZKXPZQHfIErPTV8sg9XaT5klWBgc1YkzS9k0Y0gucHns3NAFklr6IHr0WkylZZdPLFEPidw9ks2LjxtAnnfRe0uB0NLW94A04d4mzuAw7hQbMgm4Vkvj0tMr2Pbq1l7HREFuwaQfHdrvEArr88c+RvyHTYj9Zji7ON4Dmhr33qlBcALAJA9aIUEg4y8SfiAbdsbNE6vze9+awvNtj04cSY11sHm/KgdC4OY4Q6tAcwAaXANc1xbRINAdeoU0Hxajlkx5jDJE6NxD6Ila6J7aeBVOuwwjbq0KsYZrPSzZJFk6rG4/1Uk4HwCeRpkhoFgJJc/RQ2ojcb+i5uziL7JlzV5cH47BlR9pBIx7R1qwW+jmmi0+4WGNzBFLIWQkyBt65G/qmULov6Od6Nv1pfniR74XHS498UaLgHNO5Y7fvC/A9aU2zviBEOHR4zG9jq1MlA6GPYkDxL33uf3vMLT9RhejpJeK/FqKOYRwRGVgPek16A4DYmMUdQ/tGgfbdTrFyWyRskYba9rXtPm1wBB+xVKcL47gHAmgaXjJlZRdIzQHfpIyyON29NABNGrNlW3yof8AsMT/AOvB/wCJqrC2+UdTHGTh1URFoxEREBERAREQEREBERARF5OKcSZjwvnkNMYLPqfAD1JofVPBJt4eZ+Y24cQdRfK86IoxuXyeA9ul+4AskBeLlvlcskOblntMuQAkmtMQqgyMdBQ2v1O+5J0cq8Ndkv8A+p5TR2r/ANQzeooqoVfibJvyN7WVLVE9XNa5Xt9M+xYySABZLy57e6rZPPPxlreqwj5gjPUhRDjk5aSovk8XMdne/IdT6J/JOUs+JHNlRDExy4yy0CG9SHHSIx6uO3tt+0u3wDkbHgw240sccjnC5XOaDqkI3ondoHQVVADx3VWcvTGTMGVJvoNt8R2lUPo0dPWvJXJwbiolaAeqzwm/VW2d7Z2T7/KoedeTZOHTCeEuMBd3HGnaHVXZvB2IPQE7O6H16PL3CcLisZiDnY2S23OibodE7p342vBIbYFtaRVnwKtvLxWSMdG9rXMcCHNcA4EHqCCql555AZgtOXjzaGBw0xuc4PDydhE8buPU0dwAe8uZY65Xh1N8b1UU4xw2cROJa6THic+PUxn6IPJA+YfmJbV+YXMz+DvhaHAAtIYSQKB1Dz9P8FMcfC4u7GPD/wANL2RIkJdGxpI1CQ/pLAJJA2NnwWJ5M4jI4NbjuDf/AJHsjbVVvZ8vIErLWU1JHp3jd91iI8D4g3Hk7QNaTfdsBwI8bBBX2fjEg1EE2SOhIFnpfpfh0XtyOF9jM7HlLNUWvaO5BK8mxRppa2iAOptp+nJzcjtJNRc5w1FxcfENC5dWuS2Y8MnYRf3ju8mz6k9Vrk4XpNm12eBOjlLgXOYatltu/Xr02PS+ikv4GGZlvbpkZTZABpBaQA2Q/wCJ912Wx3txs2gbotqo19P9+Ct34V84a2DDyHgSMpkBca1sF9wX1c2unUivIqD5vDhEHNod090jcObZ1b+lClyM6eg4xEh1tewj5muDg4EnzBFqplpnnhLH6XRVjwTnDiGMI5OINkfA8sBkLIg1rZK0va+PZwqzR8PWgbOBW0y28mWHaIiKkCIiAiIgIiIC15EWppbqc2xVtoOHsSDRWxEEEzuUM+M/9vmTuZ+UyPD69C6wf5LdhclRyEOzH5sxG+md5LL9m+H13U1RR2YtP1Mv3YNeOgr+izXyl80K2bJYSx6hSyS0EQ47wg7mlWHGwTN2TRuNvrVl1flAIHqXUrx4xkRxwSSyEBrGlxJ9B0+p2+qgXKfKZkx/xU4HazOdIdqphoNb6Du2B5EKM53elr0727yQ/FjMQAbdD/dqZcq8XOoArqDlBtrz53KcjO9FstGSUcYlyTjl2GYe16gSte5pHiBpIo/dRrgPA5MjJbl8RmbJLEf0ULWlkUTvzUervX2NmhXt4Nxzsf0cx3Ug7OOXvCr8x1U6dmWmziGcyCJ80hpjGl7j12Av6n0VOScZ4lxrIdDCTHF4sa4xsjYTX6Rw3cfTxN0KupZ8WMl8XD9JunSxtLvSnOAPpqa37LZ8H+HCPAEtU6d733XWNp0MF+IGlx/iJ8VN5ummOscduVL8FiOzLMm3UBIXsJG11oAdsBfQ/deTmX4QsgxHzQyPe6KMue0tb3+vaPHiKZ0G/wAnXdW4vhF7LvZD9XJ+YeFYcrJg43pAAbvY0k2Kr9nr91IszP1DVfe3B8LZt3SOmx/qtvMvCPweVNADpY1zHxC6BhfZF34NNt266VwJ5u9Q233J/wA/JeXKW5PbhcZjw3ZXECLZZ06dPTwo7ff+i5McnzDbzH0/5P8AJMp51EHzdvZ1HZpFjoAAfDzPovJJIW9CQdwaJ3aSCQfTYLXHHhjnlyu/k4N4jwaTFcQXND4QTvWwfGfYHT/cXQ+GfMLsjG7CU/psemOB+YsFhrvcUWn1b6qB/C/jOS10sWGzHkLg2R7JHOEmkOLe6ba01Yv94Lof9Ufh8UblSQPx+0dUzXWWua/aRzXbAi9L/HcHfdO7Wqns7t6/K30WEUocA5pBaRYIIIIPiCOoWa3eUREQEREBERAREQEREBERARFpzMtkUbpZHBrGgucT4AIIn8Rp9bcfBYRryZmNcB8wha4Ev9KdoP0NKVQ44jY1jQNLWhrR5NaKA+wUF5Lw5s3Mk4nktkDWksxg7ut098EgeTQavxLnHqNrCUY88tM+NYtDZWg77FbNQI6hfXxg9QvHNwsH5SQfdWzRnmng7T3waIXEwuaDEdNnZdrjvD5Wg24kKu+K6gV0SbnvmsTYRia6nOczcCz3bd/6hTblXMDsaIUABHHQ2AHcHStlR2YS4UT0s+9NOw9VI+E8xSsYxocflb/QLOe6tLPRF0GUDxCwGSD0BKivLnEtdazf1UuZVbK2aG/Ejk/8XEMhj9EsDXu6Eh8YGosNbg2Nj6keNil+FY8kzmxR058jqDRQce7djVtpoG+94eC/TbhYoqgOZ+EO4dlCPdvZPMuPIL70OrUzcftMNtP+RF55z5b9K/Dz8K5AysySdkRhBhJa8vcWguc9zQ1ulpB/V+3RTnln4Lwsik/HU+aRrmjs3O0wjanNJAuTxsivCjvfU+EOIRhyyu3dLO8n+ENbX94PP1U6IXcZwnqZeqqL5A4e7F483H1XodkRE9NTWxSEWPC9IPpStbnfghysRzWDVIwiRg/M5vVv8TS4e5ChPJPDxPxzMy/2Y5cjSfMlxiH8g9Wqk9UsMrccpVN8sz5cMD8jDkLmxuuaB4LgGmyH6fAEAgkUQWG7G6srljmiPNiDm919d5hIJHhYI+Zvr96XJmx24XFRM1oEWW3Q+ttM7XbO/i1D6lxX3mHke3DL4eW4+W0lwI2ZJq2cHNoiz51v4+YnGWeF52Zc35S9FG+U+cW5dxStMOUy+0hdqBoV3m2BY3G3Ue1EyRaS7YWWXVERF1wREQEREBERAREQFApy7i+WYw+sKB3eALx27wQdi0ix03vYEHqe70+duaWwxuxozqyJGloDd9Id3bP9rrQ89zsCtvKWPFi40cOtr5GglxZbrc86nAeYB2HoAs76rr4+Wsnbj3fPx/tIoYWsaGMAa1oDWgCgABQAHgKWa1Ryl3gR77LZS0ZPq1vmAWdL7SCP8bgmmFMbQ9VEM3lSQWXKz1ozIQ5pvyQUNzBgiPTfjq8augNv5rXjsprf3W/0C63P+OS5gFi3ll+Hf2+9A9FmeDODehH+mynH3Vrl7I28M4g5nQqX8I5gkNDqoKyFzXdDSk/BchratWyTzG4lqHeC4nxCwYJ8CZ0jQ4xt1sP7TXWB3T69K8bXtxOKxbbhb+KYTMrGmhBA7SN7AetEjY/Q0fopvh3G6u1d8mccm4blOx81pjxsk9tDId2Me8A/N+UgtB/KRfQ2rA5l5gbjQWzvTSd3HY0F5kkI2Ia3ctHzE+Q8yL4PIjvxGG7FyWxyPxpHQvY8NkADSQ2r2Nd5oI8GKVYeJHC1rGRtY1t6Q0bCzZrysrk8cLy13cuXyVy3+Dx6cKkfRdZBIq6BI2LrLnGvF5ralIVg2UHxWa7JrhFtt3XN5h4QMnHfF0d8zD+WQdD7dQfQlaeVuMHIxwX7SsJjladiJGmjY9av7+S7CjHFMf8AB5Qzm/qZKZlC6DegbP8ASgD6b+am8Xa8fVO3+z7zdya3KAmiqPKZ3mSNAaXFo7rXO96o+HtYWrlbm8yOOJmAR5bO6bpolNu+WttVDoOvUbdJU1wIBFEHcEb7KN85coNzWB7KbkRg9m6yL2NMcR0FmwRuDv5grL5hjlL6cv8AiSoobyZzc57zg5ZP4lhc0Gtn6B3gXAkF4p111AvzUyVS7TljcbqiIi6kREQEREBERB4MzgUEsjZJI2uc0UDVbetdfHr5leqHGYwUxrWj0AC2ogIiICIiAtc47p9lsXwhBXPPGC0twjtvnQtPsbtTTK4LG4HZRX4ivEcWKfy5sR+wcf8ABTtwsEKZ5q77Yr3jcLI7AAUQmzHB2yn3MfDbJ2ULyuG0TsrQ1Y+Y++pUu4FxlwIFqJRQUu1wyOiEHUfN+F4tHMwHs8wBkgHy9qDWrwAPyO86MvVT9V1zjCHYDnGgYnMkaTfiezI26WJDv6KbcB4h2+LDNtb42ONChqIGr+dqJxbF5c4y/T1vgafBaXYjh8riF6kVIeMvmHg138lrlzDpLZInFpBBFB4IOxBHiF0EQQnA4u3AlEOvViOI0azT8Zxd8rtVXFuKNmq+80ilDmhzSC0gEEEEEHoQR1C0ZfDYpRUkbHj+00FZYeDHE3TExrG+TRQ+ymTSrd/lC/ihy4HY5zIu5LCdbixoBc0uYC8kUbYBqB8KP0knKvGzl4rJnANfu14G4D2mjXodnD0cF1ZIw4FrgCCCCCLBB6gjxC8fCODQ4sZigbpYXOdVk7u8r8Nht6JrnbvdvHVe5ERUgREQEREBERAREQEREBERAREQQT4ls1jFi06g7LivettLgQD6gu9q9lO1Afipqb+EkAJDJu0JuqLG6he/Sg4+zSp602onurTKeifbz5mGHj1UU4pwI70FNFhJEHdQrZq0fwwg9F1+F8J1KRZ3BWEEiwVlg8K0AboOXxbg+rHkj7x1RyNodTbDsPVef4czPkwGd7drnt2FMonWA0VsAH6a8NJUrkjFG/I/alDvhZOTjSB3XVE8dANDoI2t6eNM3UX3RpJvC/SXdo4dRfss45wfdbFqkxwd+h8wrZtqLza3N67jzW6OUO6IM0REBERAREQEREBERAREQEREBERAREQEREEQ+JeO92K1zGPeWvIpjXPIDmObdNBJ72kV5EqVwXpbYo0LHka6LYi5rnarluSCIi6lqyPlWxvQLGUbFfY3WAgyXE5W5ZbgskYHl+p5cCRWmMANYz6AdV20TTu7rQiIjgtEkJ6tW9EGqGa9jsVtXyl9QEREBERAREQEREBERAREQEREBERAREQEREBERB8IWnGPUeRW9aGmpCPMIN6IiAiIgIiICIiAiIgIiICIiAiIgIiICIiAiIgIiICIiAiIgIiICxMe4PkviIM0REBERAREQ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10" descr="data:image/jpeg;base64,/9j/4AAQSkZJRgABAQAAAQABAAD/2wCEAAkGBhIREBMQERQQFRMWFRMUFRcUFBAQFhUSFhQWFhgVFxkXGyYfGBojGhUVHzAgIycpLC0sFR4xNzAsNSYrLCkBCQoKDgwOGg8PGiklHyQtLCktNSwsKSwpKiwsLCwsLCwsLCwsLCkpKiwsLCwpKSwsLCwsLCwpLCwsKSwsLCksKv/AABEIAMgA/AMBIgACEQEDEQH/xAAcAAEAAgMBAQEAAAAAAAAAAAAABgcCAwUEAQj/xAA/EAABBAECAwYEAgcHBAMAAAABAAIDEQQSIQUGMRMiQVFhcQcygZEUUiMzQnKCobFiksHR4fDxFSSzwmN0o//EABkBAQEBAQEBAAAAAAAAAAAAAAACAwEEBf/EACgRAQEAAgEDBAEDBQAAAAAAAAABAhEhAxIxIjJBgXETUWEEkbHR8f/aAAwDAQACEQMRAD8AvFERAREQEREBERARF8JQfUXMn5nxGGnZEAPl2jCf5FejD4vBMailiefJj2OI+gNrm4723zp60RF1wREQEREBERAREQEREBERAREQEREBERAREQEREBERAREQczmLjrMPHfkPBOnZrR1c89G+nv5AqiOY+dMnMee2edF7RssMA8qHX3NlWh8WInnGiI+QSHV7lh0k/Zw+qpyTG3tYZ5c6ezpYejunl7+GR3W211sDv0UsbyuXAOFtcKLS0lpB2PzDdv8AyoPj5zonhwJoeFkfb+tKW8J50jAAc4AVp8arfr91U1UZXKJLytzvLBM3DznF7XENjmd8zXnoyXzB8H/e+oshfnjj/Mgnka2MaiSN2i6ry9OiuvlLjjcnHidqaZAwCQBwLmuFDvDqFUvOmeWPHc7iIuTzHzNDgxskm1U94YA0AmyCSaJGwAJKq3TOS26jrIsIZQ5oc3cEAg+YO4P2Wa64IiICIiAiIgIiICIiAiIgIiICIiAiIgIiICIubx7mCHDiMs7gBvQ6ucQLpo8T/TxoJ4JNtnG+EtyoJIH7B4q/Frhu1w9iAVQ/F+ByY0jopAdTTR/zHm09QVM5eaeLZB/FwRSx4p2ja1kUl/23626nNP5m7DwPidEnNEWYBFxFoglHdZkRAuZ+7I02QPqR7LzdWy/n/L6H9PLj55n8eYrqeHZc3Jj2pWFxbkTKZ3ms7aMi2yQHtWuB8aG/++q48XJOXIdLcecn1jewf3ngAfdRMrOLK1y6WOXMyiM8NaacB7nrZA8Pa1JOW+YGY8kLor7YPYXO3A0WQ9h8wQQP92pfwX4UzxwO1mPtHG+zvwrf9J0DunSxvV+Ij0nwzyn5GlsMzBqouIa0D11XX1Fq+d70z9FmplOFn8X+JeHjuDCZZTtq7FgkDL3GokjffoLKhHOnEDxCd80RvEx2QAOojXJLI1p67g70Qd/0Xqo9mYkuFka2t16HEU8EA1t3vW7P1Uq5eZ23BuIF2jtTKZywbECNsUjdvI9m7f3Xe7vljO9OdLKWfwsDk2fXgY99RGGH+Aln/qu0ohyNxNrMeGB3VwyXt9mPYSP/ANCfopbrF1Yurrxrz/mPutsLvGPN1ZrO/lkiIqZiIiAiIgIiICIiAiIgIiICIiAiIgIi4XNXNLMNgbRfPJ3YYmguL3nYWBuG2Rv9t1y3TslvEa+bucYcGPenyuBLIwa6ftuP7LB5/QWo3y3ytNnyt4hxK3DZ0MJBAI6tLmn5WeIZ49XX4/OVuQ55ZjmcUp0hOrsyWu1PB2LtJLQxoA0sG3n5GxlElyu8mtswmsfuvgC4PMPJ0GWLoRy+EjQDfo9vR499/Ihd9FdkvFZ45XG7inXZWbweUNoNjJ6HU7Gl9WE7sefLY/vBWHwDnCDK0j9XI4WGPI389Dujx7b7bgLs5eJHKx0crWPY4U5rgHNI9QeqozmLi2Pi5UkOM1kmKCDofKXtMgrUYXAamaSRuSbLTRrZZauHjw37ser7pq/uvhNKqrl74q6aZKXPZQHfIErPTV8sg9XaT5klWBgc1YkzS9k0Y0gucHns3NAFklr6IHr0WkylZZdPLFEPidw9ks2LjxtAnnfRe0uB0NLW94A04d4mzuAw7hQbMgm4Vkvj0tMr2Pbq1l7HREFuwaQfHdrvEArr88c+RvyHTYj9Zji7ON4Dmhr33qlBcALAJA9aIUEg4y8SfiAbdsbNE6vze9+awvNtj04cSY11sHm/KgdC4OY4Q6tAcwAaXANc1xbRINAdeoU0Hxajlkx5jDJE6NxD6Ila6J7aeBVOuwwjbq0KsYZrPSzZJFk6rG4/1Uk4HwCeRpkhoFgJJc/RQ2ojcb+i5uziL7JlzV5cH47BlR9pBIx7R1qwW+jmmi0+4WGNzBFLIWQkyBt65G/qmULov6Od6Nv1pfniR74XHS498UaLgHNO5Y7fvC/A9aU2zviBEOHR4zG9jq1MlA6GPYkDxL33uf3vMLT9RhejpJeK/FqKOYRwRGVgPek16A4DYmMUdQ/tGgfbdTrFyWyRskYba9rXtPm1wBB+xVKcL47gHAmgaXjJlZRdIzQHfpIyyON29NABNGrNlW3yof8AsMT/AOvB/wCJqrC2+UdTHGTh1URFoxEREBERAREQEREBERARF5OKcSZjwvnkNMYLPqfAD1JofVPBJt4eZ+Y24cQdRfK86IoxuXyeA9ul+4AskBeLlvlcskOblntMuQAkmtMQqgyMdBQ2v1O+5J0cq8Ndkv8A+p5TR2r/ANQzeooqoVfibJvyN7WVLVE9XNa5Xt9M+xYySABZLy57e6rZPPPxlreqwj5gjPUhRDjk5aSovk8XMdne/IdT6J/JOUs+JHNlRDExy4yy0CG9SHHSIx6uO3tt+0u3wDkbHgw240sccjnC5XOaDqkI3ondoHQVVADx3VWcvTGTMGVJvoNt8R2lUPo0dPWvJXJwbiolaAeqzwm/VW2d7Z2T7/KoedeTZOHTCeEuMBd3HGnaHVXZvB2IPQE7O6H16PL3CcLisZiDnY2S23OibodE7p342vBIbYFtaRVnwKtvLxWSMdG9rXMcCHNcA4EHqCCql555AZgtOXjzaGBw0xuc4PDydhE8buPU0dwAe8uZY65Xh1N8b1UU4xw2cROJa6THic+PUxn6IPJA+YfmJbV+YXMz+DvhaHAAtIYSQKB1Dz9P8FMcfC4u7GPD/wANL2RIkJdGxpI1CQ/pLAJJA2NnwWJ5M4jI4NbjuDf/AJHsjbVVvZ8vIErLWU1JHp3jd91iI8D4g3Hk7QNaTfdsBwI8bBBX2fjEg1EE2SOhIFnpfpfh0XtyOF9jM7HlLNUWvaO5BK8mxRppa2iAOptp+nJzcjtJNRc5w1FxcfENC5dWuS2Y8MnYRf3ju8mz6k9Vrk4XpNm12eBOjlLgXOYatltu/Xr02PS+ikv4GGZlvbpkZTZABpBaQA2Q/wCJ912Wx3txs2gbotqo19P9+Ct34V84a2DDyHgSMpkBca1sF9wX1c2unUivIqD5vDhEHNod090jcObZ1b+lClyM6eg4xEh1tewj5muDg4EnzBFqplpnnhLH6XRVjwTnDiGMI5OINkfA8sBkLIg1rZK0va+PZwqzR8PWgbOBW0y28mWHaIiKkCIiAiIgIiIC15EWppbqc2xVtoOHsSDRWxEEEzuUM+M/9vmTuZ+UyPD69C6wf5LdhclRyEOzH5sxG+md5LL9m+H13U1RR2YtP1Mv3YNeOgr+izXyl80K2bJYSx6hSyS0EQ47wg7mlWHGwTN2TRuNvrVl1flAIHqXUrx4xkRxwSSyEBrGlxJ9B0+p2+qgXKfKZkx/xU4HazOdIdqphoNb6Du2B5EKM53elr0727yQ/FjMQAbdD/dqZcq8XOoArqDlBtrz53KcjO9FstGSUcYlyTjl2GYe16gSte5pHiBpIo/dRrgPA5MjJbl8RmbJLEf0ULWlkUTvzUervX2NmhXt4Nxzsf0cx3Ug7OOXvCr8x1U6dmWmziGcyCJ80hpjGl7j12Av6n0VOScZ4lxrIdDCTHF4sa4xsjYTX6Rw3cfTxN0KupZ8WMl8XD9JunSxtLvSnOAPpqa37LZ8H+HCPAEtU6d733XWNp0MF+IGlx/iJ8VN5ummOscduVL8FiOzLMm3UBIXsJG11oAdsBfQ/deTmX4QsgxHzQyPe6KMue0tb3+vaPHiKZ0G/wAnXdW4vhF7LvZD9XJ+YeFYcrJg43pAAbvY0k2Kr9nr91IszP1DVfe3B8LZt3SOmx/qtvMvCPweVNADpY1zHxC6BhfZF34NNt266VwJ5u9Q233J/wA/JeXKW5PbhcZjw3ZXECLZZ06dPTwo7ff+i5McnzDbzH0/5P8AJMp51EHzdvZ1HZpFjoAAfDzPovJJIW9CQdwaJ3aSCQfTYLXHHhjnlyu/k4N4jwaTFcQXND4QTvWwfGfYHT/cXQ+GfMLsjG7CU/psemOB+YsFhrvcUWn1b6qB/C/jOS10sWGzHkLg2R7JHOEmkOLe6ba01Yv94Lof9Ufh8UblSQPx+0dUzXWWua/aRzXbAi9L/HcHfdO7Wqns7t6/K30WEUocA5pBaRYIIIIPiCOoWa3eUREQEREBERAREQEREBERARFpzMtkUbpZHBrGgucT4AIIn8Rp9bcfBYRryZmNcB8wha4Ev9KdoP0NKVQ44jY1jQNLWhrR5NaKA+wUF5Lw5s3Mk4nktkDWksxg7ut098EgeTQavxLnHqNrCUY88tM+NYtDZWg77FbNQI6hfXxg9QvHNwsH5SQfdWzRnmng7T3waIXEwuaDEdNnZdrjvD5Wg24kKu+K6gV0SbnvmsTYRia6nOczcCz3bd/6hTblXMDsaIUABHHQ2AHcHStlR2YS4UT0s+9NOw9VI+E8xSsYxocflb/QLOe6tLPRF0GUDxCwGSD0BKivLnEtdazf1UuZVbK2aG/Ejk/8XEMhj9EsDXu6Eh8YGosNbg2Nj6keNil+FY8kzmxR058jqDRQce7djVtpoG+94eC/TbhYoqgOZ+EO4dlCPdvZPMuPIL70OrUzcftMNtP+RF55z5b9K/Dz8K5AysySdkRhBhJa8vcWguc9zQ1ulpB/V+3RTnln4Lwsik/HU+aRrmjs3O0wjanNJAuTxsivCjvfU+EOIRhyyu3dLO8n+ENbX94PP1U6IXcZwnqZeqqL5A4e7F483H1XodkRE9NTWxSEWPC9IPpStbnfghysRzWDVIwiRg/M5vVv8TS4e5ChPJPDxPxzMy/2Y5cjSfMlxiH8g9Wqk9UsMrccpVN8sz5cMD8jDkLmxuuaB4LgGmyH6fAEAgkUQWG7G6srljmiPNiDm919d5hIJHhYI+Zvr96XJmx24XFRM1oEWW3Q+ttM7XbO/i1D6lxX3mHke3DL4eW4+W0lwI2ZJq2cHNoiz51v4+YnGWeF52Zc35S9FG+U+cW5dxStMOUy+0hdqBoV3m2BY3G3Ue1EyRaS7YWWXVERF1wREQEREBERAREQFApy7i+WYw+sKB3eALx27wQdi0ix03vYEHqe70+duaWwxuxozqyJGloDd9Id3bP9rrQ89zsCtvKWPFi40cOtr5GglxZbrc86nAeYB2HoAs76rr4+Wsnbj3fPx/tIoYWsaGMAa1oDWgCgABQAHgKWa1Ryl3gR77LZS0ZPq1vmAWdL7SCP8bgmmFMbQ9VEM3lSQWXKz1ozIQ5pvyQUNzBgiPTfjq8augNv5rXjsprf3W/0C63P+OS5gFi3ll+Hf2+9A9FmeDODehH+mynH3Vrl7I28M4g5nQqX8I5gkNDqoKyFzXdDSk/BchratWyTzG4lqHeC4nxCwYJ8CZ0jQ4xt1sP7TXWB3T69K8bXtxOKxbbhb+KYTMrGmhBA7SN7AetEjY/Q0fopvh3G6u1d8mccm4blOx81pjxsk9tDId2Me8A/N+UgtB/KRfQ2rA5l5gbjQWzvTSd3HY0F5kkI2Ia3ctHzE+Q8yL4PIjvxGG7FyWxyPxpHQvY8NkADSQ2r2Nd5oI8GKVYeJHC1rGRtY1t6Q0bCzZrysrk8cLy13cuXyVy3+Dx6cKkfRdZBIq6BI2LrLnGvF5ralIVg2UHxWa7JrhFtt3XN5h4QMnHfF0d8zD+WQdD7dQfQlaeVuMHIxwX7SsJjladiJGmjY9av7+S7CjHFMf8AB5Qzm/qZKZlC6DegbP8ASgD6b+am8Xa8fVO3+z7zdya3KAmiqPKZ3mSNAaXFo7rXO96o+HtYWrlbm8yOOJmAR5bO6bpolNu+WttVDoOvUbdJU1wIBFEHcEb7KN85coNzWB7KbkRg9m6yL2NMcR0FmwRuDv5grL5hjlL6cv8AiSoobyZzc57zg5ZP4lhc0Gtn6B3gXAkF4p111AvzUyVS7TljcbqiIi6kREQEREBERB4MzgUEsjZJI2uc0UDVbetdfHr5leqHGYwUxrWj0AC2ogIiICIiAtc47p9lsXwhBXPPGC0twjtvnQtPsbtTTK4LG4HZRX4ivEcWKfy5sR+wcf8ABTtwsEKZ5q77Yr3jcLI7AAUQmzHB2yn3MfDbJ2ULyuG0TsrQ1Y+Y++pUu4FxlwIFqJRQUu1wyOiEHUfN+F4tHMwHs8wBkgHy9qDWrwAPyO86MvVT9V1zjCHYDnGgYnMkaTfiezI26WJDv6KbcB4h2+LDNtb42ONChqIGr+dqJxbF5c4y/T1vgafBaXYjh8riF6kVIeMvmHg138lrlzDpLZInFpBBFB4IOxBHiF0EQQnA4u3AlEOvViOI0azT8Zxd8rtVXFuKNmq+80ilDmhzSC0gEEEEEHoQR1C0ZfDYpRUkbHj+00FZYeDHE3TExrG+TRQ+ymTSrd/lC/ihy4HY5zIu5LCdbixoBc0uYC8kUbYBqB8KP0knKvGzl4rJnANfu14G4D2mjXodnD0cF1ZIw4FrgCCCCCLBB6gjxC8fCODQ4sZigbpYXOdVk7u8r8Nht6JrnbvdvHVe5ERUgREQEREBERAREQEREBERAREQQT4ls1jFi06g7LivettLgQD6gu9q9lO1Afipqb+EkAJDJu0JuqLG6he/Sg4+zSp602onurTKeifbz5mGHj1UU4pwI70FNFhJEHdQrZq0fwwg9F1+F8J1KRZ3BWEEiwVlg8K0AboOXxbg+rHkj7x1RyNodTbDsPVef4czPkwGd7drnt2FMonWA0VsAH6a8NJUrkjFG/I/alDvhZOTjSB3XVE8dANDoI2t6eNM3UX3RpJvC/SXdo4dRfss45wfdbFqkxwd+h8wrZtqLza3N67jzW6OUO6IM0REBERAREQEREBERAREQEREBERAREQEREEQ+JeO92K1zGPeWvIpjXPIDmObdNBJ72kV5EqVwXpbYo0LHka6LYi5rnarluSCIi6lqyPlWxvQLGUbFfY3WAgyXE5W5ZbgskYHl+p5cCRWmMANYz6AdV20TTu7rQiIjgtEkJ6tW9EGqGa9jsVtXyl9QEREBERAREQEREBERAREQEREBERAREQEREBERB8IWnGPUeRW9aGmpCPMIN6IiAiIgIiICIiAiIgIiICIiAiIgIiICIiAiIgIiICIiAiIgIiICxMe4PkviIM0REBERAREQ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4584459" y="5976257"/>
            <a:ext cx="787641" cy="73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5259388" y="6316430"/>
            <a:ext cx="241420" cy="3673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488" y="160337"/>
            <a:ext cx="2136083" cy="215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71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50" y="152399"/>
            <a:ext cx="8229600" cy="1350723"/>
          </a:xfrm>
        </p:spPr>
        <p:txBody>
          <a:bodyPr/>
          <a:lstStyle/>
          <a:p>
            <a:pPr eaLnBrk="1" hangingPunct="1"/>
            <a:r>
              <a:rPr lang="en-US" dirty="0" smtClean="0"/>
              <a:t>Chapter 12. Pre-Class Reading Question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6850" y="1594338"/>
            <a:ext cx="8534400" cy="4717562"/>
          </a:xfrm>
        </p:spPr>
        <p:txBody>
          <a:bodyPr/>
          <a:lstStyle/>
          <a:p>
            <a:pPr eaLnBrk="1" hangingPunct="1"/>
            <a:r>
              <a:rPr lang="en-CA" sz="2800" dirty="0" smtClean="0"/>
              <a:t>Which has the greater outer surface area? 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sz="2800" dirty="0" smtClean="0"/>
              <a:t>An elephant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sz="2800" dirty="0" smtClean="0"/>
              <a:t>An ant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sz="2800" dirty="0" smtClean="0"/>
              <a:t>neither</a:t>
            </a:r>
            <a:endParaRPr lang="en-CA" sz="2800" dirty="0"/>
          </a:p>
        </p:txBody>
      </p:sp>
      <p:pic>
        <p:nvPicPr>
          <p:cNvPr id="4" name="Picture 12" descr="harve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135" y="5827025"/>
            <a:ext cx="16668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African Elephant with bab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59" y="4943009"/>
            <a:ext cx="3057312" cy="176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84459" y="5976257"/>
            <a:ext cx="787641" cy="73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5259388" y="6316430"/>
            <a:ext cx="241420" cy="3673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388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50" y="152399"/>
            <a:ext cx="8229600" cy="1350723"/>
          </a:xfrm>
        </p:spPr>
        <p:txBody>
          <a:bodyPr/>
          <a:lstStyle/>
          <a:p>
            <a:pPr eaLnBrk="1" hangingPunct="1"/>
            <a:r>
              <a:rPr lang="en-US" dirty="0" smtClean="0"/>
              <a:t>Chapter 12. Pre-Class Reading Question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6850" y="1594338"/>
            <a:ext cx="8534400" cy="4717562"/>
          </a:xfrm>
        </p:spPr>
        <p:txBody>
          <a:bodyPr/>
          <a:lstStyle/>
          <a:p>
            <a:pPr eaLnBrk="1" hangingPunct="1"/>
            <a:r>
              <a:rPr lang="en-CA" sz="2800" dirty="0" smtClean="0"/>
              <a:t>Which has the greater outer surface area per volume? 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sz="2800" dirty="0" smtClean="0"/>
              <a:t>An elephant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sz="2800" dirty="0" smtClean="0"/>
              <a:t>An ant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sz="2800" dirty="0" smtClean="0"/>
              <a:t>neither</a:t>
            </a:r>
            <a:endParaRPr lang="en-CA" sz="2800" dirty="0"/>
          </a:p>
        </p:txBody>
      </p:sp>
      <p:pic>
        <p:nvPicPr>
          <p:cNvPr id="4" name="Picture 12" descr="harve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135" y="5827025"/>
            <a:ext cx="16668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African Elephant with bab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59" y="4943009"/>
            <a:ext cx="3057312" cy="176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84459" y="5976257"/>
            <a:ext cx="787641" cy="73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5259388" y="6316430"/>
            <a:ext cx="241420" cy="3673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006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6838"/>
            <a:ext cx="8229600" cy="735675"/>
          </a:xfrm>
        </p:spPr>
        <p:txBody>
          <a:bodyPr/>
          <a:lstStyle/>
          <a:p>
            <a:r>
              <a:rPr lang="en-US" dirty="0" smtClean="0"/>
              <a:t>Atoms</a:t>
            </a:r>
          </a:p>
        </p:txBody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198" y="862058"/>
            <a:ext cx="7970838" cy="2536232"/>
          </a:xfrm>
        </p:spPr>
        <p:txBody>
          <a:bodyPr/>
          <a:lstStyle/>
          <a:p>
            <a:r>
              <a:rPr lang="en-US" sz="2800" dirty="0" smtClean="0"/>
              <a:t>Atoms are the building blocks of all matter</a:t>
            </a:r>
          </a:p>
          <a:p>
            <a:r>
              <a:rPr lang="en-US" sz="2800" dirty="0" smtClean="0"/>
              <a:t>They are too small to be seen with visible light</a:t>
            </a:r>
          </a:p>
          <a:p>
            <a:r>
              <a:rPr lang="en-US" sz="2800" dirty="0" smtClean="0"/>
              <a:t>One gram of water has a volume of 1 cm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and contains more than 10</a:t>
            </a:r>
            <a:r>
              <a:rPr lang="en-US" sz="2800" baseline="30000" dirty="0" smtClean="0"/>
              <a:t>23</a:t>
            </a:r>
            <a:r>
              <a:rPr lang="en-US" sz="2800" dirty="0" smtClean="0"/>
              <a:t> atoms!</a:t>
            </a:r>
          </a:p>
          <a:p>
            <a:r>
              <a:rPr lang="en-US" sz="2800" dirty="0" smtClean="0"/>
              <a:t>10</a:t>
            </a:r>
            <a:r>
              <a:rPr lang="en-US" sz="2800" baseline="30000" dirty="0" smtClean="0"/>
              <a:t>23</a:t>
            </a:r>
            <a:r>
              <a:rPr lang="en-US" sz="2800" dirty="0" smtClean="0"/>
              <a:t> = 100,000,000,000,000,000,000,000</a:t>
            </a:r>
          </a:p>
        </p:txBody>
      </p:sp>
      <p:pic>
        <p:nvPicPr>
          <p:cNvPr id="1026" name="Picture 2" descr="Close-up STM image of carbon atoms on the surface of a Highly Oriented Pyrolytic Graphite (HOPG) sample. Scale: 1n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536" y="368372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8759" y="6488668"/>
            <a:ext cx="5795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[image from </a:t>
            </a:r>
            <a:r>
              <a:rPr lang="en-CA" dirty="0">
                <a:hlinkClick r:id="rId3"/>
              </a:rPr>
              <a:t>http://www.physics.utoronto.ca/~ifridman</a:t>
            </a:r>
            <a:r>
              <a:rPr lang="en-CA" dirty="0" smtClean="0">
                <a:hlinkClick r:id="rId3"/>
              </a:rPr>
              <a:t>/</a:t>
            </a:r>
            <a:r>
              <a:rPr lang="en-CA" dirty="0" smtClean="0"/>
              <a:t> ]</a:t>
            </a:r>
            <a:endParaRPr lang="en-CA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10209" y="3506303"/>
            <a:ext cx="5240327" cy="317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/>
              <a:t>This is a scanning tunneling microscope image of graphite taken by Igor </a:t>
            </a:r>
            <a:r>
              <a:rPr lang="en-US" sz="2800" dirty="0" err="1" smtClean="0"/>
              <a:t>Fridman</a:t>
            </a:r>
            <a:r>
              <a:rPr lang="en-US" sz="2800" dirty="0" smtClean="0"/>
              <a:t>, a graduate student in U of T Physics</a:t>
            </a:r>
          </a:p>
          <a:p>
            <a:r>
              <a:rPr lang="en-US" sz="2800" dirty="0" smtClean="0"/>
              <a:t>The dots are individual carbon atoms</a:t>
            </a:r>
          </a:p>
        </p:txBody>
      </p:sp>
    </p:spTree>
    <p:extLst>
      <p:ext uri="{BB962C8B-B14F-4D97-AF65-F5344CB8AC3E}">
        <p14:creationId xmlns:p14="http://schemas.microsoft.com/office/powerpoint/2010/main" val="142903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435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afetyoffice.uwaterloo.ca/hse/radiation/rad_sealed/matter/graphic/at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3016"/>
            <a:ext cx="5040335" cy="394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784" y="203993"/>
            <a:ext cx="8464743" cy="2897796"/>
          </a:xfrm>
        </p:spPr>
        <p:txBody>
          <a:bodyPr/>
          <a:lstStyle/>
          <a:p>
            <a:r>
              <a:rPr lang="en-US" sz="2800" b="1" dirty="0" smtClean="0"/>
              <a:t>Atomic structure </a:t>
            </a:r>
            <a:r>
              <a:rPr lang="en-US" sz="2800" dirty="0" smtClean="0"/>
              <a:t>is composed of: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An atomic </a:t>
            </a:r>
            <a:r>
              <a:rPr lang="en-US" b="1" dirty="0" smtClean="0"/>
              <a:t>nucleus</a:t>
            </a:r>
            <a:r>
              <a:rPr lang="en-US" dirty="0" smtClean="0"/>
              <a:t>, which contains nearly all the mass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Orbiting</a:t>
            </a:r>
            <a:r>
              <a:rPr lang="en-US" b="1" dirty="0" smtClean="0"/>
              <a:t> electrons</a:t>
            </a:r>
          </a:p>
          <a:p>
            <a:r>
              <a:rPr lang="en-US" sz="2800" dirty="0" smtClean="0"/>
              <a:t>The nucleus is composed of </a:t>
            </a:r>
            <a:r>
              <a:rPr lang="en-US" sz="2800" b="1" dirty="0" smtClean="0"/>
              <a:t>protons</a:t>
            </a:r>
            <a:r>
              <a:rPr lang="en-US" sz="2800" dirty="0" smtClean="0"/>
              <a:t> and </a:t>
            </a:r>
            <a:r>
              <a:rPr lang="en-US" sz="2800" b="1" dirty="0" smtClean="0"/>
              <a:t>neutrons</a:t>
            </a:r>
            <a:r>
              <a:rPr lang="en-US" sz="2800" dirty="0" smtClean="0"/>
              <a:t>, which are in turn made of smaller quarks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05112" y="6642556"/>
            <a:ext cx="59234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[Image retrieved Jan.10, 2013 from </a:t>
            </a:r>
            <a:r>
              <a:rPr lang="en-CA" sz="800" dirty="0" smtClean="0">
                <a:hlinkClick r:id="rId3"/>
              </a:rPr>
              <a:t>http</a:t>
            </a:r>
            <a:r>
              <a:rPr lang="en-CA" sz="800" dirty="0">
                <a:hlinkClick r:id="rId3"/>
              </a:rPr>
              <a:t>://</a:t>
            </a:r>
            <a:r>
              <a:rPr lang="en-CA" sz="800" dirty="0" smtClean="0">
                <a:hlinkClick r:id="rId3"/>
              </a:rPr>
              <a:t>www.safetyoffice.uwaterloo.ca/hse/radiation/rad_sealed/matter/atom_structure.htm</a:t>
            </a:r>
            <a:r>
              <a:rPr lang="en-CA" sz="800" dirty="0" smtClean="0"/>
              <a:t> ]</a:t>
            </a:r>
            <a:endParaRPr lang="en-CA" sz="8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310743" y="3226526"/>
            <a:ext cx="4660381" cy="330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/>
              <a:t>Protons have electric charge +1 </a:t>
            </a:r>
          </a:p>
          <a:p>
            <a:r>
              <a:rPr lang="en-US" sz="2800" dirty="0"/>
              <a:t>E</a:t>
            </a:r>
            <a:r>
              <a:rPr lang="en-US" sz="2800" dirty="0" smtClean="0"/>
              <a:t>lectrons have electric charge -1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ll neutral atoms have the same number of protons as electrons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293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371600"/>
          </a:xfrm>
        </p:spPr>
        <p:txBody>
          <a:bodyPr/>
          <a:lstStyle/>
          <a:p>
            <a:pPr marL="838200" indent="-838200" algn="l"/>
            <a:r>
              <a:rPr lang="en-US" sz="2800" dirty="0" smtClean="0"/>
              <a:t>The nucleus of an electrically neutral iron atom contains 26 protons.  How many electrons are in this iron atom?</a:t>
            </a:r>
          </a:p>
        </p:txBody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29718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800" dirty="0" smtClean="0"/>
              <a:t>52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 smtClean="0"/>
              <a:t>26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 smtClean="0"/>
              <a:t>24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 smtClean="0"/>
              <a:t>28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 smtClean="0"/>
              <a:t>zero</a:t>
            </a:r>
          </a:p>
          <a:p>
            <a:pPr marL="609600" indent="-609600">
              <a:buFontTx/>
              <a:buNone/>
            </a:pPr>
            <a:endParaRPr lang="en-US" sz="2800" dirty="0" smtClean="0"/>
          </a:p>
        </p:txBody>
      </p:sp>
      <p:sp>
        <p:nvSpPr>
          <p:cNvPr id="79667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Atoms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Check your </a:t>
            </a:r>
            <a:r>
              <a:rPr lang="en-US" sz="2400" b="1" dirty="0" err="1" smtClean="0">
                <a:solidFill>
                  <a:schemeClr val="bg1"/>
                </a:solidFill>
                <a:cs typeface="Arial" charset="0"/>
              </a:rPr>
              <a:t>neighbour</a:t>
            </a:r>
            <a:endParaRPr lang="en-US" sz="2400" b="1" i="1" dirty="0">
              <a:solidFill>
                <a:schemeClr val="folHlin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4.bp.blogspot.com/-799Hz-n9i5Y/Tl_M2LOS8aI/AAAAAAAAiZI/QUxc9vTZljQ/s400/3%2BGold-Bri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82033">
            <a:off x="6164978" y="-239693"/>
            <a:ext cx="2618171" cy="223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1203"/>
            <a:ext cx="5011271" cy="863600"/>
          </a:xfrm>
        </p:spPr>
        <p:txBody>
          <a:bodyPr/>
          <a:lstStyle/>
          <a:p>
            <a:r>
              <a:rPr lang="en-US" dirty="0" smtClean="0"/>
              <a:t>The Elements</a:t>
            </a:r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765" y="1030288"/>
            <a:ext cx="8561294" cy="5590049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Atoms</a:t>
            </a:r>
          </a:p>
          <a:p>
            <a:r>
              <a:rPr lang="en-US" sz="2800" dirty="0" smtClean="0"/>
              <a:t>Refer to particles that make up a substance</a:t>
            </a:r>
          </a:p>
          <a:p>
            <a:pPr>
              <a:buFontTx/>
              <a:buNone/>
            </a:pPr>
            <a:endParaRPr lang="en-US" sz="2800" dirty="0" smtClean="0"/>
          </a:p>
          <a:p>
            <a:pPr>
              <a:buFontTx/>
              <a:buNone/>
            </a:pPr>
            <a:r>
              <a:rPr lang="en-US" sz="2800" dirty="0" smtClean="0"/>
              <a:t>Elemental substance</a:t>
            </a:r>
          </a:p>
          <a:p>
            <a:r>
              <a:rPr lang="en-US" sz="2800" dirty="0" smtClean="0"/>
              <a:t>Composed of only one kind of atom</a:t>
            </a:r>
          </a:p>
          <a:p>
            <a:pPr lvl="1"/>
            <a:r>
              <a:rPr lang="en-US" dirty="0" smtClean="0"/>
              <a:t>Lightest and most abundant is hydrogen.</a:t>
            </a:r>
          </a:p>
          <a:p>
            <a:r>
              <a:rPr lang="en-US" sz="2800" dirty="0" smtClean="0"/>
              <a:t>To date, about 115 are known.</a:t>
            </a:r>
          </a:p>
          <a:p>
            <a:pPr lvl="1"/>
            <a:r>
              <a:rPr lang="en-US" dirty="0" smtClean="0"/>
              <a:t>90 occur in nature.</a:t>
            </a:r>
          </a:p>
          <a:p>
            <a:pPr lvl="1"/>
            <a:r>
              <a:rPr lang="en-US" dirty="0" smtClean="0"/>
              <a:t>Others produced in laboratory are unstable.</a:t>
            </a:r>
          </a:p>
          <a:p>
            <a:pPr>
              <a:buFontTx/>
              <a:buNone/>
            </a:pPr>
            <a:r>
              <a:rPr lang="en-US" sz="2800" dirty="0" smtClean="0"/>
              <a:t>Words </a:t>
            </a:r>
            <a:r>
              <a:rPr lang="en-US" sz="2800" i="1" dirty="0" smtClean="0"/>
              <a:t>atom</a:t>
            </a:r>
            <a:r>
              <a:rPr lang="en-US" sz="2800" dirty="0" smtClean="0"/>
              <a:t> and </a:t>
            </a:r>
            <a:r>
              <a:rPr lang="en-US" sz="2800" i="1" dirty="0" smtClean="0"/>
              <a:t>element</a:t>
            </a:r>
            <a:r>
              <a:rPr lang="en-US" sz="2800" dirty="0" smtClean="0"/>
              <a:t> can be used interchangeably.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64275" y="6620337"/>
            <a:ext cx="43877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[Image retrieved Feb.4 2013 </a:t>
            </a:r>
            <a:r>
              <a:rPr lang="en-CA" sz="800" dirty="0"/>
              <a:t>from </a:t>
            </a:r>
            <a:r>
              <a:rPr lang="en-CA" sz="800" dirty="0">
                <a:hlinkClick r:id="rId3"/>
              </a:rPr>
              <a:t>http://</a:t>
            </a:r>
            <a:r>
              <a:rPr lang="en-CA" sz="800" dirty="0" smtClean="0">
                <a:hlinkClick r:id="rId3"/>
              </a:rPr>
              <a:t>parisbreakfasts.blogspot.ca/2011/09/financiers.html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295811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48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5357</TotalTime>
  <Words>1613</Words>
  <Application>Microsoft Office PowerPoint</Application>
  <PresentationFormat>On-screen Show (4:3)</PresentationFormat>
  <Paragraphs>250</Paragraphs>
  <Slides>35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Design</vt:lpstr>
      <vt:lpstr>Note on Posted Slides</vt:lpstr>
      <vt:lpstr>PHY205H1S  Physics of Everyday Life Class 8: Solids</vt:lpstr>
      <vt:lpstr>Chapter 12. Pre-Class Reading Question</vt:lpstr>
      <vt:lpstr>Chapter 12. Pre-Class Reading Question</vt:lpstr>
      <vt:lpstr>Chapter 12. Pre-Class Reading Question</vt:lpstr>
      <vt:lpstr>Atoms</vt:lpstr>
      <vt:lpstr>PowerPoint Presentation</vt:lpstr>
      <vt:lpstr>The nucleus of an electrically neutral iron atom contains 26 protons.  How many electrons are in this iron atom?</vt:lpstr>
      <vt:lpstr>The Elements</vt:lpstr>
      <vt:lpstr>The atomic number of an element matches the number of</vt:lpstr>
      <vt:lpstr>Periodic Table of the Elements</vt:lpstr>
      <vt:lpstr>Compounds are made of Molecules</vt:lpstr>
      <vt:lpstr>Crystal Structure</vt:lpstr>
      <vt:lpstr>Crystal Structure</vt:lpstr>
      <vt:lpstr>Density</vt:lpstr>
      <vt:lpstr>If the volume of an object were to double, with no change in mass, what would happen to its density?</vt:lpstr>
      <vt:lpstr>Elasticity</vt:lpstr>
      <vt:lpstr>Elasticity</vt:lpstr>
      <vt:lpstr>PowerPoint Presentation</vt:lpstr>
      <vt:lpstr>PowerPoint Presentation</vt:lpstr>
      <vt:lpstr>PowerPoint Presentation</vt:lpstr>
      <vt:lpstr>Tension and Compression</vt:lpstr>
      <vt:lpstr>Tension and Compression</vt:lpstr>
      <vt:lpstr>Tension and Compression</vt:lpstr>
      <vt:lpstr>PowerPoint Presentation</vt:lpstr>
      <vt:lpstr>Arches</vt:lpstr>
      <vt:lpstr>Arches</vt:lpstr>
      <vt:lpstr>Scaling</vt:lpstr>
      <vt:lpstr>Scaling</vt:lpstr>
      <vt:lpstr>Scaling Example</vt:lpstr>
      <vt:lpstr>When you scale up an object to 3 times its linear size, the surface area increases by</vt:lpstr>
      <vt:lpstr>PowerPoint Presentation</vt:lpstr>
      <vt:lpstr>PowerPoint Presentation</vt:lpstr>
      <vt:lpstr>PowerPoint Presentation</vt:lpstr>
      <vt:lpstr>Before Class 9 on Wednesday</vt:lpstr>
    </vt:vector>
  </TitlesOfParts>
  <Company>Pearson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Hewitt/Lyons/Suchocki/Yeh, Conceptual Integrated Science</dc:title>
  <dc:creator>Ashley Taylor Anderson</dc:creator>
  <cp:lastModifiedBy>jharlow</cp:lastModifiedBy>
  <cp:revision>350</cp:revision>
  <cp:lastPrinted>2013-02-04T18:35:14Z</cp:lastPrinted>
  <dcterms:created xsi:type="dcterms:W3CDTF">2006-04-27T22:35:13Z</dcterms:created>
  <dcterms:modified xsi:type="dcterms:W3CDTF">2013-02-05T14:18:28Z</dcterms:modified>
</cp:coreProperties>
</file>