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412" r:id="rId3"/>
    <p:sldId id="347" r:id="rId4"/>
    <p:sldId id="353" r:id="rId5"/>
    <p:sldId id="354" r:id="rId6"/>
    <p:sldId id="360" r:id="rId7"/>
    <p:sldId id="361" r:id="rId8"/>
    <p:sldId id="364" r:id="rId9"/>
    <p:sldId id="368" r:id="rId10"/>
    <p:sldId id="369" r:id="rId11"/>
    <p:sldId id="382" r:id="rId12"/>
    <p:sldId id="387" r:id="rId13"/>
    <p:sldId id="388" r:id="rId14"/>
    <p:sldId id="391" r:id="rId15"/>
    <p:sldId id="367" r:id="rId16"/>
    <p:sldId id="393" r:id="rId17"/>
    <p:sldId id="394" r:id="rId18"/>
    <p:sldId id="399" r:id="rId19"/>
    <p:sldId id="408" r:id="rId20"/>
    <p:sldId id="407" r:id="rId21"/>
    <p:sldId id="410" r:id="rId22"/>
    <p:sldId id="398" r:id="rId23"/>
    <p:sldId id="411" r:id="rId2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99FF"/>
    <a:srgbClr val="3B7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1537" autoAdjust="0"/>
  </p:normalViewPr>
  <p:slideViewPr>
    <p:cSldViewPr snapToGrid="0">
      <p:cViewPr varScale="1">
        <p:scale>
          <a:sx n="42" d="100"/>
          <a:sy n="42" d="100"/>
        </p:scale>
        <p:origin x="-468" y="-90"/>
      </p:cViewPr>
      <p:guideLst>
        <p:guide orient="horz" pos="233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088" y="-96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986CF4A-10C2-402A-95FE-9241EE368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98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EE30B9E-A84C-4896-A700-198574638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457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38D33-5FD2-450C-9951-0E355DF99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76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0A28B-68B3-4DFD-A164-3C0BF1ADF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79B29-4DBF-4113-9477-A2125A248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94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0155E-9267-46D2-8101-348FA8D0D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44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46B03-8E0C-4D3F-8225-E87B8AEFC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50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2654E-6CCD-46FA-A4C6-83E92528C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44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104F4-1AB2-455D-9745-128DDAAD2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70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B6E0F-B11E-4F78-A984-F316790C7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76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01B97-7233-4A93-94AE-226F740A8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62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49F6A-E021-4752-B6EF-42007345C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87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C9FD9-12EA-47C2-BC8B-A7CDF2511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73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C2B74-33CE-4D3F-BFD6-4039BD44B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83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FF0A2-765F-4E17-A309-C8BC1E022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59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749D2-9F7C-496C-BFBA-0507F806D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51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709F4-F0A5-4E2E-ADB7-5B2C97831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78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10258-7ADD-4559-91E7-A6D5D23C7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45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C9AFE-FFF4-453B-A178-0B6D2780C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6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45163-1129-4F68-8119-5BA165FD2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9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6E447-038E-478F-87C0-0300D29D1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6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3758A-5FA7-4D92-AE7D-6AD62DEC5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41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C6CB4-9DCC-4401-B0DC-19B5947F3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7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64909-EDF3-4FE0-B018-9048ADAA3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9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04C283B-1FAD-408D-880A-2F517ED5B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20663" y="6580188"/>
            <a:ext cx="16208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999999"/>
                </a:solidFill>
                <a:latin typeface="Times New Roman" pitchFamily="18" charset="0"/>
              </a:rPr>
              <a:t>© 2010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5D83721-7E49-4305-808B-B94F7DA94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20663" y="6580188"/>
            <a:ext cx="16208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999999"/>
                </a:solidFill>
                <a:latin typeface="Times New Roman" pitchFamily="18" charset="0"/>
              </a:rPr>
              <a:t>© 2010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amoustourisms.com/2011/05/dead-sea-enjoy-the-charm-and-sensation-swim-here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File:Kylpyankka.jp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23rf.com/photo_10758041_bluefin-tuna-thunnus-thynnus-saltwater-fish-underwater-blue-sea.html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eboopiper.wordpress.com/tag/pier-7/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www.flickriver.com/photos/rhosoi/popular-interestin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hindu-hiddenfacts.blogspot.ca/2012/02/oil-used-to-light-god-lamp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tana.ac.th/secondary/science/anrophysics/unit5/commentary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ersonal.maths.surrey.ac.uk/st/H.Bruin/MMath/archimedes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219075" y="45720"/>
            <a:ext cx="55054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8738" algn="ctr"/>
            <a:r>
              <a:rPr lang="en-US" sz="4400" b="0" dirty="0">
                <a:solidFill>
                  <a:schemeClr val="tx2"/>
                </a:solidFill>
              </a:rPr>
              <a:t>Conceptual Physics</a:t>
            </a:r>
            <a:br>
              <a:rPr lang="en-US" sz="4400" b="0" dirty="0">
                <a:solidFill>
                  <a:schemeClr val="tx2"/>
                </a:solidFill>
              </a:rPr>
            </a:br>
            <a:r>
              <a:rPr lang="en-US" sz="4000" b="0" dirty="0">
                <a:solidFill>
                  <a:schemeClr val="tx2"/>
                </a:solidFill>
              </a:rPr>
              <a:t>11</a:t>
            </a:r>
            <a:r>
              <a:rPr lang="en-US" sz="4000" b="0" baseline="30000" dirty="0">
                <a:solidFill>
                  <a:schemeClr val="tx2"/>
                </a:solidFill>
              </a:rPr>
              <a:t>th</a:t>
            </a:r>
            <a:r>
              <a:rPr lang="en-US" sz="4000" b="0" dirty="0">
                <a:solidFill>
                  <a:schemeClr val="tx2"/>
                </a:solidFill>
              </a:rPr>
              <a:t> Edition</a:t>
            </a:r>
          </a:p>
        </p:txBody>
      </p:sp>
      <p:pic>
        <p:nvPicPr>
          <p:cNvPr id="51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50520"/>
            <a:ext cx="304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63255" y="1569720"/>
            <a:ext cx="8267178" cy="115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dirty="0" smtClean="0"/>
              <a:t>Chapter 13: </a:t>
            </a:r>
          </a:p>
          <a:p>
            <a:pPr algn="ctr">
              <a:spcBef>
                <a:spcPct val="20000"/>
              </a:spcBef>
            </a:pPr>
            <a:r>
              <a:rPr lang="en-US" sz="3200" dirty="0" smtClean="0"/>
              <a:t>LIQUIDS</a:t>
            </a:r>
            <a:endParaRPr lang="en-US" sz="32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19075" y="2665368"/>
            <a:ext cx="4148137" cy="37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 smtClean="0"/>
              <a:t>Pressure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 smtClean="0"/>
              <a:t>Pressure in a Liquid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 smtClean="0"/>
              <a:t>Buoyancy in a Liquid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 smtClean="0"/>
              <a:t>Archimedes’ Principle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713286" y="2665368"/>
            <a:ext cx="4148137" cy="401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 smtClean="0"/>
              <a:t>What Makes an Object Sink or Float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 smtClean="0"/>
              <a:t>Flotation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 smtClean="0"/>
              <a:t>Pascal’s Principle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 smtClean="0"/>
              <a:t>Surface Tension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 smtClean="0"/>
              <a:t>Capillarity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16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7" descr="13_16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4"/>
          <a:stretch>
            <a:fillRect/>
          </a:stretch>
        </p:blipFill>
        <p:spPr bwMode="auto">
          <a:xfrm>
            <a:off x="1371601" y="3165064"/>
            <a:ext cx="7067070" cy="37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274" y="161925"/>
            <a:ext cx="8747125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Flotation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Principle of flotation: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 floating object displaces a weight of fluid equal to its own weight.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 smtClean="0"/>
              <a:t>	Example: A solid iron 1-ton block may displace 1/8 ton of water and sink. The same 1 ton of iron in a bowl shape displaces a greater volume of water—the greater buoyant force allows it to float.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5088"/>
            <a:ext cx="8229600" cy="677862"/>
          </a:xfrm>
        </p:spPr>
        <p:txBody>
          <a:bodyPr/>
          <a:lstStyle/>
          <a:p>
            <a:r>
              <a:rPr lang="en-US" dirty="0" smtClean="0"/>
              <a:t>Archimedes’ Principle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00100"/>
            <a:ext cx="87630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Denser fluids will exert a greater buoyant force on a body than less dense fluids of the same volume.</a:t>
            </a: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	</a:t>
            </a:r>
            <a:r>
              <a:rPr lang="en-US" sz="2800" dirty="0" smtClean="0"/>
              <a:t>Example:</a:t>
            </a:r>
            <a:r>
              <a:rPr lang="en-US" dirty="0" smtClean="0"/>
              <a:t> </a:t>
            </a:r>
            <a:r>
              <a:rPr lang="en-US" sz="2400" dirty="0" smtClean="0"/>
              <a:t>Objects will </a:t>
            </a:r>
            <a:r>
              <a:rPr lang="en-US" sz="2400" dirty="0" smtClean="0"/>
              <a:t>float higher in saltwater </a:t>
            </a:r>
            <a:br>
              <a:rPr lang="en-US" sz="2400" dirty="0" smtClean="0"/>
            </a:br>
            <a:r>
              <a:rPr lang="en-US" sz="2400" dirty="0" smtClean="0"/>
              <a:t>		</a:t>
            </a:r>
            <a:r>
              <a:rPr lang="en-US" sz="1000" dirty="0" smtClean="0"/>
              <a:t> </a:t>
            </a:r>
            <a:r>
              <a:rPr lang="en-US" sz="2400" dirty="0" smtClean="0"/>
              <a:t>(density = 1.03 g/cm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) than in freshwater 		</a:t>
            </a:r>
            <a:r>
              <a:rPr lang="en-US" sz="2400" dirty="0" smtClean="0"/>
              <a:t>          </a:t>
            </a:r>
            <a:r>
              <a:rPr lang="en-US" sz="1000" dirty="0" smtClean="0"/>
              <a:t> </a:t>
            </a:r>
            <a:r>
              <a:rPr lang="en-US" sz="2400" dirty="0" smtClean="0"/>
              <a:t>(density = 1.00 g/cm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).</a:t>
            </a:r>
          </a:p>
        </p:txBody>
      </p:sp>
      <p:pic>
        <p:nvPicPr>
          <p:cNvPr id="45062" name="Picture 6" descr="dead s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3105151"/>
            <a:ext cx="375285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4096" y="6630228"/>
            <a:ext cx="59699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 image retrieved Jan.17, 2013 from </a:t>
            </a:r>
            <a:r>
              <a:rPr lang="en-CA" sz="800" dirty="0" smtClean="0">
                <a:hlinkClick r:id="rId4"/>
              </a:rPr>
              <a:t>http://famoustourisms.com/2011/05/dead-sea-enjoy-the-charm-and-sensation-swim-here/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8" name="Picture 8" descr="14_14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0"/>
          <a:stretch>
            <a:fillRect/>
          </a:stretch>
        </p:blipFill>
        <p:spPr bwMode="auto">
          <a:xfrm>
            <a:off x="5562601" y="1946275"/>
            <a:ext cx="34099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20712"/>
          </a:xfrm>
        </p:spPr>
        <p:txBody>
          <a:bodyPr/>
          <a:lstStyle/>
          <a:p>
            <a:r>
              <a:rPr lang="en-US" dirty="0" smtClean="0"/>
              <a:t>Archimedes’ Principle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933450"/>
            <a:ext cx="8229600" cy="4525963"/>
          </a:xfrm>
        </p:spPr>
        <p:txBody>
          <a:bodyPr/>
          <a:lstStyle/>
          <a:p>
            <a:r>
              <a:rPr lang="en-US" sz="2800" dirty="0" smtClean="0"/>
              <a:t>Applies in </a:t>
            </a:r>
            <a:r>
              <a:rPr lang="en-US" sz="2800" dirty="0" smtClean="0"/>
              <a:t>air!</a:t>
            </a:r>
            <a:endParaRPr lang="en-US" dirty="0" smtClean="0"/>
          </a:p>
          <a:p>
            <a:pPr lvl="1"/>
            <a:r>
              <a:rPr lang="en-US" sz="2400" dirty="0" smtClean="0"/>
              <a:t>The more air an object displaces, the greater the  buoyant force on it.</a:t>
            </a:r>
          </a:p>
          <a:p>
            <a:pPr lvl="1"/>
            <a:r>
              <a:rPr lang="en-US" sz="2400" dirty="0" smtClean="0"/>
              <a:t>If an object displaces its weight, it </a:t>
            </a:r>
            <a:br>
              <a:rPr lang="en-US" sz="2400" dirty="0" smtClean="0"/>
            </a:br>
            <a:r>
              <a:rPr lang="en-US" sz="2400" dirty="0" smtClean="0"/>
              <a:t>hovers at a constant altitude.</a:t>
            </a:r>
          </a:p>
          <a:p>
            <a:pPr lvl="1"/>
            <a:r>
              <a:rPr lang="en-US" sz="2400" dirty="0" smtClean="0"/>
              <a:t>If an object displaces less air, it </a:t>
            </a:r>
            <a:br>
              <a:rPr lang="en-US" sz="2400" dirty="0" smtClean="0"/>
            </a:br>
            <a:r>
              <a:rPr lang="en-US" sz="2400" dirty="0" smtClean="0"/>
              <a:t>descends.</a:t>
            </a:r>
          </a:p>
          <a:p>
            <a:pPr lvl="1"/>
            <a:endParaRPr lang="en-US" sz="2400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smtClean="0"/>
              <a:t>What Makes an Object Float or Sink?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187450"/>
            <a:ext cx="8435975" cy="5251450"/>
          </a:xfrm>
        </p:spPr>
        <p:txBody>
          <a:bodyPr/>
          <a:lstStyle/>
          <a:p>
            <a:pPr>
              <a:spcBef>
                <a:spcPct val="30000"/>
              </a:spcBef>
              <a:buFontTx/>
              <a:buNone/>
            </a:pPr>
            <a:r>
              <a:rPr lang="en-US" sz="2800" dirty="0" smtClean="0"/>
              <a:t>Whether an object floats or sinks depends upon   the</a:t>
            </a:r>
          </a:p>
          <a:p>
            <a:pPr>
              <a:spcBef>
                <a:spcPct val="30000"/>
              </a:spcBef>
            </a:pPr>
            <a:r>
              <a:rPr lang="en-US" sz="2800" dirty="0" smtClean="0"/>
              <a:t>Weight of </a:t>
            </a:r>
            <a:r>
              <a:rPr lang="en-US" sz="2800" dirty="0" smtClean="0"/>
              <a:t>the object.</a:t>
            </a:r>
          </a:p>
          <a:p>
            <a:pPr>
              <a:spcBef>
                <a:spcPct val="30000"/>
              </a:spcBef>
            </a:pPr>
            <a:r>
              <a:rPr lang="en-US" sz="2800" dirty="0" smtClean="0"/>
              <a:t>Weight of </a:t>
            </a:r>
            <a:r>
              <a:rPr lang="en-US" sz="2800" dirty="0" smtClean="0"/>
              <a:t>the fluid displaced.</a:t>
            </a:r>
          </a:p>
          <a:p>
            <a:pPr>
              <a:spcBef>
                <a:spcPct val="30000"/>
              </a:spcBef>
              <a:buFontTx/>
              <a:buNone/>
            </a:pPr>
            <a:endParaRPr lang="en-US" sz="2800" dirty="0" smtClean="0"/>
          </a:p>
          <a:p>
            <a:pPr>
              <a:spcBef>
                <a:spcPct val="30000"/>
              </a:spcBef>
              <a:buFontTx/>
              <a:buNone/>
            </a:pPr>
            <a:r>
              <a:rPr lang="en-US" sz="2800" dirty="0" smtClean="0"/>
              <a:t>The weight of the fluid displaced depends on volume.  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en-US" sz="2800" dirty="0" smtClean="0"/>
              <a:t>So what really counts is the weight of the object per volume.  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en-US" sz="2800" dirty="0" smtClean="0"/>
              <a:t>This is related to the average </a:t>
            </a:r>
            <a:r>
              <a:rPr lang="en-US" sz="2800" b="1" dirty="0" smtClean="0"/>
              <a:t>density</a:t>
            </a:r>
            <a:r>
              <a:rPr lang="en-US" sz="2800" dirty="0" smtClean="0"/>
              <a:t> of the object. </a:t>
            </a:r>
            <a:endParaRPr lang="en-US" sz="2800" dirty="0" smtClean="0"/>
          </a:p>
        </p:txBody>
      </p:sp>
      <p:pic>
        <p:nvPicPr>
          <p:cNvPr id="49161" name="Picture 9" descr="File:Kylpyank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1752600"/>
            <a:ext cx="2701925" cy="202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50599" y="6642556"/>
            <a:ext cx="39934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 image retrieved Jan.17 2013 from </a:t>
            </a:r>
            <a:r>
              <a:rPr lang="en-CA" sz="800" dirty="0" smtClean="0">
                <a:hlinkClick r:id="rId4"/>
              </a:rPr>
              <a:t>http://en.wikipedia.org/wiki/File:Kylpyankka.jpg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236537"/>
            <a:ext cx="6686549" cy="773112"/>
          </a:xfrm>
        </p:spPr>
        <p:txBody>
          <a:bodyPr/>
          <a:lstStyle/>
          <a:p>
            <a:r>
              <a:rPr lang="en-US" dirty="0" smtClean="0"/>
              <a:t>What sinks? What floats?</a:t>
            </a:r>
            <a:endParaRPr lang="en-US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838" y="1014413"/>
            <a:ext cx="5395912" cy="4879975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dirty="0" smtClean="0"/>
              <a:t>An object </a:t>
            </a:r>
            <a:r>
              <a:rPr lang="en-US" b="1" dirty="0" smtClean="0"/>
              <a:t>more</a:t>
            </a:r>
            <a:r>
              <a:rPr lang="en-US" dirty="0" smtClean="0"/>
              <a:t> dense than the fluid in which it is immersed will sink.</a:t>
            </a:r>
          </a:p>
          <a:p>
            <a:pPr marL="514350" indent="-514350">
              <a:buFontTx/>
              <a:buAutoNum type="arabicPeriod"/>
            </a:pPr>
            <a:r>
              <a:rPr lang="en-US" dirty="0" smtClean="0"/>
              <a:t>An object </a:t>
            </a:r>
            <a:r>
              <a:rPr lang="en-US" b="1" dirty="0" smtClean="0"/>
              <a:t>less</a:t>
            </a:r>
            <a:r>
              <a:rPr lang="en-US" dirty="0" smtClean="0"/>
              <a:t> dense than the fluid in which it is immersed will float.</a:t>
            </a:r>
          </a:p>
          <a:p>
            <a:pPr marL="514350" indent="-514350">
              <a:buFontTx/>
              <a:buAutoNum type="arabicPeriod"/>
            </a:pPr>
            <a:r>
              <a:rPr lang="en-US" dirty="0" smtClean="0"/>
              <a:t>An object having a density </a:t>
            </a:r>
            <a:r>
              <a:rPr lang="en-US" b="1" dirty="0" smtClean="0"/>
              <a:t>equal to </a:t>
            </a:r>
            <a:r>
              <a:rPr lang="en-US" dirty="0" smtClean="0"/>
              <a:t>the density of the fluid in which it is immersed will neither sink nor float.</a:t>
            </a:r>
            <a:endParaRPr lang="en-US" dirty="0" smtClean="0"/>
          </a:p>
        </p:txBody>
      </p:sp>
      <p:pic>
        <p:nvPicPr>
          <p:cNvPr id="24582" name="Picture 6" descr="http://farm1.static.flickr.com/7/10016698_fda9efda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628649"/>
            <a:ext cx="2289174" cy="171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23416" y="2313324"/>
            <a:ext cx="32031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 from </a:t>
            </a:r>
            <a:r>
              <a:rPr lang="en-CA" sz="800" dirty="0" smtClean="0">
                <a:hlinkClick r:id="rId4"/>
              </a:rPr>
              <a:t>http://www.flickriver.com/photos/rhosoi/popular-interesting/</a:t>
            </a:r>
            <a:r>
              <a:rPr lang="en-CA" sz="800" dirty="0" smtClean="0"/>
              <a:t> ]</a:t>
            </a:r>
            <a:endParaRPr lang="en-CA" sz="800" dirty="0"/>
          </a:p>
        </p:txBody>
      </p:sp>
      <p:pic>
        <p:nvPicPr>
          <p:cNvPr id="24586" name="Picture 10" descr="board in wa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799" y="2700219"/>
            <a:ext cx="2587737" cy="171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98434" y="4389786"/>
            <a:ext cx="26052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 from </a:t>
            </a:r>
            <a:r>
              <a:rPr lang="en-CA" sz="800" dirty="0" smtClean="0">
                <a:hlinkClick r:id="rId6"/>
              </a:rPr>
              <a:t>http://weeboopiper.wordpress.com/tag/pier-7/</a:t>
            </a:r>
            <a:r>
              <a:rPr lang="en-CA" sz="800" dirty="0" smtClean="0"/>
              <a:t> ]</a:t>
            </a:r>
            <a:endParaRPr lang="en-CA" sz="800" dirty="0"/>
          </a:p>
        </p:txBody>
      </p:sp>
      <p:pic>
        <p:nvPicPr>
          <p:cNvPr id="24588" name="Picture 12" descr="Bluefin tuna Thunnus thynnus saltwater fish underwater blue sea Stock Photo - 1075804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196" y="4701323"/>
            <a:ext cx="2726874" cy="182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95686" y="6639339"/>
            <a:ext cx="55483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 from </a:t>
            </a:r>
            <a:r>
              <a:rPr lang="en-CA" sz="800" dirty="0" smtClean="0">
                <a:hlinkClick r:id="rId8"/>
              </a:rPr>
              <a:t>http://www.123rf.com/photo_10758041_bluefin-tuna-thunnus-thynnus-saltwater-fish-underwater-blue-sea.html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6" name="Picture 8" descr="13_21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4933950" y="2077203"/>
            <a:ext cx="3524250" cy="460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286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Pascal’s principle: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Discovered by </a:t>
            </a:r>
            <a:r>
              <a:rPr lang="en-US" sz="2800" dirty="0" err="1" smtClean="0"/>
              <a:t>Blaise</a:t>
            </a:r>
            <a:r>
              <a:rPr lang="en-US" sz="2800" dirty="0" smtClean="0"/>
              <a:t> Pascal, a scientist and theologian in the 17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States that a change in pressure at any point in an enclosed fluid at rest is </a:t>
            </a:r>
            <a:br>
              <a:rPr lang="en-US" sz="2800" dirty="0" smtClean="0"/>
            </a:br>
            <a:r>
              <a:rPr lang="en-US" sz="2800" dirty="0" smtClean="0"/>
              <a:t>transmitted undiminished to</a:t>
            </a:r>
            <a:br>
              <a:rPr lang="en-US" sz="2800" dirty="0" smtClean="0"/>
            </a:br>
            <a:r>
              <a:rPr lang="en-US" sz="2800" dirty="0" smtClean="0"/>
              <a:t>all points in the fluid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Applies to all fluids—gases</a:t>
            </a:r>
            <a:br>
              <a:rPr lang="en-US" sz="2800" dirty="0" smtClean="0"/>
            </a:br>
            <a:r>
              <a:rPr lang="en-US" sz="2800" dirty="0" smtClean="0"/>
              <a:t>and liquids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Times" pitchFamily="4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9" name="Picture 7" descr="13_22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7"/>
          <a:stretch>
            <a:fillRect/>
          </a:stretch>
        </p:blipFill>
        <p:spPr bwMode="auto">
          <a:xfrm>
            <a:off x="1703171" y="3581401"/>
            <a:ext cx="5993029" cy="308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00100"/>
          </a:xfrm>
        </p:spPr>
        <p:txBody>
          <a:bodyPr/>
          <a:lstStyle/>
          <a:p>
            <a:pPr eaLnBrk="1" hangingPunct="1"/>
            <a:r>
              <a:rPr lang="en-US" dirty="0" smtClean="0"/>
              <a:t>Pascal’s Principle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35012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Application in hydraulic press</a:t>
            </a:r>
            <a:endParaRPr lang="en-US" dirty="0" smtClean="0">
              <a:latin typeface="Times" pitchFamily="48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Times" pitchFamily="48" charset="0"/>
              </a:rPr>
              <a:t>	</a:t>
            </a:r>
            <a:r>
              <a:rPr lang="en-US" sz="2800" dirty="0" smtClean="0"/>
              <a:t>Example:</a:t>
            </a:r>
            <a:r>
              <a:rPr lang="en-US" dirty="0" smtClean="0">
                <a:latin typeface="Times" pitchFamily="48" charset="0"/>
              </a:rPr>
              <a:t> </a:t>
            </a:r>
            <a:r>
              <a:rPr lang="en-US" sz="1800" dirty="0" smtClean="0"/>
              <a:t> </a:t>
            </a:r>
          </a:p>
          <a:p>
            <a:pPr lvl="1" eaLnBrk="1" hangingPunct="1"/>
            <a:r>
              <a:rPr lang="en-US" sz="2400" dirty="0" smtClean="0"/>
              <a:t>Pressure applied to the left piston is transmitted to the right piston.</a:t>
            </a:r>
          </a:p>
          <a:p>
            <a:pPr lvl="1" eaLnBrk="1" hangingPunct="1"/>
            <a:r>
              <a:rPr lang="en-US" sz="2400" dirty="0" smtClean="0"/>
              <a:t>A 10-kg load on small piston (left) lifts a load of 500 kg on large piston (right).</a:t>
            </a:r>
            <a:r>
              <a:rPr lang="en-US" dirty="0" smtClean="0"/>
              <a:t> </a:t>
            </a:r>
            <a:endParaRPr lang="en-US" dirty="0" smtClean="0">
              <a:latin typeface="Times" pitchFamily="48" charset="0"/>
            </a:endParaRPr>
          </a:p>
          <a:p>
            <a:pPr eaLnBrk="1" hangingPunct="1"/>
            <a:endParaRPr lang="en-US" dirty="0" smtClean="0">
              <a:latin typeface="Times" pitchFamily="4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02" name="Picture 14" descr="13_26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3"/>
          <a:stretch>
            <a:fillRect/>
          </a:stretch>
        </p:blipFill>
        <p:spPr bwMode="auto">
          <a:xfrm>
            <a:off x="6418263" y="3743325"/>
            <a:ext cx="24765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Surface Tension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275" y="1014413"/>
            <a:ext cx="8229600" cy="9874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The contractive tendency of the surface of liquids is due to </a:t>
            </a:r>
            <a:r>
              <a:rPr lang="en-US" sz="2800" b="1" dirty="0" smtClean="0"/>
              <a:t>surface tension</a:t>
            </a:r>
            <a:r>
              <a:rPr lang="en-US" sz="2800" dirty="0" smtClean="0"/>
              <a:t>.</a:t>
            </a:r>
            <a:endParaRPr lang="en-US" sz="2800" b="1" dirty="0" smtClean="0"/>
          </a:p>
        </p:txBody>
      </p:sp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577850" y="2405063"/>
            <a:ext cx="4351338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/>
              <a:t>Examples: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When you submerge a wire in water and pull it out with a spring, the spring stretches.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When you place a paintbrush in water and pull it out, the water contracts and pulls the hairs together.</a:t>
            </a:r>
          </a:p>
        </p:txBody>
      </p:sp>
      <p:pic>
        <p:nvPicPr>
          <p:cNvPr id="63501" name="Picture 13" descr="13_25_Fig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0"/>
          <a:stretch>
            <a:fillRect/>
          </a:stretch>
        </p:blipFill>
        <p:spPr bwMode="auto">
          <a:xfrm>
            <a:off x="5041900" y="1830388"/>
            <a:ext cx="16065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7" name="Picture 15" descr="13_27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0"/>
          <a:stretch>
            <a:fillRect/>
          </a:stretch>
        </p:blipFill>
        <p:spPr bwMode="auto">
          <a:xfrm>
            <a:off x="4813300" y="1098550"/>
            <a:ext cx="4168775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8" name="Picture 16" descr="13_29_Fig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4"/>
          <a:stretch>
            <a:fillRect/>
          </a:stretch>
        </p:blipFill>
        <p:spPr bwMode="auto">
          <a:xfrm>
            <a:off x="4835525" y="4043363"/>
            <a:ext cx="41243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Surface Tension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1325" y="1187450"/>
            <a:ext cx="4381500" cy="4600575"/>
          </a:xfrm>
        </p:spPr>
        <p:txBody>
          <a:bodyPr/>
          <a:lstStyle/>
          <a:p>
            <a:pPr marL="236538" indent="-236538" eaLnBrk="1" hangingPunct="1">
              <a:buFontTx/>
              <a:buNone/>
            </a:pPr>
            <a:r>
              <a:rPr lang="en-US" sz="2800" dirty="0" smtClean="0"/>
              <a:t>Other examples:</a:t>
            </a:r>
          </a:p>
          <a:p>
            <a:pPr marL="236538" indent="-236538"/>
            <a:r>
              <a:rPr lang="en-US" sz="2400" dirty="0" smtClean="0"/>
              <a:t>Drops of any kind are spherical because their surfaces tend to contract and force each drop into the shape having the least surface area for a given volume – a sphere.</a:t>
            </a:r>
          </a:p>
          <a:p>
            <a:pPr marL="236538" indent="-236538">
              <a:spcBef>
                <a:spcPct val="45000"/>
              </a:spcBef>
            </a:pPr>
            <a:r>
              <a:rPr lang="en-US" sz="2400" dirty="0" smtClean="0"/>
              <a:t>Bubbles are spherical for the same reason – surface tension.</a:t>
            </a:r>
            <a:endParaRPr lang="en-US" sz="2400" b="1" dirty="0" smtClean="0"/>
          </a:p>
        </p:txBody>
      </p:sp>
      <p:sp>
        <p:nvSpPr>
          <p:cNvPr id="64516" name="Rectangle 3"/>
          <p:cNvSpPr>
            <a:spLocks noChangeArrowheads="1"/>
          </p:cNvSpPr>
          <p:nvPr/>
        </p:nvSpPr>
        <p:spPr bwMode="auto">
          <a:xfrm>
            <a:off x="517525" y="1933575"/>
            <a:ext cx="4351338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6" name="Picture 10" descr="13_28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1"/>
          <a:stretch>
            <a:fillRect/>
          </a:stretch>
        </p:blipFill>
        <p:spPr bwMode="auto">
          <a:xfrm>
            <a:off x="6581775" y="2165350"/>
            <a:ext cx="2273300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Surface Tension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9238" y="1157288"/>
            <a:ext cx="6357937" cy="5013325"/>
          </a:xfrm>
        </p:spPr>
        <p:txBody>
          <a:bodyPr/>
          <a:lstStyle/>
          <a:p>
            <a:r>
              <a:rPr lang="en-US" sz="2400" dirty="0" smtClean="0"/>
              <a:t>Surface tension is caused by molecular attractions. </a:t>
            </a:r>
          </a:p>
          <a:p>
            <a:r>
              <a:rPr lang="en-US" sz="2400" dirty="0" smtClean="0"/>
              <a:t>Beneath the surface, each molecule is attracted in every direction by neighboring molecules. </a:t>
            </a:r>
          </a:p>
          <a:p>
            <a:r>
              <a:rPr lang="en-US" sz="2400" dirty="0" smtClean="0"/>
              <a:t>A molecule on the surface of a liquid is pulled only by neighbors on each side and downward from below; there is no pull upward.</a:t>
            </a:r>
          </a:p>
          <a:p>
            <a:r>
              <a:rPr lang="en-US" sz="2400" dirty="0" smtClean="0"/>
              <a:t>These molecular attractions tend to pull the molecule from the surface into the liquid, causing surface tension.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C:\Users\jharlow\Documents\Documents\teaching\everyday13\hewitt materials\hewitt_ch13\13_01_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756" y="463549"/>
            <a:ext cx="3465244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1050925"/>
            <a:ext cx="5238750" cy="1581150"/>
          </a:xfrm>
        </p:spPr>
        <p:txBody>
          <a:bodyPr/>
          <a:lstStyle/>
          <a:p>
            <a:r>
              <a:rPr lang="en-US" b="1" dirty="0" smtClean="0"/>
              <a:t>Pressure</a:t>
            </a:r>
            <a:r>
              <a:rPr lang="en-US" dirty="0" smtClean="0"/>
              <a:t> is the </a:t>
            </a:r>
            <a:r>
              <a:rPr lang="en-US" dirty="0" smtClean="0"/>
              <a:t>force per unit area that one object exerts on </a:t>
            </a:r>
            <a:r>
              <a:rPr lang="en-US" dirty="0" smtClean="0"/>
              <a:t>another</a:t>
            </a:r>
            <a:endParaRPr lang="en-US" sz="3600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154363" y="3181350"/>
            <a:ext cx="2916237" cy="787400"/>
            <a:chOff x="3154363" y="3181350"/>
            <a:chExt cx="2916237" cy="787400"/>
          </a:xfrm>
        </p:grpSpPr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3154363" y="3290888"/>
              <a:ext cx="1935162" cy="503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700" i="1"/>
                <a:t>Pressure</a:t>
              </a:r>
              <a:r>
                <a:rPr lang="en-US" sz="2700"/>
                <a:t> </a:t>
              </a:r>
              <a:r>
                <a:rPr lang="en-US" sz="2700">
                  <a:sym typeface="Symbol" pitchFamily="18" charset="2"/>
                </a:rPr>
                <a:t></a:t>
              </a:r>
              <a:r>
                <a:rPr lang="en-US" sz="2700"/>
                <a:t> </a:t>
              </a:r>
            </a:p>
          </p:txBody>
        </p:sp>
        <p:sp>
          <p:nvSpPr>
            <p:cNvPr id="1040" name="Text Box 16"/>
            <p:cNvSpPr txBox="1">
              <a:spLocks noChangeArrowheads="1"/>
            </p:cNvSpPr>
            <p:nvPr/>
          </p:nvSpPr>
          <p:spPr bwMode="auto">
            <a:xfrm>
              <a:off x="5029200" y="3181350"/>
              <a:ext cx="1041400" cy="503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700" i="1"/>
                <a:t>force</a:t>
              </a:r>
              <a:r>
                <a:rPr lang="en-US" sz="2700"/>
                <a:t> </a:t>
              </a:r>
            </a:p>
          </p:txBody>
        </p:sp>
        <p:sp>
          <p:nvSpPr>
            <p:cNvPr id="1041" name="Text Box 17"/>
            <p:cNvSpPr txBox="1">
              <a:spLocks noChangeArrowheads="1"/>
            </p:cNvSpPr>
            <p:nvPr/>
          </p:nvSpPr>
          <p:spPr bwMode="auto">
            <a:xfrm>
              <a:off x="5078413" y="3465513"/>
              <a:ext cx="965200" cy="503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700" i="1"/>
                <a:t>area</a:t>
              </a:r>
              <a:r>
                <a:rPr lang="en-US" sz="2700"/>
                <a:t> </a:t>
              </a:r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>
              <a:off x="5114925" y="3606800"/>
              <a:ext cx="8143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87363" y="0"/>
            <a:ext cx="8229600" cy="1143000"/>
          </a:xfrm>
        </p:spPr>
        <p:txBody>
          <a:bodyPr/>
          <a:lstStyle/>
          <a:p>
            <a:r>
              <a:rPr lang="en-US" smtClean="0"/>
              <a:t>Pressure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19100" y="2686049"/>
            <a:ext cx="6610350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In equation form: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Depends on area over which force is distributed</a:t>
            </a:r>
          </a:p>
          <a:p>
            <a:r>
              <a:rPr lang="en-US" dirty="0" smtClean="0"/>
              <a:t>Units: N/m</a:t>
            </a:r>
            <a:r>
              <a:rPr lang="en-US" baseline="30000" dirty="0" smtClean="0"/>
              <a:t>2</a:t>
            </a:r>
            <a:r>
              <a:rPr lang="en-US" dirty="0" smtClean="0"/>
              <a:t>, or Pa (</a:t>
            </a:r>
            <a:r>
              <a:rPr lang="en-US" dirty="0" err="1" smtClean="0"/>
              <a:t>Pascals</a:t>
            </a:r>
            <a:r>
              <a:rPr lang="en-US" dirty="0" smtClean="0"/>
              <a:t>)</a:t>
            </a:r>
            <a:r>
              <a:rPr lang="en-US" sz="3600" dirty="0" smtClean="0"/>
              <a:t>  </a:t>
            </a:r>
            <a:endParaRPr lang="en-US" sz="3600" dirty="0" smtClean="0"/>
          </a:p>
        </p:txBody>
      </p:sp>
      <p:pic>
        <p:nvPicPr>
          <p:cNvPr id="1045" name="Picture 21" descr="http://www.dpchallenge.com/images/pix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://www.dpchallenge.com/images/pix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3837780"/>
            <a:ext cx="2114550" cy="286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5" name="Picture 11" descr="13_31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2"/>
          <a:stretch>
            <a:fillRect/>
          </a:stretch>
        </p:blipFill>
        <p:spPr bwMode="auto">
          <a:xfrm>
            <a:off x="5540375" y="2697163"/>
            <a:ext cx="3457575" cy="20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19150"/>
          </a:xfrm>
        </p:spPr>
        <p:txBody>
          <a:bodyPr/>
          <a:lstStyle/>
          <a:p>
            <a:pPr eaLnBrk="1" hangingPunct="1"/>
            <a:r>
              <a:rPr lang="en-US" sz="4000" smtClean="0"/>
              <a:t>Capillarity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3525" y="860425"/>
            <a:ext cx="8570913" cy="1042988"/>
          </a:xfrm>
        </p:spPr>
        <p:txBody>
          <a:bodyPr/>
          <a:lstStyle/>
          <a:p>
            <a:pPr marL="280988" indent="-280988">
              <a:spcBef>
                <a:spcPct val="50000"/>
              </a:spcBef>
              <a:buFontTx/>
              <a:buNone/>
            </a:pPr>
            <a:r>
              <a:rPr lang="en-US" sz="2800" dirty="0" smtClean="0"/>
              <a:t>The rise of a liquid in a fine, hollow tube or in a narrow space is called </a:t>
            </a:r>
            <a:r>
              <a:rPr lang="en-US" sz="2800" b="1" dirty="0" smtClean="0"/>
              <a:t>capillarity</a:t>
            </a:r>
            <a:r>
              <a:rPr lang="en-US" sz="2800" dirty="0" smtClean="0"/>
              <a:t>.</a:t>
            </a:r>
            <a:endParaRPr lang="en-US" sz="2400" dirty="0" smtClean="0"/>
          </a:p>
        </p:txBody>
      </p:sp>
      <p:sp>
        <p:nvSpPr>
          <p:cNvPr id="67589" name="Rectangle 3"/>
          <p:cNvSpPr>
            <a:spLocks noChangeArrowheads="1"/>
          </p:cNvSpPr>
          <p:nvPr/>
        </p:nvSpPr>
        <p:spPr bwMode="auto">
          <a:xfrm>
            <a:off x="206375" y="2058988"/>
            <a:ext cx="5340350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0988" indent="-280988" eaLnBrk="0" hangingPunct="0">
              <a:spcBef>
                <a:spcPct val="50000"/>
              </a:spcBef>
              <a:buFontTx/>
              <a:buChar char="•"/>
            </a:pPr>
            <a:r>
              <a:rPr lang="en-US" sz="2400" dirty="0"/>
              <a:t>Adhesion between the molecules of the glass and water draws the </a:t>
            </a:r>
            <a:r>
              <a:rPr lang="en-US" sz="2400" dirty="0" smtClean="0"/>
              <a:t>surface of </a:t>
            </a:r>
            <a:r>
              <a:rPr lang="en-US" sz="2400" dirty="0"/>
              <a:t>water into the tube.</a:t>
            </a:r>
          </a:p>
          <a:p>
            <a:pPr marL="280988" indent="-280988" eaLnBrk="0" hangingPunct="0">
              <a:spcBef>
                <a:spcPct val="50000"/>
              </a:spcBef>
              <a:buFontTx/>
              <a:buChar char="•"/>
            </a:pPr>
            <a:r>
              <a:rPr lang="en-US" sz="2400" dirty="0"/>
              <a:t>Surface tension causes the </a:t>
            </a:r>
            <a:r>
              <a:rPr lang="en-US" sz="2400" dirty="0" smtClean="0"/>
              <a:t>water to be pulled upward.</a:t>
            </a:r>
            <a:endParaRPr lang="en-US" sz="2400" dirty="0"/>
          </a:p>
          <a:p>
            <a:pPr marL="280988" indent="-280988" eaLnBrk="0" hangingPunct="0">
              <a:spcBef>
                <a:spcPct val="50000"/>
              </a:spcBef>
              <a:buFontTx/>
              <a:buChar char="•"/>
            </a:pPr>
            <a:r>
              <a:rPr lang="en-US" sz="2400" dirty="0"/>
              <a:t>This raises the liquid from below to rise into the tube.</a:t>
            </a:r>
          </a:p>
          <a:p>
            <a:pPr marL="280988" indent="-280988" eaLnBrk="0" hangingPunct="0">
              <a:spcBef>
                <a:spcPct val="50000"/>
              </a:spcBef>
              <a:buFontTx/>
              <a:buChar char="•"/>
            </a:pPr>
            <a:r>
              <a:rPr lang="en-US" sz="2400" dirty="0"/>
              <a:t>When the force of the surface tension balances out the weight of the liquid, the liquid stops rising.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8" name="Picture 10" descr="13_30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0"/>
          <a:stretch>
            <a:fillRect/>
          </a:stretch>
        </p:blipFill>
        <p:spPr bwMode="auto">
          <a:xfrm>
            <a:off x="5127625" y="1725613"/>
            <a:ext cx="3686175" cy="394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Capillarity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207000" cy="4525963"/>
          </a:xfrm>
        </p:spPr>
        <p:txBody>
          <a:bodyPr/>
          <a:lstStyle/>
          <a:p>
            <a:pPr marL="236538" indent="-236538">
              <a:buFontTx/>
              <a:buNone/>
            </a:pPr>
            <a:r>
              <a:rPr lang="en-US" sz="2800" dirty="0" smtClean="0"/>
              <a:t>The height of rise depends upon the weight of the liquid and the narrowness of the tube.</a:t>
            </a:r>
          </a:p>
          <a:p>
            <a:pPr marL="236538" indent="-236538"/>
            <a:r>
              <a:rPr lang="en-US" sz="2800" dirty="0" smtClean="0"/>
              <a:t>The lighter the liquid, the higher the capillary rise.</a:t>
            </a:r>
          </a:p>
          <a:p>
            <a:pPr marL="236538" indent="-236538"/>
            <a:r>
              <a:rPr lang="en-US" sz="2800" dirty="0" smtClean="0"/>
              <a:t>The narrower the tube, the higher the capillary rise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Capillarity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2425" y="1304925"/>
            <a:ext cx="7980363" cy="4821238"/>
          </a:xfrm>
        </p:spPr>
        <p:txBody>
          <a:bodyPr/>
          <a:lstStyle/>
          <a:p>
            <a:pPr marL="236538" indent="-236538">
              <a:buFontTx/>
              <a:buNone/>
            </a:pPr>
            <a:r>
              <a:rPr lang="en-US" dirty="0" smtClean="0"/>
              <a:t>Examples:</a:t>
            </a:r>
          </a:p>
          <a:p>
            <a:pPr marL="236538" indent="-236538">
              <a:spcBef>
                <a:spcPct val="100000"/>
              </a:spcBef>
            </a:pPr>
            <a:r>
              <a:rPr lang="en-US" sz="2800" dirty="0" smtClean="0"/>
              <a:t>Oil rises in a wick.</a:t>
            </a:r>
          </a:p>
          <a:p>
            <a:pPr marL="236538" indent="-236538">
              <a:spcBef>
                <a:spcPct val="100000"/>
              </a:spcBef>
            </a:pPr>
            <a:r>
              <a:rPr lang="en-US" sz="2800" dirty="0" smtClean="0"/>
              <a:t>Hair let loose in a bathtub causes the scalp to get wet.</a:t>
            </a:r>
          </a:p>
          <a:p>
            <a:pPr marL="236538" indent="-236538">
              <a:spcBef>
                <a:spcPct val="100000"/>
              </a:spcBef>
            </a:pPr>
            <a:r>
              <a:rPr lang="en-US" sz="2800" dirty="0" smtClean="0"/>
              <a:t>Water is drawn up from the roots of trees</a:t>
            </a:r>
            <a:endParaRPr lang="en-US" sz="2800" b="1" dirty="0" smtClean="0"/>
          </a:p>
        </p:txBody>
      </p:sp>
      <p:pic>
        <p:nvPicPr>
          <p:cNvPr id="69641" name="Picture 9" descr="http://4.bp.blogspot.com/-STpLP79G6v0/TylW1AOLeVI/AAAAAAAAAJE/8H_kySGQ4VA/s200/oil-la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4" y="808243"/>
            <a:ext cx="2511425" cy="197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5297" y="6642556"/>
            <a:ext cx="53287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 image retrieved Jan.17 2013 from </a:t>
            </a:r>
            <a:r>
              <a:rPr lang="en-CA" sz="800" dirty="0" smtClean="0">
                <a:hlinkClick r:id="rId4"/>
              </a:rPr>
              <a:t>http://hindu-hiddenfacts.blogspot.ca/2012/02/oil-used-to-light-god-lamp.html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C:\Users\jharlow\Documents\Documents\teaching\everyday13\hewitt materials\hewitt_ch13\13_04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24275"/>
            <a:ext cx="853440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6538"/>
            <a:ext cx="8229600" cy="696912"/>
          </a:xfrm>
        </p:spPr>
        <p:txBody>
          <a:bodyPr/>
          <a:lstStyle/>
          <a:p>
            <a:r>
              <a:rPr lang="en-US" dirty="0" smtClean="0"/>
              <a:t>Pressure in a Liquid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534400" cy="4525963"/>
          </a:xfrm>
        </p:spPr>
        <p:txBody>
          <a:bodyPr/>
          <a:lstStyle/>
          <a:p>
            <a:r>
              <a:rPr lang="en-US" sz="2800" dirty="0" smtClean="0"/>
              <a:t>Force per unit area that a liquid exerts on an object</a:t>
            </a:r>
          </a:p>
          <a:p>
            <a:r>
              <a:rPr lang="en-US" sz="2800" dirty="0" smtClean="0"/>
              <a:t>Depth dependent and not volume dependent</a:t>
            </a:r>
            <a:endParaRPr lang="en-US" dirty="0" smtClean="0"/>
          </a:p>
          <a:p>
            <a:pPr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800" dirty="0" smtClean="0"/>
              <a:t>Example</a:t>
            </a:r>
            <a:r>
              <a:rPr lang="en-US" sz="2800" dirty="0" smtClean="0"/>
              <a:t>:</a:t>
            </a:r>
            <a:r>
              <a:rPr lang="en-US" dirty="0" smtClean="0"/>
              <a:t> </a:t>
            </a:r>
            <a:r>
              <a:rPr lang="en-US" sz="2400" dirty="0" smtClean="0"/>
              <a:t>Swim twice as deep, then twice as </a:t>
            </a:r>
            <a:r>
              <a:rPr lang="en-US" sz="2400" dirty="0" smtClean="0"/>
              <a:t>much weight </a:t>
            </a:r>
            <a:r>
              <a:rPr lang="en-US" sz="2400" dirty="0" smtClean="0"/>
              <a:t>of water above you produces twice </a:t>
            </a:r>
            <a:r>
              <a:rPr lang="en-US" sz="2400" dirty="0" smtClean="0"/>
              <a:t>as </a:t>
            </a:r>
            <a:r>
              <a:rPr lang="en-US" sz="2400" dirty="0" smtClean="0"/>
              <a:t>much pressure on you.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 descr="http://www.patana.ac.th/secondary/science/anrophysics/unit5/images/pressureba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17463"/>
            <a:ext cx="35814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181600" cy="1143000"/>
          </a:xfrm>
        </p:spPr>
        <p:txBody>
          <a:bodyPr/>
          <a:lstStyle/>
          <a:p>
            <a:r>
              <a:rPr lang="en-US" dirty="0" smtClean="0"/>
              <a:t>Pressure in a Liquid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52650"/>
            <a:ext cx="8229600" cy="3973513"/>
          </a:xfrm>
        </p:spPr>
        <p:txBody>
          <a:bodyPr/>
          <a:lstStyle/>
          <a:p>
            <a:r>
              <a:rPr lang="en-US" sz="2800" dirty="0" smtClean="0"/>
              <a:t>Acts equally in all directions</a:t>
            </a:r>
          </a:p>
          <a:p>
            <a:pPr>
              <a:buFontTx/>
              <a:buNone/>
            </a:pPr>
            <a:r>
              <a:rPr lang="en-US" sz="2800" dirty="0" smtClean="0"/>
              <a:t>	</a:t>
            </a:r>
            <a:r>
              <a:rPr lang="en-US" sz="2800" dirty="0" smtClean="0"/>
              <a:t>Examples:</a:t>
            </a:r>
            <a:r>
              <a:rPr lang="en-US" dirty="0" smtClean="0"/>
              <a:t> </a:t>
            </a:r>
            <a:endParaRPr lang="en-US" dirty="0" smtClean="0"/>
          </a:p>
          <a:p>
            <a:pPr lvl="1">
              <a:buFont typeface="Times" pitchFamily="48" charset="0"/>
              <a:buChar char="•"/>
            </a:pPr>
            <a:r>
              <a:rPr lang="en-US" sz="2400" dirty="0" smtClean="0"/>
              <a:t>Your ears feel the same amount of pressure under water no matter how you tip your head.</a:t>
            </a:r>
          </a:p>
          <a:p>
            <a:pPr lvl="1">
              <a:buFont typeface="Times" pitchFamily="48" charset="0"/>
              <a:buChar char="•"/>
            </a:pPr>
            <a:r>
              <a:rPr lang="en-US" sz="2400" dirty="0" smtClean="0"/>
              <a:t>Bottom of a boat is pushed upward by water pressure.</a:t>
            </a:r>
          </a:p>
          <a:p>
            <a:pPr lvl="1">
              <a:buFont typeface="Times" pitchFamily="48" charset="0"/>
              <a:buChar char="•"/>
            </a:pPr>
            <a:r>
              <a:rPr lang="en-US" sz="2400" dirty="0" smtClean="0"/>
              <a:t>Pressure acts upward when pushing a beach ball under water.</a:t>
            </a:r>
          </a:p>
          <a:p>
            <a:pPr>
              <a:buFontTx/>
              <a:buNone/>
            </a:pPr>
            <a:r>
              <a:rPr lang="en-US" dirty="0" smtClean="0"/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64987" y="6591300"/>
            <a:ext cx="54409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[Image retrieved Jan.17 2013 from </a:t>
            </a:r>
            <a:r>
              <a:rPr lang="en-CA" sz="800" dirty="0" smtClean="0">
                <a:hlinkClick r:id="rId4"/>
              </a:rPr>
              <a:t>http://www.patana.ac.th/secondary/science/anrophysics/unit5/commentary.htm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5088"/>
            <a:ext cx="8229600" cy="658812"/>
          </a:xfrm>
        </p:spPr>
        <p:txBody>
          <a:bodyPr/>
          <a:lstStyle/>
          <a:p>
            <a:r>
              <a:rPr lang="en-US" dirty="0" smtClean="0"/>
              <a:t>Buoyancy in a Liquid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281"/>
            <a:ext cx="8229600" cy="1839119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Buoyancy </a:t>
            </a:r>
          </a:p>
          <a:p>
            <a:r>
              <a:rPr lang="en-US" sz="2800" dirty="0" smtClean="0"/>
              <a:t>Apparent loss of weight of a submerged object</a:t>
            </a:r>
          </a:p>
          <a:p>
            <a:r>
              <a:rPr lang="en-US" sz="2800" dirty="0" smtClean="0"/>
              <a:t>Amount equals the weight of water displaced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dirty="0" smtClean="0"/>
          </a:p>
          <a:p>
            <a:pPr lvl="1">
              <a:buFontTx/>
              <a:buNone/>
            </a:pPr>
            <a:endParaRPr lang="en-US" dirty="0" smtClean="0"/>
          </a:p>
        </p:txBody>
      </p:sp>
      <p:pic>
        <p:nvPicPr>
          <p:cNvPr id="17416" name="Picture 8" descr="13_09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0"/>
          <a:stretch>
            <a:fillRect/>
          </a:stretch>
        </p:blipFill>
        <p:spPr bwMode="auto">
          <a:xfrm>
            <a:off x="2312988" y="2600769"/>
            <a:ext cx="4583112" cy="385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13_10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3"/>
          <a:stretch>
            <a:fillRect/>
          </a:stretch>
        </p:blipFill>
        <p:spPr bwMode="auto">
          <a:xfrm>
            <a:off x="2628900" y="3669653"/>
            <a:ext cx="4038600" cy="307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23900"/>
          </a:xfrm>
        </p:spPr>
        <p:txBody>
          <a:bodyPr/>
          <a:lstStyle/>
          <a:p>
            <a:r>
              <a:rPr lang="en-US" dirty="0" smtClean="0"/>
              <a:t>Buoyancy in a Liquid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19150"/>
            <a:ext cx="8705850" cy="4525963"/>
          </a:xfrm>
        </p:spPr>
        <p:txBody>
          <a:bodyPr/>
          <a:lstStyle/>
          <a:p>
            <a:r>
              <a:rPr lang="en-US" dirty="0" smtClean="0"/>
              <a:t>Displacement rule: </a:t>
            </a:r>
          </a:p>
          <a:p>
            <a:pPr lvl="1">
              <a:buFontTx/>
              <a:buNone/>
            </a:pPr>
            <a:r>
              <a:rPr lang="en-US" dirty="0" smtClean="0"/>
              <a:t>	A completely submerged object always displaces a volume of liquid equal to its own volume.</a:t>
            </a:r>
          </a:p>
          <a:p>
            <a:pPr lvl="1">
              <a:buFontTx/>
              <a:buNone/>
            </a:pPr>
            <a:r>
              <a:rPr lang="en-US" dirty="0" smtClean="0"/>
              <a:t>	Example: </a:t>
            </a:r>
            <a:r>
              <a:rPr lang="en-US" sz="2400" dirty="0" smtClean="0"/>
              <a:t>Place a stone in a container that is 		                </a:t>
            </a:r>
            <a:r>
              <a:rPr lang="en-US" sz="800" dirty="0" smtClean="0"/>
              <a:t> </a:t>
            </a:r>
            <a:r>
              <a:rPr lang="en-US" sz="2400" dirty="0" smtClean="0"/>
              <a:t>brimful of water, and the amount of water 	 	     overflow equals the volume of the stone.</a:t>
            </a:r>
          </a:p>
          <a:p>
            <a:pPr lvl="1"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5626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4000" dirty="0" smtClean="0"/>
              <a:t>Buoyant force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Net upward force that a fluid exerts on an immersed object = weight of water displaced</a:t>
            </a:r>
          </a:p>
          <a:p>
            <a:pPr>
              <a:buFontTx/>
              <a:buNone/>
            </a:pPr>
            <a:r>
              <a:rPr lang="en-US" sz="3600" dirty="0" smtClean="0"/>
              <a:t>	</a:t>
            </a:r>
            <a:r>
              <a:rPr lang="en-US" sz="2400" dirty="0" smtClean="0"/>
              <a:t>Example: The difference in the                    	         upward and downward   	         forces acting on the 	        	         submerged block is the 	         same at any depth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pic>
        <p:nvPicPr>
          <p:cNvPr id="21512" name="Picture 8" descr="13_14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6540500" y="112107"/>
            <a:ext cx="2203450" cy="656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ArchiBa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60338"/>
            <a:ext cx="4914900" cy="1648584"/>
          </a:xfrm>
        </p:spPr>
        <p:txBody>
          <a:bodyPr/>
          <a:lstStyle/>
          <a:p>
            <a:r>
              <a:rPr lang="en-US" dirty="0" smtClean="0"/>
              <a:t>Archimedes’ Principle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8296" y="2117033"/>
            <a:ext cx="4876800" cy="2375452"/>
          </a:xfrm>
        </p:spPr>
        <p:txBody>
          <a:bodyPr/>
          <a:lstStyle/>
          <a:p>
            <a:r>
              <a:rPr lang="en-US" sz="2800" dirty="0" smtClean="0"/>
              <a:t>Discovered </a:t>
            </a:r>
            <a:r>
              <a:rPr lang="en-US" sz="2800" dirty="0" smtClean="0"/>
              <a:t>by Greek scientist </a:t>
            </a:r>
            <a:r>
              <a:rPr lang="en-US" sz="2800" dirty="0" smtClean="0"/>
              <a:t>Archimedes in 250 BC.</a:t>
            </a:r>
            <a:endParaRPr lang="en-US" sz="2800" dirty="0" smtClean="0"/>
          </a:p>
          <a:p>
            <a:r>
              <a:rPr lang="en-US" sz="2800" dirty="0" smtClean="0"/>
              <a:t>Relates buoyancy to displaced liquid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78296" y="4476751"/>
            <a:ext cx="8587408" cy="200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/>
              <a:t>States that an immersed body (completely or partially) is buoyed up by a force equal to the weight of the fluid it displaces.</a:t>
            </a:r>
          </a:p>
          <a:p>
            <a:r>
              <a:rPr lang="en-US" sz="2800" dirty="0" smtClean="0"/>
              <a:t>Applies to gases and liquids.</a:t>
            </a:r>
            <a:endParaRPr lang="en-US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049013" y="6591252"/>
            <a:ext cx="50353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 image retrieved Jan.17 2013 from </a:t>
            </a:r>
            <a:r>
              <a:rPr lang="en-CA" sz="800" dirty="0" smtClean="0">
                <a:hlinkClick r:id="rId4"/>
              </a:rPr>
              <a:t>http://personal.maths.surrey.ac.uk/st/H.Bruin/MMath/archimedes.html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7" descr="13_13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4"/>
          <a:stretch>
            <a:fillRect/>
          </a:stretch>
        </p:blipFill>
        <p:spPr bwMode="auto">
          <a:xfrm>
            <a:off x="1676400" y="3057236"/>
            <a:ext cx="6253914" cy="36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988"/>
            <a:ext cx="8229600" cy="696912"/>
          </a:xfrm>
        </p:spPr>
        <p:txBody>
          <a:bodyPr/>
          <a:lstStyle/>
          <a:p>
            <a:r>
              <a:rPr lang="en-US" dirty="0" smtClean="0"/>
              <a:t>Archimedes’ Principle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723900"/>
            <a:ext cx="8153400" cy="2466975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Apparent weight of a submerged object</a:t>
            </a:r>
          </a:p>
          <a:p>
            <a:pPr marL="0" indent="0">
              <a:buNone/>
            </a:pPr>
            <a:r>
              <a:rPr lang="en-US" sz="2800" dirty="0" smtClean="0"/>
              <a:t>= Weight </a:t>
            </a:r>
            <a:r>
              <a:rPr lang="en-US" sz="2800" dirty="0" smtClean="0"/>
              <a:t>out of water </a:t>
            </a:r>
            <a:r>
              <a:rPr lang="en-US" sz="2800" dirty="0" smtClean="0">
                <a:cs typeface="Arial" pitchFamily="34" charset="0"/>
              </a:rPr>
              <a:t>minus </a:t>
            </a:r>
            <a:r>
              <a:rPr lang="en-US" sz="2800" dirty="0" smtClean="0"/>
              <a:t>buoyant </a:t>
            </a:r>
            <a:r>
              <a:rPr lang="en-US" sz="2800" dirty="0" smtClean="0"/>
              <a:t>force</a:t>
            </a: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	</a:t>
            </a:r>
            <a:r>
              <a:rPr lang="en-US" sz="2800" dirty="0" smtClean="0"/>
              <a:t>Example:</a:t>
            </a:r>
            <a:r>
              <a:rPr lang="en-US" dirty="0" smtClean="0"/>
              <a:t> </a:t>
            </a:r>
            <a:r>
              <a:rPr lang="en-US" sz="2400" dirty="0" smtClean="0"/>
              <a:t>If a </a:t>
            </a:r>
            <a:r>
              <a:rPr lang="en-US" sz="2400" dirty="0" smtClean="0"/>
              <a:t>3 N </a:t>
            </a:r>
            <a:r>
              <a:rPr lang="en-US" sz="2400" dirty="0" smtClean="0"/>
              <a:t>block submerged in water 			 apparently </a:t>
            </a:r>
            <a:r>
              <a:rPr lang="en-US" sz="2400" dirty="0" smtClean="0"/>
              <a:t>weighs 1 N, </a:t>
            </a:r>
            <a:r>
              <a:rPr lang="en-US" sz="2400" dirty="0" smtClean="0"/>
              <a:t>then the buoyant 		 force or weight of water displaced is </a:t>
            </a:r>
            <a:r>
              <a:rPr lang="en-US" sz="2400" dirty="0" smtClean="0"/>
              <a:t>2 N.</a:t>
            </a:r>
            <a:endParaRPr lang="en-US" sz="2400" dirty="0" smtClean="0"/>
          </a:p>
          <a:p>
            <a:pPr>
              <a:buFontTx/>
              <a:buNone/>
            </a:pPr>
            <a:endParaRPr lang="en-US" sz="2400" dirty="0" smtClean="0"/>
          </a:p>
          <a:p>
            <a:pPr>
              <a:buFontTx/>
              <a:buNone/>
            </a:pPr>
            <a:endParaRPr lang="en-US" sz="2400" dirty="0" smtClean="0"/>
          </a:p>
          <a:p>
            <a:pPr>
              <a:buFontTx/>
              <a:buNone/>
            </a:pPr>
            <a:endParaRPr lang="en-US" sz="2400" dirty="0" smtClean="0"/>
          </a:p>
          <a:p>
            <a:pPr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5948</TotalTime>
  <Words>844</Words>
  <Application>Microsoft Office PowerPoint</Application>
  <PresentationFormat>On-screen Show (4:3)</PresentationFormat>
  <Paragraphs>133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Times New Roman</vt:lpstr>
      <vt:lpstr>Symbol</vt:lpstr>
      <vt:lpstr>Batang</vt:lpstr>
      <vt:lpstr>Times</vt:lpstr>
      <vt:lpstr>Default Design</vt:lpstr>
      <vt:lpstr>1_Default Design</vt:lpstr>
      <vt:lpstr>PowerPoint Presentation</vt:lpstr>
      <vt:lpstr>Pressure</vt:lpstr>
      <vt:lpstr>Pressure in a Liquid</vt:lpstr>
      <vt:lpstr>Pressure in a Liquid</vt:lpstr>
      <vt:lpstr>Buoyancy in a Liquid</vt:lpstr>
      <vt:lpstr>Buoyancy in a Liquid</vt:lpstr>
      <vt:lpstr>PowerPoint Presentation</vt:lpstr>
      <vt:lpstr>Archimedes’ Principle</vt:lpstr>
      <vt:lpstr>Archimedes’ Principle</vt:lpstr>
      <vt:lpstr>PowerPoint Presentation</vt:lpstr>
      <vt:lpstr>Archimedes’ Principle</vt:lpstr>
      <vt:lpstr>Archimedes’ Principle</vt:lpstr>
      <vt:lpstr>What Makes an Object Float or Sink?</vt:lpstr>
      <vt:lpstr>What sinks? What floats?</vt:lpstr>
      <vt:lpstr>PowerPoint Presentation</vt:lpstr>
      <vt:lpstr>Pascal’s Principle</vt:lpstr>
      <vt:lpstr>Surface Tension</vt:lpstr>
      <vt:lpstr>Surface Tension</vt:lpstr>
      <vt:lpstr>Surface Tension</vt:lpstr>
      <vt:lpstr>Capillarity</vt:lpstr>
      <vt:lpstr>Capillarity</vt:lpstr>
      <vt:lpstr>Capillarity</vt:lpstr>
    </vt:vector>
  </TitlesOfParts>
  <Company>Pearson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Hewitt/Lyons/Suchocki/Yeh, Conceptual Integrated Science</dc:title>
  <dc:creator>Ashley Taylor Anderson</dc:creator>
  <cp:lastModifiedBy>jharlow</cp:lastModifiedBy>
  <cp:revision>348</cp:revision>
  <cp:lastPrinted>2013-01-17T18:20:20Z</cp:lastPrinted>
  <dcterms:created xsi:type="dcterms:W3CDTF">2006-04-27T22:35:13Z</dcterms:created>
  <dcterms:modified xsi:type="dcterms:W3CDTF">2013-01-17T19:10:09Z</dcterms:modified>
</cp:coreProperties>
</file>