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489" r:id="rId3"/>
    <p:sldId id="413" r:id="rId4"/>
    <p:sldId id="457" r:id="rId5"/>
    <p:sldId id="465" r:id="rId6"/>
    <p:sldId id="347" r:id="rId7"/>
    <p:sldId id="490" r:id="rId8"/>
    <p:sldId id="472" r:id="rId9"/>
    <p:sldId id="474" r:id="rId10"/>
    <p:sldId id="491" r:id="rId11"/>
    <p:sldId id="353" r:id="rId12"/>
    <p:sldId id="492" r:id="rId13"/>
    <p:sldId id="493" r:id="rId14"/>
    <p:sldId id="422" r:id="rId15"/>
    <p:sldId id="476" r:id="rId16"/>
    <p:sldId id="360" r:id="rId17"/>
    <p:sldId id="361" r:id="rId18"/>
    <p:sldId id="467" r:id="rId19"/>
    <p:sldId id="478" r:id="rId20"/>
    <p:sldId id="494" r:id="rId21"/>
    <p:sldId id="495" r:id="rId22"/>
    <p:sldId id="496" r:id="rId23"/>
    <p:sldId id="497" r:id="rId24"/>
    <p:sldId id="368" r:id="rId25"/>
    <p:sldId id="369" r:id="rId26"/>
    <p:sldId id="498" r:id="rId27"/>
    <p:sldId id="430" r:id="rId28"/>
    <p:sldId id="432" r:id="rId29"/>
    <p:sldId id="382" r:id="rId30"/>
    <p:sldId id="469" r:id="rId31"/>
    <p:sldId id="482" r:id="rId32"/>
    <p:sldId id="446" r:id="rId33"/>
    <p:sldId id="448" r:id="rId34"/>
    <p:sldId id="387" r:id="rId35"/>
    <p:sldId id="480" r:id="rId36"/>
    <p:sldId id="499" r:id="rId37"/>
    <p:sldId id="391" r:id="rId38"/>
    <p:sldId id="367" r:id="rId39"/>
    <p:sldId id="484" r:id="rId40"/>
    <p:sldId id="393" r:id="rId41"/>
    <p:sldId id="394" r:id="rId42"/>
    <p:sldId id="500" r:id="rId43"/>
    <p:sldId id="501" r:id="rId44"/>
    <p:sldId id="399" r:id="rId45"/>
    <p:sldId id="407" r:id="rId46"/>
    <p:sldId id="486" r:id="rId47"/>
    <p:sldId id="502" r:id="rId48"/>
    <p:sldId id="410" r:id="rId49"/>
    <p:sldId id="411" r:id="rId50"/>
    <p:sldId id="471" r:id="rId51"/>
    <p:sldId id="464" r:id="rId5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0E"/>
    <a:srgbClr val="0A0A0A"/>
    <a:srgbClr val="060606"/>
    <a:srgbClr val="020202"/>
    <a:srgbClr val="FF0000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537" autoAdjust="0"/>
  </p:normalViewPr>
  <p:slideViewPr>
    <p:cSldViewPr snapToGrid="0">
      <p:cViewPr varScale="1">
        <p:scale>
          <a:sx n="57" d="100"/>
          <a:sy n="57" d="100"/>
        </p:scale>
        <p:origin x="-618" y="-78"/>
      </p:cViewPr>
      <p:guideLst>
        <p:guide orient="horz" pos="23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86CF4A-10C2-402A-95FE-9241EE368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30B9E-A84C-4896-A700-198574638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D5FAB-60C5-FC44-B3F6-525FD5DEC447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23,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12 Notes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93A8E-06F7-4C16-AD5D-E26744D7234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is taller.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A9D586-133D-41E7-9928-25FEA18A932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displacement rule.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41927F-E70A-400A-86E6-A2B42B9D3090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decreases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79462C-0242-405B-BBD6-78D0E9C74728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increases.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0ED73C-0061-4A69-8014-8BBBC2F07235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Weight of object is equal to the weight of water displaced.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4101E-1886-D74B-A888-BD58E7DBAAA6}" type="slidenum">
              <a:rPr lang="en-US"/>
              <a:pPr/>
              <a:t>34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E</a:t>
            </a:r>
          </a:p>
          <a:p>
            <a:pPr eaLnBrk="1" hangingPunct="1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23,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12 Notes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DEB66C-C56A-4742-9998-3085CAF79A67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Same on both blocks.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DEB66C-C56A-4742-9998-3085CAF79A67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Same on both blocks.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B6669-871A-4112-BAF6-ED0563E646D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13A546-26E6-414F-8D05-87DCC20E4DD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more.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8D33-5FD2-450C-9951-0E355DF99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A28B-68B3-4DFD-A164-3C0BF1AD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9B29-4DBF-4113-9477-A2125A248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155E-9267-46D2-8101-348FA8D0D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6B03-8E0C-4D3F-8225-E87B8AEFC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654E-6CCD-46FA-A4C6-83E92528C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4F4-1AB2-455D-9745-128DDAAD2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6E0F-B11E-4F78-A984-F316790C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1B97-7233-4A93-94AE-226F740A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9F6A-E021-4752-B6EF-42007345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9FD9-12EA-47C2-BC8B-A7CDF251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2B74-33CE-4D3F-BFD6-4039BD44B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F0A2-765F-4E17-A309-C8BC1E022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49D2-9F7C-496C-BFBA-0507F806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09F4-F0A5-4E2E-ADB7-5B2C9783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7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0258-7ADD-4559-91E7-A6D5D23C7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9AFE-FFF4-453B-A178-0B6D2780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5163-1129-4F68-8119-5BA165FD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E447-038E-478F-87C0-0300D29D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758A-5FA7-4D92-AE7D-6AD62DEC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6CB4-9DCC-4401-B0DC-19B5947F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4909-EDF3-4FE0-B018-9048ADAA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04C283B-1FAD-408D-880A-2F517ED5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5D83721-7E49-4305-808B-B94F7DA94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ana.ac.th/secondary/science/anrophysics/unit5/commentary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7677418@N02/4320015169/lightbox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ylpyankk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sonal.maths.surrey.ac.uk/st/H.Bruin/MMath/archimedes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File:FalkirkWheelSide_2004_SeanMcClean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File:Falkirk_half_way_round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moustourisms.com/2011/05/dead-sea-enjoy-the-charm-and-sensation-swim-her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Kylpyankka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23rf.com/photo_10758041_bluefin-tuna-thunnus-thynnus-saltwater-fish-underwater-blue-sea.html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eboopiper.wordpress.com/tag/pier-7/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flickriver.com/photos/rhosoi/popular-interestin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ailymail.co.uk/news/article-1371416/Photographer-Adam-Gormley-captures-ant-trapped-raindrop.html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austincoppock.com/2012/04/astrology-42-48-surface-tensio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hindu-hiddenfacts.blogspot.ca/2012/02/oil-used-to-light-god-lamp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Wed</a:t>
            </a:r>
            <a:r>
              <a:rPr lang="en-CA" dirty="0" smtClean="0"/>
              <a:t>. </a:t>
            </a:r>
            <a:r>
              <a:rPr lang="en-CA" dirty="0" smtClean="0"/>
              <a:t>Feb. </a:t>
            </a:r>
            <a:r>
              <a:rPr lang="en-CA" dirty="0" smtClean="0"/>
              <a:t>6,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1268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Users\jharlow\Documents\Documents\teaching\everyday13\hewitt materials\hewitt_ch13\13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4275"/>
            <a:ext cx="85344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696912"/>
          </a:xfrm>
        </p:spPr>
        <p:txBody>
          <a:bodyPr/>
          <a:lstStyle/>
          <a:p>
            <a:r>
              <a:rPr lang="en-US" dirty="0" smtClean="0"/>
              <a:t>Pressure in a Liquid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4525963"/>
          </a:xfrm>
        </p:spPr>
        <p:txBody>
          <a:bodyPr/>
          <a:lstStyle/>
          <a:p>
            <a:r>
              <a:rPr lang="en-US" sz="2800" dirty="0" smtClean="0"/>
              <a:t>Force per unit area that a liquid exerts on an object</a:t>
            </a:r>
          </a:p>
          <a:p>
            <a:r>
              <a:rPr lang="en-US" sz="2800" dirty="0" smtClean="0"/>
              <a:t>Depth dependent and not volume dependent</a:t>
            </a:r>
            <a:endParaRPr lang="en-US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Swim twice as deep, then twice as much weight of water above you produces </a:t>
            </a:r>
            <a:r>
              <a:rPr lang="en-US" sz="2400" b="1" dirty="0" smtClean="0"/>
              <a:t>twice as much </a:t>
            </a:r>
            <a:r>
              <a:rPr lang="en-US" sz="2400" dirty="0" smtClean="0"/>
              <a:t>pressure on you.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www.patana.ac.th/secondary/science/anrophysics/unit5/images/pressureb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7463"/>
            <a:ext cx="35814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Pressure in a Liquid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2650"/>
            <a:ext cx="8229600" cy="3973513"/>
          </a:xfrm>
        </p:spPr>
        <p:txBody>
          <a:bodyPr/>
          <a:lstStyle/>
          <a:p>
            <a:r>
              <a:rPr lang="en-US" sz="2800" dirty="0" smtClean="0"/>
              <a:t>Acts equally in all directions</a:t>
            </a:r>
          </a:p>
          <a:p>
            <a:pPr>
              <a:buFontTx/>
              <a:buNone/>
            </a:pPr>
            <a:r>
              <a:rPr lang="en-US" sz="2800" dirty="0" smtClean="0"/>
              <a:t>	Examples:</a:t>
            </a:r>
            <a:r>
              <a:rPr lang="en-US" dirty="0" smtClean="0"/>
              <a:t> </a:t>
            </a:r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Your ears feel the same amount of pressure under water no matter how you tip your head.</a:t>
            </a:r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Bottom of a boat is pushed upward by water pressure.</a:t>
            </a:r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Pressure acts upward when pushing a beach ball under water.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4987" y="6591300"/>
            <a:ext cx="5440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Jan.17 2013 from </a:t>
            </a:r>
            <a:r>
              <a:rPr lang="en-CA" sz="800" dirty="0" smtClean="0">
                <a:hlinkClick r:id="rId4"/>
              </a:rPr>
              <a:t>http://www.patana.ac.th/secondary/science/anrophysics/unit5/commentary.htm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1731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in a Liquid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9525"/>
            <a:ext cx="8229600" cy="4525963"/>
          </a:xfrm>
        </p:spPr>
        <p:txBody>
          <a:bodyPr/>
          <a:lstStyle/>
          <a:p>
            <a:r>
              <a:rPr lang="en-US" sz="2800" dirty="0" smtClean="0"/>
              <a:t>Independent of shape of container:</a:t>
            </a:r>
          </a:p>
          <a:p>
            <a:pPr>
              <a:buFontTx/>
              <a:buNone/>
            </a:pPr>
            <a:r>
              <a:rPr lang="en-US" sz="2800" dirty="0" smtClean="0"/>
              <a:t>		Whatever the shape of a container, pressure 	at any particular depth is the same.</a:t>
            </a:r>
          </a:p>
          <a:p>
            <a:r>
              <a:rPr lang="en-US" sz="2800" dirty="0" smtClean="0"/>
              <a:t>In equation form: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47800" y="363061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</a:rPr>
              <a:t>  </a:t>
            </a:r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770313" y="343058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 pitchFamily="48" charset="0"/>
              </a:rPr>
              <a:t> </a:t>
            </a:r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138613" y="343058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 pitchFamily="48" charset="0"/>
              </a:rPr>
              <a:t> </a:t>
            </a:r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256213" y="343058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 pitchFamily="48" charset="0"/>
              </a:rPr>
              <a:t> </a:t>
            </a:r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472238" y="343058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 pitchFamily="48" charset="0"/>
              </a:rPr>
              <a:t> </a:t>
            </a:r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789738" y="343058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 pitchFamily="48" charset="0"/>
              </a:rPr>
              <a:t> </a:t>
            </a:r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95425" y="3362325"/>
            <a:ext cx="72088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</a:rPr>
              <a:t>Liquid pressure </a:t>
            </a:r>
            <a:r>
              <a:rPr lang="en-US" sz="2800" dirty="0">
                <a:solidFill>
                  <a:srgbClr val="000000"/>
                </a:solidFill>
                <a:sym typeface="Symbol" pitchFamily="48" charset="2"/>
              </a:rPr>
              <a:t></a:t>
            </a:r>
            <a:r>
              <a:rPr lang="en-US" sz="2800" i="1" dirty="0">
                <a:solidFill>
                  <a:srgbClr val="000000"/>
                </a:solidFill>
                <a:sym typeface="Symbol" pitchFamily="48" charset="2"/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weight density </a:t>
            </a:r>
            <a:r>
              <a:rPr lang="en-US" sz="2800" dirty="0">
                <a:solidFill>
                  <a:srgbClr val="000000"/>
                </a:solidFill>
                <a:sym typeface="Symbol" pitchFamily="48" charset="2"/>
              </a:rPr>
              <a:t></a:t>
            </a:r>
            <a:r>
              <a:rPr lang="en-US" sz="2800" i="1" dirty="0">
                <a:solidFill>
                  <a:srgbClr val="000000"/>
                </a:solidFill>
              </a:rPr>
              <a:t> depth</a:t>
            </a:r>
            <a:endParaRPr lang="en-US" dirty="0"/>
          </a:p>
        </p:txBody>
      </p:sp>
      <p:pic>
        <p:nvPicPr>
          <p:cNvPr id="2070" name="Picture 22" descr="13_Ch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r="38087" b="29269"/>
          <a:stretch>
            <a:fillRect/>
          </a:stretch>
        </p:blipFill>
        <p:spPr bwMode="auto">
          <a:xfrm>
            <a:off x="2720975" y="3930650"/>
            <a:ext cx="36988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in a Liquid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991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Effects of water pressure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Acts perpendicular to surfaces </a:t>
            </a:r>
            <a:br>
              <a:rPr lang="en-US" sz="2800" dirty="0" smtClean="0"/>
            </a:br>
            <a:r>
              <a:rPr lang="en-US" sz="2800" dirty="0" smtClean="0"/>
              <a:t>of a container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Liquid spurts at right angles from a hole in the surface.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greater the depth, the greater the exiting speed.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16394" name="Picture 10" descr="13_0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875338" y="1209675"/>
            <a:ext cx="23082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13_08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6276975" y="4281488"/>
            <a:ext cx="23622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smtClean="0"/>
              <a:t>Water pressure provided by a water tower is greater if the tower</a:t>
            </a:r>
            <a:endParaRPr lang="en-US" sz="32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0838" y="2544763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is taller.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holds more water.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Both A and B.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	</a:t>
            </a: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Pressure in a Liquid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charset="0"/>
              </a:rPr>
              <a:t> </a:t>
            </a:r>
          </a:p>
        </p:txBody>
      </p:sp>
      <p:pic>
        <p:nvPicPr>
          <p:cNvPr id="1026" name="Picture 2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41538"/>
            <a:ext cx="61341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989138"/>
            <a:ext cx="61341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28" y="2325688"/>
            <a:ext cx="4825046" cy="34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5755" y="6615202"/>
            <a:ext cx="38427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5"/>
              </a:rPr>
              <a:t>http://www.flickr.com/photos/7677418@N02/4320015169/lightbox</a:t>
            </a:r>
            <a:r>
              <a:rPr lang="en-CA" sz="800" dirty="0" smtClean="0">
                <a:hlinkClick r:id="rId5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82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658812"/>
          </a:xfrm>
        </p:spPr>
        <p:txBody>
          <a:bodyPr/>
          <a:lstStyle/>
          <a:p>
            <a:r>
              <a:rPr lang="en-US" dirty="0" smtClean="0"/>
              <a:t>Buoyancy in a Liquid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281"/>
            <a:ext cx="8229600" cy="1839119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Buoyancy </a:t>
            </a:r>
          </a:p>
          <a:p>
            <a:r>
              <a:rPr lang="en-US" sz="2800" dirty="0" smtClean="0"/>
              <a:t>Apparent loss of weight of a submerged object</a:t>
            </a:r>
          </a:p>
          <a:p>
            <a:r>
              <a:rPr lang="en-US" sz="2800" dirty="0" smtClean="0"/>
              <a:t>Amount equals the weight of water displaced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17416" name="Picture 8" descr="13_09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"/>
          <a:stretch>
            <a:fillRect/>
          </a:stretch>
        </p:blipFill>
        <p:spPr bwMode="auto">
          <a:xfrm>
            <a:off x="2312988" y="2600769"/>
            <a:ext cx="4583112" cy="38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3_1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28900" y="3669653"/>
            <a:ext cx="4038600" cy="30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3" y="311150"/>
            <a:ext cx="8705850" cy="4525963"/>
          </a:xfrm>
        </p:spPr>
        <p:txBody>
          <a:bodyPr/>
          <a:lstStyle/>
          <a:p>
            <a:r>
              <a:rPr lang="en-US" sz="4000" b="1" dirty="0" smtClean="0"/>
              <a:t>Displacement rule: </a:t>
            </a:r>
          </a:p>
          <a:p>
            <a:pPr lvl="1">
              <a:buFontTx/>
              <a:buNone/>
            </a:pPr>
            <a:r>
              <a:rPr lang="en-US" dirty="0" smtClean="0"/>
              <a:t>	A completely submerged object always displaces a volume of liquid equal to its own volume.</a:t>
            </a:r>
          </a:p>
          <a:p>
            <a:pPr lvl="1">
              <a:buFontTx/>
              <a:buNone/>
            </a:pPr>
            <a:r>
              <a:rPr lang="en-US" dirty="0" smtClean="0"/>
              <a:t>	Example: </a:t>
            </a:r>
            <a:r>
              <a:rPr lang="en-US" sz="2400" dirty="0" smtClean="0"/>
              <a:t>Place a stone in a container that is 		                </a:t>
            </a:r>
            <a:r>
              <a:rPr lang="en-US" sz="800" dirty="0" smtClean="0"/>
              <a:t> </a:t>
            </a:r>
            <a:r>
              <a:rPr lang="en-US" sz="2400" dirty="0" smtClean="0"/>
              <a:t>brimful of water, and the amount of water 	 	     overflow equals the volume of the stone.</a:t>
            </a:r>
          </a:p>
          <a:p>
            <a:pPr lvl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139171"/>
            <a:ext cx="8771467" cy="707495"/>
          </a:xfrm>
        </p:spPr>
        <p:txBody>
          <a:bodyPr/>
          <a:lstStyle/>
          <a:p>
            <a:r>
              <a:rPr lang="en-CA" sz="2000" dirty="0"/>
              <a:t>http://www.dairygoodness.ca/butter/butter-tips-tricks/how-to-measure-butter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765948"/>
            <a:ext cx="8043333" cy="263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667" y="3396722"/>
            <a:ext cx="7873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800" dirty="0"/>
              <a:t>When butter is in </a:t>
            </a:r>
            <a:r>
              <a:rPr lang="en-CA" sz="2800" b="1" dirty="0"/>
              <a:t>hard</a:t>
            </a:r>
            <a:r>
              <a:rPr lang="en-CA" sz="2800" dirty="0"/>
              <a:t>, irregular shaped pieces, </a:t>
            </a:r>
            <a:r>
              <a:rPr lang="en-CA" sz="2800" dirty="0" smtClean="0"/>
              <a:t>fill </a:t>
            </a:r>
            <a:r>
              <a:rPr lang="en-CA" sz="2800" dirty="0"/>
              <a:t>a 2-cup </a:t>
            </a:r>
            <a:r>
              <a:rPr lang="en-CA" sz="2800" dirty="0" smtClean="0"/>
              <a:t>liquid </a:t>
            </a:r>
            <a:r>
              <a:rPr lang="en-CA" sz="2800" dirty="0"/>
              <a:t>measuring cup </a:t>
            </a:r>
            <a:r>
              <a:rPr lang="en-CA" sz="2800" dirty="0" smtClean="0"/>
              <a:t>with </a:t>
            </a:r>
            <a:r>
              <a:rPr lang="en-CA" sz="2800" dirty="0"/>
              <a:t>water to the 1 cup </a:t>
            </a:r>
            <a:r>
              <a:rPr lang="en-CA" sz="2800" dirty="0" smtClean="0"/>
              <a:t>mark</a:t>
            </a:r>
            <a:r>
              <a:rPr lang="en-CA" sz="2800" dirty="0"/>
              <a:t>. </a:t>
            </a:r>
            <a:endParaRPr lang="en-CA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Add enough </a:t>
            </a:r>
            <a:r>
              <a:rPr lang="en-CA" sz="2800" dirty="0"/>
              <a:t>butter pieces until </a:t>
            </a:r>
            <a:r>
              <a:rPr lang="en-CA" sz="2800" dirty="0" smtClean="0"/>
              <a:t>the </a:t>
            </a:r>
            <a:r>
              <a:rPr lang="en-CA" sz="2800" dirty="0"/>
              <a:t>level </a:t>
            </a:r>
            <a:r>
              <a:rPr lang="en-CA" sz="2800" dirty="0" smtClean="0"/>
              <a:t>reaches </a:t>
            </a:r>
            <a:r>
              <a:rPr lang="en-CA" sz="2800" dirty="0"/>
              <a:t>1-1/4 </a:t>
            </a:r>
            <a:r>
              <a:rPr lang="en-CA" sz="2800" dirty="0" smtClean="0"/>
              <a:t>cups.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Drain </a:t>
            </a:r>
            <a:r>
              <a:rPr lang="en-CA" sz="2800" dirty="0"/>
              <a:t>off the water and you’re left with </a:t>
            </a:r>
            <a:r>
              <a:rPr lang="en-CA" sz="2800" dirty="0" smtClean="0"/>
              <a:t>¼ cup </a:t>
            </a:r>
            <a:r>
              <a:rPr lang="en-CA" sz="2800" dirty="0"/>
              <a:t>of </a:t>
            </a:r>
            <a:r>
              <a:rPr lang="en-CA" sz="2800" dirty="0" smtClean="0"/>
              <a:t>butter!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19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orage.canoe.ca/v1/dynamic_resize/sws_path/suns-prod-images/1331075799809_ORIGINAL.jpg?quality=80&amp;size=65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84" y="1962150"/>
            <a:ext cx="49911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smtClean="0"/>
              <a:t>A cook who measures a specific amount of butter by placing it in a measuring cup with water in it is using the</a:t>
            </a:r>
            <a:endParaRPr lang="en-US" sz="32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97163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principle of buoyancy.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displacement rule.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concept of density.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All of the above.	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Buoyancy in a Liquid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5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Buoyant force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Net upward force that a fluid exerts on an immersed object = weight of water displaced</a:t>
            </a:r>
          </a:p>
          <a:p>
            <a:pPr>
              <a:buFontTx/>
              <a:buNone/>
            </a:pPr>
            <a:r>
              <a:rPr lang="en-US" sz="3600" dirty="0" smtClean="0"/>
              <a:t>	</a:t>
            </a:r>
            <a:r>
              <a:rPr lang="en-US" sz="2400" dirty="0" smtClean="0"/>
              <a:t>Example: The difference in the                    	         upward and downward   	         forces acting on the 	        	         submerged block is the 	         same at any depth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21512" name="Picture 8" descr="13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540500" y="112107"/>
            <a:ext cx="2203450" cy="65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58226" y="171370"/>
            <a:ext cx="8610604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9: </a:t>
            </a:r>
            <a:r>
              <a:rPr lang="en-US" sz="3800" b="1" dirty="0" smtClean="0">
                <a:latin typeface="Times New Roman" charset="0"/>
              </a:rPr>
              <a:t>Liquids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592" y="2299797"/>
            <a:ext cx="4843921" cy="4101003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Pressure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Buoyancy </a:t>
            </a:r>
            <a:r>
              <a:rPr lang="en-US" sz="2800" dirty="0"/>
              <a:t>in a Liquid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Archimedes’ </a:t>
            </a:r>
            <a:r>
              <a:rPr lang="en-US" sz="2800" dirty="0" smtClean="0"/>
              <a:t>Principle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What Makes an Object Sink or Float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Pascal’s </a:t>
            </a:r>
            <a:r>
              <a:rPr lang="en-US" sz="2800" dirty="0"/>
              <a:t>Principle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Surface Tension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Capillarity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8" name="Picture 9" descr="File:Kylpyank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14" y="2607733"/>
            <a:ext cx="4289776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0599" y="6642556"/>
            <a:ext cx="3993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3"/>
              </a:rPr>
              <a:t>http://en.wikipedia.org/wiki/File:Kylpyankka.jpg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493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/>
              <a:t>Buoyancy: Archimedes Principle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019800" cy="5638800"/>
          </a:xfrm>
        </p:spPr>
        <p:txBody>
          <a:bodyPr/>
          <a:lstStyle/>
          <a:p>
            <a:pPr eaLnBrk="1" hangingPunct="1"/>
            <a:r>
              <a:rPr lang="en-US" sz="2400" dirty="0"/>
              <a:t>Let’s do a “thought experiment” (</a:t>
            </a:r>
            <a:r>
              <a:rPr lang="en-US" sz="2400" dirty="0" err="1"/>
              <a:t>Gedanken</a:t>
            </a:r>
            <a:r>
              <a:rPr lang="en-US" sz="2400" dirty="0"/>
              <a:t>).</a:t>
            </a:r>
          </a:p>
          <a:p>
            <a:pPr eaLnBrk="1" hangingPunct="1"/>
            <a:r>
              <a:rPr lang="en-US" sz="2400" dirty="0"/>
              <a:t>Imagine a beaker with a fluid and a block, B, hanging near it.  </a:t>
            </a:r>
          </a:p>
          <a:p>
            <a:pPr eaLnBrk="1" hangingPunct="1"/>
            <a:r>
              <a:rPr lang="en-US" sz="2400" dirty="0"/>
              <a:t>There is a fluid element F with the same shape and volume as the block B.</a:t>
            </a:r>
          </a:p>
          <a:p>
            <a:pPr eaLnBrk="1" hangingPunct="1"/>
            <a:r>
              <a:rPr lang="en-US" sz="2400" dirty="0"/>
              <a:t>The fluid element F is in mechanical equilibrium: </a:t>
            </a:r>
          </a:p>
          <a:p>
            <a:pPr algn="ctr" eaLnBrk="1" hangingPunct="1">
              <a:buFontTx/>
              <a:buNone/>
            </a:pP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up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down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 = 0</a:t>
            </a:r>
          </a:p>
          <a:p>
            <a:pPr eaLnBrk="1" hangingPunct="1"/>
            <a:r>
              <a:rPr lang="en-US" sz="2400" dirty="0"/>
              <a:t>where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up</a:t>
            </a:r>
            <a:r>
              <a:rPr lang="en-US" sz="2400" dirty="0"/>
              <a:t> is the pressure force on the bottom surface,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down</a:t>
            </a:r>
            <a:r>
              <a:rPr lang="en-US" sz="2400" dirty="0"/>
              <a:t> is the pressure force on the top surface, and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/>
              <a:t> is the weight of fluid F. </a:t>
            </a:r>
          </a:p>
        </p:txBody>
      </p:sp>
      <p:pic>
        <p:nvPicPr>
          <p:cNvPr id="33796" name="Picture 4" descr="zinke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066800"/>
            <a:ext cx="2371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3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/>
              <a:t>Buoyancy: Archimedes Principle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019800" cy="5638800"/>
          </a:xfrm>
        </p:spPr>
        <p:txBody>
          <a:bodyPr/>
          <a:lstStyle/>
          <a:p>
            <a:pPr eaLnBrk="1" hangingPunct="1"/>
            <a:r>
              <a:rPr lang="en-US" sz="2400" b="1" dirty="0"/>
              <a:t>Step 1: </a:t>
            </a:r>
            <a:r>
              <a:rPr lang="en-US" sz="2400" dirty="0"/>
              <a:t>Remove F from the beaker and place it in a small container, leaving an empty bubble of the same size in the beaker.  </a:t>
            </a:r>
          </a:p>
          <a:p>
            <a:pPr eaLnBrk="1" hangingPunct="1"/>
            <a:r>
              <a:rPr lang="en-US" sz="2400" dirty="0"/>
              <a:t>The bubble is not in mechanical equilibrium, since its weight is much less than that of the removed fluid, but the pressure forces are the same.: </a:t>
            </a:r>
          </a:p>
          <a:p>
            <a:pPr algn="ctr" eaLnBrk="1" hangingPunct="1">
              <a:buFontTx/>
              <a:buNone/>
            </a:pP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up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down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 &gt; 0</a:t>
            </a:r>
          </a:p>
          <a:p>
            <a:pPr eaLnBrk="1" hangingPunct="1"/>
            <a:r>
              <a:rPr lang="en-US" sz="2400" dirty="0"/>
              <a:t>where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up</a:t>
            </a:r>
            <a:r>
              <a:rPr lang="en-US" sz="2400" dirty="0"/>
              <a:t> is the pressure force on the bottom surface,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down</a:t>
            </a:r>
            <a:r>
              <a:rPr lang="en-US" sz="2400" dirty="0"/>
              <a:t> is the pressure force on the top surface, and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/>
              <a:t> is the weight of the removed fluid F. </a:t>
            </a:r>
          </a:p>
        </p:txBody>
      </p:sp>
      <p:pic>
        <p:nvPicPr>
          <p:cNvPr id="34820" name="Picture 5" descr="zinke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4193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/>
              <a:t>Buoyancy: Archimedes Principle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172200" cy="4495800"/>
          </a:xfrm>
        </p:spPr>
        <p:txBody>
          <a:bodyPr/>
          <a:lstStyle/>
          <a:p>
            <a:pPr eaLnBrk="1" hangingPunct="1"/>
            <a:r>
              <a:rPr lang="en-US" sz="2400" b="1" dirty="0"/>
              <a:t>Step 2: </a:t>
            </a:r>
            <a:r>
              <a:rPr lang="en-US" sz="2400" dirty="0"/>
              <a:t>Block B, with weight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B</a:t>
            </a:r>
            <a:r>
              <a:rPr lang="en-US" sz="2400" dirty="0"/>
              <a:t>, is placed in the bubble.  </a:t>
            </a:r>
          </a:p>
          <a:p>
            <a:pPr eaLnBrk="1" hangingPunct="1"/>
            <a:r>
              <a:rPr lang="en-US" sz="2400" dirty="0"/>
              <a:t>There is a net force on Block B:</a:t>
            </a:r>
          </a:p>
          <a:p>
            <a:pPr algn="ctr" eaLnBrk="1" hangingPunct="1">
              <a:buFontTx/>
              <a:buNone/>
            </a:pP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net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up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baseline="-25000" dirty="0" err="1">
                <a:latin typeface="Times New Roman" charset="0"/>
              </a:rPr>
              <a:t>down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B </a:t>
            </a:r>
            <a:r>
              <a:rPr lang="en-US" sz="2400" dirty="0">
                <a:latin typeface="Times New Roman" charset="0"/>
              </a:rPr>
              <a:t>=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 –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B</a:t>
            </a:r>
            <a:endParaRPr lang="en-US" sz="2400" dirty="0">
              <a:latin typeface="Times New Roman" charset="0"/>
            </a:endParaRPr>
          </a:p>
          <a:p>
            <a:pPr eaLnBrk="1" hangingPunct="1"/>
            <a:r>
              <a:rPr lang="en-US" sz="2400" dirty="0"/>
              <a:t>where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F</a:t>
            </a:r>
            <a:r>
              <a:rPr lang="en-US" sz="2400" dirty="0"/>
              <a:t> is the weight of the removed fluid F, and 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B  </a:t>
            </a:r>
            <a:r>
              <a:rPr lang="en-US" sz="2400" dirty="0"/>
              <a:t>is the weight of the block B. </a:t>
            </a:r>
          </a:p>
          <a:p>
            <a:pPr eaLnBrk="1" hangingPunct="1"/>
            <a:r>
              <a:rPr lang="en-US" sz="2400" dirty="0"/>
              <a:t>This is equal to the force of gravity, </a:t>
            </a:r>
            <a:r>
              <a:rPr lang="en-US" sz="2400" dirty="0">
                <a:latin typeface="Times New Roman" charset="0"/>
              </a:rPr>
              <a:t>–</a:t>
            </a:r>
            <a:r>
              <a:rPr lang="en-US" sz="2400" i="1" dirty="0">
                <a:latin typeface="Times New Roman" charset="0"/>
              </a:rPr>
              <a:t>W</a:t>
            </a:r>
            <a:r>
              <a:rPr lang="en-US" sz="2400" i="1" baseline="-25000" dirty="0">
                <a:latin typeface="Times New Roman" charset="0"/>
              </a:rPr>
              <a:t>B </a:t>
            </a:r>
            <a:r>
              <a:rPr lang="en-US" sz="2400" dirty="0"/>
              <a:t>, plus a new force called “</a:t>
            </a:r>
            <a:r>
              <a:rPr lang="en-US" sz="2400" dirty="0" err="1"/>
              <a:t>Buoyancy”,which</a:t>
            </a:r>
            <a:r>
              <a:rPr lang="en-US" sz="2400" dirty="0"/>
              <a:t> is due to the pressure gradient in the fluid.</a:t>
            </a:r>
          </a:p>
        </p:txBody>
      </p:sp>
      <p:pic>
        <p:nvPicPr>
          <p:cNvPr id="35844" name="Picture 5" descr="zinke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447800"/>
            <a:ext cx="2352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57200" y="5486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/>
              <a:t>Archimedes’ principle:</a:t>
            </a:r>
            <a:r>
              <a:rPr lang="en-US" sz="2400"/>
              <a:t> When an object is immersed in a fluid, the fluid exerts an upward force on the object equal to the weight of the fluid displaced by the object.</a:t>
            </a:r>
          </a:p>
        </p:txBody>
      </p:sp>
    </p:spTree>
    <p:extLst>
      <p:ext uri="{BB962C8B-B14F-4D97-AF65-F5344CB8AC3E}">
        <p14:creationId xmlns:p14="http://schemas.microsoft.com/office/powerpoint/2010/main" val="14672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Archi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0338"/>
            <a:ext cx="4914900" cy="1648584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96" y="2117033"/>
            <a:ext cx="4876800" cy="2375452"/>
          </a:xfrm>
        </p:spPr>
        <p:txBody>
          <a:bodyPr/>
          <a:lstStyle/>
          <a:p>
            <a:r>
              <a:rPr lang="en-US" sz="2800" dirty="0" smtClean="0"/>
              <a:t>Discovered by Greek scientist Archimedes in 250 BC.</a:t>
            </a:r>
          </a:p>
          <a:p>
            <a:r>
              <a:rPr lang="en-US" sz="2800" dirty="0" smtClean="0"/>
              <a:t>Relates buoyancy to displaced liquid.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296" y="4476751"/>
            <a:ext cx="8587408" cy="20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States that an immersed body (completely or partially) is buoyed up by a force equal to the weight of the fluid it displaces.</a:t>
            </a:r>
          </a:p>
          <a:p>
            <a:r>
              <a:rPr lang="en-US" sz="2800" dirty="0" smtClean="0"/>
              <a:t>Applies to gases and liquids.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9013" y="6591252"/>
            <a:ext cx="50353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http://personal.maths.surrey.ac.uk/st/H.Bruin/MMath/archimedes.html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696912"/>
          </a:xfrm>
        </p:spPr>
        <p:txBody>
          <a:bodyPr/>
          <a:lstStyle/>
          <a:p>
            <a:r>
              <a:rPr lang="en-US" dirty="0" smtClean="0"/>
              <a:t>Demonstration Prediction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" y="876300"/>
            <a:ext cx="8153400" cy="5829300"/>
          </a:xfrm>
        </p:spPr>
        <p:txBody>
          <a:bodyPr/>
          <a:lstStyle/>
          <a:p>
            <a:r>
              <a:rPr lang="en-US" sz="2800" dirty="0" smtClean="0"/>
              <a:t>A steel mass of 0.75 kg hangs from a spring scale.</a:t>
            </a:r>
          </a:p>
          <a:p>
            <a:r>
              <a:rPr lang="en-US" sz="2800" dirty="0" smtClean="0"/>
              <a:t>When it is not accelerating, the spring scale reads 7.5 N.</a:t>
            </a:r>
          </a:p>
          <a:p>
            <a:r>
              <a:rPr lang="en-US" sz="2800" dirty="0" smtClean="0"/>
              <a:t>If Harlow dips the mass into an open container of water, then stops the motion and lets the scale settle, what will be the reading on the scale?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Less than 7.5 N, but not zero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More than 7.5 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About 7.5 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zero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13_1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1676400" y="3057236"/>
            <a:ext cx="6253914" cy="3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69691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723900"/>
            <a:ext cx="8153400" cy="24669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Apparent weight of a submerged object</a:t>
            </a:r>
          </a:p>
          <a:p>
            <a:pPr marL="0" indent="0">
              <a:buNone/>
            </a:pPr>
            <a:r>
              <a:rPr lang="en-US" sz="2800" dirty="0" smtClean="0"/>
              <a:t>= Weight out of water </a:t>
            </a:r>
            <a:r>
              <a:rPr lang="en-US" sz="2800" dirty="0" smtClean="0">
                <a:cs typeface="Arial" pitchFamily="34" charset="0"/>
              </a:rPr>
              <a:t>minus </a:t>
            </a:r>
            <a:r>
              <a:rPr lang="en-US" sz="2800" dirty="0" smtClean="0"/>
              <a:t>buoyant force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If a 3 N block submerged in water 			 apparently weighs 1 N, then the buoyant 		 force or weight of water displaced is 2 N.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328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3200" dirty="0" smtClean="0"/>
              <a:t>When a fish expands its air bladder, the density of the fish </a:t>
            </a:r>
            <a:endParaRPr lang="en-US" sz="36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4875"/>
            <a:ext cx="8229600" cy="4343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decreases.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increases.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remains the same.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Archimedes’ Principle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36866" name="Picture 2" descr="http://content.internetvideoarchive.com/content/photos/1249/80237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42" y="215423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When a fish makes itself less dense, the buoyant force on it</a:t>
            </a:r>
            <a:endParaRPr lang="en-US" sz="36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7138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decreases.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increases.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remains the same.</a:t>
            </a:r>
            <a:endParaRPr lang="en-US" sz="2800" dirty="0" smtClean="0">
              <a:ea typeface="Batang" pitchFamily="18" charset="-127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Archimedes’ Principle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charset="0"/>
              </a:rPr>
              <a:t> </a:t>
            </a:r>
          </a:p>
        </p:txBody>
      </p:sp>
      <p:pic>
        <p:nvPicPr>
          <p:cNvPr id="5" name="Picture 2" descr="http://content.internetvideoarchive.com/content/photos/1249/80237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42" y="215423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13_1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 bwMode="auto">
          <a:xfrm>
            <a:off x="1371601" y="3165064"/>
            <a:ext cx="7067070" cy="37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4" y="161925"/>
            <a:ext cx="87471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Flotation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Principle of flotation: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floating object displaces a weight of fluid equal to its own weight.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Example: A solid iron 1-ton block may displace 1/8 ton of water and sink. The same 1 ton of iron in a bowl shape displaces a greater volume of water—the greater buoyant force allows it to float.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Ch.13 Problem 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113867"/>
          </a:xfrm>
        </p:spPr>
        <p:txBody>
          <a:bodyPr/>
          <a:lstStyle/>
          <a:p>
            <a:r>
              <a:rPr lang="en-CA" dirty="0" smtClean="0"/>
              <a:t>Your friend of mass 100 kg can just barely float in fresh-water.  Calculate her approximate volume.</a:t>
            </a:r>
          </a:p>
          <a:p>
            <a:r>
              <a:rPr lang="en-CA" dirty="0" smtClean="0"/>
              <a:t>W = mg</a:t>
            </a:r>
          </a:p>
          <a:p>
            <a:r>
              <a:rPr lang="en-CA" dirty="0" smtClean="0"/>
              <a:t>Buoyancy = (density)(V)(g)</a:t>
            </a:r>
          </a:p>
          <a:p>
            <a:r>
              <a:rPr lang="en-CA" dirty="0" smtClean="0"/>
              <a:t>W = Buoyancy</a:t>
            </a:r>
          </a:p>
          <a:p>
            <a:r>
              <a:rPr lang="en-CA" dirty="0" smtClean="0"/>
              <a:t>mg = density(V)(g)</a:t>
            </a:r>
          </a:p>
          <a:p>
            <a:r>
              <a:rPr lang="en-CA" dirty="0" smtClean="0"/>
              <a:t>V = m/density = 100 kg/1000 kg/m</a:t>
            </a:r>
            <a:r>
              <a:rPr lang="en-CA" baseline="30000" dirty="0" smtClean="0"/>
              <a:t>3</a:t>
            </a:r>
          </a:p>
          <a:p>
            <a:r>
              <a:rPr lang="en-CA" dirty="0" smtClean="0"/>
              <a:t>V = 0.1 m</a:t>
            </a:r>
            <a:r>
              <a:rPr lang="en-CA" baseline="30000" dirty="0" smtClean="0"/>
              <a:t>3</a:t>
            </a:r>
            <a:endParaRPr lang="en-CA" baseline="30000" dirty="0"/>
          </a:p>
        </p:txBody>
      </p:sp>
    </p:spTree>
    <p:extLst>
      <p:ext uri="{BB962C8B-B14F-4D97-AF65-F5344CB8AC3E}">
        <p14:creationId xmlns:p14="http://schemas.microsoft.com/office/powerpoint/2010/main" val="22075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edia.tumblr.com/b8eacad4d81173fb7b29a3ae67673523/tumblr_inline_mfjttfTMz01qb5k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875367"/>
            <a:ext cx="34004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63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16598"/>
                </a:solidFill>
                <a:latin typeface="Times New Roman" charset="0"/>
              </a:rPr>
              <a:t>What is the approximate density of water?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66925" y="2206625"/>
            <a:ext cx="59340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10</a:t>
            </a:r>
            <a:r>
              <a:rPr lang="en-US" sz="2800" baseline="30000">
                <a:latin typeface="Times New Roman" charset="0"/>
              </a:rPr>
              <a:t>−5 </a:t>
            </a:r>
            <a:r>
              <a:rPr lang="en-US" sz="2800">
                <a:latin typeface="Times New Roman" charset="0"/>
              </a:rPr>
              <a:t>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0.01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0.1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1000 kg/m</a:t>
            </a:r>
            <a:r>
              <a:rPr lang="en-US" sz="2800" baseline="30000">
                <a:latin typeface="Times New Roman" charset="0"/>
              </a:rPr>
              <a:t>3</a:t>
            </a:r>
            <a:endParaRPr lang="en-US" sz="2800">
              <a:latin typeface="Times New Roman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Pre-class reading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14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13_1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5399088" y="958850"/>
            <a:ext cx="33369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976313"/>
            <a:ext cx="5073650" cy="2417762"/>
          </a:xfrm>
        </p:spPr>
        <p:txBody>
          <a:bodyPr/>
          <a:lstStyle/>
          <a:p>
            <a:pPr marL="58738" indent="-58738" algn="l"/>
            <a:r>
              <a:rPr lang="en-US" sz="2400" smtClean="0"/>
              <a:t>You place an object in a container that is full to the brim with water on a scale.  The object floats, but some water spills out.  How does the weight of the object compare with the weight of the water displaced?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" y="3708400"/>
            <a:ext cx="8686800" cy="28241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A.	Weight of object is greater than weight of  water displaced.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Weight of object is less than weight of  water displaced.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Weight of object is equal to weight of  water displaced.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There is not enough information to decide.</a:t>
            </a:r>
            <a:endParaRPr lang="en-US" sz="2400" b="1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Flotation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9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47638" y="5174191"/>
            <a:ext cx="88566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The Falkirk Wheel’s two caisson are brimful of water and the same weight, regardless of whether there are boats in them. This makes rotation and lifting almost effortless. </a:t>
            </a:r>
          </a:p>
        </p:txBody>
      </p:sp>
      <p:pic>
        <p:nvPicPr>
          <p:cNvPr id="4098" name="Picture 2" descr="File:FalkirkWheelSide 2004 SeanMcCl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9" y="-388408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2209" y="6642556"/>
            <a:ext cx="42017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en.wikipedia.org/wiki/File:FalkirkWheelSide_2004_SeanMcClean.jpg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9984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le:Falkirk half way 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9" y="-483659"/>
            <a:ext cx="7620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47638" y="5174191"/>
            <a:ext cx="88566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The Falkirk Wheel’s two caisson are brimful of water and the same weight, regardless of whether there are boats in them. This makes rotation and lifting almost effortless.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6384" y="6642556"/>
            <a:ext cx="3467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en.wikipedia.org/wiki/File:Falkirk_half_way_round.jpg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5957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67786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00100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Denser fluids will exert a greater buoyant force on a body than less dense fluids of the same volume.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Objects will float higher in saltwater 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1000" dirty="0" smtClean="0"/>
              <a:t> </a:t>
            </a:r>
            <a:r>
              <a:rPr lang="en-US" sz="2400" dirty="0" smtClean="0"/>
              <a:t>(density = 1.03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than in freshwater 		          </a:t>
            </a:r>
            <a:r>
              <a:rPr lang="en-US" sz="1000" dirty="0" smtClean="0"/>
              <a:t> </a:t>
            </a:r>
            <a:r>
              <a:rPr lang="en-US" sz="2400" dirty="0" smtClean="0"/>
              <a:t>(density = 1.00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).</a:t>
            </a:r>
          </a:p>
        </p:txBody>
      </p:sp>
      <p:pic>
        <p:nvPicPr>
          <p:cNvPr id="45062" name="Picture 6" descr="dead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105151"/>
            <a:ext cx="3752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4096" y="6630228"/>
            <a:ext cx="5969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Jan.17, 2013 from </a:t>
            </a:r>
            <a:r>
              <a:rPr lang="en-CA" sz="800" dirty="0" smtClean="0">
                <a:hlinkClick r:id="rId4"/>
              </a:rPr>
              <a:t>http://famoustourisms.com/2011/05/dead-sea-enjoy-the-charm-and-sensation-swim-here/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74132" y="974726"/>
            <a:ext cx="8123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16598"/>
                </a:solidFill>
                <a:latin typeface="Times New Roman" charset="0"/>
              </a:rPr>
              <a:t>The buoyant force on an object submerged in a liquid depends 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019300" y="2506663"/>
            <a:ext cx="40830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the object’s mass.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the object’s volume.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the density of the liquid.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both A and B.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both B and C.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Archimedes’ Principle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14_1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562601" y="1946275"/>
            <a:ext cx="3409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33450"/>
            <a:ext cx="8229600" cy="4525963"/>
          </a:xfrm>
        </p:spPr>
        <p:txBody>
          <a:bodyPr/>
          <a:lstStyle/>
          <a:p>
            <a:r>
              <a:rPr lang="en-US" sz="2800" dirty="0" smtClean="0"/>
              <a:t>Applies in air!</a:t>
            </a:r>
            <a:endParaRPr lang="en-US" dirty="0" smtClean="0"/>
          </a:p>
          <a:p>
            <a:pPr lvl="1"/>
            <a:r>
              <a:rPr lang="en-US" sz="2400" dirty="0" smtClean="0"/>
              <a:t>The more air an object displaces, the greater the  buoyant force on it.</a:t>
            </a:r>
          </a:p>
          <a:p>
            <a:pPr lvl="1"/>
            <a:r>
              <a:rPr lang="en-US" sz="2400" dirty="0" smtClean="0"/>
              <a:t>If an object displaces its weight, it </a:t>
            </a:r>
            <a:br>
              <a:rPr lang="en-US" sz="2400" dirty="0" smtClean="0"/>
            </a:br>
            <a:r>
              <a:rPr lang="en-US" sz="2400" dirty="0" smtClean="0"/>
              <a:t>hovers at a constant altitude.</a:t>
            </a:r>
          </a:p>
          <a:p>
            <a:pPr lvl="1"/>
            <a:r>
              <a:rPr lang="en-US" sz="2400" dirty="0" smtClean="0"/>
              <a:t>If an object displaces less air, it </a:t>
            </a:r>
            <a:br>
              <a:rPr lang="en-US" sz="2400" dirty="0" smtClean="0"/>
            </a:br>
            <a:r>
              <a:rPr lang="en-US" sz="2400" dirty="0" smtClean="0"/>
              <a:t>descends.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8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/>
              <a:t>What Makes an Object Float or Sink?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87450"/>
            <a:ext cx="8435975" cy="5251450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Whether an object floats or sinks depends upon   the</a:t>
            </a:r>
          </a:p>
          <a:p>
            <a:pPr>
              <a:spcBef>
                <a:spcPct val="30000"/>
              </a:spcBef>
            </a:pPr>
            <a:r>
              <a:rPr lang="en-US" sz="2800" dirty="0" smtClean="0"/>
              <a:t>Weight of the object.</a:t>
            </a:r>
          </a:p>
          <a:p>
            <a:pPr>
              <a:spcBef>
                <a:spcPct val="30000"/>
              </a:spcBef>
            </a:pPr>
            <a:r>
              <a:rPr lang="en-US" sz="2800" dirty="0" smtClean="0"/>
              <a:t>Weight of the fluid displaced.</a:t>
            </a:r>
          </a:p>
          <a:p>
            <a:pPr>
              <a:spcBef>
                <a:spcPct val="30000"/>
              </a:spcBef>
              <a:buFontTx/>
              <a:buNone/>
            </a:pPr>
            <a:endParaRPr lang="en-US" sz="2800" dirty="0" smtClean="0"/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The weight of the fluid displaced depends on volume. 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So what really counts is the weight of the object per volume. 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This is related to the average </a:t>
            </a:r>
            <a:r>
              <a:rPr lang="en-US" sz="2800" b="1" dirty="0" smtClean="0"/>
              <a:t>density</a:t>
            </a:r>
            <a:r>
              <a:rPr lang="en-US" sz="2800" dirty="0" smtClean="0"/>
              <a:t> of the object. </a:t>
            </a:r>
          </a:p>
        </p:txBody>
      </p:sp>
      <p:pic>
        <p:nvPicPr>
          <p:cNvPr id="49161" name="Picture 9" descr="File:Kylpyank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752600"/>
            <a:ext cx="2701925" cy="20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0599" y="6642556"/>
            <a:ext cx="3993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http://en.wikipedia.org/wiki/File:Kylpyankka.jpg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36537"/>
            <a:ext cx="6686549" cy="773112"/>
          </a:xfrm>
        </p:spPr>
        <p:txBody>
          <a:bodyPr/>
          <a:lstStyle/>
          <a:p>
            <a:r>
              <a:rPr lang="en-US" dirty="0" smtClean="0"/>
              <a:t>What sinks? What floats?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014413"/>
            <a:ext cx="5395912" cy="48799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/>
              <a:t>An object </a:t>
            </a:r>
            <a:r>
              <a:rPr lang="en-US" b="1" dirty="0" smtClean="0"/>
              <a:t>more</a:t>
            </a:r>
            <a:r>
              <a:rPr lang="en-US" dirty="0" smtClean="0"/>
              <a:t> dense than the fluid in which it is immersed will sink.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An object </a:t>
            </a:r>
            <a:r>
              <a:rPr lang="en-US" b="1" dirty="0" smtClean="0"/>
              <a:t>less</a:t>
            </a:r>
            <a:r>
              <a:rPr lang="en-US" dirty="0" smtClean="0"/>
              <a:t> dense than the fluid in which it is immersed will float.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An object having a density </a:t>
            </a:r>
            <a:r>
              <a:rPr lang="en-US" b="1" dirty="0" smtClean="0"/>
              <a:t>equal to </a:t>
            </a:r>
            <a:r>
              <a:rPr lang="en-US" dirty="0" smtClean="0"/>
              <a:t>the density of the fluid in which it is immersed will neither sink nor float.</a:t>
            </a:r>
          </a:p>
        </p:txBody>
      </p:sp>
      <p:pic>
        <p:nvPicPr>
          <p:cNvPr id="24582" name="Picture 6" descr="http://farm1.static.flickr.com/7/10016698_fda9efda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28649"/>
            <a:ext cx="2289174" cy="1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416" y="2313324"/>
            <a:ext cx="3203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4"/>
              </a:rPr>
              <a:t>http://www.flickriver.com/photos/rhosoi/popular-interesting/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24586" name="Picture 10" descr="board in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99" y="2700219"/>
            <a:ext cx="2587737" cy="17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8434" y="4389786"/>
            <a:ext cx="2605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6"/>
              </a:rPr>
              <a:t>http://weeboopiper.wordpress.com/tag/pier-7/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24588" name="Picture 12" descr="Bluefin tuna Thunnus thynnus saltwater fish underwater blue sea Stock Photo - 107580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96" y="4701323"/>
            <a:ext cx="2726874" cy="18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686" y="6639339"/>
            <a:ext cx="55483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8"/>
              </a:rPr>
              <a:t>http://www.123rf.com/photo_10758041_bluefin-tuna-thunnus-thynnus-saltwater-fish-underwater-blue-sea.html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480425" cy="1371600"/>
          </a:xfrm>
        </p:spPr>
        <p:txBody>
          <a:bodyPr/>
          <a:lstStyle/>
          <a:p>
            <a:pPr marL="58738" indent="-58738" algn="l"/>
            <a:r>
              <a:rPr lang="en-US" sz="2800" smtClean="0"/>
              <a:t>Two solid blocks of identical size are submerged in water. One block is lead and the other is aluminum. Upon which is the buoyant force greater?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28241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On the lead block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On the aluminum block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Same on both blocks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There is not enough information to decide.</a:t>
            </a:r>
            <a:endParaRPr lang="en-US" sz="2800" b="1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What Makes an Object Float or Sink?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1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13_2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933950" y="2077203"/>
            <a:ext cx="3524250" cy="46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8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Pascal’s 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Discovered by </a:t>
            </a:r>
            <a:r>
              <a:rPr lang="en-US" sz="2800" dirty="0" err="1" smtClean="0"/>
              <a:t>Blaise</a:t>
            </a:r>
            <a:r>
              <a:rPr lang="en-US" sz="2800" dirty="0" smtClean="0"/>
              <a:t> Pascal, a scientist and theologian in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States that a change in pressure at any point in an enclosed fluid at rest is </a:t>
            </a:r>
            <a:br>
              <a:rPr lang="en-US" sz="2800" dirty="0" smtClean="0"/>
            </a:br>
            <a:r>
              <a:rPr lang="en-US" sz="2800" dirty="0" smtClean="0"/>
              <a:t>transmitted undiminished to</a:t>
            </a:r>
            <a:br>
              <a:rPr lang="en-US" sz="2800" dirty="0" smtClean="0"/>
            </a:br>
            <a:r>
              <a:rPr lang="en-US" sz="2800" dirty="0" smtClean="0"/>
              <a:t>all points in the fluid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Applies to all fluids—gases</a:t>
            </a:r>
            <a:br>
              <a:rPr lang="en-US" sz="2800" dirty="0" smtClean="0"/>
            </a:br>
            <a:r>
              <a:rPr lang="en-US" sz="2800" dirty="0" smtClean="0"/>
              <a:t>and liquids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56105"/>
            <a:ext cx="8229600" cy="826029"/>
          </a:xfrm>
        </p:spPr>
        <p:txBody>
          <a:bodyPr/>
          <a:lstStyle/>
          <a:p>
            <a:r>
              <a:rPr lang="en-CA" dirty="0" smtClean="0"/>
              <a:t>Pre-class reading question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016000"/>
            <a:ext cx="8229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What is Archimedes’ Principle?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CA" sz="2800" dirty="0" smtClean="0"/>
              <a:t>A change in pressure at any point in an enclosed fluid at rest is transmitted undiminished to all points in the fluid.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CA" sz="2800" dirty="0"/>
              <a:t>An immersed object is buoyed up by a force equal to the weight of the fluid it displaces.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CA" sz="2800" dirty="0" smtClean="0"/>
              <a:t>Energy </a:t>
            </a:r>
            <a:r>
              <a:rPr lang="en-CA" sz="2800" dirty="0"/>
              <a:t>can be neither created nor destroyed, only transformed from one form to another.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CA" sz="2800" dirty="0" smtClean="0"/>
              <a:t>Where the speed of a fluid increases, internal pressure in the fluid decreases.</a:t>
            </a:r>
          </a:p>
        </p:txBody>
      </p:sp>
    </p:spTree>
    <p:extLst>
      <p:ext uri="{BB962C8B-B14F-4D97-AF65-F5344CB8AC3E}">
        <p14:creationId xmlns:p14="http://schemas.microsoft.com/office/powerpoint/2010/main" val="18449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3_2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>
            <a:fillRect/>
          </a:stretch>
        </p:blipFill>
        <p:spPr bwMode="auto">
          <a:xfrm>
            <a:off x="1703171" y="3581401"/>
            <a:ext cx="5993029" cy="30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/>
          <a:lstStyle/>
          <a:p>
            <a:pPr eaLnBrk="1" hangingPunct="1"/>
            <a:r>
              <a:rPr lang="en-US" dirty="0" smtClean="0"/>
              <a:t>Pascal’s Principle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5012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Application in hydraulic press</a:t>
            </a:r>
            <a:endParaRPr lang="en-US" dirty="0" smtClean="0">
              <a:latin typeface="Times" pitchFamily="4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" pitchFamily="48" charset="0"/>
              </a:rPr>
              <a:t>	</a:t>
            </a:r>
            <a:r>
              <a:rPr lang="en-US" sz="2800" dirty="0" smtClean="0"/>
              <a:t>Example:</a:t>
            </a:r>
            <a:r>
              <a:rPr lang="en-US" dirty="0" smtClean="0">
                <a:latin typeface="Times" pitchFamily="48" charset="0"/>
              </a:rPr>
              <a:t> </a:t>
            </a:r>
            <a:r>
              <a:rPr lang="en-US" sz="1800" dirty="0" smtClean="0"/>
              <a:t> </a:t>
            </a:r>
          </a:p>
          <a:p>
            <a:pPr lvl="1" eaLnBrk="1" hangingPunct="1"/>
            <a:r>
              <a:rPr lang="en-US" sz="2400" dirty="0" smtClean="0"/>
              <a:t>Pressure applied to the left piston is transmitted to the right piston.</a:t>
            </a:r>
          </a:p>
          <a:p>
            <a:pPr lvl="1" eaLnBrk="1" hangingPunct="1"/>
            <a:r>
              <a:rPr lang="en-US" sz="2400" dirty="0" smtClean="0"/>
              <a:t>A 10-kg load on small piston (left) lifts a load of 500 kg on large piston (right).</a:t>
            </a:r>
            <a:r>
              <a:rPr lang="en-US" dirty="0" smtClean="0"/>
              <a:t> </a:t>
            </a:r>
            <a:endParaRPr lang="en-US" dirty="0" smtClean="0">
              <a:latin typeface="Times" pitchFamily="48" charset="0"/>
            </a:endParaRPr>
          </a:p>
          <a:p>
            <a:pPr eaLnBrk="1" hangingPunct="1"/>
            <a:endParaRPr lang="en-US" dirty="0" smtClean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13_2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>
            <a:fillRect/>
          </a:stretch>
        </p:blipFill>
        <p:spPr bwMode="auto">
          <a:xfrm>
            <a:off x="4749800" y="4302125"/>
            <a:ext cx="42545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Pascal’s Principle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Application for gases and liquids:</a:t>
            </a:r>
          </a:p>
          <a:p>
            <a:pPr lvl="1" eaLnBrk="1" hangingPunct="1"/>
            <a:r>
              <a:rPr lang="en-US" dirty="0" smtClean="0"/>
              <a:t>Seen in everyday hydraulic devices used in construction</a:t>
            </a:r>
          </a:p>
          <a:p>
            <a:pPr lvl="1" eaLnBrk="1" hangingPunct="1"/>
            <a:r>
              <a:rPr lang="en-US" dirty="0" smtClean="0"/>
              <a:t>In auto lifts in service stations</a:t>
            </a:r>
          </a:p>
          <a:p>
            <a:pPr marL="1085850" lvl="2" eaLnBrk="1" hangingPunct="1">
              <a:spcBef>
                <a:spcPct val="0"/>
              </a:spcBef>
            </a:pPr>
            <a:r>
              <a:rPr lang="en-US" dirty="0" smtClean="0"/>
              <a:t>Increased air pressure produced by an air compressor is transmitted through the air to the</a:t>
            </a:r>
          </a:p>
          <a:p>
            <a:pPr marL="1085850" lvl="2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   surface of oil in an</a:t>
            </a:r>
          </a:p>
          <a:p>
            <a:pPr marL="1085850" lvl="2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	underground reservoir.</a:t>
            </a:r>
          </a:p>
          <a:p>
            <a:pPr marL="1085850" lvl="2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	The oil transmits the</a:t>
            </a:r>
          </a:p>
          <a:p>
            <a:pPr marL="1085850" lvl="2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	pressure to the piston,</a:t>
            </a:r>
          </a:p>
          <a:p>
            <a:pPr marL="1085850" lvl="2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	which lifts the auto.</a:t>
            </a:r>
          </a:p>
          <a:p>
            <a:pPr marL="1085850"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Ch.13 Problem 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5991755" cy="5113867"/>
          </a:xfrm>
        </p:spPr>
        <p:txBody>
          <a:bodyPr/>
          <a:lstStyle/>
          <a:p>
            <a:r>
              <a:rPr lang="en-CA" dirty="0" smtClean="0"/>
              <a:t>In the sketch, the small hydraulic piston has a diameter of 2 cm.  </a:t>
            </a:r>
          </a:p>
          <a:p>
            <a:r>
              <a:rPr lang="en-CA" dirty="0" smtClean="0"/>
              <a:t>The large piston has a diameter of 6 cm.  </a:t>
            </a:r>
          </a:p>
          <a:p>
            <a:r>
              <a:rPr lang="en-CA" dirty="0" smtClean="0"/>
              <a:t>If 1 N of downward force is applied to the small piston, how much force is exerted by the large piston?</a:t>
            </a:r>
            <a:endParaRPr lang="en-CA" baseline="30000" dirty="0"/>
          </a:p>
        </p:txBody>
      </p:sp>
      <p:pic>
        <p:nvPicPr>
          <p:cNvPr id="95234" name="Picture 2" descr="C:\Users\jharlow\Documents\Documents\teaching\everyday13\hewitt materials\hewitt_ch13\13_Pg246_UnFig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323445"/>
            <a:ext cx="2241974" cy="304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Surface Tension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014413"/>
            <a:ext cx="8229600" cy="139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tendency of the surface of a liquid to contract in area and thus to behave like a stretched elastic membrane.</a:t>
            </a:r>
            <a:endParaRPr lang="en-US" sz="2800" b="1" dirty="0" smtClean="0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577850" y="2618423"/>
            <a:ext cx="481711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Examples: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Insects can stand on the surface of water, even if they are more dense than water.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 a small droplet of water, the surface will contract until it forms the shape with the smallest surface area for its volume: a sphere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31" y="2381885"/>
            <a:ext cx="2914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949810" y="2274162"/>
            <a:ext cx="4172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[insect </a:t>
            </a:r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http://austincoppock.com/2012/04/astrology-42-48-surface-tension</a:t>
            </a:r>
            <a:r>
              <a:rPr lang="en-CA" sz="800" dirty="0" smtClean="0">
                <a:hlinkClick r:id="rId4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41" y="4683125"/>
            <a:ext cx="2311047" cy="16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2063" y="6642556"/>
            <a:ext cx="6841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6"/>
              </a:rPr>
              <a:t>http://</a:t>
            </a:r>
            <a:r>
              <a:rPr lang="en-CA" sz="800" dirty="0" smtClean="0">
                <a:hlinkClick r:id="rId6"/>
              </a:rPr>
              <a:t>www.dailymail.co.uk/news/article-1371416/Photographer-Adam-Gormley-captures-ant-trapped-raindrop.html#axzz2K9hLsZGF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6" name="Picture 10" descr="13_2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6581775" y="2165350"/>
            <a:ext cx="22733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Surface Tension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157288"/>
            <a:ext cx="6357937" cy="5013325"/>
          </a:xfrm>
        </p:spPr>
        <p:txBody>
          <a:bodyPr/>
          <a:lstStyle/>
          <a:p>
            <a:r>
              <a:rPr lang="en-US" sz="2400" dirty="0" smtClean="0"/>
              <a:t>Surface tension is caused by molecular attractions. </a:t>
            </a:r>
          </a:p>
          <a:p>
            <a:r>
              <a:rPr lang="en-US" sz="2400" dirty="0" smtClean="0"/>
              <a:t>Beneath the surface, each molecule is attracted in every direction by neighboring molecules. </a:t>
            </a:r>
          </a:p>
          <a:p>
            <a:r>
              <a:rPr lang="en-US" sz="2400" dirty="0" smtClean="0"/>
              <a:t>A molecule on the surface of a liquid is pulled only by neighbors on each side and downward from below; there is no pull upward.</a:t>
            </a:r>
          </a:p>
          <a:p>
            <a:r>
              <a:rPr lang="en-US" sz="2400" dirty="0" smtClean="0"/>
              <a:t>These molecular attractions tend to pull the molecule from the surface into the liquid, causing surface 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480425" cy="1371600"/>
          </a:xfrm>
        </p:spPr>
        <p:txBody>
          <a:bodyPr/>
          <a:lstStyle/>
          <a:p>
            <a:pPr marL="58738" indent="-58738" algn="l"/>
            <a:r>
              <a:rPr lang="en-US" sz="2800" dirty="0" smtClean="0"/>
              <a:t>What causes surface tension?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15468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Bernoulli’s principle.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>
                <a:ea typeface="Batang" pitchFamily="18" charset="-127"/>
              </a:rPr>
              <a:t>Cohesive forces between molecules in a liquid.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>
                <a:ea typeface="Batang" pitchFamily="18" charset="-127"/>
              </a:rPr>
              <a:t>Adhesive forces between molecules in a liquid and a solid surface.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>
                <a:ea typeface="Batang" pitchFamily="18" charset="-127"/>
              </a:rPr>
              <a:t>Archimedes’ principle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>
                <a:ea typeface="Batang" pitchFamily="18" charset="-127"/>
              </a:rPr>
              <a:t>Viscosity.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What Makes an Object Float or Sink?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2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Surface Tension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157288"/>
            <a:ext cx="8615362" cy="5264150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Factors affecting 	surface tension:</a:t>
            </a:r>
          </a:p>
          <a:p>
            <a:r>
              <a:rPr lang="en-US" sz="2800" dirty="0" smtClean="0"/>
              <a:t>The type of liquid</a:t>
            </a:r>
          </a:p>
          <a:p>
            <a:pPr lvl="1"/>
            <a:r>
              <a:rPr lang="en-US" sz="2400" dirty="0" smtClean="0"/>
              <a:t>Water has greater surface tension than oil.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What is mixed with the liquid</a:t>
            </a:r>
          </a:p>
          <a:p>
            <a:pPr lvl="1"/>
            <a:r>
              <a:rPr lang="en-US" sz="2400" dirty="0" smtClean="0"/>
              <a:t>Soapy water has lower surface tension than water without soap.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Temperature of the liquid</a:t>
            </a:r>
          </a:p>
          <a:p>
            <a:pPr lvl="1"/>
            <a:r>
              <a:rPr lang="en-US" sz="2400" dirty="0" smtClean="0"/>
              <a:t>The molecules in a hot liquid have higher energy and are not bound tightly as in a cooler liquid.</a:t>
            </a:r>
          </a:p>
        </p:txBody>
      </p:sp>
    </p:spTree>
    <p:extLst>
      <p:ext uri="{BB962C8B-B14F-4D97-AF65-F5344CB8AC3E}">
        <p14:creationId xmlns:p14="http://schemas.microsoft.com/office/powerpoint/2010/main" val="11502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 descr="13_3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>
            <a:fillRect/>
          </a:stretch>
        </p:blipFill>
        <p:spPr bwMode="auto">
          <a:xfrm>
            <a:off x="5540375" y="2697163"/>
            <a:ext cx="3457575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smtClean="0"/>
              <a:t>Capillarity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860425"/>
            <a:ext cx="8570913" cy="1042988"/>
          </a:xfrm>
        </p:spPr>
        <p:txBody>
          <a:bodyPr/>
          <a:lstStyle/>
          <a:p>
            <a:pPr marL="280988" indent="-280988">
              <a:spcBef>
                <a:spcPct val="50000"/>
              </a:spcBef>
              <a:buFontTx/>
              <a:buNone/>
            </a:pPr>
            <a:r>
              <a:rPr lang="en-US" sz="2800" dirty="0" smtClean="0"/>
              <a:t>The rise of a liquid in a fine, hollow tube or in a narrow space is called </a:t>
            </a:r>
            <a:r>
              <a:rPr lang="en-US" sz="2800" b="1" dirty="0" smtClean="0"/>
              <a:t>capillarity</a:t>
            </a:r>
            <a:r>
              <a:rPr lang="en-US" sz="2800" dirty="0" smtClean="0"/>
              <a:t>.</a:t>
            </a:r>
            <a:endParaRPr lang="en-US" sz="2400" dirty="0" smtClean="0"/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206375" y="2058988"/>
            <a:ext cx="53403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Adhesion between the molecules of the glass and water draws the </a:t>
            </a:r>
            <a:r>
              <a:rPr lang="en-US" sz="2400" dirty="0" smtClean="0"/>
              <a:t>surface of </a:t>
            </a:r>
            <a:r>
              <a:rPr lang="en-US" sz="2400" dirty="0"/>
              <a:t>water into the tube.</a:t>
            </a:r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Surface tension causes the </a:t>
            </a:r>
            <a:r>
              <a:rPr lang="en-US" sz="2400" dirty="0" smtClean="0"/>
              <a:t>water to be pulled upward.</a:t>
            </a:r>
            <a:endParaRPr lang="en-US" sz="2400" dirty="0"/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This raises the liquid from below to rise into the tube.</a:t>
            </a:r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When the force of the surface tension balances out the weight of the liquid, the liquid stops rising.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Capillarity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304925"/>
            <a:ext cx="7980363" cy="4821238"/>
          </a:xfrm>
        </p:spPr>
        <p:txBody>
          <a:bodyPr/>
          <a:lstStyle/>
          <a:p>
            <a:pPr marL="236538" indent="-236538">
              <a:buFontTx/>
              <a:buNone/>
            </a:pPr>
            <a:r>
              <a:rPr lang="en-US" dirty="0" smtClean="0"/>
              <a:t>Examples: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Oil rises in a wick.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Hair let loose in a bathtub causes the scalp to get wet.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Water is drawn up from the roots of trees</a:t>
            </a:r>
            <a:endParaRPr lang="en-US" sz="2800" b="1" dirty="0" smtClean="0"/>
          </a:p>
        </p:txBody>
      </p:sp>
      <p:pic>
        <p:nvPicPr>
          <p:cNvPr id="69641" name="Picture 9" descr="http://4.bp.blogspot.com/-STpLP79G6v0/TylW1AOLeVI/AAAAAAAAAJE/8H_kySGQ4VA/s200/oil-l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4" y="808243"/>
            <a:ext cx="2511425" cy="19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297" y="6642556"/>
            <a:ext cx="5328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http://hindu-hiddenfacts.blogspot.ca/2012/02/oil-used-to-light-god-lamp.html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Test 1 has been marked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1779" y="822008"/>
            <a:ext cx="8742362" cy="58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Average was </a:t>
            </a:r>
            <a:r>
              <a:rPr lang="en-US" sz="2800" dirty="0" smtClean="0"/>
              <a:t>73</a:t>
            </a:r>
            <a:r>
              <a:rPr lang="en-US" sz="2800" dirty="0" smtClean="0"/>
              <a:t>%</a:t>
            </a:r>
          </a:p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Find your </a:t>
            </a:r>
            <a:r>
              <a:rPr lang="en-US" sz="2800" dirty="0" smtClean="0"/>
              <a:t>mark </a:t>
            </a:r>
            <a:r>
              <a:rPr lang="en-US" sz="2800" dirty="0" smtClean="0"/>
              <a:t>under “My Grades” on the portal page for this course.</a:t>
            </a:r>
          </a:p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Your test will be returned to you by your TA in your next tutorial</a:t>
            </a:r>
          </a:p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Bubble sheets can be viewed in MP129 by request</a:t>
            </a:r>
          </a:p>
          <a:p>
            <a:pPr>
              <a:spcAft>
                <a:spcPct val="50000"/>
              </a:spcAft>
              <a:buFontTx/>
              <a:buNone/>
            </a:pPr>
            <a:r>
              <a:rPr lang="en-US" sz="2800" dirty="0" smtClean="0"/>
              <a:t>Please have a look over the marking; bring any concerns to me by Feb.15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77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jharlow\Documents\Documents\teaching\everyday13\hewitt materials\hewitt_ch13\13_01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56" y="463549"/>
            <a:ext cx="3465244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050925"/>
            <a:ext cx="5238750" cy="1581150"/>
          </a:xfrm>
        </p:spPr>
        <p:txBody>
          <a:bodyPr/>
          <a:lstStyle/>
          <a:p>
            <a:r>
              <a:rPr lang="en-US" b="1" dirty="0" smtClean="0"/>
              <a:t>Pressure</a:t>
            </a:r>
            <a:r>
              <a:rPr lang="en-US" dirty="0" smtClean="0"/>
              <a:t> is the force per unit area that one object exerts on another</a:t>
            </a:r>
            <a:endParaRPr lang="en-US" sz="3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154363" y="3181350"/>
            <a:ext cx="2916237" cy="787400"/>
            <a:chOff x="3154363" y="3181350"/>
            <a:chExt cx="2916237" cy="78740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154363" y="3290888"/>
              <a:ext cx="1935162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Pressure</a:t>
              </a:r>
              <a:r>
                <a:rPr lang="en-US" sz="2700"/>
                <a:t> </a:t>
              </a:r>
              <a:r>
                <a:rPr lang="en-US" sz="2700">
                  <a:sym typeface="Symbol" pitchFamily="18" charset="2"/>
                </a:rPr>
                <a:t></a:t>
              </a:r>
              <a:r>
                <a:rPr lang="en-US" sz="2700"/>
                <a:t> 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029200" y="3181350"/>
              <a:ext cx="1041400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force</a:t>
              </a:r>
              <a:r>
                <a:rPr lang="en-US" sz="2700"/>
                <a:t> </a:t>
              </a: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078413" y="3465513"/>
              <a:ext cx="965200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area</a:t>
              </a:r>
              <a:r>
                <a:rPr lang="en-US" sz="2700"/>
                <a:t> </a:t>
              </a: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5114925" y="360680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1143000"/>
          </a:xfrm>
        </p:spPr>
        <p:txBody>
          <a:bodyPr/>
          <a:lstStyle/>
          <a:p>
            <a:r>
              <a:rPr lang="en-US" smtClean="0"/>
              <a:t>Pressure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9100" y="2686049"/>
            <a:ext cx="661035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In equation form: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Depends on area over which force is distributed</a:t>
            </a:r>
          </a:p>
          <a:p>
            <a:r>
              <a:rPr lang="en-US" dirty="0" smtClean="0"/>
              <a:t>Units: N/m</a:t>
            </a:r>
            <a:r>
              <a:rPr lang="en-US" baseline="30000" dirty="0" smtClean="0"/>
              <a:t>2</a:t>
            </a:r>
            <a:r>
              <a:rPr lang="en-US" dirty="0" smtClean="0"/>
              <a:t>, or Pa (</a:t>
            </a:r>
            <a:r>
              <a:rPr lang="en-US" dirty="0" err="1" smtClean="0"/>
              <a:t>Pascals</a:t>
            </a:r>
            <a:r>
              <a:rPr lang="en-US" dirty="0" smtClean="0"/>
              <a:t>)</a:t>
            </a:r>
            <a:r>
              <a:rPr lang="en-US" sz="3600" dirty="0" smtClean="0"/>
              <a:t>  </a:t>
            </a:r>
          </a:p>
        </p:txBody>
      </p:sp>
      <p:pic>
        <p:nvPicPr>
          <p:cNvPr id="1045" name="Picture 21" descr="http://www.dpchallenge.com/images/p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dpchallenge.com/images/p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837780"/>
            <a:ext cx="2114550" cy="28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hdwpapers.com/walls/earth_atmosphere_wallpapers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628">
            <a:off x="198069" y="4134097"/>
            <a:ext cx="9461742" cy="70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933" y="-728133"/>
            <a:ext cx="10363199" cy="6096000"/>
          </a:xfrm>
          <a:prstGeom prst="rect">
            <a:avLst/>
          </a:prstGeom>
          <a:solidFill>
            <a:srgbClr val="0E0E0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670560"/>
            <a:ext cx="6918007" cy="792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Before Class 10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000"/>
            <a:ext cx="7032625" cy="1406754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Please read Chapter 14, or at least watch the 10-minute pre-class video for class 10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19" y="607377"/>
            <a:ext cx="21510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4930" y="2858589"/>
            <a:ext cx="8719452" cy="25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Some things to think about: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Is it possible to have a region of absolute nothingness (</a:t>
            </a:r>
            <a:r>
              <a:rPr lang="en-US" sz="2800" dirty="0" err="1" smtClean="0">
                <a:solidFill>
                  <a:schemeClr val="bg1"/>
                </a:solidFill>
              </a:rPr>
              <a:t>ie</a:t>
            </a:r>
            <a:r>
              <a:rPr lang="en-US" sz="2800" dirty="0" smtClean="0">
                <a:solidFill>
                  <a:schemeClr val="bg1"/>
                </a:solidFill>
              </a:rPr>
              <a:t> empty space)?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If space is empty, why doesn’t the Earth’s atmosphere leak away?</a:t>
            </a:r>
          </a:p>
        </p:txBody>
      </p:sp>
    </p:spTree>
    <p:extLst>
      <p:ext uri="{BB962C8B-B14F-4D97-AF65-F5344CB8AC3E}">
        <p14:creationId xmlns:p14="http://schemas.microsoft.com/office/powerpoint/2010/main" val="40474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829733"/>
          </a:xfrm>
        </p:spPr>
        <p:txBody>
          <a:bodyPr/>
          <a:lstStyle/>
          <a:p>
            <a:r>
              <a:rPr lang="en-US" dirty="0" smtClean="0"/>
              <a:t>Bed of Nails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8933"/>
            <a:ext cx="8229600" cy="1906588"/>
          </a:xfrm>
        </p:spPr>
        <p:txBody>
          <a:bodyPr/>
          <a:lstStyle/>
          <a:p>
            <a:pPr marL="1711325" indent="-1654175">
              <a:lnSpc>
                <a:spcPct val="90000"/>
              </a:lnSpc>
              <a:buFontTx/>
              <a:buNone/>
            </a:pPr>
            <a:r>
              <a:rPr lang="en-US" sz="2800" dirty="0" smtClean="0"/>
              <a:t>Example:</a:t>
            </a:r>
            <a:r>
              <a:rPr lang="en-US" sz="3600" dirty="0" smtClean="0"/>
              <a:t> </a:t>
            </a:r>
            <a:r>
              <a:rPr lang="en-US" sz="2400" dirty="0" smtClean="0"/>
              <a:t>The teacher between nails is unharmed because force </a:t>
            </a:r>
            <a:r>
              <a:rPr lang="en-US" sz="1400" dirty="0" smtClean="0"/>
              <a:t> </a:t>
            </a:r>
            <a:r>
              <a:rPr lang="en-US" sz="2400" dirty="0" smtClean="0"/>
              <a:t>is applied over many nails. Combined surface area of the nails results in a tolerable pressure that does not           puncture the skin.</a:t>
            </a:r>
          </a:p>
          <a:p>
            <a:pPr marL="1711325" indent="-1654175">
              <a:lnSpc>
                <a:spcPct val="90000"/>
              </a:lnSpc>
            </a:pPr>
            <a:endParaRPr lang="en-US" sz="36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1711325" indent="-1654175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3600" dirty="0" smtClean="0"/>
          </a:p>
        </p:txBody>
      </p:sp>
      <p:pic>
        <p:nvPicPr>
          <p:cNvPr id="7172" name="Picture 4" descr="07_03Figure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880533" y="2726267"/>
            <a:ext cx="7365777" cy="40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When you stand on one foot instead of two, the </a:t>
            </a:r>
            <a:r>
              <a:rPr lang="en-US" sz="2800" b="1" dirty="0" smtClean="0"/>
              <a:t>force</a:t>
            </a:r>
            <a:r>
              <a:rPr lang="en-US" sz="2800" dirty="0" smtClean="0"/>
              <a:t> you exert on the floor is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46338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less.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the same.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more.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Pressure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When you stand on one foot instead of two, the </a:t>
            </a:r>
            <a:r>
              <a:rPr lang="en-US" sz="2800" b="1" dirty="0" smtClean="0"/>
              <a:t>pressure</a:t>
            </a:r>
            <a:r>
              <a:rPr lang="en-US" sz="2800" dirty="0" smtClean="0"/>
              <a:t> you exert on the floor is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675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less.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the same.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more.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Pressure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6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ressureco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700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Pressure</a:t>
            </a:r>
            <a:r>
              <a:rPr lang="en-US" sz="3200" dirty="0"/>
              <a:t> </a:t>
            </a:r>
            <a:r>
              <a:rPr lang="en-US" sz="3200" dirty="0" smtClean="0"/>
              <a:t>in a fluid is </a:t>
            </a:r>
            <a:r>
              <a:rPr lang="en-US" sz="3200" dirty="0"/>
              <a:t>due to the net force of the molecules in a fluid colliding with the walls.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86200" y="175260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38489"/>
                </a:solidFill>
              </a:rPr>
              <a:t>A very large number of collisions happen each second.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733800" y="469265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38489"/>
                </a:solidFill>
              </a:rPr>
              <a:t>Each collision exerts a tiny net force on the wall.</a:t>
            </a:r>
          </a:p>
        </p:txBody>
      </p:sp>
    </p:spTree>
    <p:extLst>
      <p:ext uri="{BB962C8B-B14F-4D97-AF65-F5344CB8AC3E}">
        <p14:creationId xmlns:p14="http://schemas.microsoft.com/office/powerpoint/2010/main" val="22155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2280</Words>
  <Application>Microsoft Office PowerPoint</Application>
  <PresentationFormat>On-screen Show (4:3)</PresentationFormat>
  <Paragraphs>352</Paragraphs>
  <Slides>50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1_Default Design</vt:lpstr>
      <vt:lpstr>Note on Posted Slides</vt:lpstr>
      <vt:lpstr>PHY205H1S  Physics of Everyday Life Class 9: Liquids</vt:lpstr>
      <vt:lpstr>Pre-class reading question</vt:lpstr>
      <vt:lpstr>Pre-class reading question</vt:lpstr>
      <vt:lpstr>Pressure</vt:lpstr>
      <vt:lpstr>Bed of Nails</vt:lpstr>
      <vt:lpstr>When you stand on one foot instead of two, the force you exert on the floor is</vt:lpstr>
      <vt:lpstr>When you stand on one foot instead of two, the pressure you exert on the floor is</vt:lpstr>
      <vt:lpstr>PowerPoint Presentation</vt:lpstr>
      <vt:lpstr>Pressure in a Liquid</vt:lpstr>
      <vt:lpstr>Pressure in a Liquid</vt:lpstr>
      <vt:lpstr>Pressure in a Liquid</vt:lpstr>
      <vt:lpstr>Pressure in a Liquid</vt:lpstr>
      <vt:lpstr>Water pressure provided by a water tower is greater if the tower</vt:lpstr>
      <vt:lpstr>Buoyancy in a Liquid</vt:lpstr>
      <vt:lpstr>PowerPoint Presentation</vt:lpstr>
      <vt:lpstr>http://www.dairygoodness.ca/butter/butter-tips-tricks/how-to-measure-butter</vt:lpstr>
      <vt:lpstr>A cook who measures a specific amount of butter by placing it in a measuring cup with water in it is using the</vt:lpstr>
      <vt:lpstr>PowerPoint Presentation</vt:lpstr>
      <vt:lpstr>Buoyancy: Archimedes Principle</vt:lpstr>
      <vt:lpstr>Buoyancy: Archimedes Principle</vt:lpstr>
      <vt:lpstr>Buoyancy: Archimedes Principle</vt:lpstr>
      <vt:lpstr>Archimedes’ Principle</vt:lpstr>
      <vt:lpstr>Demonstration Prediction</vt:lpstr>
      <vt:lpstr>Archimedes’ Principle</vt:lpstr>
      <vt:lpstr>When a fish expands its air bladder, the density of the fish </vt:lpstr>
      <vt:lpstr>When a fish makes itself less dense, the buoyant force on it</vt:lpstr>
      <vt:lpstr>PowerPoint Presentation</vt:lpstr>
      <vt:lpstr>Ch.13 Problem 8</vt:lpstr>
      <vt:lpstr>You place an object in a container that is full to the brim with water on a scale.  The object floats, but some water spills out.  How does the weight of the object compare with the weight of the water displaced?</vt:lpstr>
      <vt:lpstr>PowerPoint Presentation</vt:lpstr>
      <vt:lpstr>PowerPoint Presentation</vt:lpstr>
      <vt:lpstr>Archimedes’ Principle</vt:lpstr>
      <vt:lpstr>PowerPoint Presentation</vt:lpstr>
      <vt:lpstr>Archimedes’ Principle</vt:lpstr>
      <vt:lpstr>What Makes an Object Float or Sink?</vt:lpstr>
      <vt:lpstr>What sinks? What floats?</vt:lpstr>
      <vt:lpstr>Two solid blocks of identical size are submerged in water. One block is lead and the other is aluminum. Upon which is the buoyant force greater?</vt:lpstr>
      <vt:lpstr>PowerPoint Presentation</vt:lpstr>
      <vt:lpstr>Pascal’s Principle</vt:lpstr>
      <vt:lpstr>Pascal’s Principle</vt:lpstr>
      <vt:lpstr>Ch.13 Problem 7</vt:lpstr>
      <vt:lpstr>Surface Tension</vt:lpstr>
      <vt:lpstr>Surface Tension</vt:lpstr>
      <vt:lpstr>What causes surface tension?</vt:lpstr>
      <vt:lpstr>Surface Tension</vt:lpstr>
      <vt:lpstr>Capillarity</vt:lpstr>
      <vt:lpstr>Capillarity</vt:lpstr>
      <vt:lpstr>PowerPoint Presentation</vt:lpstr>
      <vt:lpstr>Before Class 10 on Monday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378</cp:revision>
  <cp:lastPrinted>2013-02-06T21:24:02Z</cp:lastPrinted>
  <dcterms:created xsi:type="dcterms:W3CDTF">2006-04-27T22:35:13Z</dcterms:created>
  <dcterms:modified xsi:type="dcterms:W3CDTF">2013-02-07T14:31:47Z</dcterms:modified>
</cp:coreProperties>
</file>