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9" r:id="rId2"/>
    <p:sldId id="347" r:id="rId3"/>
    <p:sldId id="348" r:id="rId4"/>
    <p:sldId id="349" r:id="rId5"/>
    <p:sldId id="350" r:id="rId6"/>
    <p:sldId id="371" r:id="rId7"/>
    <p:sldId id="384" r:id="rId8"/>
    <p:sldId id="389" r:id="rId9"/>
    <p:sldId id="388" r:id="rId10"/>
    <p:sldId id="363" r:id="rId11"/>
    <p:sldId id="366" r:id="rId12"/>
    <p:sldId id="367" r:id="rId13"/>
    <p:sldId id="373" r:id="rId14"/>
    <p:sldId id="374" r:id="rId15"/>
    <p:sldId id="378" r:id="rId16"/>
    <p:sldId id="383" r:id="rId17"/>
    <p:sldId id="392" r:id="rId18"/>
    <p:sldId id="393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EA854F-5771-4A39-97EE-3ECA6AAC6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4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AE00CD-BB13-4309-AE6A-5EC3934E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C11B-F38C-4E3E-9B09-12074AF4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BADE-E0E8-4175-BF65-04C5837B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4399-3879-4E37-9FFD-B09AD820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9FAD-9684-4929-B153-C9223A36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F127-D897-4170-A172-43E4961BE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DE14-BE62-4C44-B674-D9CAFF3B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8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EE5F-7B5F-4950-BC3C-EEC729BD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A1CE-6B3F-45FD-A5A7-EEFB9E68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2C9D-8B3B-4BD4-92A8-E3C98101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4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B630-542E-419E-9976-E1E739E0A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473B-A8BC-4415-A021-F140CBA9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8D0B28-A72D-4659-A99E-AB0FDF41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1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aigon-hobby.com/products/2739-air-swimmer-nemo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taurantreservationwallpaper.blogspot.ca/2012/10/helium-balloon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4572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52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56972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14: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GASES</a:t>
            </a:r>
            <a:endParaRPr lang="en-US" sz="3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9075" y="2665368"/>
            <a:ext cx="4148137" cy="375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The Atmosphere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Atmospheric Pressure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The Barometer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Boyle’s Law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Buoyancy of Air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13286" y="3172691"/>
            <a:ext cx="4148137" cy="351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Bernoulli’s Principle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3085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191511"/>
            <a:ext cx="8229600" cy="722889"/>
          </a:xfrm>
        </p:spPr>
        <p:txBody>
          <a:bodyPr/>
          <a:lstStyle/>
          <a:p>
            <a:r>
              <a:rPr lang="en-US" dirty="0" smtClean="0"/>
              <a:t>Buoyancy in Air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909" y="1018309"/>
            <a:ext cx="8229600" cy="258387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Archimedes’ principle applies to air as well as liquids. </a:t>
            </a:r>
          </a:p>
          <a:p>
            <a:pPr lvl="1">
              <a:buFontTx/>
              <a:buChar char="•"/>
            </a:pPr>
            <a:r>
              <a:rPr lang="en-US" dirty="0" smtClean="0"/>
              <a:t>An object </a:t>
            </a:r>
            <a:r>
              <a:rPr lang="en-US" dirty="0" smtClean="0"/>
              <a:t>surrounded by air is buoyed up by a force equal to the weight of the air displaced</a:t>
            </a:r>
          </a:p>
          <a:p>
            <a:pPr marL="0" indent="0"/>
            <a:endParaRPr lang="en-US" sz="2800" dirty="0" smtClean="0"/>
          </a:p>
        </p:txBody>
      </p:sp>
      <p:pic>
        <p:nvPicPr>
          <p:cNvPr id="23558" name="Picture 6" descr="http://www.saigon-hobby.com/images/image/EAGLE/air%20swimmer/air-swimm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38" y="34023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4502" y="6596390"/>
            <a:ext cx="6603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[image downloaded Jan.24 2013 from </a:t>
            </a:r>
            <a:r>
              <a:rPr lang="en-CA" sz="1100" dirty="0" smtClean="0">
                <a:hlinkClick r:id="rId3"/>
              </a:rPr>
              <a:t>http://saigon-hobby.com/products/2739-air-swimmer-nemo.aspx</a:t>
            </a:r>
            <a:r>
              <a:rPr lang="en-CA" sz="1100" dirty="0" smtClean="0"/>
              <a:t> ]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21" y="28144"/>
            <a:ext cx="2295779" cy="595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8525"/>
          </a:xfrm>
        </p:spPr>
        <p:txBody>
          <a:bodyPr/>
          <a:lstStyle/>
          <a:p>
            <a:r>
              <a:rPr lang="en-US" smtClean="0"/>
              <a:t>Buoyancy in Air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780" y="1198418"/>
            <a:ext cx="7594311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Rules </a:t>
            </a:r>
            <a:r>
              <a:rPr lang="en-US" dirty="0" smtClean="0"/>
              <a:t>for “lighter-than-</a:t>
            </a:r>
            <a:r>
              <a:rPr lang="en-US" dirty="0" err="1" smtClean="0"/>
              <a:t>air”objects</a:t>
            </a:r>
            <a:r>
              <a:rPr lang="en-US" dirty="0" smtClean="0"/>
              <a:t>: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is greater than the weight of the object, it rises.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equals the weight of the object, it hovers in air.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When the weight of air displaced by an object is less than the weight of the object, it is not supported by air.</a:t>
            </a:r>
            <a:endParaRPr lang="en-US" dirty="0" smtClean="0">
              <a:latin typeface="Times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983" y="6627168"/>
            <a:ext cx="6244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 smtClean="0"/>
              <a:t>[image downloaded Jan.24 2013 from </a:t>
            </a:r>
            <a:r>
              <a:rPr lang="en-CA" sz="900" dirty="0" smtClean="0">
                <a:hlinkClick r:id="rId3"/>
              </a:rPr>
              <a:t>http://restaurantreservationwallpaper.blogspot.ca/2012/10/helium-balloons.html</a:t>
            </a:r>
            <a:r>
              <a:rPr lang="en-CA" sz="900" dirty="0" smtClean="0"/>
              <a:t> ]</a:t>
            </a:r>
            <a:endParaRPr lang="en-CA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0"/>
            <a:ext cx="8229600" cy="1143000"/>
          </a:xfrm>
        </p:spPr>
        <p:txBody>
          <a:bodyPr/>
          <a:lstStyle/>
          <a:p>
            <a:r>
              <a:rPr lang="en-US" smtClean="0"/>
              <a:t>Buoyancy in Air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02" y="993054"/>
            <a:ext cx="5216323" cy="2719964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Gas-filled balloons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Gas prevents atmosphere from collapsing them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Best buoyancy with hydrogen, the lightest gas (flammable, so seldom used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27656" name="Picture 8" descr="Hot Air Bal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87" y="865476"/>
            <a:ext cx="3845213" cy="2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8545" y="3593175"/>
            <a:ext cx="8571143" cy="24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Next-best buoyancy with helium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Heated air used in sports balloons</a:t>
            </a:r>
            <a:endParaRPr lang="en-US" sz="2400" dirty="0" smtClean="0"/>
          </a:p>
          <a:p>
            <a:pPr marL="0" indent="0">
              <a:lnSpc>
                <a:spcPct val="90000"/>
              </a:lnSpc>
            </a:pPr>
            <a:endParaRPr lang="en-US" dirty="0" smtClean="0">
              <a:latin typeface="Times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As balloons rise, atmosphere becomes less dense with altitude.</a:t>
            </a:r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C:\Users\jharlow\Documents\Documents\teaching\everyday13\hewitt materials\hewitt_ch14\figures_photos_14\14_19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93" y="136525"/>
            <a:ext cx="3261807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27964" cy="1143000"/>
          </a:xfrm>
        </p:spPr>
        <p:txBody>
          <a:bodyPr/>
          <a:lstStyle/>
          <a:p>
            <a:r>
              <a:rPr lang="en-US" dirty="0" smtClean="0"/>
              <a:t>Bernoulli’s Principle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072" y="3214254"/>
            <a:ext cx="8229600" cy="310341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Discovered </a:t>
            </a:r>
            <a:r>
              <a:rPr lang="en-US" sz="2800" dirty="0" smtClean="0"/>
              <a:t>by Daniel Bernoulli, a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Swiss scientist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States that where the speed of a fluid increases, internal pressure in the fluid decreases (and vice versa)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Applies to a smooth, steady flow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14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"/>
          <a:stretch>
            <a:fillRect/>
          </a:stretch>
        </p:blipFill>
        <p:spPr bwMode="auto">
          <a:xfrm>
            <a:off x="2108200" y="4613275"/>
            <a:ext cx="5253038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8229600" cy="1143000"/>
          </a:xfrm>
        </p:spPr>
        <p:txBody>
          <a:bodyPr/>
          <a:lstStyle/>
          <a:p>
            <a:r>
              <a:rPr lang="en-US" smtClean="0"/>
              <a:t>Bernoulli’s Principle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0668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dirty="0" smtClean="0"/>
              <a:t>Streamlines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Thin lines representing fluid motion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Closer together, flow speed is greater and pressure within the fluid is less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Wider, flow speed is less and pressure within the fluid is greater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C:\Users\jharlow\Documents\Documents\teaching\everyday13\hewitt materials\hewitt_ch14\figures_photos_14\14_20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10" y="3968763"/>
            <a:ext cx="3381807" cy="28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240002"/>
            <a:ext cx="8631382" cy="34604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Applications of Bernoulli’s principle</a:t>
            </a:r>
          </a:p>
          <a:p>
            <a:r>
              <a:rPr lang="en-US" sz="2800" dirty="0" smtClean="0"/>
              <a:t>Blow on the top surface of a paper and the paper rises.</a:t>
            </a:r>
            <a:r>
              <a:rPr lang="en-US" dirty="0" smtClean="0"/>
              <a:t> </a:t>
            </a:r>
          </a:p>
          <a:p>
            <a:pPr lvl="1">
              <a:buFontTx/>
              <a:buNone/>
            </a:pPr>
            <a:r>
              <a:rPr lang="en-US" sz="2400" dirty="0" smtClean="0"/>
              <a:t>	</a:t>
            </a:r>
            <a:r>
              <a:rPr lang="en-US" dirty="0" smtClean="0"/>
              <a:t>Reason</a:t>
            </a:r>
            <a:r>
              <a:rPr lang="en-US" sz="2400" dirty="0" smtClean="0"/>
              <a:t>: Pressure of the moving air is less than the atmospheric pressure beneath it.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Wind blowing across a peaked roof can lift the roof off the house. </a:t>
            </a:r>
            <a:r>
              <a:rPr lang="en-US" sz="2400" dirty="0" smtClean="0"/>
              <a:t>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818" y="3648220"/>
            <a:ext cx="4849091" cy="247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dirty="0" smtClean="0"/>
              <a:t>Reason: Pressure is reduced as wind gains speed as it flows over the roof. The greater pressure inside the house lifts the roof up.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5237451" cy="1143000"/>
          </a:xfrm>
        </p:spPr>
        <p:txBody>
          <a:bodyPr/>
          <a:lstStyle/>
          <a:p>
            <a:r>
              <a:rPr lang="en-US" dirty="0" smtClean="0"/>
              <a:t>Plasma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114425"/>
            <a:ext cx="4211782" cy="2279939"/>
          </a:xfrm>
        </p:spPr>
        <p:txBody>
          <a:bodyPr/>
          <a:lstStyle/>
          <a:p>
            <a:pPr marL="225425" indent="-225425"/>
            <a:r>
              <a:rPr lang="en-US" dirty="0" smtClean="0"/>
              <a:t>Plasma is the fourth state of matter (after solids, liquids and gases</a:t>
            </a:r>
            <a:r>
              <a:rPr lang="en-US" dirty="0" smtClean="0"/>
              <a:t>).</a:t>
            </a:r>
            <a:endParaRPr lang="en-US" dirty="0" smtClean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-1"/>
            <a:ext cx="3976255" cy="37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946" y="3754582"/>
            <a:ext cx="8534400" cy="21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5425" indent="-225425"/>
            <a:r>
              <a:rPr lang="en-US" dirty="0" smtClean="0"/>
              <a:t>A plasma is an electrified gas. The atoms that make it up are ionized, stripped of one or more electrons, with a corresponding number of free electrons.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14_2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6"/>
          <a:stretch>
            <a:fillRect/>
          </a:stretch>
        </p:blipFill>
        <p:spPr bwMode="auto">
          <a:xfrm>
            <a:off x="5911850" y="2120900"/>
            <a:ext cx="3133725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0"/>
            <a:ext cx="8229600" cy="833438"/>
          </a:xfrm>
        </p:spPr>
        <p:txBody>
          <a:bodyPr/>
          <a:lstStyle/>
          <a:p>
            <a:r>
              <a:rPr lang="en-US" smtClean="0"/>
              <a:t>Plasma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760413"/>
            <a:ext cx="8686800" cy="528637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buFontTx/>
              <a:buNone/>
            </a:pPr>
            <a:r>
              <a:rPr lang="en-US" sz="2800" smtClean="0"/>
              <a:t>Fluorescent lamps, neon signs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82575" y="1306513"/>
            <a:ext cx="5657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When you turn the lamp on, a high voltage between electrodes of the tube causes electrons to flow.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These electrons ionize some atoms, forming plasma.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Plasma provides a conducting path that keeps the current flowing.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current activates some mercury atoms, causing them to emit ultraviolet radiation.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This radiation causes the phosphor coating on the tube’s inner surface to glow with visible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14_2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>
            <a:fillRect/>
          </a:stretch>
        </p:blipFill>
        <p:spPr bwMode="auto">
          <a:xfrm>
            <a:off x="6638925" y="1358900"/>
            <a:ext cx="23844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0"/>
            <a:ext cx="8229600" cy="833438"/>
          </a:xfrm>
        </p:spPr>
        <p:txBody>
          <a:bodyPr/>
          <a:lstStyle/>
          <a:p>
            <a:r>
              <a:rPr lang="en-US" smtClean="0"/>
              <a:t>Plasma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760413"/>
            <a:ext cx="8686800" cy="528637"/>
          </a:xfrm>
        </p:spPr>
        <p:txBody>
          <a:bodyPr/>
          <a:lstStyle/>
          <a:p>
            <a:pPr marL="225425" indent="-225425">
              <a:lnSpc>
                <a:spcPct val="90000"/>
              </a:lnSpc>
              <a:buFontTx/>
              <a:buNone/>
            </a:pPr>
            <a:r>
              <a:rPr lang="en-US" sz="2800" smtClean="0"/>
              <a:t>Plasma screen TVs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79388" y="1262063"/>
            <a:ext cx="6475412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Flat plasma TV screens are composed of many thousands of pixels.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Each has three separate cells—red, green and blue—each containing a different gas.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Pixels are sandwiched between a network of electrodes.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Electrodes are charged to produce electric currents flowing through cells.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Gases convert to glowing plasmas, releasing ultraviolet light to stimulate the phosphors. </a:t>
            </a:r>
          </a:p>
          <a:p>
            <a:pPr marL="225425" indent="-2254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image on the screen is the blend of pixel colors activated by the TV control signal.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The Atmosphere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1219200"/>
            <a:ext cx="4587875" cy="149629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Atmosphere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Ocean of air </a:t>
            </a:r>
          </a:p>
          <a:p>
            <a:pPr marL="400050" lvl="1">
              <a:lnSpc>
                <a:spcPct val="90000"/>
              </a:lnSpc>
              <a:buFontTx/>
              <a:buChar char="•"/>
            </a:pPr>
            <a:r>
              <a:rPr lang="en-US" dirty="0" smtClean="0"/>
              <a:t>Exerts </a:t>
            </a:r>
            <a:r>
              <a:rPr lang="en-US" dirty="0" smtClean="0"/>
              <a:t>pressure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527" y="5250872"/>
            <a:ext cx="8744961" cy="124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en-US" sz="2800" dirty="0" smtClean="0"/>
              <a:t>The Magdeburg-hemispheres demonstration shows the large magnitude of atmosphere’s pressure.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 smtClean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084552"/>
            <a:ext cx="53244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14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365159" y="1454727"/>
            <a:ext cx="3778841" cy="49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Atmospheric Pressure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45" y="1384300"/>
            <a:ext cx="533400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/>
              <a:t>Atmospheric pressure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Caused by weight of air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Varies from one locality to another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Not uniform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Measurements are used to predict weather conditions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801"/>
            <a:ext cx="8229600" cy="653617"/>
          </a:xfrm>
        </p:spPr>
        <p:txBody>
          <a:bodyPr/>
          <a:lstStyle/>
          <a:p>
            <a:r>
              <a:rPr lang="en-US" dirty="0" smtClean="0"/>
              <a:t>Atmospheric Pressure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381" y="990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Pressure exerted against bodies immersed in the atmosphere result from the weight of air pressing from above.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At sea level is 101 kilopascals</a:t>
            </a:r>
            <a:br>
              <a:rPr lang="en-US" sz="2800" dirty="0" smtClean="0"/>
            </a:br>
            <a:r>
              <a:rPr lang="en-US" sz="2800" dirty="0" smtClean="0"/>
              <a:t>(101 </a:t>
            </a:r>
            <a:r>
              <a:rPr lang="en-US" sz="2800" dirty="0" err="1" smtClean="0"/>
              <a:t>kPa</a:t>
            </a:r>
            <a:r>
              <a:rPr lang="en-US" sz="28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Weight of air pressing down on </a:t>
            </a:r>
            <a:br>
              <a:rPr lang="en-US" sz="2800" dirty="0" smtClean="0"/>
            </a:br>
            <a:r>
              <a:rPr lang="en-US" sz="2800" dirty="0" smtClean="0"/>
              <a:t>1 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at sea level ~ 100,000 N, </a:t>
            </a:r>
            <a:br>
              <a:rPr lang="en-US" sz="2800" dirty="0" smtClean="0"/>
            </a:br>
            <a:r>
              <a:rPr lang="en-US" sz="2800" dirty="0" smtClean="0"/>
              <a:t>so atmospheric</a:t>
            </a:r>
            <a:r>
              <a:rPr lang="en-US" sz="2800" dirty="0" smtClean="0">
                <a:latin typeface="Times" pitchFamily="18" charset="0"/>
              </a:rPr>
              <a:t> </a:t>
            </a:r>
            <a:r>
              <a:rPr lang="en-US" sz="2800" dirty="0" smtClean="0"/>
              <a:t>pressure </a:t>
            </a:r>
            <a:br>
              <a:rPr lang="en-US" sz="2800" dirty="0" smtClean="0"/>
            </a:br>
            <a:r>
              <a:rPr lang="en-US" sz="2800" dirty="0" smtClean="0"/>
              <a:t>is ~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N/m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6152" name="Picture 8" descr="14_0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6442365" y="1968868"/>
            <a:ext cx="2496560" cy="47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83" y="733859"/>
            <a:ext cx="8539307" cy="5902468"/>
          </a:xfrm>
        </p:spPr>
        <p:txBody>
          <a:bodyPr/>
          <a:lstStyle/>
          <a:p>
            <a:r>
              <a:rPr lang="en-US" sz="2400" dirty="0" smtClean="0"/>
              <a:t>Pressure at the bottom of a column of air reaching to the top of the atmosphere is the same as the pressure at the bottom of a column of water 10.3 m high. </a:t>
            </a:r>
          </a:p>
          <a:p>
            <a:r>
              <a:rPr lang="en-US" sz="2400" dirty="0" smtClean="0"/>
              <a:t>Consequence: The highest the atmosphere can push water up into a vacuum pump is 10.3 m.</a:t>
            </a:r>
          </a:p>
          <a:p>
            <a:pPr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Mechanical pumps that don’t depend on atmospheric pressure don’t have the 10.3-m limit.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48145"/>
          </a:xfrm>
        </p:spPr>
        <p:txBody>
          <a:bodyPr/>
          <a:lstStyle/>
          <a:p>
            <a:r>
              <a:rPr lang="en-US" dirty="0" smtClean="0"/>
              <a:t>Atmospheric Pressure</a:t>
            </a:r>
          </a:p>
        </p:txBody>
      </p:sp>
      <p:pic>
        <p:nvPicPr>
          <p:cNvPr id="7177" name="Picture 9" descr="14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2498147" y="2787506"/>
            <a:ext cx="3916507" cy="29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09" y="136093"/>
            <a:ext cx="8229600" cy="556635"/>
          </a:xfrm>
        </p:spPr>
        <p:txBody>
          <a:bodyPr/>
          <a:lstStyle/>
          <a:p>
            <a:r>
              <a:rPr lang="en-US" dirty="0" smtClean="0"/>
              <a:t>The Barometer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09" y="810490"/>
            <a:ext cx="5450754" cy="5590310"/>
          </a:xfrm>
        </p:spPr>
        <p:txBody>
          <a:bodyPr/>
          <a:lstStyle/>
          <a:p>
            <a:pPr marL="225425" indent="-225425"/>
            <a:r>
              <a:rPr lang="en-US" sz="2800" dirty="0" smtClean="0"/>
              <a:t>The barometer is a device to measure atmospheric pressure.</a:t>
            </a:r>
          </a:p>
          <a:p>
            <a:pPr marL="225425" indent="-225425"/>
            <a:r>
              <a:rPr lang="en-US" sz="2800" dirty="0" smtClean="0"/>
              <a:t>It consists of a mercury tube upside down in a dish filled with mercury.</a:t>
            </a:r>
          </a:p>
          <a:p>
            <a:pPr marL="225425" indent="-225425"/>
            <a:r>
              <a:rPr lang="en-US" sz="2800" dirty="0" smtClean="0"/>
              <a:t>The height of the mercury column tells us the atmospheric pressure</a:t>
            </a:r>
            <a:r>
              <a:rPr lang="en-US" sz="2800" dirty="0" smtClean="0"/>
              <a:t>.</a:t>
            </a:r>
          </a:p>
          <a:p>
            <a:pPr marL="225425" indent="-225425"/>
            <a:r>
              <a:rPr lang="en-US" sz="2800" dirty="0" smtClean="0"/>
              <a:t>Atmospheric pressure decreases with increasing altitude, so it also measures elevation—an  </a:t>
            </a:r>
            <a:r>
              <a:rPr lang="en-US" sz="2800" i="1" dirty="0" smtClean="0"/>
              <a:t>altimeter. </a:t>
            </a:r>
          </a:p>
        </p:txBody>
      </p:sp>
      <p:pic>
        <p:nvPicPr>
          <p:cNvPr id="14345" name="Picture 9" descr="14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630863" y="1382713"/>
            <a:ext cx="3213100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14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630863" y="1382713"/>
            <a:ext cx="3213100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909" y="136093"/>
            <a:ext cx="8229600" cy="445798"/>
          </a:xfrm>
        </p:spPr>
        <p:txBody>
          <a:bodyPr/>
          <a:lstStyle/>
          <a:p>
            <a:r>
              <a:rPr lang="en-US" dirty="0" smtClean="0"/>
              <a:t>The Barometer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091" y="768927"/>
            <a:ext cx="5153891" cy="5576455"/>
          </a:xfrm>
        </p:spPr>
        <p:txBody>
          <a:bodyPr/>
          <a:lstStyle/>
          <a:p>
            <a:pPr marL="225425" indent="-225425">
              <a:buFontTx/>
              <a:buNone/>
            </a:pPr>
            <a:r>
              <a:rPr lang="en-US" sz="2800" dirty="0" smtClean="0"/>
              <a:t>The principle of the barometer:</a:t>
            </a:r>
          </a:p>
          <a:p>
            <a:pPr marL="225425" indent="-225425"/>
            <a:r>
              <a:rPr lang="en-US" sz="2800" dirty="0" smtClean="0"/>
              <a:t>Mercury column exerts pressure on the mercury in the dish.</a:t>
            </a:r>
          </a:p>
          <a:p>
            <a:pPr marL="225425" indent="-225425"/>
            <a:r>
              <a:rPr lang="en-US" sz="2800" dirty="0" smtClean="0"/>
              <a:t>Atmosphere exerts pressure on the mercury in the dish.</a:t>
            </a:r>
          </a:p>
          <a:p>
            <a:pPr marL="225425" indent="-225425"/>
            <a:r>
              <a:rPr lang="en-US" sz="2800" dirty="0" smtClean="0"/>
              <a:t>These two pressures must be equal so that the atmospheric pressure supports the mercury column</a:t>
            </a:r>
            <a:r>
              <a:rPr lang="en-US" sz="2800" dirty="0" smtClean="0"/>
              <a:t>.</a:t>
            </a:r>
            <a:r>
              <a:rPr lang="en-US" sz="2800" dirty="0" smtClean="0"/>
              <a:t> </a:t>
            </a:r>
          </a:p>
          <a:p>
            <a:pPr marL="225425" indent="-225425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14_1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 bwMode="auto">
          <a:xfrm>
            <a:off x="111828" y="3519055"/>
            <a:ext cx="8697078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49947"/>
            <a:ext cx="8229600" cy="736744"/>
          </a:xfrm>
        </p:spPr>
        <p:txBody>
          <a:bodyPr/>
          <a:lstStyle/>
          <a:p>
            <a:r>
              <a:rPr lang="en-US" dirty="0" smtClean="0"/>
              <a:t>Boyle’s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364" y="962891"/>
            <a:ext cx="8229600" cy="2933700"/>
          </a:xfrm>
        </p:spPr>
        <p:txBody>
          <a:bodyPr/>
          <a:lstStyle/>
          <a:p>
            <a:pPr marL="236538" indent="-236538"/>
            <a:r>
              <a:rPr lang="en-US" sz="2800" dirty="0" smtClean="0"/>
              <a:t>The pressure and volume of a gas enclosed in a space are </a:t>
            </a:r>
            <a:r>
              <a:rPr lang="en-US" sz="2800" i="1" dirty="0" smtClean="0"/>
              <a:t>inversely proportional</a:t>
            </a:r>
            <a:r>
              <a:rPr lang="en-US" sz="2800" dirty="0" smtClean="0"/>
              <a:t>.</a:t>
            </a:r>
          </a:p>
          <a:p>
            <a:pPr marL="236538" indent="-236538"/>
            <a:r>
              <a:rPr lang="en-US" sz="2800" dirty="0" smtClean="0"/>
              <a:t>If you increase pressure, the volume will decrease by the same factor.</a:t>
            </a:r>
          </a:p>
          <a:p>
            <a:pPr marL="798513" lvl="1"/>
            <a:r>
              <a:rPr lang="en-US" sz="2400" dirty="0" smtClean="0"/>
              <a:t>Example: If pressure is doubled, volume will halve.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Boyle’s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104900"/>
          </a:xfrm>
        </p:spPr>
        <p:txBody>
          <a:bodyPr/>
          <a:lstStyle/>
          <a:p>
            <a:pPr marL="236538" indent="-236538"/>
            <a:r>
              <a:rPr lang="en-US" sz="2800" smtClean="0"/>
              <a:t>The product of pressure and volume of a given mass of gas will always remain the same.</a:t>
            </a:r>
          </a:p>
        </p:txBody>
      </p: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1528763" y="2819400"/>
            <a:ext cx="5719762" cy="2208213"/>
            <a:chOff x="583" y="1794"/>
            <a:chExt cx="3603" cy="1391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1642" y="1794"/>
              <a:ext cx="174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i="1"/>
                <a:t>P</a:t>
              </a:r>
              <a:r>
                <a:rPr lang="en-US" sz="2000" b="1" i="1"/>
                <a:t>V	</a:t>
              </a:r>
              <a:r>
                <a:rPr lang="en-US" sz="2400" b="1" i="1"/>
                <a:t>=	</a:t>
              </a:r>
              <a:r>
                <a:rPr lang="en-US" sz="2000" b="1" i="1"/>
                <a:t>P</a:t>
              </a:r>
              <a:r>
                <a:rPr lang="en-US" sz="3200" b="1" i="1"/>
                <a:t>V</a:t>
              </a:r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 flipV="1">
              <a:off x="1338" y="2137"/>
              <a:ext cx="371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583" y="2618"/>
              <a:ext cx="8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LARGE</a:t>
              </a:r>
              <a:br>
                <a:rPr lang="en-US" sz="2400"/>
              </a:br>
              <a:r>
                <a:rPr lang="en-US" sz="2400"/>
                <a:t>Pressure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1729" y="2734"/>
              <a:ext cx="6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Small</a:t>
              </a:r>
              <a:br>
                <a:rPr lang="en-US" sz="2000"/>
              </a:br>
              <a:r>
                <a:rPr lang="en-US" sz="2000"/>
                <a:t>Volume</a:t>
              </a:r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 flipH="1" flipV="1">
              <a:off x="1915" y="2110"/>
              <a:ext cx="112" cy="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3419" y="2667"/>
              <a:ext cx="7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/>
                <a:t>LARGE</a:t>
              </a:r>
              <a:br>
                <a:rPr lang="en-US" sz="2400"/>
              </a:br>
              <a:r>
                <a:rPr lang="en-US" sz="2400"/>
                <a:t>Volume</a:t>
              </a:r>
            </a:p>
          </p:txBody>
        </p:sp>
        <p:sp>
          <p:nvSpPr>
            <p:cNvPr id="20491" name="Text Box 12"/>
            <p:cNvSpPr txBox="1">
              <a:spLocks noChangeArrowheads="1"/>
            </p:cNvSpPr>
            <p:nvPr/>
          </p:nvSpPr>
          <p:spPr bwMode="auto">
            <a:xfrm>
              <a:off x="2510" y="2717"/>
              <a:ext cx="7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Small</a:t>
              </a:r>
              <a:br>
                <a:rPr lang="en-US" sz="2000"/>
              </a:br>
              <a:r>
                <a:rPr lang="en-US" sz="2000"/>
                <a:t>Pressure</a:t>
              </a:r>
            </a:p>
          </p:txBody>
        </p:sp>
        <p:sp>
          <p:nvSpPr>
            <p:cNvPr id="20492" name="Line 13"/>
            <p:cNvSpPr>
              <a:spLocks noChangeShapeType="1"/>
            </p:cNvSpPr>
            <p:nvPr/>
          </p:nvSpPr>
          <p:spPr bwMode="auto">
            <a:xfrm flipH="1" flipV="1">
              <a:off x="3105" y="2110"/>
              <a:ext cx="371" cy="5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93" name="Line 14"/>
            <p:cNvSpPr>
              <a:spLocks noChangeShapeType="1"/>
            </p:cNvSpPr>
            <p:nvPr/>
          </p:nvSpPr>
          <p:spPr bwMode="auto">
            <a:xfrm flipV="1">
              <a:off x="2771" y="2102"/>
              <a:ext cx="112" cy="6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781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Times</vt:lpstr>
      <vt:lpstr>Batang</vt:lpstr>
      <vt:lpstr>Default Design</vt:lpstr>
      <vt:lpstr>PowerPoint Presentation</vt:lpstr>
      <vt:lpstr>The Atmosphere</vt:lpstr>
      <vt:lpstr>Atmospheric Pressure</vt:lpstr>
      <vt:lpstr>Atmospheric Pressure</vt:lpstr>
      <vt:lpstr>Atmospheric Pressure</vt:lpstr>
      <vt:lpstr>The Barometer</vt:lpstr>
      <vt:lpstr>The Barometer</vt:lpstr>
      <vt:lpstr>Boyle’s Law</vt:lpstr>
      <vt:lpstr>Boyle’s Law</vt:lpstr>
      <vt:lpstr>Buoyancy in Air</vt:lpstr>
      <vt:lpstr>Buoyancy in Air</vt:lpstr>
      <vt:lpstr>Buoyancy in Air</vt:lpstr>
      <vt:lpstr>Bernoulli’s Principle</vt:lpstr>
      <vt:lpstr>Bernoulli’s Principle</vt:lpstr>
      <vt:lpstr>PowerPoint Presentation</vt:lpstr>
      <vt:lpstr>Plasma</vt:lpstr>
      <vt:lpstr>Plasma</vt:lpstr>
      <vt:lpstr>Plasma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339</cp:revision>
  <cp:lastPrinted>2013-01-24T20:36:44Z</cp:lastPrinted>
  <dcterms:created xsi:type="dcterms:W3CDTF">2006-04-27T22:35:13Z</dcterms:created>
  <dcterms:modified xsi:type="dcterms:W3CDTF">2013-01-24T20:54:52Z</dcterms:modified>
</cp:coreProperties>
</file>