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39" r:id="rId2"/>
    <p:sldId id="400" r:id="rId3"/>
    <p:sldId id="416" r:id="rId4"/>
    <p:sldId id="418" r:id="rId5"/>
    <p:sldId id="408" r:id="rId6"/>
    <p:sldId id="409" r:id="rId7"/>
    <p:sldId id="429" r:id="rId8"/>
    <p:sldId id="410" r:id="rId9"/>
    <p:sldId id="440" r:id="rId10"/>
    <p:sldId id="441" r:id="rId11"/>
    <p:sldId id="431" r:id="rId12"/>
    <p:sldId id="350" r:id="rId13"/>
    <p:sldId id="371" r:id="rId14"/>
    <p:sldId id="442" r:id="rId15"/>
    <p:sldId id="433" r:id="rId16"/>
    <p:sldId id="443" r:id="rId17"/>
    <p:sldId id="388" r:id="rId18"/>
    <p:sldId id="444" r:id="rId19"/>
    <p:sldId id="363" r:id="rId20"/>
    <p:sldId id="445" r:id="rId21"/>
    <p:sldId id="446" r:id="rId22"/>
    <p:sldId id="426" r:id="rId23"/>
    <p:sldId id="412" r:id="rId24"/>
    <p:sldId id="413" r:id="rId25"/>
    <p:sldId id="414" r:id="rId26"/>
    <p:sldId id="373" r:id="rId27"/>
    <p:sldId id="374" r:id="rId28"/>
    <p:sldId id="415" r:id="rId29"/>
    <p:sldId id="378" r:id="rId30"/>
    <p:sldId id="437" r:id="rId31"/>
    <p:sldId id="383" r:id="rId32"/>
    <p:sldId id="447" r:id="rId33"/>
    <p:sldId id="448" r:id="rId34"/>
    <p:sldId id="435" r:id="rId35"/>
    <p:sldId id="401" r:id="rId3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1537" autoAdjust="0"/>
  </p:normalViewPr>
  <p:slideViewPr>
    <p:cSldViewPr snapToGrid="0">
      <p:cViewPr varScale="1">
        <p:scale>
          <a:sx n="65" d="100"/>
          <a:sy n="65" d="100"/>
        </p:scale>
        <p:origin x="-7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EA854F-5771-4A39-97EE-3ECA6AAC6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04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AE00CD-BB13-4309-AE6A-5EC3934E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18CE1D-FA2C-45AF-8E69-276194E5E848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is 10.3 m.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394A5BF-21C4-45C3-9E57-714A0C8A7FD2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C. </a:t>
            </a:r>
            <a:r>
              <a:rPr lang="en-US" smtClean="0"/>
              <a:t>Water can be used but the barometer will be too tall.</a:t>
            </a:r>
            <a:endParaRPr lang="en-US" smtClean="0">
              <a:ea typeface="Batang" pitchFamily="18" charset="-127"/>
            </a:endParaRP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2C11B-F38C-4E3E-9B09-12074AF4C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0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CBADE-E0E8-4175-BF65-04C5837B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9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F4399-3879-4E37-9FFD-B09AD820F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9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40ED-99AC-C049-A801-82F4A8551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1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E9FAD-9684-4929-B153-C9223A364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7F127-D897-4170-A172-43E4961BE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CDE14-BE62-4C44-B674-D9CAFF3B1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8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4EE5F-7B5F-4950-BC3C-EEC729BD7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3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EA1CE-6B3F-45FD-A5A7-EEFB9E683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2C9D-8B3B-4BD4-92A8-E3C981013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4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6B630-542E-419E-9976-E1E739E0A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0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473B-A8BC-4415-A021-F140CBA93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7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8D0B28-A72D-4659-A99E-AB0FDF419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1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lueheronhealthnews.com/site/2012/04/02/squeezing-rubber-ball-drops-blood-pressur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aigon-hobby.com/products/2739-air-swimmer-nemo.aspx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testfreaks.com/information/thq-and-disney-pixars-up-the-videogame-preview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estaurantreservationwallpaper.blogspot.ca/2012/10/helium-balloons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puropedomagazine.com/blog/2009/10/in-celebration-of-dvd-release-of-up-disney-sends-child-up-in-an-experimental-helium-balloon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hbythewayblog.blogspot.ca/2012/12/icicles.html" TargetMode="Externa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ppersandfins.net/bettabreedingarticle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CA" dirty="0" smtClean="0"/>
              <a:t>Note on Posted Slides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CA" dirty="0" smtClean="0"/>
              <a:t>These are the slides that I intended to show in class on </a:t>
            </a:r>
            <a:r>
              <a:rPr lang="en-CA" dirty="0" smtClean="0"/>
              <a:t>Mon. </a:t>
            </a:r>
            <a:r>
              <a:rPr lang="en-CA" dirty="0" smtClean="0"/>
              <a:t>Feb. </a:t>
            </a:r>
            <a:r>
              <a:rPr lang="en-CA" dirty="0" smtClean="0"/>
              <a:t>11, </a:t>
            </a:r>
            <a:r>
              <a:rPr lang="en-CA" dirty="0" smtClean="0"/>
              <a:t>2013.  </a:t>
            </a:r>
          </a:p>
          <a:p>
            <a:r>
              <a:rPr lang="en-CA" dirty="0" smtClean="0"/>
              <a:t>They contain important ideas and questions from your reading.  </a:t>
            </a:r>
          </a:p>
          <a:p>
            <a:r>
              <a:rPr lang="en-CA" dirty="0" smtClean="0"/>
              <a:t>Due to time constraints, I was probably not able to show all the slides during class.  </a:t>
            </a:r>
          </a:p>
          <a:p>
            <a:r>
              <a:rPr lang="en-CA" dirty="0"/>
              <a:t>T</a:t>
            </a:r>
            <a:r>
              <a:rPr lang="en-CA" dirty="0" smtClean="0"/>
              <a:t>hey are all posted here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223416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5560510" cy="6216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Suction Cups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066800"/>
            <a:ext cx="3276600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/>
              <a:t>When we lower the pressure inside a suction cup, it is the pushing forces of the pressurized air all around which creates the net forces.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Suction cups would not work on the moon!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101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14_08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"/>
          <a:stretch>
            <a:fillRect/>
          </a:stretch>
        </p:blipFill>
        <p:spPr bwMode="auto">
          <a:xfrm>
            <a:off x="4297363" y="2211388"/>
            <a:ext cx="4486275" cy="4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CA" sz="2800" dirty="0"/>
              <a:t>In drinking soda or water through a straw, we make use of</a:t>
            </a:r>
            <a:endParaRPr lang="en-US" sz="32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2625725"/>
            <a:ext cx="8229600" cy="39624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capillary action.</a:t>
            </a:r>
            <a:endParaRPr lang="en-CA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surface </a:t>
            </a:r>
            <a:r>
              <a:rPr lang="en-US" sz="2800" dirty="0"/>
              <a:t>tension.</a:t>
            </a:r>
            <a:endParaRPr lang="en-CA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atmospheric </a:t>
            </a:r>
            <a:r>
              <a:rPr lang="en-US" sz="2800" dirty="0"/>
              <a:t>pressure.</a:t>
            </a:r>
            <a:endParaRPr lang="en-CA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Bernoulli's </a:t>
            </a:r>
            <a:r>
              <a:rPr lang="en-US" sz="2800" dirty="0"/>
              <a:t>principle.</a:t>
            </a:r>
            <a:endParaRPr lang="en-CA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none </a:t>
            </a:r>
            <a:r>
              <a:rPr lang="en-US" sz="2800" dirty="0"/>
              <a:t>of </a:t>
            </a:r>
            <a:r>
              <a:rPr lang="en-US" sz="2800" dirty="0" smtClean="0"/>
              <a:t>these	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Atmospheric Pressure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rgbClr val="FEA44D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4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183" y="733859"/>
            <a:ext cx="8539307" cy="5902468"/>
          </a:xfrm>
        </p:spPr>
        <p:txBody>
          <a:bodyPr/>
          <a:lstStyle/>
          <a:p>
            <a:r>
              <a:rPr lang="en-US" sz="2400" dirty="0" smtClean="0"/>
              <a:t>Pressure at the bottom of a column of air reaching to the top of the atmosphere is the same as the pressure at the bottom of a column of water 10.3 m high. </a:t>
            </a:r>
          </a:p>
          <a:p>
            <a:r>
              <a:rPr lang="en-US" sz="2400" dirty="0" smtClean="0"/>
              <a:t>Consequence: The highest the atmosphere can push water up into a vacuum pump is 10.3 m.</a:t>
            </a:r>
          </a:p>
          <a:p>
            <a:pPr>
              <a:buFontTx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/>
            </a:r>
            <a:br>
              <a:rPr lang="en-US" sz="1200" dirty="0" smtClean="0">
                <a:solidFill>
                  <a:srgbClr val="FF0000"/>
                </a:solidFill>
              </a:rPr>
            </a:b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Mechanical pumps that don’t depend on atmospheric pressure don’t have the 10.3-m limit.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48145"/>
          </a:xfrm>
        </p:spPr>
        <p:txBody>
          <a:bodyPr/>
          <a:lstStyle/>
          <a:p>
            <a:r>
              <a:rPr lang="en-US" dirty="0" smtClean="0"/>
              <a:t>Atmospheric Pressure</a:t>
            </a:r>
          </a:p>
        </p:txBody>
      </p:sp>
      <p:pic>
        <p:nvPicPr>
          <p:cNvPr id="7177" name="Picture 9" descr="14_0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2498147" y="2787506"/>
            <a:ext cx="3916507" cy="298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909" y="136093"/>
            <a:ext cx="8229600" cy="556635"/>
          </a:xfrm>
        </p:spPr>
        <p:txBody>
          <a:bodyPr/>
          <a:lstStyle/>
          <a:p>
            <a:r>
              <a:rPr lang="en-US" dirty="0" smtClean="0"/>
              <a:t>The Barometer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109" y="810490"/>
            <a:ext cx="5450754" cy="5590310"/>
          </a:xfrm>
        </p:spPr>
        <p:txBody>
          <a:bodyPr/>
          <a:lstStyle/>
          <a:p>
            <a:pPr marL="225425" indent="-225425"/>
            <a:r>
              <a:rPr lang="en-US" sz="2800" dirty="0" smtClean="0"/>
              <a:t>The barometer is a device to measure atmospheric pressure.</a:t>
            </a:r>
          </a:p>
          <a:p>
            <a:pPr marL="225425" indent="-225425"/>
            <a:r>
              <a:rPr lang="en-US" sz="2800" dirty="0" smtClean="0"/>
              <a:t>It consists of a mercury tube upside down in a dish filled with mercury.</a:t>
            </a:r>
          </a:p>
          <a:p>
            <a:pPr marL="225425" indent="-225425"/>
            <a:r>
              <a:rPr lang="en-US" sz="2800" dirty="0" smtClean="0"/>
              <a:t>The height of the mercury column tells us the atmospheric pressure.</a:t>
            </a:r>
          </a:p>
          <a:p>
            <a:pPr marL="225425" indent="-225425"/>
            <a:r>
              <a:rPr lang="en-US" sz="2800" dirty="0" smtClean="0"/>
              <a:t>Atmospheric pressure decreases with increasing altitude, so it also measures elevation—an  </a:t>
            </a:r>
            <a:r>
              <a:rPr lang="en-US" sz="2800" i="1" dirty="0" smtClean="0"/>
              <a:t>altimeter. </a:t>
            </a:r>
          </a:p>
        </p:txBody>
      </p:sp>
      <p:pic>
        <p:nvPicPr>
          <p:cNvPr id="14345" name="Picture 9" descr="14_0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5630863" y="1382713"/>
            <a:ext cx="3213100" cy="46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14_0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5630863" y="1382713"/>
            <a:ext cx="3213100" cy="46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4909" y="136093"/>
            <a:ext cx="8229600" cy="445798"/>
          </a:xfrm>
        </p:spPr>
        <p:txBody>
          <a:bodyPr/>
          <a:lstStyle/>
          <a:p>
            <a:r>
              <a:rPr lang="en-US" dirty="0" smtClean="0"/>
              <a:t>The Barometer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7091" y="768927"/>
            <a:ext cx="5153891" cy="5576455"/>
          </a:xfrm>
        </p:spPr>
        <p:txBody>
          <a:bodyPr/>
          <a:lstStyle/>
          <a:p>
            <a:pPr marL="225425" indent="-225425">
              <a:buFontTx/>
              <a:buNone/>
            </a:pPr>
            <a:r>
              <a:rPr lang="en-US" sz="2800" dirty="0" smtClean="0"/>
              <a:t>The principle of the barometer:</a:t>
            </a:r>
          </a:p>
          <a:p>
            <a:pPr marL="225425" indent="-225425"/>
            <a:r>
              <a:rPr lang="en-US" sz="2800" dirty="0" smtClean="0"/>
              <a:t>Mercury column exerts pressure on the mercury in the dish.</a:t>
            </a:r>
          </a:p>
          <a:p>
            <a:pPr marL="225425" indent="-225425"/>
            <a:r>
              <a:rPr lang="en-US" sz="2800" dirty="0" smtClean="0"/>
              <a:t>Atmosphere exerts pressure on the mercury in the dish.</a:t>
            </a:r>
          </a:p>
          <a:p>
            <a:pPr marL="225425" indent="-225425"/>
            <a:r>
              <a:rPr lang="en-US" sz="2800" dirty="0" smtClean="0"/>
              <a:t>These two pressures must be equal so that the atmospheric pressure supports the mercury column. </a:t>
            </a:r>
          </a:p>
          <a:p>
            <a:pPr marL="225425" indent="-225425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333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930275"/>
            <a:ext cx="8229600" cy="1371600"/>
          </a:xfrm>
        </p:spPr>
        <p:txBody>
          <a:bodyPr/>
          <a:lstStyle/>
          <a:p>
            <a:pPr marL="838200" indent="-838200" algn="l"/>
            <a:r>
              <a:rPr lang="en-US" sz="2800" smtClean="0"/>
              <a:t>Why don’t barometers use water instead of mercury?</a:t>
            </a:r>
            <a:endParaRPr lang="en-US" sz="3200" b="1" i="1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224088"/>
            <a:ext cx="8686800" cy="4343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A.	Water cannot be used because it does not exert pressure.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Water cannot be used because it sticks to the glass. 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Water can be used but the barometer will be too tall.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800" dirty="0" smtClean="0"/>
              <a:t>None of the above. </a:t>
            </a:r>
          </a:p>
          <a:p>
            <a:pPr marL="609600" indent="-609600">
              <a:buFontTx/>
              <a:buNone/>
            </a:pPr>
            <a:endParaRPr lang="en-US" sz="2800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Barometer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54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14_1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2"/>
          <a:stretch>
            <a:fillRect/>
          </a:stretch>
        </p:blipFill>
        <p:spPr bwMode="auto">
          <a:xfrm>
            <a:off x="111828" y="3519055"/>
            <a:ext cx="8697078" cy="29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149947"/>
            <a:ext cx="8229600" cy="736744"/>
          </a:xfrm>
        </p:spPr>
        <p:txBody>
          <a:bodyPr/>
          <a:lstStyle/>
          <a:p>
            <a:r>
              <a:rPr lang="en-US" dirty="0" smtClean="0"/>
              <a:t>Boyle’s Law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6364" y="962891"/>
            <a:ext cx="8229600" cy="2933700"/>
          </a:xfrm>
        </p:spPr>
        <p:txBody>
          <a:bodyPr/>
          <a:lstStyle/>
          <a:p>
            <a:pPr marL="236538" indent="-236538"/>
            <a:r>
              <a:rPr lang="en-US" sz="2800" dirty="0" smtClean="0"/>
              <a:t>The pressure and volume of a gas enclosed in a space are </a:t>
            </a:r>
            <a:r>
              <a:rPr lang="en-US" sz="2800" i="1" dirty="0" smtClean="0"/>
              <a:t>inversely proportional</a:t>
            </a:r>
            <a:r>
              <a:rPr lang="en-US" sz="2800" dirty="0" smtClean="0"/>
              <a:t>.</a:t>
            </a:r>
          </a:p>
          <a:p>
            <a:pPr marL="236538" indent="-236538"/>
            <a:r>
              <a:rPr lang="en-US" sz="2800" dirty="0" smtClean="0"/>
              <a:t>If you decrease the volume, the pressure will increase by the same factor.</a:t>
            </a:r>
          </a:p>
          <a:p>
            <a:pPr marL="798513" lvl="1"/>
            <a:r>
              <a:rPr lang="en-US" sz="2400" dirty="0" smtClean="0"/>
              <a:t>Example: If volume drops by a factor of 2, the pressure will increase by a factor of 2.</a:t>
            </a:r>
          </a:p>
        </p:txBody>
      </p:sp>
    </p:spTree>
    <p:extLst>
      <p:ext uri="{BB962C8B-B14F-4D97-AF65-F5344CB8AC3E}">
        <p14:creationId xmlns:p14="http://schemas.microsoft.com/office/powerpoint/2010/main" val="30405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2644"/>
            <a:ext cx="28003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3075" y="147317"/>
            <a:ext cx="8229600" cy="767084"/>
          </a:xfrm>
        </p:spPr>
        <p:txBody>
          <a:bodyPr/>
          <a:lstStyle/>
          <a:p>
            <a:r>
              <a:rPr lang="en-US" dirty="0" smtClean="0"/>
              <a:t>Boyle’s Law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14050"/>
            <a:ext cx="8229600" cy="1104900"/>
          </a:xfrm>
        </p:spPr>
        <p:txBody>
          <a:bodyPr/>
          <a:lstStyle/>
          <a:p>
            <a:pPr marL="236538" indent="-236538"/>
            <a:r>
              <a:rPr lang="en-US" sz="2800" smtClean="0"/>
              <a:t>The product of pressure and volume of a given mass of gas will always remain the same.</a:t>
            </a:r>
          </a:p>
        </p:txBody>
      </p:sp>
      <p:grpSp>
        <p:nvGrpSpPr>
          <p:cNvPr id="20484" name="Group 15"/>
          <p:cNvGrpSpPr>
            <a:grpSpLocks/>
          </p:cNvGrpSpPr>
          <p:nvPr/>
        </p:nvGrpSpPr>
        <p:grpSpPr bwMode="auto">
          <a:xfrm>
            <a:off x="1528763" y="2333250"/>
            <a:ext cx="5719762" cy="2208213"/>
            <a:chOff x="583" y="1794"/>
            <a:chExt cx="3603" cy="1391"/>
          </a:xfrm>
        </p:grpSpPr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1642" y="1794"/>
              <a:ext cx="174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i="1"/>
                <a:t>P</a:t>
              </a:r>
              <a:r>
                <a:rPr lang="en-US" sz="2000" b="1" i="1"/>
                <a:t>V	</a:t>
              </a:r>
              <a:r>
                <a:rPr lang="en-US" sz="2400" b="1" i="1"/>
                <a:t>=	</a:t>
              </a:r>
              <a:r>
                <a:rPr lang="en-US" sz="2000" b="1" i="1"/>
                <a:t>P</a:t>
              </a:r>
              <a:r>
                <a:rPr lang="en-US" sz="3200" b="1" i="1"/>
                <a:t>V</a:t>
              </a:r>
            </a:p>
          </p:txBody>
        </p:sp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 flipV="1">
              <a:off x="1338" y="2137"/>
              <a:ext cx="371" cy="5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583" y="2618"/>
              <a:ext cx="88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/>
                <a:t>LARGE</a:t>
              </a:r>
              <a:br>
                <a:rPr lang="en-US" sz="2400"/>
              </a:br>
              <a:r>
                <a:rPr lang="en-US" sz="2400"/>
                <a:t>Pressure</a:t>
              </a:r>
            </a:p>
          </p:txBody>
        </p:sp>
        <p:sp>
          <p:nvSpPr>
            <p:cNvPr id="20488" name="Text Box 9"/>
            <p:cNvSpPr txBox="1">
              <a:spLocks noChangeArrowheads="1"/>
            </p:cNvSpPr>
            <p:nvPr/>
          </p:nvSpPr>
          <p:spPr bwMode="auto">
            <a:xfrm>
              <a:off x="1729" y="2734"/>
              <a:ext cx="65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Small</a:t>
              </a:r>
              <a:br>
                <a:rPr lang="en-US" sz="2000"/>
              </a:br>
              <a:r>
                <a:rPr lang="en-US" sz="2000"/>
                <a:t>Volume</a:t>
              </a:r>
            </a:p>
          </p:txBody>
        </p:sp>
        <p:sp>
          <p:nvSpPr>
            <p:cNvPr id="20489" name="Line 10"/>
            <p:cNvSpPr>
              <a:spLocks noChangeShapeType="1"/>
            </p:cNvSpPr>
            <p:nvPr/>
          </p:nvSpPr>
          <p:spPr bwMode="auto">
            <a:xfrm flipH="1" flipV="1">
              <a:off x="1915" y="2110"/>
              <a:ext cx="112" cy="6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90" name="Text Box 11"/>
            <p:cNvSpPr txBox="1">
              <a:spLocks noChangeArrowheads="1"/>
            </p:cNvSpPr>
            <p:nvPr/>
          </p:nvSpPr>
          <p:spPr bwMode="auto">
            <a:xfrm>
              <a:off x="3419" y="2667"/>
              <a:ext cx="7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/>
                <a:t>LARGE</a:t>
              </a:r>
              <a:br>
                <a:rPr lang="en-US" sz="2400"/>
              </a:br>
              <a:r>
                <a:rPr lang="en-US" sz="2400"/>
                <a:t>Volume</a:t>
              </a:r>
            </a:p>
          </p:txBody>
        </p:sp>
        <p:sp>
          <p:nvSpPr>
            <p:cNvPr id="20491" name="Text Box 12"/>
            <p:cNvSpPr txBox="1">
              <a:spLocks noChangeArrowheads="1"/>
            </p:cNvSpPr>
            <p:nvPr/>
          </p:nvSpPr>
          <p:spPr bwMode="auto">
            <a:xfrm>
              <a:off x="2510" y="2717"/>
              <a:ext cx="75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Small</a:t>
              </a:r>
              <a:br>
                <a:rPr lang="en-US" sz="2000"/>
              </a:br>
              <a:r>
                <a:rPr lang="en-US" sz="2000"/>
                <a:t>Pressure</a:t>
              </a:r>
            </a:p>
          </p:txBody>
        </p:sp>
        <p:sp>
          <p:nvSpPr>
            <p:cNvPr id="20492" name="Line 13"/>
            <p:cNvSpPr>
              <a:spLocks noChangeShapeType="1"/>
            </p:cNvSpPr>
            <p:nvPr/>
          </p:nvSpPr>
          <p:spPr bwMode="auto">
            <a:xfrm flipH="1" flipV="1">
              <a:off x="3105" y="2110"/>
              <a:ext cx="371" cy="5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93" name="Line 14"/>
            <p:cNvSpPr>
              <a:spLocks noChangeShapeType="1"/>
            </p:cNvSpPr>
            <p:nvPr/>
          </p:nvSpPr>
          <p:spPr bwMode="auto">
            <a:xfrm flipV="1">
              <a:off x="2771" y="2102"/>
              <a:ext cx="112" cy="6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88" y="537882"/>
            <a:ext cx="82753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Boyle’s Law Example</a:t>
            </a:r>
          </a:p>
          <a:p>
            <a:endParaRPr lang="en-CA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A rubber ball has a volume of 0.01 m</a:t>
            </a:r>
            <a:r>
              <a:rPr lang="en-CA" sz="2800" baseline="30000" dirty="0" smtClean="0"/>
              <a:t>3</a:t>
            </a:r>
            <a:r>
              <a:rPr lang="en-CA" sz="2800" dirty="0" smtClean="0"/>
              <a:t>, and an internal pressure of 100,000 Pa.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You then squeeze the ball so that its volume reduces to 0.008 m</a:t>
            </a:r>
            <a:r>
              <a:rPr lang="en-CA" sz="2800" baseline="30000" dirty="0" smtClean="0"/>
              <a:t>3</a:t>
            </a:r>
            <a:r>
              <a:rPr lang="en-CA" sz="2800" dirty="0" smtClean="0"/>
              <a:t> (80% of its original volume).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What is the new pressure inside the ball?</a:t>
            </a:r>
            <a:endParaRPr lang="en-C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2644"/>
            <a:ext cx="28003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58954" y="6642556"/>
            <a:ext cx="5085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3"/>
              </a:rPr>
              <a:t>http://blueheronhealthnews.com/site/2012/04/02/squeezing-rubber-ball-drops-blood-pressure</a:t>
            </a:r>
            <a:r>
              <a:rPr lang="en-CA" sz="800" dirty="0" smtClean="0">
                <a:hlinkClick r:id="rId3"/>
              </a:rPr>
              <a:t>/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9256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3345" y="191511"/>
            <a:ext cx="8229600" cy="722889"/>
          </a:xfrm>
        </p:spPr>
        <p:txBody>
          <a:bodyPr/>
          <a:lstStyle/>
          <a:p>
            <a:r>
              <a:rPr lang="en-US" dirty="0" smtClean="0"/>
              <a:t>Buoyancy in Air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909" y="1018309"/>
            <a:ext cx="8229600" cy="258387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Archimedes’ principle applies to air as well as liquids. </a:t>
            </a:r>
          </a:p>
          <a:p>
            <a:pPr lvl="1">
              <a:buFontTx/>
              <a:buChar char="•"/>
            </a:pPr>
            <a:r>
              <a:rPr lang="en-US" dirty="0" smtClean="0"/>
              <a:t>An object surrounded by air is buoyed up by a force equal to the weight of the air displaced</a:t>
            </a:r>
          </a:p>
          <a:p>
            <a:pPr marL="0" indent="0"/>
            <a:endParaRPr lang="en-US" sz="2800" dirty="0" smtClean="0"/>
          </a:p>
        </p:txBody>
      </p:sp>
      <p:pic>
        <p:nvPicPr>
          <p:cNvPr id="23558" name="Picture 6" descr="http://www.saigon-hobby.com/images/image/EAGLE/air%20swimmer/air-swimm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38" y="34023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4502" y="6596390"/>
            <a:ext cx="6603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[image downloaded Jan.24 2013 from </a:t>
            </a:r>
            <a:r>
              <a:rPr lang="en-CA" sz="1100" dirty="0" smtClean="0">
                <a:hlinkClick r:id="rId3"/>
              </a:rPr>
              <a:t>http://saigon-hobby.com/products/2739-air-swimmer-nemo.aspx</a:t>
            </a:r>
            <a:r>
              <a:rPr lang="en-CA" sz="1100" dirty="0" smtClean="0"/>
              <a:t> ]</a:t>
            </a:r>
            <a:endParaRPr lang="en-CA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58226" y="171370"/>
            <a:ext cx="5197130" cy="1858962"/>
          </a:xfrm>
        </p:spPr>
        <p:txBody>
          <a:bodyPr/>
          <a:lstStyle/>
          <a:p>
            <a:pPr eaLnBrk="1" hangingPunct="1"/>
            <a:r>
              <a:rPr lang="en-US" sz="3800" dirty="0" smtClean="0"/>
              <a:t>PHY205H1S </a:t>
            </a:r>
            <a:br>
              <a:rPr lang="en-US" sz="3800" dirty="0" smtClean="0"/>
            </a:br>
            <a:r>
              <a:rPr lang="en-US" sz="3600" dirty="0" smtClean="0"/>
              <a:t>Physics of Everyday Life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>
                <a:latin typeface="Times New Roman" charset="0"/>
              </a:rPr>
              <a:t>Class 10: </a:t>
            </a:r>
            <a:r>
              <a:rPr lang="en-US" sz="3800" b="1" dirty="0" smtClean="0">
                <a:latin typeface="Times New Roman" charset="0"/>
              </a:rPr>
              <a:t>Gases</a:t>
            </a:r>
            <a:endParaRPr lang="en-US" sz="3800" b="1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592" y="2299797"/>
            <a:ext cx="4843921" cy="4101003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The Atmosphere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Atmospheric Pressure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The Barometer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Boyle’s Law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Buoyancy of </a:t>
            </a:r>
            <a:r>
              <a:rPr lang="en-US" sz="2800" dirty="0" smtClean="0"/>
              <a:t>Air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Bernoulli’s Principle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/>
              <a:t>Plasma</a:t>
            </a:r>
            <a:endParaRPr lang="en-US" sz="2800" dirty="0"/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2800" dirty="0"/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56" y="-27867"/>
            <a:ext cx="3688644" cy="684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4841" y="6627168"/>
            <a:ext cx="53591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/>
              <a:t>[image from </a:t>
            </a:r>
            <a:r>
              <a:rPr lang="en-CA" sz="900" dirty="0">
                <a:hlinkClick r:id="rId3"/>
              </a:rPr>
              <a:t>http://blog.testfreaks.com/information/thq-and-disney-pixars-up-the-videogame-preview</a:t>
            </a:r>
            <a:r>
              <a:rPr lang="en-CA" sz="900" dirty="0" smtClean="0">
                <a:hlinkClick r:id="rId3"/>
              </a:rPr>
              <a:t>/</a:t>
            </a:r>
            <a:r>
              <a:rPr lang="en-CA" sz="900" dirty="0" smtClean="0"/>
              <a:t> ]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10685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21" y="28144"/>
            <a:ext cx="2295779" cy="595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8525"/>
          </a:xfrm>
        </p:spPr>
        <p:txBody>
          <a:bodyPr/>
          <a:lstStyle/>
          <a:p>
            <a:r>
              <a:rPr lang="en-US" smtClean="0"/>
              <a:t>Buoyancy in Air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780" y="1198418"/>
            <a:ext cx="7594311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Rules for “lighter-than-</a:t>
            </a:r>
            <a:r>
              <a:rPr lang="en-US" dirty="0" err="1" smtClean="0"/>
              <a:t>air”objects</a:t>
            </a:r>
            <a:r>
              <a:rPr lang="en-US" dirty="0" smtClean="0"/>
              <a:t>: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When the weight of air displaced by an object is greater than the weight of the object, it rises.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When the weight of air displaced by an object equals the weight of the object, it hovers in air.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When the weight of air displaced by an object is less than the weight of the object, it is not supported by air.</a:t>
            </a:r>
            <a:endParaRPr lang="en-US" dirty="0" smtClean="0">
              <a:latin typeface="Times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9983" y="6627168"/>
            <a:ext cx="6244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/>
              <a:t>[image downloaded Jan.24 2013 from </a:t>
            </a:r>
            <a:r>
              <a:rPr lang="en-CA" sz="900" dirty="0" smtClean="0">
                <a:hlinkClick r:id="rId3"/>
              </a:rPr>
              <a:t>http://restaurantreservationwallpaper.blogspot.ca/2012/10/helium-balloons.html</a:t>
            </a:r>
            <a:r>
              <a:rPr lang="en-CA" sz="900" dirty="0" smtClean="0"/>
              <a:t> ]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47179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0"/>
            <a:ext cx="8229600" cy="1143000"/>
          </a:xfrm>
        </p:spPr>
        <p:txBody>
          <a:bodyPr/>
          <a:lstStyle/>
          <a:p>
            <a:r>
              <a:rPr lang="en-US" smtClean="0"/>
              <a:t>Buoyancy in Air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02" y="993054"/>
            <a:ext cx="5216323" cy="2719964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 smtClean="0"/>
              <a:t>Gas-filled balloons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dirty="0" smtClean="0"/>
              <a:t>Gas prevents atmosphere from collapsing them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dirty="0" smtClean="0"/>
              <a:t>Best buoyancy with hydrogen, the lightest gas (flammable, so seldom used)</a:t>
            </a:r>
          </a:p>
        </p:txBody>
      </p:sp>
      <p:pic>
        <p:nvPicPr>
          <p:cNvPr id="27656" name="Picture 8" descr="Hot Air Ball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87" y="865476"/>
            <a:ext cx="3845213" cy="27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8545" y="3593175"/>
            <a:ext cx="8571143" cy="244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dirty="0" smtClean="0"/>
              <a:t>Next-best buoyancy with helium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dirty="0" smtClean="0"/>
              <a:t>Heated air used in sports balloons</a:t>
            </a:r>
            <a:endParaRPr lang="en-US" sz="2400" dirty="0" smtClean="0"/>
          </a:p>
          <a:p>
            <a:pPr marL="0" indent="0">
              <a:lnSpc>
                <a:spcPct val="90000"/>
              </a:lnSpc>
            </a:pPr>
            <a:endParaRPr lang="en-US" dirty="0" smtClean="0">
              <a:latin typeface="Times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dirty="0" smtClean="0"/>
              <a:t>As balloons rise, atmosphere becomes less dense with altitude.</a:t>
            </a:r>
            <a:endParaRPr lang="en-US" dirty="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89" y="537882"/>
            <a:ext cx="51018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Buoyancy Example</a:t>
            </a:r>
          </a:p>
          <a:p>
            <a:endParaRPr lang="en-CA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If you wish to support a mass of 80 kg (one person) with a helium-filled balloon, how big should the balloon be?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77267" y="6669742"/>
            <a:ext cx="72667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2"/>
              </a:rPr>
              <a:t>http://www.puropedomagazine.com/blog/2009/10/in-celebration-of-dvd-release-of-up-disney-sends-child-up-in-an-experimental-helium-balloon</a:t>
            </a:r>
            <a:r>
              <a:rPr lang="en-CA" sz="800" dirty="0" smtClean="0">
                <a:hlinkClick r:id="rId2"/>
              </a:rPr>
              <a:t>/</a:t>
            </a:r>
            <a:r>
              <a:rPr lang="en-CA" sz="800" dirty="0" smtClean="0"/>
              <a:t> ]</a:t>
            </a:r>
            <a:endParaRPr lang="en-CA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38" y="1296305"/>
            <a:ext cx="33813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7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94" y="2382981"/>
            <a:ext cx="8229600" cy="3968104"/>
          </a:xfrm>
        </p:spPr>
        <p:txBody>
          <a:bodyPr/>
          <a:lstStyle/>
          <a:p>
            <a:pPr eaLnBrk="1" hangingPunct="1"/>
            <a:r>
              <a:rPr lang="en-US" dirty="0" smtClean="0"/>
              <a:t>What must change about the water so that the amount coming in the hose equals the amount leaving the hose?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The velocity must increase.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The velocity must decrease.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The pressure must increase.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The pressure must decrease.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2781" name="TextBox 34"/>
          <p:cNvSpPr txBox="1">
            <a:spLocks noChangeArrowheads="1"/>
          </p:cNvSpPr>
          <p:nvPr/>
        </p:nvSpPr>
        <p:spPr bwMode="auto">
          <a:xfrm>
            <a:off x="0" y="-76200"/>
            <a:ext cx="3147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In-class Discussion </a:t>
            </a:r>
            <a:r>
              <a:rPr lang="en-US" sz="1800" dirty="0" smtClean="0"/>
              <a:t>Question</a:t>
            </a:r>
            <a:endParaRPr lang="en-US" sz="1800" dirty="0"/>
          </a:p>
        </p:txBody>
      </p:sp>
      <p:pic>
        <p:nvPicPr>
          <p:cNvPr id="16386" name="Picture 2" descr="http://dancingcrowyoga.com/wp-content/uploads/2011/12/garden-hose-spray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49" y="285708"/>
            <a:ext cx="2211375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58194" y="377792"/>
            <a:ext cx="6414655" cy="156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You put your thumb over the end of the a hose, thereby reducing the area through which water can exit the hose.</a:t>
            </a:r>
          </a:p>
        </p:txBody>
      </p:sp>
    </p:spTree>
    <p:extLst>
      <p:ext uri="{BB962C8B-B14F-4D97-AF65-F5344CB8AC3E}">
        <p14:creationId xmlns:p14="http://schemas.microsoft.com/office/powerpoint/2010/main" val="16872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2286000"/>
          </a:xfrm>
        </p:spPr>
        <p:txBody>
          <a:bodyPr/>
          <a:lstStyle/>
          <a:p>
            <a:pPr eaLnBrk="1" hangingPunct="1"/>
            <a:r>
              <a:rPr lang="en-US" smtClean="0"/>
              <a:t>We study the steady flow of water from a water tap, e.g., in your kitchen sink.  The jet of water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4800" y="2133600"/>
            <a:ext cx="5181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3200"/>
              <a:t>broadens as it falls.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3200"/>
              <a:t>narrows as it falls.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3200"/>
              <a:t>does not change its cross-sectional shape.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3200"/>
              <a:t>slows before hitting the bottom of the sink.</a:t>
            </a:r>
          </a:p>
        </p:txBody>
      </p:sp>
      <p:pic>
        <p:nvPicPr>
          <p:cNvPr id="33796" name="Picture 13" descr="lamin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524000"/>
            <a:ext cx="38290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0" y="-76200"/>
            <a:ext cx="3211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In-class Discussion </a:t>
            </a:r>
            <a:r>
              <a:rPr lang="en-US" sz="1800" dirty="0" smtClean="0"/>
              <a:t>Question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728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pPr eaLnBrk="1" hangingPunct="1"/>
            <a:r>
              <a:rPr lang="en-US" sz="2800" smtClean="0"/>
              <a:t>Bernoulli’s Law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Consider an ideal fluid, flowing through a tube which narrows.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It increases its velocity.  This means the kinetic energy per volume of the fluid will increase.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How can this be?  There must be a force which does work on the fluid to speed it up.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force must come from a </a:t>
            </a:r>
            <a:r>
              <a:rPr lang="en-US" sz="2800" b="1" smtClean="0"/>
              <a:t>pressure difference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Pressure must be </a:t>
            </a:r>
            <a:r>
              <a:rPr lang="en-US" sz="2800" b="1" smtClean="0"/>
              <a:t>lower</a:t>
            </a:r>
            <a:r>
              <a:rPr lang="en-US" sz="2800" smtClean="0"/>
              <a:t> in the region of increased fluid velocity.</a:t>
            </a:r>
          </a:p>
        </p:txBody>
      </p:sp>
      <p:grpSp>
        <p:nvGrpSpPr>
          <p:cNvPr id="34820" name="Group 13"/>
          <p:cNvGrpSpPr>
            <a:grpSpLocks/>
          </p:cNvGrpSpPr>
          <p:nvPr/>
        </p:nvGrpSpPr>
        <p:grpSpPr bwMode="auto">
          <a:xfrm rot="5400000">
            <a:off x="6172200" y="838200"/>
            <a:ext cx="1905000" cy="3124200"/>
            <a:chOff x="4032" y="1680"/>
            <a:chExt cx="1200" cy="1968"/>
          </a:xfrm>
        </p:grpSpPr>
        <p:sp>
          <p:nvSpPr>
            <p:cNvPr id="34827" name="Oval 4"/>
            <p:cNvSpPr>
              <a:spLocks noChangeArrowheads="1"/>
            </p:cNvSpPr>
            <p:nvPr/>
          </p:nvSpPr>
          <p:spPr bwMode="auto">
            <a:xfrm>
              <a:off x="4032" y="3408"/>
              <a:ext cx="120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Oval 5"/>
            <p:cNvSpPr>
              <a:spLocks noChangeArrowheads="1"/>
            </p:cNvSpPr>
            <p:nvPr/>
          </p:nvSpPr>
          <p:spPr bwMode="auto">
            <a:xfrm>
              <a:off x="4272" y="1680"/>
              <a:ext cx="576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Line 6"/>
            <p:cNvSpPr>
              <a:spLocks noChangeShapeType="1"/>
            </p:cNvSpPr>
            <p:nvPr/>
          </p:nvSpPr>
          <p:spPr bwMode="auto">
            <a:xfrm>
              <a:off x="4272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830" name="Line 7"/>
            <p:cNvSpPr>
              <a:spLocks noChangeShapeType="1"/>
            </p:cNvSpPr>
            <p:nvPr/>
          </p:nvSpPr>
          <p:spPr bwMode="auto">
            <a:xfrm>
              <a:off x="4848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831" name="Line 8"/>
            <p:cNvSpPr>
              <a:spLocks noChangeShapeType="1"/>
            </p:cNvSpPr>
            <p:nvPr/>
          </p:nvSpPr>
          <p:spPr bwMode="auto">
            <a:xfrm flipH="1">
              <a:off x="4032" y="2256"/>
              <a:ext cx="24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832" name="Line 9"/>
            <p:cNvSpPr>
              <a:spLocks noChangeShapeType="1"/>
            </p:cNvSpPr>
            <p:nvPr/>
          </p:nvSpPr>
          <p:spPr bwMode="auto">
            <a:xfrm>
              <a:off x="4848" y="2256"/>
              <a:ext cx="38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833" name="Rectangle 10"/>
            <p:cNvSpPr>
              <a:spLocks noChangeArrowheads="1"/>
            </p:cNvSpPr>
            <p:nvPr/>
          </p:nvSpPr>
          <p:spPr bwMode="auto">
            <a:xfrm>
              <a:off x="4032" y="3360"/>
              <a:ext cx="1200" cy="144"/>
            </a:xfrm>
            <a:prstGeom prst="rect">
              <a:avLst/>
            </a:prstGeom>
            <a:solidFill>
              <a:schemeClr val="bg1">
                <a:alpha val="83136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Line 11"/>
            <p:cNvSpPr>
              <a:spLocks noChangeShapeType="1"/>
            </p:cNvSpPr>
            <p:nvPr/>
          </p:nvSpPr>
          <p:spPr bwMode="auto">
            <a:xfrm>
              <a:off x="5232" y="30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835" name="Line 12"/>
            <p:cNvSpPr>
              <a:spLocks noChangeShapeType="1"/>
            </p:cNvSpPr>
            <p:nvPr/>
          </p:nvSpPr>
          <p:spPr bwMode="auto">
            <a:xfrm>
              <a:off x="4032" y="302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4821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53088" y="1789113"/>
            <a:ext cx="2624137" cy="569912"/>
          </a:xfrm>
          <a:custGeom>
            <a:avLst/>
            <a:gdLst>
              <a:gd name="T0" fmla="*/ 0 w 7288"/>
              <a:gd name="T1" fmla="*/ 204920626 h 1583"/>
              <a:gd name="T2" fmla="*/ 7778795 w 7288"/>
              <a:gd name="T3" fmla="*/ 204531804 h 1583"/>
              <a:gd name="T4" fmla="*/ 49913333 w 7288"/>
              <a:gd name="T5" fmla="*/ 203235731 h 1583"/>
              <a:gd name="T6" fmla="*/ 194597330 w 7288"/>
              <a:gd name="T7" fmla="*/ 198828724 h 1583"/>
              <a:gd name="T8" fmla="*/ 238546944 w 7288"/>
              <a:gd name="T9" fmla="*/ 200902440 h 1583"/>
              <a:gd name="T10" fmla="*/ 351208764 w 7288"/>
              <a:gd name="T11" fmla="*/ 202069266 h 1583"/>
              <a:gd name="T12" fmla="*/ 420439101 w 7288"/>
              <a:gd name="T13" fmla="*/ 200124797 h 1583"/>
              <a:gd name="T14" fmla="*/ 422383799 w 7288"/>
              <a:gd name="T15" fmla="*/ 197662259 h 1583"/>
              <a:gd name="T16" fmla="*/ 24762232 w 7288"/>
              <a:gd name="T17" fmla="*/ 10369302 h 1583"/>
              <a:gd name="T18" fmla="*/ 48098256 w 7288"/>
              <a:gd name="T19" fmla="*/ 5962295 h 1583"/>
              <a:gd name="T20" fmla="*/ 189282084 w 7288"/>
              <a:gd name="T21" fmla="*/ 5832687 h 1583"/>
              <a:gd name="T22" fmla="*/ 296757921 w 7288"/>
              <a:gd name="T23" fmla="*/ 25663681 h 1583"/>
              <a:gd name="T24" fmla="*/ 478260850 w 7288"/>
              <a:gd name="T25" fmla="*/ 66621741 h 1583"/>
              <a:gd name="T26" fmla="*/ 640706381 w 7288"/>
              <a:gd name="T27" fmla="*/ 101747473 h 1583"/>
              <a:gd name="T28" fmla="*/ 885605910 w 7288"/>
              <a:gd name="T29" fmla="*/ 121319252 h 1583"/>
              <a:gd name="T30" fmla="*/ 944724246 w 7288"/>
              <a:gd name="T31" fmla="*/ 120412001 h 158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288"/>
              <a:gd name="T49" fmla="*/ 0 h 1583"/>
              <a:gd name="T50" fmla="*/ 7288 w 7288"/>
              <a:gd name="T51" fmla="*/ 1583 h 158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288" h="1583" extrusionOk="0">
                <a:moveTo>
                  <a:pt x="0" y="1581"/>
                </a:moveTo>
                <a:cubicBezTo>
                  <a:pt x="20" y="1580"/>
                  <a:pt x="40" y="1579"/>
                  <a:pt x="60" y="1578"/>
                </a:cubicBezTo>
                <a:cubicBezTo>
                  <a:pt x="168" y="1573"/>
                  <a:pt x="277" y="1571"/>
                  <a:pt x="385" y="1568"/>
                </a:cubicBezTo>
                <a:cubicBezTo>
                  <a:pt x="757" y="1556"/>
                  <a:pt x="1129" y="1533"/>
                  <a:pt x="1501" y="1534"/>
                </a:cubicBezTo>
                <a:cubicBezTo>
                  <a:pt x="1615" y="1534"/>
                  <a:pt x="1727" y="1545"/>
                  <a:pt x="1840" y="1550"/>
                </a:cubicBezTo>
                <a:cubicBezTo>
                  <a:pt x="2129" y="1562"/>
                  <a:pt x="2420" y="1554"/>
                  <a:pt x="2709" y="1559"/>
                </a:cubicBezTo>
                <a:cubicBezTo>
                  <a:pt x="2865" y="1562"/>
                  <a:pt x="3093" y="1592"/>
                  <a:pt x="3243" y="1544"/>
                </a:cubicBezTo>
                <a:cubicBezTo>
                  <a:pt x="3253" y="1537"/>
                  <a:pt x="3257" y="1534"/>
                  <a:pt x="3258" y="1525"/>
                </a:cubicBezTo>
              </a:path>
              <a:path w="7288" h="1583" extrusionOk="0">
                <a:moveTo>
                  <a:pt x="191" y="80"/>
                </a:moveTo>
                <a:cubicBezTo>
                  <a:pt x="249" y="69"/>
                  <a:pt x="309" y="54"/>
                  <a:pt x="371" y="46"/>
                </a:cubicBezTo>
                <a:cubicBezTo>
                  <a:pt x="739" y="1"/>
                  <a:pt x="1093" y="-8"/>
                  <a:pt x="1460" y="45"/>
                </a:cubicBezTo>
                <a:cubicBezTo>
                  <a:pt x="1736" y="84"/>
                  <a:pt x="2017" y="137"/>
                  <a:pt x="2289" y="198"/>
                </a:cubicBezTo>
                <a:cubicBezTo>
                  <a:pt x="2756" y="303"/>
                  <a:pt x="3219" y="416"/>
                  <a:pt x="3689" y="514"/>
                </a:cubicBezTo>
                <a:cubicBezTo>
                  <a:pt x="4107" y="601"/>
                  <a:pt x="4523" y="698"/>
                  <a:pt x="4942" y="785"/>
                </a:cubicBezTo>
                <a:cubicBezTo>
                  <a:pt x="5558" y="912"/>
                  <a:pt x="6204" y="912"/>
                  <a:pt x="6831" y="936"/>
                </a:cubicBezTo>
                <a:cubicBezTo>
                  <a:pt x="6984" y="942"/>
                  <a:pt x="7134" y="937"/>
                  <a:pt x="7287" y="92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4822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19825" y="1724025"/>
            <a:ext cx="125413" cy="152400"/>
          </a:xfrm>
          <a:custGeom>
            <a:avLst/>
            <a:gdLst>
              <a:gd name="T0" fmla="*/ 16753807 w 348"/>
              <a:gd name="T1" fmla="*/ 9475821 h 423"/>
              <a:gd name="T2" fmla="*/ 14546106 w 348"/>
              <a:gd name="T3" fmla="*/ 2336440 h 423"/>
              <a:gd name="T4" fmla="*/ 11948471 w 348"/>
              <a:gd name="T5" fmla="*/ 0 h 423"/>
              <a:gd name="T6" fmla="*/ 18831771 w 348"/>
              <a:gd name="T7" fmla="*/ 7658550 h 423"/>
              <a:gd name="T8" fmla="*/ 44417465 w 348"/>
              <a:gd name="T9" fmla="*/ 31802241 h 423"/>
              <a:gd name="T10" fmla="*/ 38313311 w 348"/>
              <a:gd name="T11" fmla="*/ 41667169 h 423"/>
              <a:gd name="T12" fmla="*/ 15974661 w 348"/>
              <a:gd name="T13" fmla="*/ 49196017 h 423"/>
              <a:gd name="T14" fmla="*/ 0 w 348"/>
              <a:gd name="T15" fmla="*/ 54777532 h 4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8"/>
              <a:gd name="T25" fmla="*/ 0 h 423"/>
              <a:gd name="T26" fmla="*/ 348 w 348"/>
              <a:gd name="T27" fmla="*/ 423 h 4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8" h="423" extrusionOk="0">
                <a:moveTo>
                  <a:pt x="129" y="73"/>
                </a:moveTo>
                <a:cubicBezTo>
                  <a:pt x="125" y="54"/>
                  <a:pt x="122" y="35"/>
                  <a:pt x="112" y="18"/>
                </a:cubicBezTo>
                <a:cubicBezTo>
                  <a:pt x="103" y="6"/>
                  <a:pt x="101" y="3"/>
                  <a:pt x="92" y="0"/>
                </a:cubicBezTo>
                <a:cubicBezTo>
                  <a:pt x="104" y="24"/>
                  <a:pt x="124" y="41"/>
                  <a:pt x="145" y="59"/>
                </a:cubicBezTo>
                <a:cubicBezTo>
                  <a:pt x="208" y="112"/>
                  <a:pt x="307" y="168"/>
                  <a:pt x="342" y="245"/>
                </a:cubicBezTo>
                <a:cubicBezTo>
                  <a:pt x="360" y="283"/>
                  <a:pt x="325" y="306"/>
                  <a:pt x="295" y="321"/>
                </a:cubicBezTo>
                <a:cubicBezTo>
                  <a:pt x="242" y="348"/>
                  <a:pt x="179" y="362"/>
                  <a:pt x="123" y="379"/>
                </a:cubicBezTo>
                <a:cubicBezTo>
                  <a:pt x="81" y="392"/>
                  <a:pt x="41" y="406"/>
                  <a:pt x="0" y="42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4823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56325" y="2278063"/>
            <a:ext cx="147638" cy="107950"/>
          </a:xfrm>
          <a:custGeom>
            <a:avLst/>
            <a:gdLst>
              <a:gd name="T0" fmla="*/ 8731784 w 412"/>
              <a:gd name="T1" fmla="*/ 1929472 h 301"/>
              <a:gd name="T2" fmla="*/ 1027374 w 412"/>
              <a:gd name="T3" fmla="*/ 385894 h 301"/>
              <a:gd name="T4" fmla="*/ 128287 w 412"/>
              <a:gd name="T5" fmla="*/ 2186615 h 301"/>
              <a:gd name="T6" fmla="*/ 7576123 w 412"/>
              <a:gd name="T7" fmla="*/ 12347543 h 301"/>
              <a:gd name="T8" fmla="*/ 34028767 w 412"/>
              <a:gd name="T9" fmla="*/ 21094004 h 301"/>
              <a:gd name="T10" fmla="*/ 52777002 w 412"/>
              <a:gd name="T11" fmla="*/ 26624558 h 301"/>
              <a:gd name="T12" fmla="*/ 38266551 w 412"/>
              <a:gd name="T13" fmla="*/ 33184404 h 301"/>
              <a:gd name="T14" fmla="*/ 17206994 w 412"/>
              <a:gd name="T15" fmla="*/ 38586207 h 3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2"/>
              <a:gd name="T25" fmla="*/ 0 h 301"/>
              <a:gd name="T26" fmla="*/ 412 w 412"/>
              <a:gd name="T27" fmla="*/ 301 h 3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2" h="301" extrusionOk="0">
                <a:moveTo>
                  <a:pt x="68" y="15"/>
                </a:moveTo>
                <a:cubicBezTo>
                  <a:pt x="55" y="7"/>
                  <a:pt x="25" y="-11"/>
                  <a:pt x="8" y="3"/>
                </a:cubicBezTo>
                <a:cubicBezTo>
                  <a:pt x="6" y="8"/>
                  <a:pt x="3" y="12"/>
                  <a:pt x="1" y="17"/>
                </a:cubicBezTo>
                <a:cubicBezTo>
                  <a:pt x="5" y="55"/>
                  <a:pt x="24" y="75"/>
                  <a:pt x="59" y="96"/>
                </a:cubicBezTo>
                <a:cubicBezTo>
                  <a:pt x="120" y="132"/>
                  <a:pt x="196" y="149"/>
                  <a:pt x="265" y="164"/>
                </a:cubicBezTo>
                <a:cubicBezTo>
                  <a:pt x="316" y="175"/>
                  <a:pt x="365" y="183"/>
                  <a:pt x="411" y="207"/>
                </a:cubicBezTo>
                <a:cubicBezTo>
                  <a:pt x="382" y="238"/>
                  <a:pt x="339" y="247"/>
                  <a:pt x="298" y="258"/>
                </a:cubicBezTo>
                <a:cubicBezTo>
                  <a:pt x="243" y="273"/>
                  <a:pt x="189" y="286"/>
                  <a:pt x="134" y="30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4824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88025" y="2332038"/>
            <a:ext cx="2470150" cy="760412"/>
          </a:xfrm>
          <a:custGeom>
            <a:avLst/>
            <a:gdLst>
              <a:gd name="T0" fmla="*/ 380564032 w 6861"/>
              <a:gd name="T1" fmla="*/ 3503442 h 2111"/>
              <a:gd name="T2" fmla="*/ 378231053 w 6861"/>
              <a:gd name="T3" fmla="*/ 2984374 h 2111"/>
              <a:gd name="T4" fmla="*/ 382378932 w 6861"/>
              <a:gd name="T5" fmla="*/ 3503442 h 2111"/>
              <a:gd name="T6" fmla="*/ 477001410 w 6861"/>
              <a:gd name="T7" fmla="*/ 4152188 h 2111"/>
              <a:gd name="T8" fmla="*/ 537145116 w 6861"/>
              <a:gd name="T9" fmla="*/ 4411542 h 2111"/>
              <a:gd name="T10" fmla="*/ 756721326 w 6861"/>
              <a:gd name="T11" fmla="*/ 4800934 h 2111"/>
              <a:gd name="T12" fmla="*/ 853806393 w 6861"/>
              <a:gd name="T13" fmla="*/ 9342153 h 2111"/>
              <a:gd name="T14" fmla="*/ 871434789 w 6861"/>
              <a:gd name="T15" fmla="*/ 8823445 h 2111"/>
              <a:gd name="T16" fmla="*/ 887507866 w 6861"/>
              <a:gd name="T17" fmla="*/ 7914985 h 2111"/>
              <a:gd name="T18" fmla="*/ 846418265 w 6861"/>
              <a:gd name="T19" fmla="*/ 259354 h 2111"/>
              <a:gd name="T20" fmla="*/ 861713322 w 6861"/>
              <a:gd name="T21" fmla="*/ 1038137 h 2111"/>
              <a:gd name="T22" fmla="*/ 889192795 w 6861"/>
              <a:gd name="T23" fmla="*/ 5709034 h 2111"/>
              <a:gd name="T24" fmla="*/ 875582668 w 6861"/>
              <a:gd name="T25" fmla="*/ 11807459 h 2111"/>
              <a:gd name="T26" fmla="*/ 842140776 w 6861"/>
              <a:gd name="T27" fmla="*/ 18944021 h 2111"/>
              <a:gd name="T28" fmla="*/ 5055149 w 6861"/>
              <a:gd name="T29" fmla="*/ 256394285 h 2111"/>
              <a:gd name="T30" fmla="*/ 0 w 6861"/>
              <a:gd name="T31" fmla="*/ 253280233 h 2111"/>
              <a:gd name="T32" fmla="*/ 35516012 w 6861"/>
              <a:gd name="T33" fmla="*/ 261714287 h 2111"/>
              <a:gd name="T34" fmla="*/ 156840304 w 6861"/>
              <a:gd name="T35" fmla="*/ 252631488 h 2111"/>
              <a:gd name="T36" fmla="*/ 231371437 w 6861"/>
              <a:gd name="T37" fmla="*/ 237579941 h 2111"/>
              <a:gd name="T38" fmla="*/ 319513056 w 6861"/>
              <a:gd name="T39" fmla="*/ 182953470 h 2111"/>
              <a:gd name="T40" fmla="*/ 491000367 w 6861"/>
              <a:gd name="T41" fmla="*/ 105360468 h 2111"/>
              <a:gd name="T42" fmla="*/ 720427654 w 6861"/>
              <a:gd name="T43" fmla="*/ 83951142 h 2111"/>
              <a:gd name="T44" fmla="*/ 844344146 w 6861"/>
              <a:gd name="T45" fmla="*/ 84210496 h 2111"/>
              <a:gd name="T46" fmla="*/ 833326578 w 6861"/>
              <a:gd name="T47" fmla="*/ 79668916 h 2111"/>
              <a:gd name="T48" fmla="*/ 799884686 w 6861"/>
              <a:gd name="T49" fmla="*/ 67212712 h 2111"/>
              <a:gd name="T50" fmla="*/ 868064570 w 6861"/>
              <a:gd name="T51" fmla="*/ 89400821 h 2111"/>
              <a:gd name="T52" fmla="*/ 838122507 w 6861"/>
              <a:gd name="T53" fmla="*/ 98872651 h 2111"/>
              <a:gd name="T54" fmla="*/ 174079510 w 6861"/>
              <a:gd name="T55" fmla="*/ 226680582 h 2111"/>
              <a:gd name="T56" fmla="*/ 183541758 w 6861"/>
              <a:gd name="T57" fmla="*/ 234725244 h 2111"/>
              <a:gd name="T58" fmla="*/ 192226346 w 6861"/>
              <a:gd name="T59" fmla="*/ 244456789 h 2111"/>
              <a:gd name="T60" fmla="*/ 187560027 w 6861"/>
              <a:gd name="T61" fmla="*/ 255096793 h 2111"/>
              <a:gd name="T62" fmla="*/ 165913362 w 6861"/>
              <a:gd name="T63" fmla="*/ 267293643 h 2111"/>
              <a:gd name="T64" fmla="*/ 152822035 w 6861"/>
              <a:gd name="T65" fmla="*/ 273781460 h 21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61"/>
              <a:gd name="T100" fmla="*/ 0 h 2111"/>
              <a:gd name="T101" fmla="*/ 6861 w 6861"/>
              <a:gd name="T102" fmla="*/ 2111 h 211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61" h="2111" extrusionOk="0">
                <a:moveTo>
                  <a:pt x="2936" y="27"/>
                </a:moveTo>
                <a:cubicBezTo>
                  <a:pt x="2930" y="26"/>
                  <a:pt x="2924" y="24"/>
                  <a:pt x="2918" y="23"/>
                </a:cubicBezTo>
                <a:cubicBezTo>
                  <a:pt x="2936" y="25"/>
                  <a:pt x="2932" y="25"/>
                  <a:pt x="2950" y="27"/>
                </a:cubicBezTo>
                <a:cubicBezTo>
                  <a:pt x="3191" y="54"/>
                  <a:pt x="3438" y="35"/>
                  <a:pt x="3680" y="32"/>
                </a:cubicBezTo>
                <a:cubicBezTo>
                  <a:pt x="3835" y="30"/>
                  <a:pt x="3989" y="33"/>
                  <a:pt x="4144" y="34"/>
                </a:cubicBezTo>
                <a:cubicBezTo>
                  <a:pt x="4709" y="37"/>
                  <a:pt x="5273" y="29"/>
                  <a:pt x="5838" y="37"/>
                </a:cubicBezTo>
                <a:cubicBezTo>
                  <a:pt x="6088" y="40"/>
                  <a:pt x="6337" y="67"/>
                  <a:pt x="6587" y="72"/>
                </a:cubicBezTo>
                <a:cubicBezTo>
                  <a:pt x="6633" y="73"/>
                  <a:pt x="6678" y="71"/>
                  <a:pt x="6723" y="68"/>
                </a:cubicBezTo>
                <a:cubicBezTo>
                  <a:pt x="6765" y="65"/>
                  <a:pt x="6806" y="63"/>
                  <a:pt x="6847" y="61"/>
                </a:cubicBezTo>
                <a:cubicBezTo>
                  <a:pt x="6742" y="33"/>
                  <a:pt x="6638" y="15"/>
                  <a:pt x="6530" y="2"/>
                </a:cubicBezTo>
                <a:cubicBezTo>
                  <a:pt x="6569" y="4"/>
                  <a:pt x="6609" y="5"/>
                  <a:pt x="6648" y="8"/>
                </a:cubicBezTo>
                <a:cubicBezTo>
                  <a:pt x="6722" y="14"/>
                  <a:pt x="6789" y="27"/>
                  <a:pt x="6860" y="44"/>
                </a:cubicBezTo>
                <a:cubicBezTo>
                  <a:pt x="6831" y="57"/>
                  <a:pt x="6795" y="79"/>
                  <a:pt x="6755" y="91"/>
                </a:cubicBezTo>
                <a:cubicBezTo>
                  <a:pt x="6670" y="116"/>
                  <a:pt x="6584" y="131"/>
                  <a:pt x="6497" y="146"/>
                </a:cubicBezTo>
              </a:path>
              <a:path w="6861" h="2111" extrusionOk="0">
                <a:moveTo>
                  <a:pt x="39" y="1976"/>
                </a:moveTo>
                <a:cubicBezTo>
                  <a:pt x="26" y="1967"/>
                  <a:pt x="13" y="1960"/>
                  <a:pt x="0" y="1952"/>
                </a:cubicBezTo>
                <a:cubicBezTo>
                  <a:pt x="90" y="1975"/>
                  <a:pt x="180" y="2005"/>
                  <a:pt x="274" y="2017"/>
                </a:cubicBezTo>
                <a:cubicBezTo>
                  <a:pt x="568" y="2053"/>
                  <a:pt x="919" y="1998"/>
                  <a:pt x="1210" y="1947"/>
                </a:cubicBezTo>
                <a:cubicBezTo>
                  <a:pt x="1395" y="1914"/>
                  <a:pt x="1607" y="1892"/>
                  <a:pt x="1785" y="1831"/>
                </a:cubicBezTo>
                <a:cubicBezTo>
                  <a:pt x="2026" y="1749"/>
                  <a:pt x="2245" y="1537"/>
                  <a:pt x="2465" y="1410"/>
                </a:cubicBezTo>
                <a:cubicBezTo>
                  <a:pt x="2890" y="1164"/>
                  <a:pt x="3308" y="932"/>
                  <a:pt x="3788" y="812"/>
                </a:cubicBezTo>
                <a:cubicBezTo>
                  <a:pt x="4356" y="670"/>
                  <a:pt x="4975" y="657"/>
                  <a:pt x="5558" y="647"/>
                </a:cubicBezTo>
                <a:cubicBezTo>
                  <a:pt x="5877" y="641"/>
                  <a:pt x="6196" y="634"/>
                  <a:pt x="6514" y="649"/>
                </a:cubicBezTo>
                <a:cubicBezTo>
                  <a:pt x="6490" y="640"/>
                  <a:pt x="6457" y="624"/>
                  <a:pt x="6429" y="614"/>
                </a:cubicBezTo>
                <a:cubicBezTo>
                  <a:pt x="6342" y="584"/>
                  <a:pt x="6257" y="551"/>
                  <a:pt x="6171" y="518"/>
                </a:cubicBezTo>
                <a:cubicBezTo>
                  <a:pt x="6363" y="557"/>
                  <a:pt x="6559" y="597"/>
                  <a:pt x="6697" y="689"/>
                </a:cubicBezTo>
                <a:cubicBezTo>
                  <a:pt x="6621" y="716"/>
                  <a:pt x="6549" y="741"/>
                  <a:pt x="6466" y="762"/>
                </a:cubicBezTo>
              </a:path>
              <a:path w="6861" h="2111" extrusionOk="0">
                <a:moveTo>
                  <a:pt x="1343" y="1747"/>
                </a:moveTo>
                <a:cubicBezTo>
                  <a:pt x="1367" y="1768"/>
                  <a:pt x="1392" y="1788"/>
                  <a:pt x="1416" y="1809"/>
                </a:cubicBezTo>
                <a:cubicBezTo>
                  <a:pt x="1441" y="1830"/>
                  <a:pt x="1470" y="1852"/>
                  <a:pt x="1483" y="1884"/>
                </a:cubicBezTo>
                <a:cubicBezTo>
                  <a:pt x="1498" y="1921"/>
                  <a:pt x="1473" y="1944"/>
                  <a:pt x="1447" y="1966"/>
                </a:cubicBezTo>
                <a:cubicBezTo>
                  <a:pt x="1399" y="2006"/>
                  <a:pt x="1336" y="2031"/>
                  <a:pt x="1280" y="2060"/>
                </a:cubicBezTo>
                <a:cubicBezTo>
                  <a:pt x="1229" y="2086"/>
                  <a:pt x="1213" y="2095"/>
                  <a:pt x="1179" y="211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4825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94375" y="1943100"/>
            <a:ext cx="673100" cy="284163"/>
          </a:xfrm>
          <a:custGeom>
            <a:avLst/>
            <a:gdLst>
              <a:gd name="T0" fmla="*/ 1037561 w 1869"/>
              <a:gd name="T1" fmla="*/ 47335137 h 788"/>
              <a:gd name="T2" fmla="*/ 0 w 1869"/>
              <a:gd name="T3" fmla="*/ 38102364 h 788"/>
              <a:gd name="T4" fmla="*/ 7392936 w 1869"/>
              <a:gd name="T5" fmla="*/ 49155872 h 788"/>
              <a:gd name="T6" fmla="*/ 18676814 w 1869"/>
              <a:gd name="T7" fmla="*/ 68922149 h 788"/>
              <a:gd name="T8" fmla="*/ 28274522 w 1869"/>
              <a:gd name="T9" fmla="*/ 86997873 h 788"/>
              <a:gd name="T10" fmla="*/ 34629897 w 1869"/>
              <a:gd name="T11" fmla="*/ 93500085 h 788"/>
              <a:gd name="T12" fmla="*/ 38910150 w 1869"/>
              <a:gd name="T13" fmla="*/ 86997873 h 788"/>
              <a:gd name="T14" fmla="*/ 45265525 w 1869"/>
              <a:gd name="T15" fmla="*/ 65671223 h 788"/>
              <a:gd name="T16" fmla="*/ 62256168 w 1869"/>
              <a:gd name="T17" fmla="*/ 21066648 h 788"/>
              <a:gd name="T18" fmla="*/ 72891436 w 1869"/>
              <a:gd name="T19" fmla="*/ 0 h 788"/>
              <a:gd name="T20" fmla="*/ 103500739 w 1869"/>
              <a:gd name="T21" fmla="*/ 60859565 h 788"/>
              <a:gd name="T22" fmla="*/ 93384072 w 1869"/>
              <a:gd name="T23" fmla="*/ 63200303 h 788"/>
              <a:gd name="T24" fmla="*/ 82878454 w 1869"/>
              <a:gd name="T25" fmla="*/ 67361777 h 788"/>
              <a:gd name="T26" fmla="*/ 84564625 w 1869"/>
              <a:gd name="T27" fmla="*/ 73473445 h 788"/>
              <a:gd name="T28" fmla="*/ 94162332 w 1869"/>
              <a:gd name="T29" fmla="*/ 81926212 h 788"/>
              <a:gd name="T30" fmla="*/ 99480146 w 1869"/>
              <a:gd name="T31" fmla="*/ 91939352 h 788"/>
              <a:gd name="T32" fmla="*/ 94162332 w 1869"/>
              <a:gd name="T33" fmla="*/ 99221930 h 788"/>
              <a:gd name="T34" fmla="*/ 82229843 w 1869"/>
              <a:gd name="T35" fmla="*/ 102342675 h 788"/>
              <a:gd name="T36" fmla="*/ 75096568 w 1869"/>
              <a:gd name="T37" fmla="*/ 101562669 h 788"/>
              <a:gd name="T38" fmla="*/ 122047904 w 1869"/>
              <a:gd name="T39" fmla="*/ 33680888 h 788"/>
              <a:gd name="T40" fmla="*/ 124771636 w 1869"/>
              <a:gd name="T41" fmla="*/ 42393658 h 788"/>
              <a:gd name="T42" fmla="*/ 122177554 w 1869"/>
              <a:gd name="T43" fmla="*/ 67881781 h 788"/>
              <a:gd name="T44" fmla="*/ 120102432 w 1869"/>
              <a:gd name="T45" fmla="*/ 90248798 h 788"/>
              <a:gd name="T46" fmla="*/ 121269643 w 1869"/>
              <a:gd name="T47" fmla="*/ 94930276 h 788"/>
              <a:gd name="T48" fmla="*/ 150971036 w 1869"/>
              <a:gd name="T49" fmla="*/ 63980670 h 788"/>
              <a:gd name="T50" fmla="*/ 146950443 w 1869"/>
              <a:gd name="T51" fmla="*/ 78025102 h 788"/>
              <a:gd name="T52" fmla="*/ 150063125 w 1869"/>
              <a:gd name="T53" fmla="*/ 90898984 h 788"/>
              <a:gd name="T54" fmla="*/ 162903525 w 1869"/>
              <a:gd name="T55" fmla="*/ 86737871 h 788"/>
              <a:gd name="T56" fmla="*/ 166664818 w 1869"/>
              <a:gd name="T57" fmla="*/ 74513813 h 788"/>
              <a:gd name="T58" fmla="*/ 155380939 w 1869"/>
              <a:gd name="T59" fmla="*/ 73473445 h 788"/>
              <a:gd name="T60" fmla="*/ 149674175 w 1869"/>
              <a:gd name="T61" fmla="*/ 77894920 h 788"/>
              <a:gd name="T62" fmla="*/ 195068990 w 1869"/>
              <a:gd name="T63" fmla="*/ 70092338 h 788"/>
              <a:gd name="T64" fmla="*/ 198311682 w 1869"/>
              <a:gd name="T65" fmla="*/ 76074546 h 788"/>
              <a:gd name="T66" fmla="*/ 203759147 w 1869"/>
              <a:gd name="T67" fmla="*/ 90509161 h 788"/>
              <a:gd name="T68" fmla="*/ 211022072 w 1869"/>
              <a:gd name="T69" fmla="*/ 90638982 h 788"/>
              <a:gd name="T70" fmla="*/ 214783365 w 1869"/>
              <a:gd name="T71" fmla="*/ 82576397 h 788"/>
              <a:gd name="T72" fmla="*/ 220230829 w 1869"/>
              <a:gd name="T73" fmla="*/ 78154922 h 788"/>
              <a:gd name="T74" fmla="*/ 226586204 w 1869"/>
              <a:gd name="T75" fmla="*/ 83226583 h 788"/>
              <a:gd name="T76" fmla="*/ 234368090 w 1869"/>
              <a:gd name="T77" fmla="*/ 88298243 h 788"/>
              <a:gd name="T78" fmla="*/ 241112775 w 1869"/>
              <a:gd name="T79" fmla="*/ 82056394 h 788"/>
              <a:gd name="T80" fmla="*/ 241631376 w 1869"/>
              <a:gd name="T81" fmla="*/ 68922149 h 788"/>
              <a:gd name="T82" fmla="*/ 240074854 w 1869"/>
              <a:gd name="T83" fmla="*/ 61509750 h 7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869"/>
              <a:gd name="T127" fmla="*/ 0 h 788"/>
              <a:gd name="T128" fmla="*/ 1869 w 1869"/>
              <a:gd name="T129" fmla="*/ 788 h 7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869" h="788" extrusionOk="0">
                <a:moveTo>
                  <a:pt x="8" y="364"/>
                </a:moveTo>
                <a:cubicBezTo>
                  <a:pt x="6" y="340"/>
                  <a:pt x="4" y="317"/>
                  <a:pt x="0" y="293"/>
                </a:cubicBezTo>
                <a:cubicBezTo>
                  <a:pt x="20" y="321"/>
                  <a:pt x="38" y="349"/>
                  <a:pt x="57" y="378"/>
                </a:cubicBezTo>
                <a:cubicBezTo>
                  <a:pt x="89" y="427"/>
                  <a:pt x="117" y="479"/>
                  <a:pt x="144" y="530"/>
                </a:cubicBezTo>
                <a:cubicBezTo>
                  <a:pt x="169" y="577"/>
                  <a:pt x="190" y="624"/>
                  <a:pt x="218" y="669"/>
                </a:cubicBezTo>
                <a:cubicBezTo>
                  <a:pt x="233" y="694"/>
                  <a:pt x="245" y="704"/>
                  <a:pt x="267" y="719"/>
                </a:cubicBezTo>
                <a:cubicBezTo>
                  <a:pt x="285" y="701"/>
                  <a:pt x="289" y="699"/>
                  <a:pt x="300" y="669"/>
                </a:cubicBezTo>
                <a:cubicBezTo>
                  <a:pt x="320" y="615"/>
                  <a:pt x="332" y="560"/>
                  <a:pt x="349" y="505"/>
                </a:cubicBezTo>
                <a:cubicBezTo>
                  <a:pt x="385" y="387"/>
                  <a:pt x="431" y="275"/>
                  <a:pt x="480" y="162"/>
                </a:cubicBezTo>
                <a:cubicBezTo>
                  <a:pt x="505" y="105"/>
                  <a:pt x="529" y="53"/>
                  <a:pt x="562" y="0"/>
                </a:cubicBezTo>
              </a:path>
              <a:path w="1869" h="788" extrusionOk="0">
                <a:moveTo>
                  <a:pt x="798" y="468"/>
                </a:moveTo>
                <a:cubicBezTo>
                  <a:pt x="772" y="471"/>
                  <a:pt x="745" y="477"/>
                  <a:pt x="720" y="486"/>
                </a:cubicBezTo>
                <a:cubicBezTo>
                  <a:pt x="694" y="495"/>
                  <a:pt x="663" y="503"/>
                  <a:pt x="639" y="518"/>
                </a:cubicBezTo>
                <a:cubicBezTo>
                  <a:pt x="613" y="534"/>
                  <a:pt x="638" y="553"/>
                  <a:pt x="652" y="565"/>
                </a:cubicBezTo>
                <a:cubicBezTo>
                  <a:pt x="678" y="587"/>
                  <a:pt x="703" y="605"/>
                  <a:pt x="726" y="630"/>
                </a:cubicBezTo>
                <a:cubicBezTo>
                  <a:pt x="743" y="649"/>
                  <a:pt x="765" y="681"/>
                  <a:pt x="767" y="707"/>
                </a:cubicBezTo>
                <a:cubicBezTo>
                  <a:pt x="769" y="731"/>
                  <a:pt x="745" y="753"/>
                  <a:pt x="726" y="763"/>
                </a:cubicBezTo>
                <a:cubicBezTo>
                  <a:pt x="700" y="776"/>
                  <a:pt x="663" y="785"/>
                  <a:pt x="634" y="787"/>
                </a:cubicBezTo>
                <a:cubicBezTo>
                  <a:pt x="614" y="789"/>
                  <a:pt x="598" y="786"/>
                  <a:pt x="579" y="781"/>
                </a:cubicBezTo>
              </a:path>
              <a:path w="1869" h="788" extrusionOk="0">
                <a:moveTo>
                  <a:pt x="941" y="259"/>
                </a:moveTo>
                <a:cubicBezTo>
                  <a:pt x="977" y="251"/>
                  <a:pt x="964" y="294"/>
                  <a:pt x="962" y="326"/>
                </a:cubicBezTo>
                <a:cubicBezTo>
                  <a:pt x="957" y="392"/>
                  <a:pt x="951" y="457"/>
                  <a:pt x="942" y="522"/>
                </a:cubicBezTo>
                <a:cubicBezTo>
                  <a:pt x="934" y="577"/>
                  <a:pt x="923" y="638"/>
                  <a:pt x="926" y="694"/>
                </a:cubicBezTo>
                <a:cubicBezTo>
                  <a:pt x="929" y="715"/>
                  <a:pt x="929" y="719"/>
                  <a:pt x="935" y="730"/>
                </a:cubicBezTo>
              </a:path>
              <a:path w="1869" h="788" extrusionOk="0">
                <a:moveTo>
                  <a:pt x="1164" y="492"/>
                </a:moveTo>
                <a:cubicBezTo>
                  <a:pt x="1155" y="528"/>
                  <a:pt x="1140" y="563"/>
                  <a:pt x="1133" y="600"/>
                </a:cubicBezTo>
                <a:cubicBezTo>
                  <a:pt x="1127" y="634"/>
                  <a:pt x="1122" y="678"/>
                  <a:pt x="1157" y="699"/>
                </a:cubicBezTo>
                <a:cubicBezTo>
                  <a:pt x="1191" y="719"/>
                  <a:pt x="1232" y="689"/>
                  <a:pt x="1256" y="667"/>
                </a:cubicBezTo>
                <a:cubicBezTo>
                  <a:pt x="1281" y="644"/>
                  <a:pt x="1303" y="607"/>
                  <a:pt x="1285" y="573"/>
                </a:cubicBezTo>
                <a:cubicBezTo>
                  <a:pt x="1269" y="542"/>
                  <a:pt x="1222" y="555"/>
                  <a:pt x="1198" y="565"/>
                </a:cubicBezTo>
                <a:cubicBezTo>
                  <a:pt x="1179" y="573"/>
                  <a:pt x="1167" y="585"/>
                  <a:pt x="1154" y="599"/>
                </a:cubicBezTo>
              </a:path>
              <a:path w="1869" h="788" extrusionOk="0">
                <a:moveTo>
                  <a:pt x="1504" y="539"/>
                </a:moveTo>
                <a:cubicBezTo>
                  <a:pt x="1530" y="526"/>
                  <a:pt x="1523" y="554"/>
                  <a:pt x="1529" y="585"/>
                </a:cubicBezTo>
                <a:cubicBezTo>
                  <a:pt x="1536" y="624"/>
                  <a:pt x="1547" y="664"/>
                  <a:pt x="1571" y="696"/>
                </a:cubicBezTo>
                <a:cubicBezTo>
                  <a:pt x="1588" y="719"/>
                  <a:pt x="1610" y="720"/>
                  <a:pt x="1627" y="697"/>
                </a:cubicBezTo>
                <a:cubicBezTo>
                  <a:pt x="1640" y="679"/>
                  <a:pt x="1646" y="655"/>
                  <a:pt x="1656" y="635"/>
                </a:cubicBezTo>
                <a:cubicBezTo>
                  <a:pt x="1664" y="618"/>
                  <a:pt x="1675" y="595"/>
                  <a:pt x="1698" y="601"/>
                </a:cubicBezTo>
                <a:cubicBezTo>
                  <a:pt x="1715" y="605"/>
                  <a:pt x="1734" y="629"/>
                  <a:pt x="1747" y="640"/>
                </a:cubicBezTo>
                <a:cubicBezTo>
                  <a:pt x="1765" y="655"/>
                  <a:pt x="1782" y="675"/>
                  <a:pt x="1807" y="679"/>
                </a:cubicBezTo>
                <a:cubicBezTo>
                  <a:pt x="1835" y="684"/>
                  <a:pt x="1852" y="654"/>
                  <a:pt x="1859" y="631"/>
                </a:cubicBezTo>
                <a:cubicBezTo>
                  <a:pt x="1870" y="598"/>
                  <a:pt x="1867" y="564"/>
                  <a:pt x="1863" y="530"/>
                </a:cubicBezTo>
                <a:cubicBezTo>
                  <a:pt x="1860" y="511"/>
                  <a:pt x="1855" y="492"/>
                  <a:pt x="1851" y="47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4826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73988" y="1897063"/>
            <a:ext cx="739775" cy="239712"/>
          </a:xfrm>
          <a:custGeom>
            <a:avLst/>
            <a:gdLst>
              <a:gd name="T0" fmla="*/ 0 w 2056"/>
              <a:gd name="T1" fmla="*/ 2202399 h 666"/>
              <a:gd name="T2" fmla="*/ 517771 w 2056"/>
              <a:gd name="T3" fmla="*/ 0 h 666"/>
              <a:gd name="T4" fmla="*/ 5049252 w 2056"/>
              <a:gd name="T5" fmla="*/ 8290940 h 666"/>
              <a:gd name="T6" fmla="*/ 21102658 w 2056"/>
              <a:gd name="T7" fmla="*/ 36143963 h 666"/>
              <a:gd name="T8" fmla="*/ 32236703 w 2056"/>
              <a:gd name="T9" fmla="*/ 44694050 h 666"/>
              <a:gd name="T10" fmla="*/ 41558372 w 2056"/>
              <a:gd name="T11" fmla="*/ 36532685 h 666"/>
              <a:gd name="T12" fmla="*/ 49455542 w 2056"/>
              <a:gd name="T13" fmla="*/ 16323091 h 666"/>
              <a:gd name="T14" fmla="*/ 52433352 w 2056"/>
              <a:gd name="T15" fmla="*/ 2331973 h 666"/>
              <a:gd name="T16" fmla="*/ 51138746 w 2056"/>
              <a:gd name="T17" fmla="*/ 2072825 h 666"/>
              <a:gd name="T18" fmla="*/ 112893767 w 2056"/>
              <a:gd name="T19" fmla="*/ 31868739 h 666"/>
              <a:gd name="T20" fmla="*/ 111728333 w 2056"/>
              <a:gd name="T21" fmla="*/ 25132327 h 666"/>
              <a:gd name="T22" fmla="*/ 109786424 w 2056"/>
              <a:gd name="T23" fmla="*/ 17359324 h 666"/>
              <a:gd name="T24" fmla="*/ 104348934 w 2056"/>
              <a:gd name="T25" fmla="*/ 24614031 h 666"/>
              <a:gd name="T26" fmla="*/ 98522846 w 2056"/>
              <a:gd name="T27" fmla="*/ 42491651 h 666"/>
              <a:gd name="T28" fmla="*/ 93991724 w 2056"/>
              <a:gd name="T29" fmla="*/ 61146716 h 666"/>
              <a:gd name="T30" fmla="*/ 90107905 w 2056"/>
              <a:gd name="T31" fmla="*/ 70603822 h 666"/>
              <a:gd name="T32" fmla="*/ 87259628 w 2056"/>
              <a:gd name="T33" fmla="*/ 70733396 h 666"/>
              <a:gd name="T34" fmla="*/ 74313205 w 2056"/>
              <a:gd name="T35" fmla="*/ 57519362 h 666"/>
              <a:gd name="T36" fmla="*/ 82469441 w 2056"/>
              <a:gd name="T37" fmla="*/ 56353556 h 666"/>
              <a:gd name="T38" fmla="*/ 98652378 w 2056"/>
              <a:gd name="T39" fmla="*/ 57389788 h 666"/>
              <a:gd name="T40" fmla="*/ 119108093 w 2056"/>
              <a:gd name="T41" fmla="*/ 58814743 h 666"/>
              <a:gd name="T42" fmla="*/ 144094929 w 2056"/>
              <a:gd name="T43" fmla="*/ 60498846 h 666"/>
              <a:gd name="T44" fmla="*/ 146425076 w 2056"/>
              <a:gd name="T45" fmla="*/ 51948758 h 666"/>
              <a:gd name="T46" fmla="*/ 145389535 w 2056"/>
              <a:gd name="T47" fmla="*/ 47673534 h 666"/>
              <a:gd name="T48" fmla="*/ 139563447 w 2056"/>
              <a:gd name="T49" fmla="*/ 54410305 h 666"/>
              <a:gd name="T50" fmla="*/ 135291031 w 2056"/>
              <a:gd name="T51" fmla="*/ 67365191 h 666"/>
              <a:gd name="T52" fmla="*/ 139433915 w 2056"/>
              <a:gd name="T53" fmla="*/ 72158351 h 666"/>
              <a:gd name="T54" fmla="*/ 147460977 w 2056"/>
              <a:gd name="T55" fmla="*/ 63737837 h 666"/>
              <a:gd name="T56" fmla="*/ 153286705 w 2056"/>
              <a:gd name="T57" fmla="*/ 52985350 h 666"/>
              <a:gd name="T58" fmla="*/ 155099442 w 2056"/>
              <a:gd name="T59" fmla="*/ 49875933 h 666"/>
              <a:gd name="T60" fmla="*/ 153286705 w 2056"/>
              <a:gd name="T61" fmla="*/ 61146716 h 666"/>
              <a:gd name="T62" fmla="*/ 155617212 w 2056"/>
              <a:gd name="T63" fmla="*/ 72547073 h 666"/>
              <a:gd name="T64" fmla="*/ 168045864 w 2056"/>
              <a:gd name="T65" fmla="*/ 71640055 h 666"/>
              <a:gd name="T66" fmla="*/ 204425451 w 2056"/>
              <a:gd name="T67" fmla="*/ 51042099 h 666"/>
              <a:gd name="T68" fmla="*/ 195492380 w 2056"/>
              <a:gd name="T69" fmla="*/ 53373712 h 666"/>
              <a:gd name="T70" fmla="*/ 194068241 w 2056"/>
              <a:gd name="T71" fmla="*/ 54151157 h 666"/>
              <a:gd name="T72" fmla="*/ 199894329 w 2056"/>
              <a:gd name="T73" fmla="*/ 60757994 h 666"/>
              <a:gd name="T74" fmla="*/ 210639777 w 2056"/>
              <a:gd name="T75" fmla="*/ 71380907 h 666"/>
              <a:gd name="T76" fmla="*/ 213358522 w 2056"/>
              <a:gd name="T77" fmla="*/ 80838013 h 666"/>
              <a:gd name="T78" fmla="*/ 201318468 w 2056"/>
              <a:gd name="T79" fmla="*/ 84724515 h 666"/>
              <a:gd name="T80" fmla="*/ 191219964 w 2056"/>
              <a:gd name="T81" fmla="*/ 86149469 h 666"/>
              <a:gd name="T82" fmla="*/ 241711406 w 2056"/>
              <a:gd name="T83" fmla="*/ 16711814 h 666"/>
              <a:gd name="T84" fmla="*/ 244948282 w 2056"/>
              <a:gd name="T85" fmla="*/ 16452666 h 666"/>
              <a:gd name="T86" fmla="*/ 244689217 w 2056"/>
              <a:gd name="T87" fmla="*/ 30702932 h 666"/>
              <a:gd name="T88" fmla="*/ 240028562 w 2056"/>
              <a:gd name="T89" fmla="*/ 55705685 h 666"/>
              <a:gd name="T90" fmla="*/ 237309817 w 2056"/>
              <a:gd name="T91" fmla="*/ 76951511 h 666"/>
              <a:gd name="T92" fmla="*/ 236921219 w 2056"/>
              <a:gd name="T93" fmla="*/ 81745031 h 666"/>
              <a:gd name="T94" fmla="*/ 226564010 w 2056"/>
              <a:gd name="T95" fmla="*/ 57130640 h 666"/>
              <a:gd name="T96" fmla="*/ 234591072 w 2056"/>
              <a:gd name="T97" fmla="*/ 53373712 h 666"/>
              <a:gd name="T98" fmla="*/ 254140058 w 2056"/>
              <a:gd name="T99" fmla="*/ 51819184 h 666"/>
              <a:gd name="T100" fmla="*/ 266050940 w 2056"/>
              <a:gd name="T101" fmla="*/ 50523803 h 6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56"/>
              <a:gd name="T154" fmla="*/ 0 h 666"/>
              <a:gd name="T155" fmla="*/ 2056 w 2056"/>
              <a:gd name="T156" fmla="*/ 666 h 6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56" h="666" extrusionOk="0">
                <a:moveTo>
                  <a:pt x="0" y="17"/>
                </a:moveTo>
                <a:cubicBezTo>
                  <a:pt x="1" y="11"/>
                  <a:pt x="3" y="6"/>
                  <a:pt x="4" y="0"/>
                </a:cubicBezTo>
                <a:cubicBezTo>
                  <a:pt x="17" y="19"/>
                  <a:pt x="28" y="41"/>
                  <a:pt x="39" y="64"/>
                </a:cubicBezTo>
                <a:cubicBezTo>
                  <a:pt x="75" y="139"/>
                  <a:pt x="111" y="213"/>
                  <a:pt x="163" y="279"/>
                </a:cubicBezTo>
                <a:cubicBezTo>
                  <a:pt x="184" y="305"/>
                  <a:pt x="213" y="341"/>
                  <a:pt x="249" y="345"/>
                </a:cubicBezTo>
                <a:cubicBezTo>
                  <a:pt x="283" y="349"/>
                  <a:pt x="307" y="307"/>
                  <a:pt x="321" y="282"/>
                </a:cubicBezTo>
                <a:cubicBezTo>
                  <a:pt x="348" y="233"/>
                  <a:pt x="367" y="179"/>
                  <a:pt x="382" y="126"/>
                </a:cubicBezTo>
                <a:cubicBezTo>
                  <a:pt x="391" y="94"/>
                  <a:pt x="414" y="52"/>
                  <a:pt x="405" y="18"/>
                </a:cubicBezTo>
                <a:cubicBezTo>
                  <a:pt x="402" y="17"/>
                  <a:pt x="398" y="17"/>
                  <a:pt x="395" y="16"/>
                </a:cubicBezTo>
              </a:path>
              <a:path w="2056" h="666" extrusionOk="0">
                <a:moveTo>
                  <a:pt x="872" y="246"/>
                </a:moveTo>
                <a:cubicBezTo>
                  <a:pt x="866" y="228"/>
                  <a:pt x="866" y="212"/>
                  <a:pt x="863" y="194"/>
                </a:cubicBezTo>
                <a:cubicBezTo>
                  <a:pt x="859" y="171"/>
                  <a:pt x="858" y="156"/>
                  <a:pt x="848" y="134"/>
                </a:cubicBezTo>
                <a:cubicBezTo>
                  <a:pt x="821" y="144"/>
                  <a:pt x="818" y="163"/>
                  <a:pt x="806" y="190"/>
                </a:cubicBezTo>
                <a:cubicBezTo>
                  <a:pt x="786" y="235"/>
                  <a:pt x="775" y="281"/>
                  <a:pt x="761" y="328"/>
                </a:cubicBezTo>
                <a:cubicBezTo>
                  <a:pt x="747" y="375"/>
                  <a:pt x="735" y="424"/>
                  <a:pt x="726" y="472"/>
                </a:cubicBezTo>
                <a:cubicBezTo>
                  <a:pt x="722" y="496"/>
                  <a:pt x="717" y="529"/>
                  <a:pt x="696" y="545"/>
                </a:cubicBezTo>
                <a:cubicBezTo>
                  <a:pt x="686" y="548"/>
                  <a:pt x="682" y="549"/>
                  <a:pt x="674" y="546"/>
                </a:cubicBezTo>
              </a:path>
              <a:path w="2056" h="666" extrusionOk="0">
                <a:moveTo>
                  <a:pt x="574" y="444"/>
                </a:moveTo>
                <a:cubicBezTo>
                  <a:pt x="593" y="432"/>
                  <a:pt x="613" y="433"/>
                  <a:pt x="637" y="435"/>
                </a:cubicBezTo>
                <a:cubicBezTo>
                  <a:pt x="679" y="438"/>
                  <a:pt x="721" y="440"/>
                  <a:pt x="762" y="443"/>
                </a:cubicBezTo>
                <a:cubicBezTo>
                  <a:pt x="815" y="446"/>
                  <a:pt x="867" y="452"/>
                  <a:pt x="920" y="454"/>
                </a:cubicBezTo>
              </a:path>
              <a:path w="2056" h="666" extrusionOk="0">
                <a:moveTo>
                  <a:pt x="1113" y="467"/>
                </a:moveTo>
                <a:cubicBezTo>
                  <a:pt x="1125" y="446"/>
                  <a:pt x="1126" y="425"/>
                  <a:pt x="1131" y="401"/>
                </a:cubicBezTo>
                <a:cubicBezTo>
                  <a:pt x="1134" y="387"/>
                  <a:pt x="1129" y="381"/>
                  <a:pt x="1123" y="368"/>
                </a:cubicBezTo>
                <a:cubicBezTo>
                  <a:pt x="1103" y="380"/>
                  <a:pt x="1088" y="398"/>
                  <a:pt x="1078" y="420"/>
                </a:cubicBezTo>
                <a:cubicBezTo>
                  <a:pt x="1064" y="451"/>
                  <a:pt x="1050" y="486"/>
                  <a:pt x="1045" y="520"/>
                </a:cubicBezTo>
                <a:cubicBezTo>
                  <a:pt x="1041" y="544"/>
                  <a:pt x="1048" y="568"/>
                  <a:pt x="1077" y="557"/>
                </a:cubicBezTo>
                <a:cubicBezTo>
                  <a:pt x="1105" y="546"/>
                  <a:pt x="1123" y="515"/>
                  <a:pt x="1139" y="492"/>
                </a:cubicBezTo>
                <a:cubicBezTo>
                  <a:pt x="1157" y="465"/>
                  <a:pt x="1172" y="439"/>
                  <a:pt x="1184" y="409"/>
                </a:cubicBezTo>
                <a:cubicBezTo>
                  <a:pt x="1190" y="396"/>
                  <a:pt x="1191" y="392"/>
                  <a:pt x="1198" y="385"/>
                </a:cubicBezTo>
                <a:cubicBezTo>
                  <a:pt x="1194" y="414"/>
                  <a:pt x="1188" y="443"/>
                  <a:pt x="1184" y="472"/>
                </a:cubicBezTo>
                <a:cubicBezTo>
                  <a:pt x="1181" y="500"/>
                  <a:pt x="1176" y="541"/>
                  <a:pt x="1202" y="560"/>
                </a:cubicBezTo>
                <a:cubicBezTo>
                  <a:pt x="1230" y="580"/>
                  <a:pt x="1271" y="562"/>
                  <a:pt x="1298" y="553"/>
                </a:cubicBezTo>
              </a:path>
              <a:path w="2056" h="666" extrusionOk="0">
                <a:moveTo>
                  <a:pt x="1579" y="394"/>
                </a:moveTo>
                <a:cubicBezTo>
                  <a:pt x="1553" y="396"/>
                  <a:pt x="1533" y="400"/>
                  <a:pt x="1510" y="412"/>
                </a:cubicBezTo>
                <a:cubicBezTo>
                  <a:pt x="1506" y="414"/>
                  <a:pt x="1503" y="416"/>
                  <a:pt x="1499" y="418"/>
                </a:cubicBezTo>
                <a:cubicBezTo>
                  <a:pt x="1507" y="441"/>
                  <a:pt x="1526" y="452"/>
                  <a:pt x="1544" y="469"/>
                </a:cubicBezTo>
                <a:cubicBezTo>
                  <a:pt x="1572" y="495"/>
                  <a:pt x="1604" y="520"/>
                  <a:pt x="1627" y="551"/>
                </a:cubicBezTo>
                <a:cubicBezTo>
                  <a:pt x="1639" y="567"/>
                  <a:pt x="1666" y="603"/>
                  <a:pt x="1648" y="624"/>
                </a:cubicBezTo>
                <a:cubicBezTo>
                  <a:pt x="1627" y="648"/>
                  <a:pt x="1583" y="650"/>
                  <a:pt x="1555" y="654"/>
                </a:cubicBezTo>
                <a:cubicBezTo>
                  <a:pt x="1516" y="659"/>
                  <a:pt x="1503" y="661"/>
                  <a:pt x="1477" y="665"/>
                </a:cubicBezTo>
              </a:path>
              <a:path w="2056" h="666" extrusionOk="0">
                <a:moveTo>
                  <a:pt x="1867" y="129"/>
                </a:moveTo>
                <a:cubicBezTo>
                  <a:pt x="1880" y="125"/>
                  <a:pt x="1883" y="124"/>
                  <a:pt x="1892" y="127"/>
                </a:cubicBezTo>
                <a:cubicBezTo>
                  <a:pt x="1899" y="164"/>
                  <a:pt x="1896" y="199"/>
                  <a:pt x="1890" y="237"/>
                </a:cubicBezTo>
                <a:cubicBezTo>
                  <a:pt x="1879" y="302"/>
                  <a:pt x="1866" y="366"/>
                  <a:pt x="1854" y="430"/>
                </a:cubicBezTo>
                <a:cubicBezTo>
                  <a:pt x="1844" y="484"/>
                  <a:pt x="1837" y="539"/>
                  <a:pt x="1833" y="594"/>
                </a:cubicBezTo>
                <a:cubicBezTo>
                  <a:pt x="1833" y="614"/>
                  <a:pt x="1834" y="619"/>
                  <a:pt x="1830" y="631"/>
                </a:cubicBezTo>
              </a:path>
              <a:path w="2056" h="666" extrusionOk="0">
                <a:moveTo>
                  <a:pt x="1750" y="441"/>
                </a:moveTo>
                <a:cubicBezTo>
                  <a:pt x="1769" y="428"/>
                  <a:pt x="1789" y="417"/>
                  <a:pt x="1812" y="412"/>
                </a:cubicBezTo>
                <a:cubicBezTo>
                  <a:pt x="1862" y="401"/>
                  <a:pt x="1912" y="403"/>
                  <a:pt x="1963" y="400"/>
                </a:cubicBezTo>
                <a:cubicBezTo>
                  <a:pt x="1994" y="398"/>
                  <a:pt x="2024" y="394"/>
                  <a:pt x="2055" y="39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272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C:\Users\jharlow\Documents\Documents\teaching\everyday13\hewitt materials\hewitt_ch14\figures_photos_14\14_19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93" y="136525"/>
            <a:ext cx="3261807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27964" cy="1143000"/>
          </a:xfrm>
        </p:spPr>
        <p:txBody>
          <a:bodyPr/>
          <a:lstStyle/>
          <a:p>
            <a:r>
              <a:rPr lang="en-US" dirty="0" smtClean="0"/>
              <a:t>Bernoulli’s Principle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072" y="3214254"/>
            <a:ext cx="8229600" cy="310341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Discovered by Daniel Bernoulli, a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Swiss scientist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States that where the speed of a fluid increases, internal pressure in the fluid decreases (and vice versa)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Applies to a smooth, steady flow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14_18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9"/>
          <a:stretch>
            <a:fillRect/>
          </a:stretch>
        </p:blipFill>
        <p:spPr bwMode="auto">
          <a:xfrm>
            <a:off x="2108200" y="4613275"/>
            <a:ext cx="5253038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0"/>
            <a:ext cx="8229600" cy="1143000"/>
          </a:xfrm>
        </p:spPr>
        <p:txBody>
          <a:bodyPr/>
          <a:lstStyle/>
          <a:p>
            <a:r>
              <a:rPr lang="en-US" smtClean="0"/>
              <a:t>Bernoulli’s Principle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0668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None/>
            </a:pPr>
            <a:r>
              <a:rPr lang="en-US" dirty="0" smtClean="0"/>
              <a:t>Streamlines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Thin lines representing fluid motion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Closer together, flow speed is greater and pressure within the fluid is less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Wider, flow speed is less and pressure within the fluid is greater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3"/>
          </a:xfrm>
        </p:spPr>
        <p:txBody>
          <a:bodyPr/>
          <a:lstStyle/>
          <a:p>
            <a:pPr eaLnBrk="1" hangingPunct="1"/>
            <a:r>
              <a:rPr lang="en-US" sz="3200" smtClean="0"/>
              <a:t>Bernoulli’s demo, lift.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334000" cy="4953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400" smtClean="0"/>
              <a:t>If the air were flowing equally above and below the beach-ball, there would be no force on the ball due to the Bernoulli effect.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smtClean="0"/>
              <a:t>The ball would then fall due to its own weight until the point where most of the flow is over the top of the ball, reducing the pressure there.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smtClean="0"/>
              <a:t>The ball sits at a point of stable equilibrium, where these forces balance.</a:t>
            </a:r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003800" y="1447800"/>
            <a:ext cx="4521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7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C:\Users\jharlow\Documents\Documents\teaching\everyday13\hewitt materials\hewitt_ch14\figures_photos_14\14_20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10" y="3968763"/>
            <a:ext cx="3381807" cy="28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91" y="240002"/>
            <a:ext cx="8631382" cy="346046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Applications of Bernoulli’s principle</a:t>
            </a:r>
          </a:p>
          <a:p>
            <a:r>
              <a:rPr lang="en-US" sz="2800" dirty="0" smtClean="0"/>
              <a:t>Blow on the top surface of a paper and the paper rises.</a:t>
            </a:r>
            <a:r>
              <a:rPr lang="en-US" dirty="0" smtClean="0"/>
              <a:t> </a:t>
            </a:r>
          </a:p>
          <a:p>
            <a:pPr lvl="1">
              <a:buFontTx/>
              <a:buNone/>
            </a:pPr>
            <a:r>
              <a:rPr lang="en-US" sz="2400" dirty="0" smtClean="0"/>
              <a:t>	</a:t>
            </a:r>
            <a:r>
              <a:rPr lang="en-US" dirty="0" smtClean="0"/>
              <a:t>Reason</a:t>
            </a:r>
            <a:r>
              <a:rPr lang="en-US" sz="2400" dirty="0" smtClean="0"/>
              <a:t>: Pressure of the moving air is less than the atmospheric pressure beneath it.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Wind blowing across a peaked roof can lift the roof off the house. </a:t>
            </a:r>
            <a:r>
              <a:rPr lang="en-US" sz="2400" dirty="0" smtClean="0"/>
              <a:t>	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7818" y="3648220"/>
            <a:ext cx="4849091" cy="247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dirty="0" smtClean="0"/>
              <a:t>Reason: Pressure is reduced as wind gains speed as it flows over the roof. The greater pressure inside the house lifts the roof up.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338"/>
          </a:xfrm>
        </p:spPr>
        <p:txBody>
          <a:bodyPr/>
          <a:lstStyle/>
          <a:p>
            <a:r>
              <a:rPr lang="en-CA" sz="3600" dirty="0" smtClean="0"/>
              <a:t>Chapter 14 Pre-class reading question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089212"/>
            <a:ext cx="8229600" cy="5190564"/>
          </a:xfrm>
        </p:spPr>
        <p:txBody>
          <a:bodyPr/>
          <a:lstStyle/>
          <a:p>
            <a:r>
              <a:rPr lang="en-CA" dirty="0" smtClean="0"/>
              <a:t>When a party balloon is compressed to one-third its volume with no change in temperature, what happens to the gas pressure in the balloon?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It drops by a factor of 3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It drops by a factor of 2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It remains the same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/>
              <a:t>It </a:t>
            </a:r>
            <a:r>
              <a:rPr lang="en-CA" dirty="0" smtClean="0"/>
              <a:t>doubles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/>
              <a:t>It </a:t>
            </a:r>
            <a:r>
              <a:rPr lang="en-CA" dirty="0" smtClean="0"/>
              <a:t>triples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46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686" y="1118957"/>
            <a:ext cx="8229600" cy="3968104"/>
          </a:xfrm>
        </p:spPr>
        <p:txBody>
          <a:bodyPr/>
          <a:lstStyle/>
          <a:p>
            <a:pPr eaLnBrk="1" hangingPunct="1"/>
            <a:r>
              <a:rPr lang="en-US" dirty="0" smtClean="0"/>
              <a:t>When wind speeds up as it blows over the top of a hill, what happens to the atmospheric pressure over the hill?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It decreases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It increases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It stays the same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2781" name="TextBox 34"/>
          <p:cNvSpPr txBox="1">
            <a:spLocks noChangeArrowheads="1"/>
          </p:cNvSpPr>
          <p:nvPr/>
        </p:nvSpPr>
        <p:spPr bwMode="auto">
          <a:xfrm>
            <a:off x="0" y="-76200"/>
            <a:ext cx="3147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In-class Discussion </a:t>
            </a:r>
            <a:r>
              <a:rPr lang="en-US" sz="1800" dirty="0" smtClean="0"/>
              <a:t>Question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81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5237451" cy="1143000"/>
          </a:xfrm>
        </p:spPr>
        <p:txBody>
          <a:bodyPr/>
          <a:lstStyle/>
          <a:p>
            <a:r>
              <a:rPr lang="en-US" dirty="0" smtClean="0"/>
              <a:t>Plasma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114425"/>
            <a:ext cx="4211782" cy="2279939"/>
          </a:xfrm>
        </p:spPr>
        <p:txBody>
          <a:bodyPr/>
          <a:lstStyle/>
          <a:p>
            <a:pPr marL="225425" indent="-225425"/>
            <a:r>
              <a:rPr lang="en-US" dirty="0" smtClean="0"/>
              <a:t>Plasma is the fourth state of matter (after solids, liquids and gases).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5" y="-1"/>
            <a:ext cx="3976255" cy="374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0946" y="3754582"/>
            <a:ext cx="8534400" cy="214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5425" indent="-225425"/>
            <a:r>
              <a:rPr lang="en-US" dirty="0" smtClean="0"/>
              <a:t>A plasma is an electrified gas. The atoms that make it up are ionized, stripped of one or more electrons, with a corresponding number of free electrons.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1" name="Picture 9" descr="14_2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6"/>
          <a:stretch>
            <a:fillRect/>
          </a:stretch>
        </p:blipFill>
        <p:spPr bwMode="auto">
          <a:xfrm>
            <a:off x="5911850" y="2120900"/>
            <a:ext cx="3133725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0"/>
            <a:ext cx="8229600" cy="833438"/>
          </a:xfrm>
        </p:spPr>
        <p:txBody>
          <a:bodyPr/>
          <a:lstStyle/>
          <a:p>
            <a:r>
              <a:rPr lang="en-US" smtClean="0"/>
              <a:t>Plasma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" y="760413"/>
            <a:ext cx="8686800" cy="528637"/>
          </a:xfrm>
        </p:spPr>
        <p:txBody>
          <a:bodyPr/>
          <a:lstStyle/>
          <a:p>
            <a:pPr marL="225425" indent="-225425">
              <a:lnSpc>
                <a:spcPct val="90000"/>
              </a:lnSpc>
              <a:buFontTx/>
              <a:buNone/>
            </a:pPr>
            <a:r>
              <a:rPr lang="en-US" sz="2800" smtClean="0"/>
              <a:t>Fluorescent lamps, neon signs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282575" y="1306513"/>
            <a:ext cx="5657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When you turn the lamp on, a high voltage between electrodes of the tube causes electrons to flow. 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These electrons ionize some atoms, forming plasma. 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Plasma provides a conducting path that keeps the current flowing.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The current activates some mercury atoms, causing them to emit ultraviolet radiation. 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This radiation causes the phosphor coating on the tube’s inner surface to glow with visible light.</a:t>
            </a:r>
          </a:p>
        </p:txBody>
      </p:sp>
    </p:spTree>
    <p:extLst>
      <p:ext uri="{BB962C8B-B14F-4D97-AF65-F5344CB8AC3E}">
        <p14:creationId xmlns:p14="http://schemas.microsoft.com/office/powerpoint/2010/main" val="22848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Picture 9" descr="14_28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"/>
          <a:stretch>
            <a:fillRect/>
          </a:stretch>
        </p:blipFill>
        <p:spPr bwMode="auto">
          <a:xfrm>
            <a:off x="6638925" y="1358900"/>
            <a:ext cx="238442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0"/>
            <a:ext cx="8229600" cy="833438"/>
          </a:xfrm>
        </p:spPr>
        <p:txBody>
          <a:bodyPr/>
          <a:lstStyle/>
          <a:p>
            <a:r>
              <a:rPr lang="en-US" smtClean="0"/>
              <a:t>Plasma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" y="760413"/>
            <a:ext cx="8686800" cy="528637"/>
          </a:xfrm>
        </p:spPr>
        <p:txBody>
          <a:bodyPr/>
          <a:lstStyle/>
          <a:p>
            <a:pPr marL="225425" indent="-225425">
              <a:lnSpc>
                <a:spcPct val="90000"/>
              </a:lnSpc>
              <a:buFontTx/>
              <a:buNone/>
            </a:pPr>
            <a:r>
              <a:rPr lang="en-US" sz="2800" smtClean="0"/>
              <a:t>Plasma screen TVs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179388" y="1262063"/>
            <a:ext cx="6475412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Flat plasma TV screens are composed of many thousands of pixels. 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Each has three separate cells—red, green and blue—each containing a different gas.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Pixels are sandwiched between a network of electrodes. 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Electrodes are charged to produce electric currents flowing through cells. 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Gases convert to glowing plasmas, releasing ultraviolet light to stimulate the phosphors. 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The image on the screen is the blend of pixel colors activated by the TV control signal.</a:t>
            </a:r>
          </a:p>
        </p:txBody>
      </p:sp>
    </p:spTree>
    <p:extLst>
      <p:ext uri="{BB962C8B-B14F-4D97-AF65-F5344CB8AC3E}">
        <p14:creationId xmlns:p14="http://schemas.microsoft.com/office/powerpoint/2010/main" val="11699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686" y="1118957"/>
            <a:ext cx="8229600" cy="3968104"/>
          </a:xfrm>
        </p:spPr>
        <p:txBody>
          <a:bodyPr/>
          <a:lstStyle/>
          <a:p>
            <a:pPr eaLnBrk="1" hangingPunct="1"/>
            <a:r>
              <a:rPr lang="en-US" dirty="0" smtClean="0"/>
              <a:t>Which of the following is in a plasma state?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Dry ice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A torch flame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Molten lava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Liquid hydrogen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Helium gas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2781" name="TextBox 34"/>
          <p:cNvSpPr txBox="1">
            <a:spLocks noChangeArrowheads="1"/>
          </p:cNvSpPr>
          <p:nvPr/>
        </p:nvSpPr>
        <p:spPr bwMode="auto">
          <a:xfrm>
            <a:off x="0" y="-76200"/>
            <a:ext cx="3147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In-class Discussion </a:t>
            </a:r>
            <a:r>
              <a:rPr lang="en-US" sz="1800" dirty="0" smtClean="0"/>
              <a:t>Question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544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79" y="198120"/>
            <a:ext cx="6918007" cy="792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Before Class 11 on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44560"/>
            <a:ext cx="7032625" cy="140675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read Chapter 15, or at least watch the 10-minute pre-class video for class 11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4930" y="2416629"/>
            <a:ext cx="8719452" cy="27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800" dirty="0" smtClean="0"/>
              <a:t>Something to think about:</a:t>
            </a:r>
          </a:p>
          <a:p>
            <a:pPr eaLnBrk="1" hangingPunct="1"/>
            <a:r>
              <a:rPr lang="en-US" sz="2800" dirty="0" smtClean="0"/>
              <a:t>Is there an upper limit to how </a:t>
            </a:r>
            <a:r>
              <a:rPr lang="en-US" sz="2800" b="1" dirty="0" smtClean="0"/>
              <a:t>hot</a:t>
            </a:r>
            <a:r>
              <a:rPr lang="en-US" sz="2800" dirty="0" smtClean="0"/>
              <a:t> something can get?</a:t>
            </a:r>
          </a:p>
          <a:p>
            <a:pPr eaLnBrk="1" hangingPunct="1"/>
            <a:r>
              <a:rPr lang="en-US" sz="2800" dirty="0" smtClean="0"/>
              <a:t>Is there a lower limit to how </a:t>
            </a:r>
            <a:r>
              <a:rPr lang="en-US" sz="2800" b="1" dirty="0" smtClean="0"/>
              <a:t>cold</a:t>
            </a:r>
            <a:r>
              <a:rPr lang="en-US" sz="2800" dirty="0" smtClean="0"/>
              <a:t> something can get?</a:t>
            </a:r>
          </a:p>
        </p:txBody>
      </p:sp>
      <p:sp>
        <p:nvSpPr>
          <p:cNvPr id="2" name="AutoShape 4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6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8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10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584459" y="5976257"/>
            <a:ext cx="787641" cy="73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5259388" y="6316430"/>
            <a:ext cx="241420" cy="367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57" y="796945"/>
            <a:ext cx="2212078" cy="222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43" y="4838504"/>
            <a:ext cx="1988127" cy="187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68" y="4846008"/>
            <a:ext cx="2004889" cy="183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07080" y="6642556"/>
            <a:ext cx="37369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</a:t>
            </a:r>
            <a:r>
              <a:rPr lang="en-CA" sz="800" dirty="0"/>
              <a:t>of icicles from </a:t>
            </a:r>
            <a:r>
              <a:rPr lang="en-CA" sz="800" dirty="0">
                <a:hlinkClick r:id="rId5"/>
              </a:rPr>
              <a:t>http://</a:t>
            </a:r>
            <a:r>
              <a:rPr lang="en-CA" sz="800" dirty="0" smtClean="0">
                <a:hlinkClick r:id="rId5"/>
              </a:rPr>
              <a:t>ohbythewayblog.blogspot.ca/2012/12/icicles.html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6695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338"/>
          </a:xfrm>
        </p:spPr>
        <p:txBody>
          <a:bodyPr/>
          <a:lstStyle/>
          <a:p>
            <a:r>
              <a:rPr lang="en-CA" sz="3600" dirty="0" smtClean="0"/>
              <a:t>Chapter 14 Pre-class reading question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344706"/>
            <a:ext cx="8229600" cy="4935070"/>
          </a:xfrm>
        </p:spPr>
        <p:txBody>
          <a:bodyPr/>
          <a:lstStyle/>
          <a:p>
            <a:r>
              <a:rPr lang="en-CA" sz="2400" dirty="0" smtClean="0"/>
              <a:t>Chapter 14 ends with a discussion of </a:t>
            </a:r>
            <a:r>
              <a:rPr lang="en-CA" sz="2400" i="1" dirty="0" smtClean="0"/>
              <a:t>plasma</a:t>
            </a:r>
            <a:r>
              <a:rPr lang="en-CA" sz="2400" dirty="0" smtClean="0"/>
              <a:t>.  In this context, what is plasma?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dirty="0" smtClean="0"/>
              <a:t>A flowing fluid which is incompressible, </a:t>
            </a:r>
            <a:r>
              <a:rPr lang="en-CA" sz="2400" dirty="0" err="1" smtClean="0"/>
              <a:t>nonviscous</a:t>
            </a:r>
            <a:r>
              <a:rPr lang="en-CA" sz="2400" dirty="0" smtClean="0"/>
              <a:t> and has steady streamlines.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dirty="0"/>
              <a:t>A fourth phase of matter, existing mainly at high temperatures, consisting of positively charged ions and free electrons</a:t>
            </a:r>
            <a:r>
              <a:rPr lang="en-CA" sz="2400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dirty="0" smtClean="0"/>
              <a:t>A molecular gas such as N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 or O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dirty="0"/>
              <a:t>Anything that flows; in particular, any liquid or gas</a:t>
            </a:r>
            <a:r>
              <a:rPr lang="en-CA" sz="2400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dirty="0"/>
              <a:t>The colorless fluid part of blood, lymph, or milk, in which corpuscles or fat globules are suspended</a:t>
            </a:r>
            <a:r>
              <a:rPr lang="en-CA" sz="2400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326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igure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88" y="-838200"/>
            <a:ext cx="6767512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524000" y="-533400"/>
            <a:ext cx="7620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52463"/>
          </a:xfrm>
        </p:spPr>
        <p:txBody>
          <a:bodyPr/>
          <a:lstStyle/>
          <a:p>
            <a:pPr algn="l" eaLnBrk="1" hangingPunct="1"/>
            <a:r>
              <a:rPr lang="en-US" sz="3200" b="1">
                <a:solidFill>
                  <a:srgbClr val="316598"/>
                </a:solidFill>
              </a:rPr>
              <a:t>Atmospheric Pressure</a:t>
            </a:r>
            <a:endParaRPr lang="en-US" sz="3200" b="1">
              <a:solidFill>
                <a:srgbClr val="385899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" y="4800600"/>
            <a:ext cx="32115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latin typeface="Times New Roman" charset="0"/>
              </a:rPr>
              <a:t>The global average sea-level pressure is </a:t>
            </a:r>
            <a:r>
              <a:rPr lang="en-US" sz="2600" dirty="0" smtClean="0">
                <a:latin typeface="Times New Roman" charset="0"/>
              </a:rPr>
              <a:t>100,000 Pa</a:t>
            </a:r>
            <a:r>
              <a:rPr lang="en-US" sz="2600" dirty="0">
                <a:latin typeface="Times New Roman" charset="0"/>
              </a:rPr>
              <a:t>, or 1 atm. </a:t>
            </a:r>
          </a:p>
        </p:txBody>
      </p:sp>
    </p:spTree>
    <p:extLst>
      <p:ext uri="{BB962C8B-B14F-4D97-AF65-F5344CB8AC3E}">
        <p14:creationId xmlns:p14="http://schemas.microsoft.com/office/powerpoint/2010/main" val="22406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4000" dirty="0" smtClean="0"/>
              <a:t>Atmospheric Pressure in this room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295400"/>
            <a:ext cx="3505200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762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What is the force of air pressure on the top of your outstretched hand?</a:t>
            </a:r>
            <a:endParaRPr lang="en-US" sz="29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495800"/>
            <a:ext cx="8763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20 square inches = 300 pounds!</a:t>
            </a:r>
          </a:p>
          <a:p>
            <a:r>
              <a:rPr lang="en-US" sz="2900" dirty="0" smtClean="0"/>
              <a:t>Why don’t you feel that force pushing your hand down?</a:t>
            </a:r>
          </a:p>
          <a:p>
            <a:r>
              <a:rPr lang="en-US" sz="2900" dirty="0" smtClean="0"/>
              <a:t>What if all the air below your hand was removed (a vacuum)?</a:t>
            </a:r>
            <a:endParaRPr lang="en-US" sz="29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841402"/>
              </p:ext>
            </p:extLst>
          </p:nvPr>
        </p:nvGraphicFramePr>
        <p:xfrm>
          <a:off x="1171575" y="3446463"/>
          <a:ext cx="6992938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4" imgW="2958840" imgH="469800" progId="Equation.3">
                  <p:embed/>
                </p:oleObj>
              </mc:Choice>
              <mc:Fallback>
                <p:oleObj name="Equation" r:id="rId4" imgW="295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3446463"/>
                        <a:ext cx="6992938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2971800"/>
            <a:ext cx="396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Atmospheric Pressure: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92340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79376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suction cup sticks to a wall. It is</a:t>
            </a:r>
            <a:endParaRPr lang="en-CA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pulled </a:t>
            </a:r>
            <a:r>
              <a:rPr lang="en-US" dirty="0"/>
              <a:t>to the wall by the vacuum.</a:t>
            </a:r>
            <a:endParaRPr lang="en-CA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pushed </a:t>
            </a:r>
            <a:r>
              <a:rPr lang="en-US" dirty="0"/>
              <a:t>to the wall by the atmosphere.</a:t>
            </a:r>
            <a:endParaRPr lang="en-CA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</a:t>
            </a:r>
            <a:r>
              <a:rPr lang="en-US" dirty="0"/>
              <a:t>of these</a:t>
            </a:r>
            <a:endParaRPr lang="en-CA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neither </a:t>
            </a:r>
            <a:r>
              <a:rPr lang="en-US" dirty="0"/>
              <a:t>of these</a:t>
            </a:r>
            <a:endParaRPr lang="en-CA" dirty="0"/>
          </a:p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02" y="3901328"/>
            <a:ext cx="35147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4699" y="6629109"/>
            <a:ext cx="32993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www.flippersandfins.net/bettabreedingarticle.htm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998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39762"/>
          </a:xfrm>
        </p:spPr>
        <p:txBody>
          <a:bodyPr/>
          <a:lstStyle/>
          <a:p>
            <a:r>
              <a:rPr lang="en-US" dirty="0" smtClean="0"/>
              <a:t>Pressure and “Suction”</a:t>
            </a:r>
            <a:endParaRPr lang="en-US" dirty="0"/>
          </a:p>
        </p:txBody>
      </p:sp>
      <p:pic>
        <p:nvPicPr>
          <p:cNvPr id="5" name="Picture 4" descr="Translational_mo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2086084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9906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 fluid can only </a:t>
            </a:r>
            <a:r>
              <a:rPr lang="en-US" sz="2600" b="1" dirty="0" smtClean="0"/>
              <a:t>push </a:t>
            </a:r>
            <a:r>
              <a:rPr lang="en-US" sz="2600" dirty="0" smtClean="0"/>
              <a:t>walls or objects; a fluid </a:t>
            </a:r>
            <a:r>
              <a:rPr lang="en-US" sz="2600" b="1" dirty="0" smtClean="0"/>
              <a:t>cannot pull </a:t>
            </a:r>
            <a:r>
              <a:rPr lang="en-US" sz="2600" dirty="0" smtClean="0"/>
              <a:t>on a wall.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905000"/>
            <a:ext cx="640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What we call “suction” is when the fluid on one side has a higher pressure than the fluid on the other side.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200400"/>
            <a:ext cx="84582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 smtClean="0"/>
              <a:t>It is the pressure </a:t>
            </a:r>
            <a:r>
              <a:rPr lang="en-US" sz="2600" b="1" dirty="0" smtClean="0"/>
              <a:t>difference </a:t>
            </a:r>
            <a:r>
              <a:rPr lang="en-US" sz="2600" dirty="0" smtClean="0"/>
              <a:t>which creates a pushing force into the lower pressure area (into the vacuum).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This is how we breath: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/>
              <a:t>We expand our lung cavity, lowering the pressure inside.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/>
              <a:t>The higher air pressure outside </a:t>
            </a:r>
            <a:r>
              <a:rPr lang="en-US" sz="2600" b="1" i="1" dirty="0" smtClean="0"/>
              <a:t>pushes </a:t>
            </a:r>
            <a:r>
              <a:rPr lang="en-US" sz="2600" dirty="0" smtClean="0"/>
              <a:t>air into our lungs.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7362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The Atmosphere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1219200"/>
            <a:ext cx="4587875" cy="1496291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 smtClean="0"/>
              <a:t>Atmosphere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dirty="0" smtClean="0"/>
              <a:t>Ocean of air 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dirty="0" smtClean="0"/>
              <a:t>Exerts pressure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5527" y="5250872"/>
            <a:ext cx="8744961" cy="124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dirty="0" smtClean="0"/>
              <a:t>The Magdeburg-hemispheres demonstration shows the large magnitude of atmosphere’s pressure.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 smtClean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2" y="1084552"/>
            <a:ext cx="53244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7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5758</TotalTime>
  <Words>1754</Words>
  <Application>Microsoft Office PowerPoint</Application>
  <PresentationFormat>On-screen Show (4:3)</PresentationFormat>
  <Paragraphs>214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Default Design</vt:lpstr>
      <vt:lpstr>Equation</vt:lpstr>
      <vt:lpstr>Note on Posted Slides</vt:lpstr>
      <vt:lpstr>PHY205H1S  Physics of Everyday Life Class 10: Gases</vt:lpstr>
      <vt:lpstr>Chapter 14 Pre-class reading question</vt:lpstr>
      <vt:lpstr>Chapter 14 Pre-class reading question</vt:lpstr>
      <vt:lpstr>Atmospheric Pressure</vt:lpstr>
      <vt:lpstr>Atmospheric Pressure in this room</vt:lpstr>
      <vt:lpstr>Discussion Question</vt:lpstr>
      <vt:lpstr>Pressure and “Suction”</vt:lpstr>
      <vt:lpstr>The Atmosphere</vt:lpstr>
      <vt:lpstr>Suction Cups</vt:lpstr>
      <vt:lpstr>In drinking soda or water through a straw, we make use of</vt:lpstr>
      <vt:lpstr>Atmospheric Pressure</vt:lpstr>
      <vt:lpstr>The Barometer</vt:lpstr>
      <vt:lpstr>The Barometer</vt:lpstr>
      <vt:lpstr>Why don’t barometers use water instead of mercury?</vt:lpstr>
      <vt:lpstr>Boyle’s Law</vt:lpstr>
      <vt:lpstr>Boyle’s Law</vt:lpstr>
      <vt:lpstr>PowerPoint Presentation</vt:lpstr>
      <vt:lpstr>Buoyancy in Air</vt:lpstr>
      <vt:lpstr>Buoyancy in Air</vt:lpstr>
      <vt:lpstr>Buoyancy in Air</vt:lpstr>
      <vt:lpstr>PowerPoint Presentation</vt:lpstr>
      <vt:lpstr>PowerPoint Presentation</vt:lpstr>
      <vt:lpstr>PowerPoint Presentation</vt:lpstr>
      <vt:lpstr>Bernoulli’s Law</vt:lpstr>
      <vt:lpstr>Bernoulli’s Principle</vt:lpstr>
      <vt:lpstr>Bernoulli’s Principle</vt:lpstr>
      <vt:lpstr>Bernoulli’s demo, lift.</vt:lpstr>
      <vt:lpstr>PowerPoint Presentation</vt:lpstr>
      <vt:lpstr>PowerPoint Presentation</vt:lpstr>
      <vt:lpstr>Plasma</vt:lpstr>
      <vt:lpstr>Plasma</vt:lpstr>
      <vt:lpstr>Plasma</vt:lpstr>
      <vt:lpstr>PowerPoint Presentation</vt:lpstr>
      <vt:lpstr>Before Class 11 on Wednesday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357</cp:revision>
  <cp:lastPrinted>2013-02-11T18:45:01Z</cp:lastPrinted>
  <dcterms:created xsi:type="dcterms:W3CDTF">2006-04-27T22:35:13Z</dcterms:created>
  <dcterms:modified xsi:type="dcterms:W3CDTF">2013-02-12T21:34:22Z</dcterms:modified>
</cp:coreProperties>
</file>