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6" r:id="rId2"/>
    <p:sldId id="347" r:id="rId3"/>
    <p:sldId id="348" r:id="rId4"/>
    <p:sldId id="349" r:id="rId5"/>
    <p:sldId id="350" r:id="rId6"/>
    <p:sldId id="355" r:id="rId7"/>
    <p:sldId id="358" r:id="rId8"/>
    <p:sldId id="359" r:id="rId9"/>
    <p:sldId id="364" r:id="rId10"/>
    <p:sldId id="365" r:id="rId11"/>
    <p:sldId id="367" r:id="rId12"/>
    <p:sldId id="368" r:id="rId13"/>
    <p:sldId id="372" r:id="rId14"/>
    <p:sldId id="373" r:id="rId15"/>
    <p:sldId id="374" r:id="rId16"/>
    <p:sldId id="378" r:id="rId17"/>
    <p:sldId id="380" r:id="rId18"/>
    <p:sldId id="381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1537" autoAdjust="0"/>
  </p:normalViewPr>
  <p:slideViewPr>
    <p:cSldViewPr snapToGrid="0">
      <p:cViewPr>
        <p:scale>
          <a:sx n="66" d="100"/>
          <a:sy n="66" d="100"/>
        </p:scale>
        <p:origin x="-40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FE5EA3-9674-46DD-86BD-31784717E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B2800E-C707-4A69-8A30-E7E3D0A79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69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693CF-ECF6-4711-AC5B-B66AD89F3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05CA-334C-4E10-8886-EC245BA61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6DE0-C6D0-40E1-A731-F94040F47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5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7CC6B-72CA-403D-A545-5EBADA40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4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416D-1935-43AD-9785-189E075DF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37FD-AF36-4A9F-949C-BBB218E23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5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EA6B-B553-4382-9CEF-6B832F638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8488-9816-41ED-8A7C-0F3A1B948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8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2E9B-9BF2-4B9C-B037-7296C7E4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7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7026-D5B1-4D8C-B000-3FF5A0F86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D0F7-276E-4D60-AE2C-5B213FF9B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1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48797B-2C1D-498A-A490-C344F48CF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tunes.apple.com/ca/app/cp24-torontos-breaking-news/id427789138?mt=8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yperphysics.phy-astr.gsu.edu/hbase/thermo/jarlid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nza.edu/faculty/mccauley/6a_site_images/Translational_motion-250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rajivdesaimd.com/date/2012/1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ummitjourneytowellness.blogspot.ca/2010/02/journey-to-wellness_5148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dre.org/informal/index.cfm?Issue=1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planetgreen.discovery.com/home-garden/hot-water-bottle-bed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4572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b="0" dirty="0">
                <a:solidFill>
                  <a:schemeClr val="tx2"/>
                </a:solidFill>
              </a:rPr>
              <a:t>Conceptual Physics</a:t>
            </a:r>
            <a:br>
              <a:rPr lang="en-US" sz="4400" b="0" dirty="0">
                <a:solidFill>
                  <a:schemeClr val="tx2"/>
                </a:solidFill>
              </a:rPr>
            </a:br>
            <a:r>
              <a:rPr lang="en-US" sz="4000" b="0" dirty="0">
                <a:solidFill>
                  <a:schemeClr val="tx2"/>
                </a:solidFill>
              </a:rPr>
              <a:t>11</a:t>
            </a:r>
            <a:r>
              <a:rPr lang="en-US" sz="4000" b="0" baseline="30000" dirty="0">
                <a:solidFill>
                  <a:schemeClr val="tx2"/>
                </a:solidFill>
              </a:rPr>
              <a:t>th</a:t>
            </a:r>
            <a:r>
              <a:rPr lang="en-US" sz="4000" b="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52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3255" y="1569720"/>
            <a:ext cx="8267178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Chapter 15: </a:t>
            </a:r>
          </a:p>
          <a:p>
            <a:pPr algn="ctr">
              <a:spcBef>
                <a:spcPct val="20000"/>
              </a:spcBef>
            </a:pPr>
            <a:r>
              <a:rPr lang="en-US" sz="3200" dirty="0" smtClean="0"/>
              <a:t>TEMPERATURE, HEAT AND EXPANSION</a:t>
            </a: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3255" y="2940324"/>
            <a:ext cx="4968644" cy="34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Temperature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Heat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Specific Heat Capacity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Thermal Expansion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Thermal Expansion of Water and Ice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77828" name="Picture 4" descr="iPhone Screensho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29" y="2729049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6501770" y="4215770"/>
            <a:ext cx="5069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 err="1" smtClean="0"/>
              <a:t>iphone</a:t>
            </a:r>
            <a:r>
              <a:rPr lang="en-CA" sz="800" dirty="0" smtClean="0"/>
              <a:t> app image from </a:t>
            </a:r>
            <a:r>
              <a:rPr lang="en-CA" sz="800" dirty="0" smtClean="0">
                <a:hlinkClick r:id="rId5"/>
              </a:rPr>
              <a:t>https://itunes.apple.com/ca/app/cp24-torontos-breaking-news/id427789138?mt=8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0627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452" y="128864"/>
            <a:ext cx="8229600" cy="732527"/>
          </a:xfrm>
        </p:spPr>
        <p:txBody>
          <a:bodyPr/>
          <a:lstStyle/>
          <a:p>
            <a:r>
              <a:rPr lang="en-US" dirty="0" smtClean="0"/>
              <a:t>Specific Heat Capacity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8079"/>
            <a:ext cx="8229600" cy="372717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Different substances have different thermal capacities for storing energy.</a:t>
            </a:r>
          </a:p>
          <a:p>
            <a:pPr marL="0" indent="0">
              <a:buFontTx/>
              <a:buNone/>
            </a:pPr>
            <a:r>
              <a:rPr lang="en-US" sz="2800" dirty="0" smtClean="0"/>
              <a:t>Example</a:t>
            </a:r>
            <a:r>
              <a:rPr lang="en-US" sz="2800" dirty="0" smtClean="0"/>
              <a:t>:</a:t>
            </a:r>
            <a:endParaRPr lang="en-US" sz="2800" dirty="0" smtClean="0"/>
          </a:p>
        </p:txBody>
      </p:sp>
      <p:pic>
        <p:nvPicPr>
          <p:cNvPr id="23560" name="Picture 8" descr="Cast Iron - The Original Non-Stick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3" y="2241826"/>
            <a:ext cx="24003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Bourgeat Excellence Casserole Pan - 36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4438"/>
            <a:ext cx="2293903" cy="22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0935" y="2400852"/>
            <a:ext cx="5229777" cy="372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Times" pitchFamily="48" charset="0"/>
              <a:buChar char="•"/>
            </a:pPr>
            <a:r>
              <a:rPr lang="en-US" sz="2400" dirty="0" smtClean="0"/>
              <a:t>Takes about 2 minutes to raise the temperature of an iron pot of water to boiling temperature </a:t>
            </a:r>
          </a:p>
          <a:p>
            <a:pPr lvl="1">
              <a:buFont typeface="Times" pitchFamily="48" charset="0"/>
              <a:buChar char="•"/>
            </a:pPr>
            <a:endParaRPr lang="en-US" sz="2400" dirty="0" smtClean="0"/>
          </a:p>
          <a:p>
            <a:pPr lvl="1">
              <a:buFont typeface="Times" pitchFamily="48" charset="0"/>
              <a:buChar char="•"/>
            </a:pPr>
            <a:endParaRPr lang="en-US" sz="2400" dirty="0"/>
          </a:p>
          <a:p>
            <a:pPr lvl="1">
              <a:buFont typeface="Times" pitchFamily="48" charset="0"/>
              <a:buChar char="•"/>
            </a:pPr>
            <a:r>
              <a:rPr lang="en-US" sz="2400" dirty="0" smtClean="0"/>
              <a:t>Takes less than 1 minute to raise the temperature of the same quantity of water in a silver pot to boiling temperature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263">
            <a:off x="6710496" y="79513"/>
            <a:ext cx="2433503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296971">
            <a:off x="6769464" y="1498277"/>
            <a:ext cx="1577008" cy="444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183" y="1198286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The high specific heat capacity of water</a:t>
            </a:r>
          </a:p>
          <a:p>
            <a:r>
              <a:rPr lang="en-US" sz="2400" dirty="0" smtClean="0"/>
              <a:t>has higher capacity for storing energy than almost any other substance.</a:t>
            </a:r>
          </a:p>
          <a:p>
            <a:r>
              <a:rPr lang="en-US" sz="2400" dirty="0" smtClean="0"/>
              <a:t>involves various ways that energy can be absorbed.</a:t>
            </a:r>
          </a:p>
          <a:p>
            <a:pPr lvl="1"/>
            <a:r>
              <a:rPr lang="en-US" sz="2400" dirty="0" smtClean="0"/>
              <a:t>increases the </a:t>
            </a:r>
            <a:r>
              <a:rPr lang="en-US" sz="2400" b="1" dirty="0" smtClean="0"/>
              <a:t>jiggling motion </a:t>
            </a:r>
            <a:r>
              <a:rPr lang="en-US" sz="2400" dirty="0" smtClean="0"/>
              <a:t>of molecules, which raises the temperature</a:t>
            </a:r>
          </a:p>
          <a:p>
            <a:pPr lvl="1"/>
            <a:r>
              <a:rPr lang="en-US" sz="2400" dirty="0" smtClean="0"/>
              <a:t>increases the amount of</a:t>
            </a:r>
            <a:r>
              <a:rPr lang="en-US" sz="2400" b="1" dirty="0" smtClean="0"/>
              <a:t> internal vibration or rotation </a:t>
            </a:r>
            <a:r>
              <a:rPr lang="en-US" sz="2400" dirty="0" smtClean="0"/>
              <a:t>within the molecules, which becomes potential energy and doesn’t raise temperature</a:t>
            </a:r>
          </a:p>
          <a:p>
            <a:pPr lvl="1"/>
            <a:r>
              <a:rPr lang="en-US" sz="2400" dirty="0" smtClean="0"/>
              <a:t>water molecules can absorb energy without increasing translational kinetic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016" y="210931"/>
            <a:ext cx="8229600" cy="4856163"/>
          </a:xfrm>
        </p:spPr>
        <p:txBody>
          <a:bodyPr/>
          <a:lstStyle/>
          <a:p>
            <a:r>
              <a:rPr lang="en-US" sz="2800" dirty="0" smtClean="0"/>
              <a:t>Specific heat affects climate</a:t>
            </a:r>
            <a:endParaRPr lang="en-US" dirty="0" smtClean="0"/>
          </a:p>
          <a:p>
            <a:pPr lvl="1"/>
            <a:r>
              <a:rPr lang="en-US" sz="2400" dirty="0" smtClean="0"/>
              <a:t>Land has a smaller specific heat capacity than water.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dirty="0" smtClean="0"/>
              <a:t>Europeans, the Atlantic Ocean current carries warm water northeast from the Caribbean regions and retains much of its internal energy long enough to reach the North Atlantic Ocean. </a:t>
            </a:r>
          </a:p>
          <a:p>
            <a:pPr lvl="1"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  <p:pic>
        <p:nvPicPr>
          <p:cNvPr id="26633" name="Picture 9" descr="15_10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>
            <a:fillRect/>
          </a:stretch>
        </p:blipFill>
        <p:spPr bwMode="auto">
          <a:xfrm>
            <a:off x="1659174" y="2743199"/>
            <a:ext cx="6310657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435" y="182217"/>
            <a:ext cx="8229600" cy="2328971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 smtClean="0"/>
              <a:t>Thermal expansion</a:t>
            </a:r>
          </a:p>
          <a:p>
            <a:r>
              <a:rPr lang="en-US" sz="2400" dirty="0" smtClean="0"/>
              <a:t>Due to rise in temperature of a substance, molecules jiggle faster and move farther apart.</a:t>
            </a:r>
          </a:p>
          <a:p>
            <a:r>
              <a:rPr lang="en-US" sz="2400" dirty="0" smtClean="0"/>
              <a:t>Most substances expand when heated and contract when cooled</a:t>
            </a:r>
            <a:r>
              <a:rPr lang="en-US" sz="2400" dirty="0" smtClean="0"/>
              <a:t>.</a:t>
            </a:r>
            <a:endParaRPr lang="en-US" sz="2800" dirty="0" smtClean="0"/>
          </a:p>
        </p:txBody>
      </p:sp>
      <p:pic>
        <p:nvPicPr>
          <p:cNvPr id="4" name="Picture 9" descr="15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5243029" y="2201338"/>
            <a:ext cx="343535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://hyperphysics.phy-astr.gsu.edu/hbase/thermo/heatpic/jarl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39" y="3848100"/>
            <a:ext cx="29051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7322" y="2478157"/>
            <a:ext cx="4591878" cy="12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400" dirty="0" smtClean="0"/>
              <a:t>Railroad tracks laid on winter days expand and can buckle in hot summer.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6601197" y="4326303"/>
            <a:ext cx="48173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downloaded Jan. 25 2013 from </a:t>
            </a:r>
            <a:r>
              <a:rPr lang="en-CA" sz="800" dirty="0" smtClean="0">
                <a:hlinkClick r:id="rId4"/>
              </a:rPr>
              <a:t>http://hyperphysics.phy-astr.gsu.edu/hbase/thermo/jarlid.html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79266" y="4756564"/>
            <a:ext cx="4591878" cy="20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400" dirty="0" smtClean="0"/>
              <a:t>Warming metal lids on glass jars under hot water loosens the lid by more expansion of the lid than the jar.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301" y="682900"/>
            <a:ext cx="6591300" cy="262389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/>
              <a:t>Thermal expansion </a:t>
            </a:r>
            <a:endParaRPr lang="en-US" sz="4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Plays </a:t>
            </a:r>
            <a:r>
              <a:rPr lang="en-US" sz="2400" dirty="0" smtClean="0"/>
              <a:t>a role in construction and devices.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Example:</a:t>
            </a:r>
          </a:p>
          <a:p>
            <a:pPr lvl="1">
              <a:lnSpc>
                <a:spcPct val="90000"/>
              </a:lnSpc>
              <a:buFont typeface="Times" pitchFamily="48" charset="0"/>
              <a:buChar char="•"/>
            </a:pPr>
            <a:r>
              <a:rPr lang="en-US" sz="2400" dirty="0" smtClean="0"/>
              <a:t>Use of reinforcing steel with the same rate of expansion as concrete—expansion joints on bridges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31755" name="Picture 11" descr="even-at-sidewal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2" y="4041913"/>
            <a:ext cx="3223729" cy="241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http://upload.wikimedia.org/wikipedia/commons/thumb/2/20/BridgeExpansionJoint.jpg/220px-BridgeExpansionJ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7" y="104210"/>
            <a:ext cx="2517913" cy="37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45566" y="4446464"/>
            <a:ext cx="4943061" cy="20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  <a:buFont typeface="Times" pitchFamily="48" charset="0"/>
              <a:buChar char="•"/>
            </a:pPr>
            <a:r>
              <a:rPr lang="en-US" sz="2400" dirty="0" smtClean="0"/>
              <a:t>Gaps on concrete roadways and sidewalks allow for concrete expansion in the summer and contraction in the winter.</a:t>
            </a:r>
          </a:p>
          <a:p>
            <a:pPr lvl="1">
              <a:lnSpc>
                <a:spcPct val="90000"/>
              </a:lnSpc>
              <a:buFont typeface="Times" pitchFamily="48" charset="0"/>
              <a:buChar char="•"/>
            </a:pPr>
            <a:endParaRPr lang="en-US" sz="2400" dirty="0" smtClean="0"/>
          </a:p>
          <a:p>
            <a:pPr lvl="1">
              <a:lnSpc>
                <a:spcPct val="90000"/>
              </a:lnSpc>
              <a:buFont typeface="Times" pitchFamily="48" charset="0"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15_1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5"/>
          <a:stretch>
            <a:fillRect/>
          </a:stretch>
        </p:blipFill>
        <p:spPr bwMode="auto">
          <a:xfrm>
            <a:off x="-27769" y="4558753"/>
            <a:ext cx="9186605" cy="13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627" y="579784"/>
            <a:ext cx="8229600" cy="3780182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4400" dirty="0" smtClean="0"/>
              <a:t>Thermal expansion </a:t>
            </a:r>
            <a:endParaRPr lang="en-US" sz="44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 smtClean="0"/>
              <a:t>Different </a:t>
            </a:r>
            <a:r>
              <a:rPr lang="en-US" sz="2400" dirty="0" smtClean="0"/>
              <a:t>substances expand at different rates.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 smtClean="0"/>
              <a:t>Example:</a:t>
            </a:r>
          </a:p>
          <a:p>
            <a:pPr lvl="1">
              <a:lnSpc>
                <a:spcPct val="90000"/>
              </a:lnSpc>
              <a:buFont typeface="Times" pitchFamily="48" charset="0"/>
              <a:buChar char="•"/>
            </a:pPr>
            <a:r>
              <a:rPr lang="en-US" sz="2400" dirty="0" smtClean="0"/>
              <a:t>When the temperature of a bimetallic strip of brass and iron is increased, greater expansion occurs for the brass strip, which bends to turn a pointer, to regulate a valve, or to close a switch.</a:t>
            </a:r>
            <a:endParaRPr lang="en-US" sz="20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 smtClean="0"/>
              <a:t>Bimetallic strips are used in heaters, oven thermometers, refrigerators, and electric toasters.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251618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Expansion of </a:t>
            </a:r>
            <a:r>
              <a:rPr lang="en-US" b="1" dirty="0" smtClean="0"/>
              <a:t>water to ice</a:t>
            </a:r>
            <a:endParaRPr lang="en-US" b="1" dirty="0" smtClean="0"/>
          </a:p>
          <a:p>
            <a:r>
              <a:rPr lang="en-US" sz="2800" dirty="0" smtClean="0"/>
              <a:t>When water becomes ice, it </a:t>
            </a:r>
            <a:r>
              <a:rPr lang="en-US" sz="2800" i="1" dirty="0" smtClean="0"/>
              <a:t>expands!</a:t>
            </a:r>
            <a:r>
              <a:rPr lang="en-US" sz="2800" dirty="0" smtClean="0"/>
              <a:t>  Ice </a:t>
            </a:r>
            <a:r>
              <a:rPr lang="en-US" sz="2800" dirty="0" smtClean="0"/>
              <a:t>has open-structured crystals resulting from strong bonds at certain angles that increase its volume. This make ice </a:t>
            </a:r>
            <a:r>
              <a:rPr lang="en-US" sz="2800" i="1" dirty="0" smtClean="0"/>
              <a:t>less</a:t>
            </a:r>
            <a:r>
              <a:rPr lang="en-US" sz="2800" dirty="0" smtClean="0"/>
              <a:t> dense than water.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 smtClean="0"/>
          </a:p>
        </p:txBody>
      </p:sp>
      <p:pic>
        <p:nvPicPr>
          <p:cNvPr id="36874" name="Picture 10" descr="15_18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1"/>
          <a:stretch>
            <a:fillRect/>
          </a:stretch>
        </p:blipFill>
        <p:spPr bwMode="auto">
          <a:xfrm>
            <a:off x="1415361" y="3696640"/>
            <a:ext cx="6641961" cy="30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Thermal </a:t>
            </a:r>
            <a:r>
              <a:rPr lang="en-US" dirty="0" smtClean="0"/>
              <a:t>Expansion: </a:t>
            </a:r>
            <a:br>
              <a:rPr lang="en-US" dirty="0" smtClean="0"/>
            </a:br>
            <a:r>
              <a:rPr lang="en-US" dirty="0" smtClean="0"/>
              <a:t>The exception to the rule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3" name="Group 11"/>
          <p:cNvGrpSpPr>
            <a:grpSpLocks noChangeAspect="1"/>
          </p:cNvGrpSpPr>
          <p:nvPr/>
        </p:nvGrpSpPr>
        <p:grpSpPr bwMode="auto">
          <a:xfrm>
            <a:off x="464457" y="127907"/>
            <a:ext cx="7340147" cy="9049205"/>
            <a:chOff x="2785" y="854"/>
            <a:chExt cx="2753" cy="3394"/>
          </a:xfrm>
        </p:grpSpPr>
        <p:pic>
          <p:nvPicPr>
            <p:cNvPr id="38921" name="Picture 9" descr="15_20_Fig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77" b="3273"/>
            <a:stretch>
              <a:fillRect/>
            </a:stretch>
          </p:blipFill>
          <p:spPr bwMode="auto">
            <a:xfrm>
              <a:off x="2785" y="854"/>
              <a:ext cx="2753" cy="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22" name="Picture 10" descr="15_20_Fig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21" r="69196" b="22760"/>
            <a:stretch>
              <a:fillRect/>
            </a:stretch>
          </p:blipFill>
          <p:spPr bwMode="auto">
            <a:xfrm>
              <a:off x="3375" y="3405"/>
              <a:ext cx="1234" cy="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221343"/>
            <a:ext cx="8229600" cy="3349171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Thermal expansion of water</a:t>
            </a:r>
          </a:p>
          <a:p>
            <a:r>
              <a:rPr lang="en-US" sz="2800" dirty="0" smtClean="0"/>
              <a:t>When ice freezes to become solid ice, its volume increases tremendously. </a:t>
            </a:r>
            <a:endParaRPr lang="en-US" sz="2800" dirty="0" smtClean="0"/>
          </a:p>
          <a:p>
            <a:r>
              <a:rPr lang="en-US" sz="2800" dirty="0" smtClean="0"/>
              <a:t>As </a:t>
            </a:r>
            <a:r>
              <a:rPr lang="en-US" sz="2800" dirty="0" smtClean="0"/>
              <a:t>solid ice cools further, it contracts. </a:t>
            </a:r>
            <a:endParaRPr lang="en-US" sz="2800" dirty="0" smtClean="0"/>
          </a:p>
          <a:p>
            <a:r>
              <a:rPr lang="en-US" sz="2800" dirty="0" smtClean="0"/>
              <a:t>Density </a:t>
            </a:r>
            <a:r>
              <a:rPr lang="en-US" sz="2800" dirty="0" smtClean="0"/>
              <a:t>of ice at any temperature is much lower than the density of water, which is why ice </a:t>
            </a:r>
            <a:r>
              <a:rPr lang="en-US" sz="2800" dirty="0" smtClean="0"/>
              <a:t>always floats </a:t>
            </a:r>
            <a:r>
              <a:rPr lang="en-US" sz="2800" dirty="0" smtClean="0"/>
              <a:t>on water. </a:t>
            </a:r>
          </a:p>
        </p:txBody>
      </p:sp>
      <p:pic>
        <p:nvPicPr>
          <p:cNvPr id="39946" name="Picture 10" descr="The last Polar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32" y="3709910"/>
            <a:ext cx="4039054" cy="31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15_0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5360988" y="3844925"/>
            <a:ext cx="34258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449263"/>
            <a:ext cx="8229600" cy="5072062"/>
          </a:xfrm>
        </p:spPr>
        <p:txBody>
          <a:bodyPr/>
          <a:lstStyle/>
          <a:p>
            <a:pPr>
              <a:buFontTx/>
              <a:buNone/>
            </a:pPr>
            <a:r>
              <a:rPr lang="en-US" sz="4400" dirty="0" smtClean="0"/>
              <a:t>Temperature</a:t>
            </a:r>
          </a:p>
          <a:p>
            <a:r>
              <a:rPr lang="en-US" dirty="0" smtClean="0"/>
              <a:t>A number that corresponds to the warmth or coldness of an object</a:t>
            </a:r>
          </a:p>
          <a:p>
            <a:r>
              <a:rPr lang="en-US" dirty="0" smtClean="0"/>
              <a:t>Measured by a thermometer</a:t>
            </a:r>
          </a:p>
          <a:p>
            <a:r>
              <a:rPr lang="en-US" dirty="0" smtClean="0"/>
              <a:t>Is a per-particle property</a:t>
            </a:r>
          </a:p>
          <a:p>
            <a:r>
              <a:rPr lang="en-US" dirty="0" smtClean="0"/>
              <a:t>No upper limit</a:t>
            </a:r>
          </a:p>
          <a:p>
            <a:r>
              <a:rPr lang="en-US" dirty="0" smtClean="0"/>
              <a:t>The lower limit is called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“absolute zero”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05550" cy="1143000"/>
          </a:xfrm>
        </p:spPr>
        <p:txBody>
          <a:bodyPr/>
          <a:lstStyle/>
          <a:p>
            <a:r>
              <a:rPr lang="en-US" smtClean="0"/>
              <a:t>Temperature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0938" y="3021495"/>
            <a:ext cx="8229600" cy="3223938"/>
          </a:xfrm>
        </p:spPr>
        <p:txBody>
          <a:bodyPr/>
          <a:lstStyle/>
          <a:p>
            <a:pPr marL="400050" lvl="1">
              <a:buFontTx/>
              <a:buChar char="•"/>
              <a:tabLst>
                <a:tab pos="398463" algn="l"/>
              </a:tabLst>
            </a:pPr>
            <a:r>
              <a:rPr lang="en-US" dirty="0" smtClean="0"/>
              <a:t>Gas—how </a:t>
            </a:r>
            <a:r>
              <a:rPr lang="en-US" dirty="0" smtClean="0"/>
              <a:t>fast the gas particles are bouncing to and fro</a:t>
            </a:r>
          </a:p>
          <a:p>
            <a:pPr marL="400050" lvl="1">
              <a:buFontTx/>
              <a:buChar char="•"/>
              <a:tabLst>
                <a:tab pos="398463" algn="l"/>
              </a:tabLst>
            </a:pPr>
            <a:r>
              <a:rPr lang="en-US" dirty="0" smtClean="0"/>
              <a:t>Liquid—how fast particles slide and jiggle past one another</a:t>
            </a:r>
          </a:p>
          <a:p>
            <a:pPr marL="400050" lvl="1">
              <a:buFontTx/>
              <a:buChar char="•"/>
              <a:tabLst>
                <a:tab pos="398463" algn="l"/>
              </a:tabLst>
            </a:pPr>
            <a:r>
              <a:rPr lang="en-US" dirty="0" smtClean="0"/>
              <a:t>Solid—how fast particles move as they vibrate and jiggle in place</a:t>
            </a:r>
          </a:p>
        </p:txBody>
      </p:sp>
      <p:pic>
        <p:nvPicPr>
          <p:cNvPr id="6154" name="Picture 10" descr="http://www.deanza.edu/faculty/mccauley/6a_site_images/Translational_motion-2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4450"/>
            <a:ext cx="2381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73986" y="1409839"/>
            <a:ext cx="6188764" cy="14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tabLst>
                <a:tab pos="398463" algn="l"/>
              </a:tabLst>
            </a:pPr>
            <a:r>
              <a:rPr lang="en-US" sz="2800" dirty="0" smtClean="0"/>
              <a:t>Temperature is proportional to the average translational kinetic energy per particle in a substance.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36852" y="6638652"/>
            <a:ext cx="62071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[animated gif downloaded Jan.25 2013 from </a:t>
            </a:r>
            <a:r>
              <a:rPr lang="en-CA" sz="800" dirty="0" smtClean="0">
                <a:hlinkClick r:id="rId3"/>
              </a:rPr>
              <a:t>http://www.deanza.edu/faculty/mccauley/6a_site_images/Translational_motion-250.gif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drrajivdesaimd.com/wp-content/uploads/2012/09/ti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71" y="0"/>
            <a:ext cx="3237229" cy="21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98904" cy="1143000"/>
          </a:xfrm>
        </p:spPr>
        <p:txBody>
          <a:bodyPr/>
          <a:lstStyle/>
          <a:p>
            <a:r>
              <a:rPr lang="en-US" dirty="0" smtClean="0"/>
              <a:t>Temperature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Thermometer</a:t>
            </a:r>
          </a:p>
          <a:p>
            <a:r>
              <a:rPr lang="en-US" sz="2800" dirty="0" smtClean="0"/>
              <a:t>Measures temperature by expansion or contraction of a liquid (mercury or colored alcohol)</a:t>
            </a:r>
          </a:p>
          <a:p>
            <a:r>
              <a:rPr lang="en-US" sz="2800" dirty="0" smtClean="0"/>
              <a:t>Reading occurs when the thermometer and the object reach thermal equilibrium (having the same average kinetic energy per particle)</a:t>
            </a:r>
          </a:p>
          <a:p>
            <a:r>
              <a:rPr lang="en-US" sz="2800" dirty="0" smtClean="0"/>
              <a:t>Infrared thermometers operate by sensing IR radiation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85352" y="6611779"/>
            <a:ext cx="4658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[image downloaded Jan.25 2013 from </a:t>
            </a:r>
            <a:r>
              <a:rPr lang="en-CA" sz="1000" dirty="0" smtClean="0">
                <a:hlinkClick r:id="rId3"/>
              </a:rPr>
              <a:t>http://drrajivdesaimd.com/date/2012/10/</a:t>
            </a:r>
            <a:r>
              <a:rPr lang="en-CA" sz="1000" dirty="0" smtClean="0"/>
              <a:t> ]</a:t>
            </a:r>
            <a:endParaRPr lang="en-CA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15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7547425" y="145142"/>
            <a:ext cx="1492076" cy="65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656" y="355600"/>
            <a:ext cx="7230155" cy="6161314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 smtClean="0"/>
              <a:t>Temperature </a:t>
            </a:r>
            <a:r>
              <a:rPr lang="en-US" sz="4000" dirty="0" smtClean="0"/>
              <a:t>scales</a:t>
            </a:r>
            <a:endParaRPr lang="en-US" sz="4000" dirty="0" smtClean="0"/>
          </a:p>
          <a:p>
            <a:r>
              <a:rPr lang="en-US" sz="3600" dirty="0" smtClean="0"/>
              <a:t>Celsius </a:t>
            </a:r>
            <a:endParaRPr lang="en-US" dirty="0" smtClean="0"/>
          </a:p>
          <a:p>
            <a:pPr lvl="1"/>
            <a:r>
              <a:rPr lang="en-US" sz="2400" dirty="0" smtClean="0"/>
              <a:t>0</a:t>
            </a:r>
            <a:r>
              <a:rPr lang="en-US" sz="2400" dirty="0" smtClean="0">
                <a:sym typeface="Symbol" pitchFamily="48" charset="2"/>
              </a:rPr>
              <a:t>C </a:t>
            </a:r>
            <a:r>
              <a:rPr lang="en-US" sz="2400" dirty="0" smtClean="0"/>
              <a:t>for freezing point of water </a:t>
            </a:r>
            <a:endParaRPr lang="en-US" sz="2400" dirty="0"/>
          </a:p>
          <a:p>
            <a:pPr lvl="1"/>
            <a:r>
              <a:rPr lang="en-US" sz="2400" dirty="0" smtClean="0"/>
              <a:t>100</a:t>
            </a:r>
            <a:r>
              <a:rPr lang="en-US" sz="2400" dirty="0" smtClean="0">
                <a:sym typeface="Symbol" pitchFamily="48" charset="2"/>
              </a:rPr>
              <a:t>C</a:t>
            </a:r>
            <a:r>
              <a:rPr lang="en-US" sz="2400" dirty="0" smtClean="0"/>
              <a:t> for boiling </a:t>
            </a:r>
            <a:r>
              <a:rPr lang="en-US" sz="2400" dirty="0" smtClean="0"/>
              <a:t>point </a:t>
            </a:r>
            <a:r>
              <a:rPr lang="en-US" sz="2400" dirty="0" smtClean="0"/>
              <a:t>of water</a:t>
            </a:r>
          </a:p>
          <a:p>
            <a:r>
              <a:rPr lang="en-US" dirty="0" smtClean="0"/>
              <a:t>Fahrenheit</a:t>
            </a:r>
          </a:p>
          <a:p>
            <a:pPr lvl="1"/>
            <a:r>
              <a:rPr lang="en-US" sz="2400" dirty="0"/>
              <a:t>3</a:t>
            </a:r>
            <a:r>
              <a:rPr lang="en-US" sz="2400" dirty="0" smtClean="0"/>
              <a:t>2</a:t>
            </a:r>
            <a:r>
              <a:rPr lang="en-US" sz="2400" dirty="0" smtClean="0">
                <a:sym typeface="Symbol" pitchFamily="48" charset="2"/>
              </a:rPr>
              <a:t>F</a:t>
            </a:r>
            <a:r>
              <a:rPr lang="en-US" sz="2400" dirty="0" smtClean="0"/>
              <a:t> for freezing point of </a:t>
            </a:r>
            <a:r>
              <a:rPr lang="en-US" sz="2400" dirty="0" smtClean="0"/>
              <a:t>water</a:t>
            </a:r>
          </a:p>
          <a:p>
            <a:pPr lvl="1"/>
            <a:r>
              <a:rPr lang="en-US" sz="2400" dirty="0" smtClean="0"/>
              <a:t>212</a:t>
            </a:r>
            <a:r>
              <a:rPr lang="en-US" sz="2400" dirty="0" smtClean="0">
                <a:sym typeface="Symbol" pitchFamily="48" charset="2"/>
              </a:rPr>
              <a:t>F</a:t>
            </a:r>
            <a:r>
              <a:rPr lang="en-US" sz="2400" dirty="0" smtClean="0"/>
              <a:t> for boiling </a:t>
            </a:r>
            <a:r>
              <a:rPr lang="en-US" sz="2400" dirty="0" smtClean="0"/>
              <a:t>point </a:t>
            </a:r>
            <a:r>
              <a:rPr lang="en-US" sz="2400" dirty="0" smtClean="0"/>
              <a:t>of water</a:t>
            </a:r>
          </a:p>
          <a:p>
            <a:r>
              <a:rPr lang="en-US" dirty="0" smtClean="0"/>
              <a:t>Kelvin </a:t>
            </a:r>
            <a:endParaRPr lang="en-US" dirty="0" smtClean="0"/>
          </a:p>
          <a:p>
            <a:pPr lvl="1"/>
            <a:r>
              <a:rPr lang="en-US" sz="2400" dirty="0" smtClean="0"/>
              <a:t>273 </a:t>
            </a:r>
            <a:r>
              <a:rPr lang="en-US" sz="2400" dirty="0" smtClean="0"/>
              <a:t>K for freezing point of water </a:t>
            </a:r>
            <a:endParaRPr lang="en-US" sz="2400" dirty="0"/>
          </a:p>
          <a:p>
            <a:pPr lvl="1"/>
            <a:r>
              <a:rPr lang="en-US" sz="2400" dirty="0" smtClean="0"/>
              <a:t>373 </a:t>
            </a:r>
            <a:r>
              <a:rPr lang="en-US" sz="2400" dirty="0" smtClean="0"/>
              <a:t>K for boiling </a:t>
            </a:r>
            <a:r>
              <a:rPr lang="en-US" sz="2400" dirty="0" smtClean="0"/>
              <a:t>point </a:t>
            </a:r>
            <a:r>
              <a:rPr lang="en-US" sz="2400" dirty="0" smtClean="0"/>
              <a:t>of water</a:t>
            </a:r>
          </a:p>
          <a:p>
            <a:pPr lvl="1"/>
            <a:r>
              <a:rPr lang="en-US" sz="2400" dirty="0" smtClean="0"/>
              <a:t>0 at absolute </a:t>
            </a:r>
            <a:r>
              <a:rPr lang="en-US" sz="2400" dirty="0" smtClean="0"/>
              <a:t>zero</a:t>
            </a:r>
          </a:p>
          <a:p>
            <a:pPr lvl="1"/>
            <a:r>
              <a:rPr lang="en-US" sz="2400" dirty="0" smtClean="0"/>
              <a:t>same </a:t>
            </a:r>
            <a:r>
              <a:rPr lang="en-US" sz="2400" dirty="0" smtClean="0"/>
              <a:t>size degrees as Celsius </a:t>
            </a:r>
            <a:r>
              <a:rPr lang="en-US" sz="2400" dirty="0" smtClean="0"/>
              <a:t>scale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19530" cy="1438048"/>
          </a:xfrm>
        </p:spPr>
        <p:txBody>
          <a:bodyPr/>
          <a:lstStyle/>
          <a:p>
            <a:r>
              <a:rPr lang="en-US" dirty="0" smtClean="0"/>
              <a:t>Heat is a form of energy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83730"/>
            <a:ext cx="8229600" cy="404243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Heat is when internal </a:t>
            </a:r>
            <a:r>
              <a:rPr lang="en-US" sz="2400" dirty="0" smtClean="0"/>
              <a:t>energy </a:t>
            </a:r>
            <a:r>
              <a:rPr lang="en-US" sz="2400" dirty="0" smtClean="0"/>
              <a:t>is transferred </a:t>
            </a:r>
            <a:r>
              <a:rPr lang="en-US" sz="2400" dirty="0" smtClean="0"/>
              <a:t>from one thing to another due to a temperature difference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Heat is internal </a:t>
            </a:r>
            <a:r>
              <a:rPr lang="en-US" sz="2400" dirty="0" smtClean="0"/>
              <a:t>energy in </a:t>
            </a:r>
            <a:r>
              <a:rPr lang="en-US" sz="2400" b="1" dirty="0" smtClean="0"/>
              <a:t>transit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Flow of internal energy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Heat flows from </a:t>
            </a:r>
            <a:r>
              <a:rPr lang="en-US" sz="2400" dirty="0" smtClean="0"/>
              <a:t>a high-temperature substance to a low-temperature substance until thermal equilibrium is reached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Heat never </a:t>
            </a:r>
            <a:r>
              <a:rPr lang="en-US" sz="2400" dirty="0" smtClean="0"/>
              <a:t>flows unassisted from a low-temperature to a high-temperature substance</a:t>
            </a:r>
          </a:p>
        </p:txBody>
      </p:sp>
      <p:pic>
        <p:nvPicPr>
          <p:cNvPr id="13322" name="Picture 10" descr="http://4.bp.blogspot.com/_G6kejTxVhCo/S3Wpwk4uZAI/AAAAAAAAAK4/m2tb3pY2xMM/s400/Holding+Cup+of+Coff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30" y="0"/>
            <a:ext cx="3167270" cy="20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618" y="6642556"/>
            <a:ext cx="57983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downloaded Jan.25 2013 from </a:t>
            </a:r>
            <a:r>
              <a:rPr lang="en-CA" sz="800" dirty="0" smtClean="0">
                <a:hlinkClick r:id="rId3"/>
              </a:rPr>
              <a:t>http://summitjourneytowellness.blogspot.ca/2010/02/journey-to-wellness_5148.html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426" y="235226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Quantity of heat</a:t>
            </a:r>
          </a:p>
          <a:p>
            <a:r>
              <a:rPr lang="en-US" sz="2800" dirty="0" smtClean="0"/>
              <a:t>Measured in joules or calories</a:t>
            </a:r>
          </a:p>
          <a:p>
            <a:r>
              <a:rPr lang="en-US" sz="2800" dirty="0" smtClean="0"/>
              <a:t>4.18 joules of heat are required to change the temperature of 1 gram of water by 1 Celsius degree</a:t>
            </a:r>
          </a:p>
          <a:p>
            <a:r>
              <a:rPr lang="en-US" sz="2800" dirty="0" smtClean="0"/>
              <a:t>4.18 joules = 1 calorie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6394" name="Picture 10" descr="Counting Calorie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20" y="3220278"/>
            <a:ext cx="4364378" cy="32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8961" y="6642556"/>
            <a:ext cx="5295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[photo by Scott Wallace, downloaded Jan.25 2013 from </a:t>
            </a:r>
            <a:r>
              <a:rPr lang="en-CA" sz="800" dirty="0" smtClean="0">
                <a:hlinkClick r:id="rId3"/>
              </a:rPr>
              <a:t>http://www.compadre.org/informal/index.cfm?Issue=11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Quantity of Heat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Energy ratings of foods and fuels are determined from energy released when they are burned.</a:t>
            </a:r>
          </a:p>
          <a:p>
            <a:pPr marL="0" indent="0">
              <a:buFontTx/>
              <a:buNone/>
            </a:pPr>
            <a:r>
              <a:rPr lang="en-US" dirty="0" smtClean="0"/>
              <a:t>Unit of energy, the Calorie, is common for foods.</a:t>
            </a:r>
          </a:p>
          <a:p>
            <a:pPr marL="400050" lvl="1">
              <a:buFontTx/>
              <a:buChar char="•"/>
            </a:pPr>
            <a:r>
              <a:rPr lang="en-US" sz="2400" dirty="0" smtClean="0"/>
              <a:t>kilocalorie </a:t>
            </a:r>
            <a:r>
              <a:rPr lang="en-US" sz="2400" dirty="0" smtClean="0"/>
              <a:t>or 1000 calories called a </a:t>
            </a:r>
            <a:br>
              <a:rPr lang="en-US" sz="2400" dirty="0" smtClean="0"/>
            </a:br>
            <a:r>
              <a:rPr lang="en-US" sz="2400" dirty="0" smtClean="0"/>
              <a:t>Calorie</a:t>
            </a:r>
          </a:p>
          <a:p>
            <a:pPr marL="400050" lvl="1">
              <a:buFontTx/>
              <a:buChar char="•"/>
            </a:pPr>
            <a:r>
              <a:rPr lang="en-US" sz="2400" dirty="0" smtClean="0"/>
              <a:t>heat needed to change the temperature </a:t>
            </a:r>
            <a:br>
              <a:rPr lang="en-US" sz="2400" dirty="0" smtClean="0"/>
            </a:br>
            <a:r>
              <a:rPr lang="en-US" sz="2400" dirty="0" smtClean="0"/>
              <a:t>of 1 kg of water by 1</a:t>
            </a:r>
            <a:r>
              <a:rPr lang="en-US" sz="2400" dirty="0" smtClean="0">
                <a:sym typeface="Symbol" pitchFamily="48" charset="2"/>
              </a:rPr>
              <a:t>C</a:t>
            </a:r>
          </a:p>
          <a:p>
            <a:pPr marL="0" indent="0">
              <a:buFontTx/>
              <a:buNone/>
            </a:pPr>
            <a:endParaRPr lang="en-US" sz="2800" dirty="0" smtClean="0"/>
          </a:p>
        </p:txBody>
      </p:sp>
      <p:pic>
        <p:nvPicPr>
          <p:cNvPr id="17418" name="Picture 10" descr="15_0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6635750" y="3362325"/>
            <a:ext cx="18415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436" y="540027"/>
            <a:ext cx="8229600" cy="3091070"/>
          </a:xfrm>
        </p:spPr>
        <p:txBody>
          <a:bodyPr/>
          <a:lstStyle/>
          <a:p>
            <a:pPr>
              <a:buFontTx/>
              <a:buNone/>
            </a:pPr>
            <a:r>
              <a:rPr lang="en-US" sz="4400" dirty="0" smtClean="0"/>
              <a:t>Specific heat capacity</a:t>
            </a:r>
          </a:p>
          <a:p>
            <a:r>
              <a:rPr lang="en-US" sz="2800" dirty="0" smtClean="0"/>
              <a:t>Defined as the quantity of heat required to change the temperature of </a:t>
            </a:r>
            <a:r>
              <a:rPr lang="en-US" sz="2800" dirty="0" smtClean="0"/>
              <a:t>1 kg of </a:t>
            </a:r>
            <a:r>
              <a:rPr lang="en-US" sz="2800" dirty="0" smtClean="0"/>
              <a:t>the substance by 1 degree Celsius</a:t>
            </a:r>
          </a:p>
          <a:p>
            <a:r>
              <a:rPr lang="en-US" sz="2800" dirty="0" smtClean="0"/>
              <a:t>Like thermal inertia—resistance of a substance to a change in temperature</a:t>
            </a:r>
            <a:endParaRPr lang="en-US" dirty="0" smtClean="0"/>
          </a:p>
        </p:txBody>
      </p:sp>
      <p:pic>
        <p:nvPicPr>
          <p:cNvPr id="22538" name="Picture 10" descr="hot water bottl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44" y="3644347"/>
            <a:ext cx="4191347" cy="27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7214" y="6650887"/>
            <a:ext cx="55867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downloaded Jan.25 2013 from </a:t>
            </a:r>
            <a:r>
              <a:rPr lang="en-CA" sz="800" dirty="0" smtClean="0">
                <a:hlinkClick r:id="rId3"/>
              </a:rPr>
              <a:t>http://video.planetgreen.discovery.com/home-garden/hot-water-bottle-bed.html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868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Symbol</vt:lpstr>
      <vt:lpstr>Batang</vt:lpstr>
      <vt:lpstr>Times</vt:lpstr>
      <vt:lpstr>Default Design</vt:lpstr>
      <vt:lpstr>PowerPoint Presentation</vt:lpstr>
      <vt:lpstr>PowerPoint Presentation</vt:lpstr>
      <vt:lpstr>Temperature</vt:lpstr>
      <vt:lpstr>Temperature</vt:lpstr>
      <vt:lpstr>PowerPoint Presentation</vt:lpstr>
      <vt:lpstr>Heat is a form of energy</vt:lpstr>
      <vt:lpstr>PowerPoint Presentation</vt:lpstr>
      <vt:lpstr>Quantity of Heat</vt:lpstr>
      <vt:lpstr>PowerPoint Presentation</vt:lpstr>
      <vt:lpstr>Specific Heat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Thermal Expansion:  The exception to the rule</vt:lpstr>
      <vt:lpstr>PowerPoint Presentation</vt:lpstr>
      <vt:lpstr>PowerPoint Presentation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333</cp:revision>
  <cp:lastPrinted>2013-01-25T15:53:26Z</cp:lastPrinted>
  <dcterms:created xsi:type="dcterms:W3CDTF">2006-04-27T22:35:13Z</dcterms:created>
  <dcterms:modified xsi:type="dcterms:W3CDTF">2013-01-25T16:08:06Z</dcterms:modified>
</cp:coreProperties>
</file>