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56" r:id="rId2"/>
    <p:sldId id="387" r:id="rId3"/>
    <p:sldId id="388" r:id="rId4"/>
    <p:sldId id="389" r:id="rId5"/>
    <p:sldId id="417" r:id="rId6"/>
    <p:sldId id="415" r:id="rId7"/>
    <p:sldId id="416" r:id="rId8"/>
    <p:sldId id="418" r:id="rId9"/>
    <p:sldId id="419" r:id="rId10"/>
    <p:sldId id="450" r:id="rId11"/>
    <p:sldId id="348" r:id="rId12"/>
    <p:sldId id="431" r:id="rId13"/>
    <p:sldId id="433" r:id="rId14"/>
    <p:sldId id="451" r:id="rId15"/>
    <p:sldId id="420" r:id="rId16"/>
    <p:sldId id="421" r:id="rId17"/>
    <p:sldId id="430" r:id="rId18"/>
    <p:sldId id="435" r:id="rId19"/>
    <p:sldId id="350" r:id="rId20"/>
    <p:sldId id="355" r:id="rId21"/>
    <p:sldId id="437" r:id="rId22"/>
    <p:sldId id="358" r:id="rId23"/>
    <p:sldId id="359" r:id="rId24"/>
    <p:sldId id="364" r:id="rId25"/>
    <p:sldId id="452" r:id="rId26"/>
    <p:sldId id="439" r:id="rId27"/>
    <p:sldId id="441" r:id="rId28"/>
    <p:sldId id="449" r:id="rId29"/>
    <p:sldId id="367" r:id="rId30"/>
    <p:sldId id="408" r:id="rId31"/>
    <p:sldId id="372" r:id="rId32"/>
    <p:sldId id="453" r:id="rId33"/>
    <p:sldId id="374" r:id="rId34"/>
    <p:sldId id="454" r:id="rId35"/>
    <p:sldId id="426" r:id="rId36"/>
    <p:sldId id="378" r:id="rId37"/>
    <p:sldId id="380" r:id="rId38"/>
    <p:sldId id="447" r:id="rId39"/>
    <p:sldId id="455" r:id="rId40"/>
    <p:sldId id="390"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1537" autoAdjust="0"/>
  </p:normalViewPr>
  <p:slideViewPr>
    <p:cSldViewPr snapToGrid="0">
      <p:cViewPr varScale="1">
        <p:scale>
          <a:sx n="49" d="100"/>
          <a:sy n="49" d="100"/>
        </p:scale>
        <p:origin x="-7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80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80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FE5EA3-9674-46DD-86BD-31784717E916}" type="slidenum">
              <a:rPr lang="en-US"/>
              <a:pPr>
                <a:defRPr/>
              </a:pPr>
              <a:t>‹#›</a:t>
            </a:fld>
            <a:endParaRPr lang="en-US"/>
          </a:p>
        </p:txBody>
      </p:sp>
    </p:spTree>
    <p:extLst>
      <p:ext uri="{BB962C8B-B14F-4D97-AF65-F5344CB8AC3E}">
        <p14:creationId xmlns:p14="http://schemas.microsoft.com/office/powerpoint/2010/main" val="2058040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B2800E-C707-4A69-8A30-E7E3D0A79526}" type="slidenum">
              <a:rPr lang="en-US"/>
              <a:pPr>
                <a:defRPr/>
              </a:pPr>
              <a:t>‹#›</a:t>
            </a:fld>
            <a:endParaRPr lang="en-US"/>
          </a:p>
        </p:txBody>
      </p:sp>
    </p:spTree>
    <p:extLst>
      <p:ext uri="{BB962C8B-B14F-4D97-AF65-F5344CB8AC3E}">
        <p14:creationId xmlns:p14="http://schemas.microsoft.com/office/powerpoint/2010/main" val="1973469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8CC872-A877-437C-BFBA-B0BF94C12DBC}" type="slidenum">
              <a:rPr lang="en-US" smtClean="0"/>
              <a:pPr eaLnBrk="1" hangingPunct="1"/>
              <a:t>12</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r>
              <a:rPr lang="en-US" smtClean="0">
                <a:ea typeface="Batang" pitchFamily="18" charset="-127"/>
              </a:rPr>
              <a:t>A.   Temperature.</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D51323-80E5-426E-B4D8-A7523CDE5319}" type="slidenum">
              <a:rPr lang="en-US" smtClean="0"/>
              <a:pPr eaLnBrk="1" hangingPunct="1"/>
              <a:t>13</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r>
              <a:rPr lang="en-US" smtClean="0">
                <a:ea typeface="Batang" pitchFamily="18" charset="-127"/>
              </a:rPr>
              <a:t>C.  kinetic energy per particle.</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8CC872-A877-437C-BFBA-B0BF94C12DBC}" type="slidenum">
              <a:rPr lang="en-US" smtClean="0"/>
              <a:pPr eaLnBrk="1" hangingPunct="1"/>
              <a:t>18</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r>
              <a:rPr lang="en-US" smtClean="0">
                <a:ea typeface="Batang" pitchFamily="18" charset="-127"/>
              </a:rPr>
              <a:t>A.   Temperature.</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4057E8-3956-4D56-A924-E44F473AE408}" type="slidenum">
              <a:rPr lang="en-US" smtClean="0"/>
              <a:pPr eaLnBrk="1" hangingPunct="1"/>
              <a:t>21</a:t>
            </a:fld>
            <a:endParaRPr lang="en-US" smtClean="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r>
              <a:rPr lang="en-US" smtClean="0">
                <a:ea typeface="Batang" pitchFamily="18" charset="-127"/>
              </a:rPr>
              <a:t>B.   red hot thumbtack to the warm water.</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8969A3-C391-439D-A9C0-D0D3DAF526E7}" type="slidenum">
              <a:rPr lang="en-US" smtClean="0"/>
              <a:pPr eaLnBrk="1" hangingPunct="1"/>
              <a:t>26</a:t>
            </a:fld>
            <a:endParaRPr lang="en-US"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r>
              <a:rPr lang="en-US" smtClean="0">
                <a:ea typeface="Batang" pitchFamily="18" charset="-127"/>
              </a:rPr>
              <a:t>B.   increases more.</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1FC0AC-7760-44A5-8E94-40DEBCA89264}" type="slidenum">
              <a:rPr lang="en-US" smtClean="0"/>
              <a:pPr eaLnBrk="1" hangingPunct="1"/>
              <a:t>27</a:t>
            </a:fld>
            <a:endParaRPr lang="en-US" smtClean="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r>
              <a:rPr lang="en-US" smtClean="0">
                <a:ea typeface="Batang" pitchFamily="18" charset="-127"/>
              </a:rPr>
              <a:t>B.   </a:t>
            </a:r>
            <a:r>
              <a:rPr lang="en-US" smtClean="0"/>
              <a:t>2</a:t>
            </a:r>
            <a:r>
              <a:rPr lang="en-US" smtClean="0">
                <a:sym typeface="Symbol" pitchFamily="48" charset="2"/>
              </a:rPr>
              <a:t>C.</a:t>
            </a:r>
            <a:r>
              <a:rPr lang="en-US" smtClean="0">
                <a:ea typeface="Batang" pitchFamily="18" charset="-127"/>
              </a:rPr>
              <a:t>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985332-13E1-4320-8205-E115CED7A146}" type="slidenum">
              <a:rPr lang="en-US" smtClean="0"/>
              <a:pPr eaLnBrk="1" hangingPunct="1"/>
              <a:t>30</a:t>
            </a:fld>
            <a:endParaRPr lang="en-US"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r>
              <a:rPr lang="en-US" smtClean="0">
                <a:ea typeface="Batang" pitchFamily="18" charset="-127"/>
              </a:rPr>
              <a:t>A.   Water.</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3DFCD6-C82F-4D62-85CF-E06BA480C66F}" type="slidenum">
              <a:rPr lang="en-US" smtClean="0"/>
              <a:pPr eaLnBrk="1" hangingPunct="1"/>
              <a:t>38</a:t>
            </a:fld>
            <a:endParaRPr lang="en-US"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r>
              <a:rPr lang="en-US" smtClean="0">
                <a:ea typeface="Batang" pitchFamily="18" charset="-127"/>
              </a:rPr>
              <a:t>B.   contracts.</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0693CF-ECF6-4711-AC5B-B66AD89F3420}" type="slidenum">
              <a:rPr lang="en-US"/>
              <a:pPr>
                <a:defRPr/>
              </a:pPr>
              <a:t>‹#›</a:t>
            </a:fld>
            <a:endParaRPr lang="en-US"/>
          </a:p>
        </p:txBody>
      </p:sp>
    </p:spTree>
    <p:extLst>
      <p:ext uri="{BB962C8B-B14F-4D97-AF65-F5344CB8AC3E}">
        <p14:creationId xmlns:p14="http://schemas.microsoft.com/office/powerpoint/2010/main" val="40355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0305CA-334C-4E10-8886-EC245BA61D5A}" type="slidenum">
              <a:rPr lang="en-US"/>
              <a:pPr>
                <a:defRPr/>
              </a:pPr>
              <a:t>‹#›</a:t>
            </a:fld>
            <a:endParaRPr lang="en-US"/>
          </a:p>
        </p:txBody>
      </p:sp>
    </p:spTree>
    <p:extLst>
      <p:ext uri="{BB962C8B-B14F-4D97-AF65-F5344CB8AC3E}">
        <p14:creationId xmlns:p14="http://schemas.microsoft.com/office/powerpoint/2010/main" val="346414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166DE0-C6D0-40E1-A731-F94040F47145}" type="slidenum">
              <a:rPr lang="en-US"/>
              <a:pPr>
                <a:defRPr/>
              </a:pPr>
              <a:t>‹#›</a:t>
            </a:fld>
            <a:endParaRPr lang="en-US"/>
          </a:p>
        </p:txBody>
      </p:sp>
    </p:spTree>
    <p:extLst>
      <p:ext uri="{BB962C8B-B14F-4D97-AF65-F5344CB8AC3E}">
        <p14:creationId xmlns:p14="http://schemas.microsoft.com/office/powerpoint/2010/main" val="50505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D7CC6B-72CA-403D-A545-5EBADA40150A}" type="slidenum">
              <a:rPr lang="en-US"/>
              <a:pPr>
                <a:defRPr/>
              </a:pPr>
              <a:t>‹#›</a:t>
            </a:fld>
            <a:endParaRPr lang="en-US"/>
          </a:p>
        </p:txBody>
      </p:sp>
    </p:spTree>
    <p:extLst>
      <p:ext uri="{BB962C8B-B14F-4D97-AF65-F5344CB8AC3E}">
        <p14:creationId xmlns:p14="http://schemas.microsoft.com/office/powerpoint/2010/main" val="383174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D416D-1935-43AD-9785-189E075DFB19}" type="slidenum">
              <a:rPr lang="en-US"/>
              <a:pPr>
                <a:defRPr/>
              </a:pPr>
              <a:t>‹#›</a:t>
            </a:fld>
            <a:endParaRPr lang="en-US"/>
          </a:p>
        </p:txBody>
      </p:sp>
    </p:spTree>
    <p:extLst>
      <p:ext uri="{BB962C8B-B14F-4D97-AF65-F5344CB8AC3E}">
        <p14:creationId xmlns:p14="http://schemas.microsoft.com/office/powerpoint/2010/main" val="75031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B537FD-AF36-4A9F-949C-BBB218E23ADC}" type="slidenum">
              <a:rPr lang="en-US"/>
              <a:pPr>
                <a:defRPr/>
              </a:pPr>
              <a:t>‹#›</a:t>
            </a:fld>
            <a:endParaRPr lang="en-US"/>
          </a:p>
        </p:txBody>
      </p:sp>
    </p:spTree>
    <p:extLst>
      <p:ext uri="{BB962C8B-B14F-4D97-AF65-F5344CB8AC3E}">
        <p14:creationId xmlns:p14="http://schemas.microsoft.com/office/powerpoint/2010/main" val="340765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79EA6B-B553-4382-9CEF-6B832F63890D}" type="slidenum">
              <a:rPr lang="en-US"/>
              <a:pPr>
                <a:defRPr/>
              </a:pPr>
              <a:t>‹#›</a:t>
            </a:fld>
            <a:endParaRPr lang="en-US"/>
          </a:p>
        </p:txBody>
      </p:sp>
    </p:spTree>
    <p:extLst>
      <p:ext uri="{BB962C8B-B14F-4D97-AF65-F5344CB8AC3E}">
        <p14:creationId xmlns:p14="http://schemas.microsoft.com/office/powerpoint/2010/main" val="2144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5D8488-9816-41ED-8A7C-0F3A1B948EBC}" type="slidenum">
              <a:rPr lang="en-US"/>
              <a:pPr>
                <a:defRPr/>
              </a:pPr>
              <a:t>‹#›</a:t>
            </a:fld>
            <a:endParaRPr lang="en-US"/>
          </a:p>
        </p:txBody>
      </p:sp>
    </p:spTree>
    <p:extLst>
      <p:ext uri="{BB962C8B-B14F-4D97-AF65-F5344CB8AC3E}">
        <p14:creationId xmlns:p14="http://schemas.microsoft.com/office/powerpoint/2010/main" val="78558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DC2E9B-9BF2-4B9C-B037-7296C7E4738F}" type="slidenum">
              <a:rPr lang="en-US"/>
              <a:pPr>
                <a:defRPr/>
              </a:pPr>
              <a:t>‹#›</a:t>
            </a:fld>
            <a:endParaRPr lang="en-US"/>
          </a:p>
        </p:txBody>
      </p:sp>
    </p:spTree>
    <p:extLst>
      <p:ext uri="{BB962C8B-B14F-4D97-AF65-F5344CB8AC3E}">
        <p14:creationId xmlns:p14="http://schemas.microsoft.com/office/powerpoint/2010/main" val="123187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9A7026-D5B1-4D8C-B000-3FF5A0F8670C}" type="slidenum">
              <a:rPr lang="en-US"/>
              <a:pPr>
                <a:defRPr/>
              </a:pPr>
              <a:t>‹#›</a:t>
            </a:fld>
            <a:endParaRPr lang="en-US"/>
          </a:p>
        </p:txBody>
      </p:sp>
    </p:spTree>
    <p:extLst>
      <p:ext uri="{BB962C8B-B14F-4D97-AF65-F5344CB8AC3E}">
        <p14:creationId xmlns:p14="http://schemas.microsoft.com/office/powerpoint/2010/main" val="121457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C7D0F7-276E-4D60-AE2C-5B213FF9BE19}" type="slidenum">
              <a:rPr lang="en-US"/>
              <a:pPr>
                <a:defRPr/>
              </a:pPr>
              <a:t>‹#›</a:t>
            </a:fld>
            <a:endParaRPr lang="en-US"/>
          </a:p>
        </p:txBody>
      </p:sp>
    </p:spTree>
    <p:extLst>
      <p:ext uri="{BB962C8B-B14F-4D97-AF65-F5344CB8AC3E}">
        <p14:creationId xmlns:p14="http://schemas.microsoft.com/office/powerpoint/2010/main" val="136701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648797B-2C1D-498A-A490-C344F48CF093}" type="slidenum">
              <a:rPr lang="en-US"/>
              <a:pPr>
                <a:defRPr/>
              </a:pPr>
              <a:t>‹#›</a:t>
            </a:fld>
            <a:endParaRPr lang="en-US"/>
          </a:p>
        </p:txBody>
      </p:sp>
      <p:sp>
        <p:nvSpPr>
          <p:cNvPr id="1031" name="Text Box 7"/>
          <p:cNvSpPr txBox="1">
            <a:spLocks noChangeArrowheads="1"/>
          </p:cNvSpPr>
          <p:nvPr/>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999999"/>
                </a:solidFill>
                <a:latin typeface="Times New Roman" pitchFamily="48" charset="0"/>
              </a:rPr>
              <a:t>© 2010 Pearson Education, Inc.</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anza.edu/faculty/mccauley/6a_site_images/Translational_motion-250.gif"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rrajivdesaimd.com/date/2012/10/"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irius.ucsc.edu/demoweb/cgi-bin/?fl_pr_ht-thermo-expans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mmitjourneytowellness.blogspot.ca/2010/02/journey-to-wellness_5148.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mpadre.org/informal/index.cfm?Issue=11"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video.planetgreen.discovery.com/home-garden/hot-water-bottle-bed.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ngineeringtoolbox.com/specific-heat-fluids-d_151.html" TargetMode="External"/><Relationship Id="rId2" Type="http://schemas.openxmlformats.org/officeDocument/2006/relationships/hyperlink" Target="http://www.engineeringtoolbox.com/specific-heat-solids-d_154.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hyperphysics.phy-astr.gsu.edu/hbase/thermo/jarlid.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dirty="0" smtClean="0"/>
              <a:t>Note on Posted Slides</a:t>
            </a:r>
            <a:endParaRPr lang="en-CA" dirty="0"/>
          </a:p>
        </p:txBody>
      </p:sp>
      <p:sp>
        <p:nvSpPr>
          <p:cNvPr id="3" name="Content Placeholder 2"/>
          <p:cNvSpPr>
            <a:spLocks noGrp="1"/>
          </p:cNvSpPr>
          <p:nvPr>
            <p:ph idx="1"/>
          </p:nvPr>
        </p:nvSpPr>
        <p:spPr>
          <a:xfrm>
            <a:off x="457200" y="1143000"/>
            <a:ext cx="8229600" cy="4983163"/>
          </a:xfrm>
        </p:spPr>
        <p:txBody>
          <a:bodyPr/>
          <a:lstStyle/>
          <a:p>
            <a:r>
              <a:rPr lang="en-CA" dirty="0" smtClean="0"/>
              <a:t>These are the slides that I intended to show in class on Wed. Feb. 13, 2013.  </a:t>
            </a:r>
          </a:p>
          <a:p>
            <a:r>
              <a:rPr lang="en-CA" dirty="0" smtClean="0"/>
              <a:t>They contain important ideas and questions from your reading.  </a:t>
            </a:r>
          </a:p>
          <a:p>
            <a:r>
              <a:rPr lang="en-CA" dirty="0" smtClean="0"/>
              <a:t>Due to time constraints, I was probably not able to show all the slides during class.  </a:t>
            </a:r>
          </a:p>
          <a:p>
            <a:r>
              <a:rPr lang="en-CA" dirty="0"/>
              <a:t>T</a:t>
            </a:r>
            <a:r>
              <a:rPr lang="en-CA" dirty="0" smtClean="0"/>
              <a:t>hey are all posted here for completeness.</a:t>
            </a:r>
          </a:p>
        </p:txBody>
      </p:sp>
    </p:spTree>
    <p:extLst>
      <p:ext uri="{BB962C8B-B14F-4D97-AF65-F5344CB8AC3E}">
        <p14:creationId xmlns:p14="http://schemas.microsoft.com/office/powerpoint/2010/main" val="4503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descr="15_01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701"/>
          <a:stretch>
            <a:fillRect/>
          </a:stretch>
        </p:blipFill>
        <p:spPr bwMode="auto">
          <a:xfrm>
            <a:off x="5360988" y="3844925"/>
            <a:ext cx="3425825" cy="272415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body" idx="1"/>
          </p:nvPr>
        </p:nvSpPr>
        <p:spPr>
          <a:xfrm>
            <a:off x="557213" y="449263"/>
            <a:ext cx="8229600" cy="5072062"/>
          </a:xfrm>
        </p:spPr>
        <p:txBody>
          <a:bodyPr/>
          <a:lstStyle/>
          <a:p>
            <a:pPr>
              <a:buFontTx/>
              <a:buNone/>
            </a:pPr>
            <a:r>
              <a:rPr lang="en-US" sz="4400" dirty="0" smtClean="0"/>
              <a:t>Temperature</a:t>
            </a:r>
          </a:p>
          <a:p>
            <a:r>
              <a:rPr lang="en-US" dirty="0" smtClean="0"/>
              <a:t>A number that corresponds to the warmth or coldness of an object</a:t>
            </a:r>
          </a:p>
          <a:p>
            <a:r>
              <a:rPr lang="en-US" dirty="0" smtClean="0"/>
              <a:t>Is a per-particle property</a:t>
            </a:r>
          </a:p>
          <a:p>
            <a:r>
              <a:rPr lang="en-US" dirty="0" smtClean="0"/>
              <a:t>No upper limit</a:t>
            </a:r>
          </a:p>
          <a:p>
            <a:r>
              <a:rPr lang="en-US" dirty="0" smtClean="0"/>
              <a:t>The lower limit is called </a:t>
            </a:r>
          </a:p>
          <a:p>
            <a:pPr marL="0" indent="0">
              <a:buNone/>
            </a:pPr>
            <a:r>
              <a:rPr lang="en-US" dirty="0"/>
              <a:t> </a:t>
            </a:r>
            <a:r>
              <a:rPr lang="en-US" dirty="0" smtClean="0"/>
              <a:t>   “absolute zero”</a:t>
            </a:r>
          </a:p>
          <a:p>
            <a:endParaRPr lang="en-US" dirty="0" smtClean="0"/>
          </a:p>
        </p:txBody>
      </p:sp>
    </p:spTree>
    <p:extLst>
      <p:ext uri="{BB962C8B-B14F-4D97-AF65-F5344CB8AC3E}">
        <p14:creationId xmlns:p14="http://schemas.microsoft.com/office/powerpoint/2010/main" val="243614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457200" y="274638"/>
            <a:ext cx="6305550" cy="1143000"/>
          </a:xfrm>
        </p:spPr>
        <p:txBody>
          <a:bodyPr/>
          <a:lstStyle/>
          <a:p>
            <a:r>
              <a:rPr lang="en-US" smtClean="0"/>
              <a:t>Temperature</a:t>
            </a:r>
          </a:p>
        </p:txBody>
      </p:sp>
      <p:sp>
        <p:nvSpPr>
          <p:cNvPr id="6147" name="Rectangle 1027"/>
          <p:cNvSpPr>
            <a:spLocks noGrp="1" noChangeArrowheads="1"/>
          </p:cNvSpPr>
          <p:nvPr>
            <p:ph type="body" idx="1"/>
          </p:nvPr>
        </p:nvSpPr>
        <p:spPr>
          <a:xfrm>
            <a:off x="376424" y="3414714"/>
            <a:ext cx="8229600" cy="3223938"/>
          </a:xfrm>
        </p:spPr>
        <p:txBody>
          <a:bodyPr/>
          <a:lstStyle/>
          <a:p>
            <a:pPr marL="400050" lvl="1">
              <a:buFontTx/>
              <a:buChar char="•"/>
              <a:tabLst>
                <a:tab pos="398463" algn="l"/>
              </a:tabLst>
            </a:pPr>
            <a:r>
              <a:rPr lang="en-US" dirty="0" smtClean="0"/>
              <a:t>Gas—how fast the gas particles are bouncing around</a:t>
            </a:r>
          </a:p>
          <a:p>
            <a:pPr marL="400050" lvl="1">
              <a:buFontTx/>
              <a:buChar char="•"/>
              <a:tabLst>
                <a:tab pos="398463" algn="l"/>
              </a:tabLst>
            </a:pPr>
            <a:r>
              <a:rPr lang="en-US" dirty="0" smtClean="0"/>
              <a:t>Liquid—how fast particles slide and jiggle past one another</a:t>
            </a:r>
          </a:p>
          <a:p>
            <a:pPr marL="400050" lvl="1">
              <a:buFontTx/>
              <a:buChar char="•"/>
              <a:tabLst>
                <a:tab pos="398463" algn="l"/>
              </a:tabLst>
            </a:pPr>
            <a:r>
              <a:rPr lang="en-US" dirty="0" smtClean="0"/>
              <a:t>Solid—how fast particles move as they vibrate and jiggle in place</a:t>
            </a:r>
          </a:p>
        </p:txBody>
      </p:sp>
      <p:pic>
        <p:nvPicPr>
          <p:cNvPr id="6154" name="Picture 10" descr="http://www.deanza.edu/faculty/mccauley/6a_site_images/Translational_motion-25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44450"/>
            <a:ext cx="2381250" cy="20859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27"/>
          <p:cNvSpPr txBox="1">
            <a:spLocks noChangeArrowheads="1"/>
          </p:cNvSpPr>
          <p:nvPr/>
        </p:nvSpPr>
        <p:spPr bwMode="auto">
          <a:xfrm>
            <a:off x="327243" y="1250181"/>
            <a:ext cx="6188764" cy="187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tabLst>
                <a:tab pos="398463" algn="l"/>
              </a:tabLst>
            </a:pPr>
            <a:r>
              <a:rPr lang="en-US" sz="2800" dirty="0" smtClean="0"/>
              <a:t>Absolute temperature (in degrees Kelvin) is proportional to the average translational kinetic energy per particle in a substance.</a:t>
            </a:r>
            <a:endParaRPr lang="en-US" dirty="0" smtClean="0"/>
          </a:p>
        </p:txBody>
      </p:sp>
      <p:sp>
        <p:nvSpPr>
          <p:cNvPr id="2" name="TextBox 1"/>
          <p:cNvSpPr txBox="1"/>
          <p:nvPr/>
        </p:nvSpPr>
        <p:spPr>
          <a:xfrm>
            <a:off x="2936852" y="6638652"/>
            <a:ext cx="6207148" cy="215444"/>
          </a:xfrm>
          <a:prstGeom prst="rect">
            <a:avLst/>
          </a:prstGeom>
          <a:noFill/>
        </p:spPr>
        <p:txBody>
          <a:bodyPr wrap="none" rtlCol="0">
            <a:spAutoFit/>
          </a:bodyPr>
          <a:lstStyle/>
          <a:p>
            <a:r>
              <a:rPr lang="en-CA" sz="800" dirty="0" smtClean="0"/>
              <a:t>[animated gif downloaded Jan.25 2013 from </a:t>
            </a:r>
            <a:r>
              <a:rPr lang="en-CA" sz="800" dirty="0" smtClean="0">
                <a:hlinkClick r:id="rId3"/>
              </a:rPr>
              <a:t>http://www.deanza.edu/faculty/mccauley/6a_site_images/Translational_motion-250.gif</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90600"/>
            <a:ext cx="8229600" cy="1617663"/>
          </a:xfrm>
        </p:spPr>
        <p:txBody>
          <a:bodyPr/>
          <a:lstStyle/>
          <a:p>
            <a:pPr algn="l"/>
            <a:r>
              <a:rPr lang="en-US" sz="2400" smtClean="0"/>
              <a:t>There is twice as much molecular kinetic energy in 2 liters of boiling water as in 1 liter of boiling water. Which will be the same for both?</a:t>
            </a:r>
            <a:endParaRPr lang="en-US" sz="2800" b="1" i="1" smtClean="0">
              <a:latin typeface="Batang" pitchFamily="18" charset="-127"/>
              <a:ea typeface="Batang" pitchFamily="18" charset="-127"/>
            </a:endParaRPr>
          </a:p>
        </p:txBody>
      </p:sp>
      <p:sp>
        <p:nvSpPr>
          <p:cNvPr id="9219" name="Rectangle 3"/>
          <p:cNvSpPr>
            <a:spLocks noGrp="1" noChangeArrowheads="1"/>
          </p:cNvSpPr>
          <p:nvPr>
            <p:ph type="body" idx="1"/>
          </p:nvPr>
        </p:nvSpPr>
        <p:spPr>
          <a:xfrm>
            <a:off x="457200" y="2819400"/>
            <a:ext cx="8229600" cy="3581400"/>
          </a:xfrm>
        </p:spPr>
        <p:txBody>
          <a:bodyPr/>
          <a:lstStyle/>
          <a:p>
            <a:pPr marL="609600" indent="-609600">
              <a:buFontTx/>
              <a:buNone/>
            </a:pPr>
            <a:r>
              <a:rPr lang="en-US" sz="2400" dirty="0" smtClean="0"/>
              <a:t>A.	Temperature </a:t>
            </a:r>
            <a:endParaRPr lang="en-US" sz="2400" dirty="0" smtClean="0">
              <a:ea typeface="Batang" pitchFamily="18" charset="-127"/>
            </a:endParaRPr>
          </a:p>
          <a:p>
            <a:pPr marL="609600" indent="-609600">
              <a:buFontTx/>
              <a:buAutoNum type="alphaUcPeriod" startAt="2"/>
            </a:pPr>
            <a:r>
              <a:rPr lang="en-US" sz="2400" dirty="0" smtClean="0"/>
              <a:t>Thermal energy </a:t>
            </a:r>
            <a:endParaRPr lang="en-US" sz="2400" b="1" dirty="0" smtClean="0">
              <a:ea typeface="Batang" pitchFamily="18" charset="-127"/>
            </a:endParaRPr>
          </a:p>
          <a:p>
            <a:pPr marL="609600" indent="-609600">
              <a:buFontTx/>
              <a:buAutoNum type="alphaUcPeriod" startAt="2"/>
            </a:pPr>
            <a:r>
              <a:rPr lang="en-US" sz="2400" dirty="0" smtClean="0"/>
              <a:t>Both A and B. </a:t>
            </a:r>
            <a:endParaRPr lang="en-US" sz="2400" dirty="0" smtClean="0">
              <a:ea typeface="Batang" pitchFamily="18" charset="-127"/>
            </a:endParaRPr>
          </a:p>
          <a:p>
            <a:pPr marL="609600" indent="-609600">
              <a:buFontTx/>
              <a:buAutoNum type="alphaUcPeriod" startAt="4"/>
            </a:pPr>
            <a:r>
              <a:rPr lang="en-US" sz="2400" dirty="0" smtClean="0"/>
              <a:t>Neither A nor B.</a:t>
            </a:r>
          </a:p>
          <a:p>
            <a:pPr marL="609600" indent="-609600">
              <a:buFontTx/>
              <a:buNone/>
            </a:pPr>
            <a:endParaRPr lang="en-US" sz="2400" dirty="0" smtClean="0"/>
          </a:p>
        </p:txBody>
      </p:sp>
      <p:sp>
        <p:nvSpPr>
          <p:cNvPr id="9220"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Temperature</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760369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990600"/>
            <a:ext cx="8229600" cy="1281113"/>
          </a:xfrm>
        </p:spPr>
        <p:txBody>
          <a:bodyPr/>
          <a:lstStyle/>
          <a:p>
            <a:pPr algn="l"/>
            <a:r>
              <a:rPr lang="en-US" sz="2400" smtClean="0"/>
              <a:t>To say that body A has a higher temperature than body B is to say that body A has more</a:t>
            </a:r>
            <a:endParaRPr lang="en-US" sz="2800" b="1" i="1" smtClean="0">
              <a:latin typeface="Batang" pitchFamily="18" charset="-127"/>
              <a:ea typeface="Batang" pitchFamily="18" charset="-127"/>
            </a:endParaRPr>
          </a:p>
        </p:txBody>
      </p:sp>
      <p:sp>
        <p:nvSpPr>
          <p:cNvPr id="11267" name="Rectangle 3"/>
          <p:cNvSpPr>
            <a:spLocks noGrp="1" noChangeArrowheads="1"/>
          </p:cNvSpPr>
          <p:nvPr>
            <p:ph type="body" idx="1"/>
          </p:nvPr>
        </p:nvSpPr>
        <p:spPr>
          <a:xfrm>
            <a:off x="457200" y="2422525"/>
            <a:ext cx="8229600" cy="3962400"/>
          </a:xfrm>
        </p:spPr>
        <p:txBody>
          <a:bodyPr/>
          <a:lstStyle/>
          <a:p>
            <a:pPr marL="609600" indent="-609600">
              <a:buFontTx/>
              <a:buNone/>
            </a:pPr>
            <a:r>
              <a:rPr lang="en-US" sz="2400" dirty="0" smtClean="0"/>
              <a:t>A.	internal energy.</a:t>
            </a:r>
            <a:endParaRPr lang="en-US" sz="2400" dirty="0" smtClean="0">
              <a:ea typeface="Batang" pitchFamily="18" charset="-127"/>
            </a:endParaRPr>
          </a:p>
          <a:p>
            <a:pPr marL="609600" indent="-609600">
              <a:buFontTx/>
              <a:buAutoNum type="alphaUcPeriod" startAt="2"/>
            </a:pPr>
            <a:r>
              <a:rPr lang="en-US" sz="2400" dirty="0" smtClean="0"/>
              <a:t>mass.</a:t>
            </a:r>
            <a:r>
              <a:rPr lang="en-US" sz="2400" b="1" dirty="0" smtClean="0">
                <a:ea typeface="Batang" pitchFamily="18" charset="-127"/>
              </a:rPr>
              <a:t> </a:t>
            </a:r>
          </a:p>
          <a:p>
            <a:pPr marL="609600" indent="-609600">
              <a:buFontTx/>
              <a:buAutoNum type="alphaUcPeriod" startAt="2"/>
            </a:pPr>
            <a:r>
              <a:rPr lang="en-US" sz="2400" dirty="0" smtClean="0"/>
              <a:t>kinetic energy per particle.</a:t>
            </a:r>
            <a:endParaRPr lang="en-US" sz="2400" dirty="0" smtClean="0">
              <a:ea typeface="Batang" pitchFamily="18" charset="-127"/>
            </a:endParaRPr>
          </a:p>
          <a:p>
            <a:pPr marL="609600" indent="-609600">
              <a:buFontTx/>
              <a:buAutoNum type="alphaUcPeriod" startAt="4"/>
            </a:pPr>
            <a:r>
              <a:rPr lang="en-US" sz="2400" dirty="0" smtClean="0"/>
              <a:t>potential energy.	</a:t>
            </a:r>
          </a:p>
        </p:txBody>
      </p:sp>
      <p:sp>
        <p:nvSpPr>
          <p:cNvPr id="11268"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Temperature</a:t>
            </a:r>
          </a:p>
          <a:p>
            <a:pPr algn="ctr"/>
            <a:r>
              <a:rPr lang="en-US" sz="2400" b="1">
                <a:solidFill>
                  <a:schemeClr val="bg1"/>
                </a:solidFill>
                <a:cs typeface="Arial" charset="0"/>
              </a:rPr>
              <a:t>CHECK YOUR NEIGHBOR</a:t>
            </a:r>
            <a:r>
              <a:rPr lang="en-US" sz="2400" b="1" i="1">
                <a:solidFill>
                  <a:srgbClr val="FEA44D"/>
                </a:solidFill>
                <a:cs typeface="Arial" charset="0"/>
              </a:rPr>
              <a:t> </a:t>
            </a:r>
          </a:p>
        </p:txBody>
      </p:sp>
    </p:spTree>
    <p:extLst>
      <p:ext uri="{BB962C8B-B14F-4D97-AF65-F5344CB8AC3E}">
        <p14:creationId xmlns:p14="http://schemas.microsoft.com/office/powerpoint/2010/main" val="1876392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http://drrajivdesaimd.com/wp-content/uploads/2012/09/tit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924" y="537029"/>
            <a:ext cx="3237229" cy="2160104"/>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body" idx="1"/>
          </p:nvPr>
        </p:nvSpPr>
        <p:spPr>
          <a:xfrm>
            <a:off x="224972" y="381000"/>
            <a:ext cx="5681800" cy="4525963"/>
          </a:xfrm>
        </p:spPr>
        <p:txBody>
          <a:bodyPr/>
          <a:lstStyle/>
          <a:p>
            <a:pPr>
              <a:buFontTx/>
              <a:buNone/>
            </a:pPr>
            <a:r>
              <a:rPr lang="en-US" dirty="0" smtClean="0"/>
              <a:t>Thermometers</a:t>
            </a:r>
          </a:p>
          <a:p>
            <a:r>
              <a:rPr lang="en-US" sz="2800" dirty="0" smtClean="0"/>
              <a:t>Measure temperature by expansion or contraction of a liquid (mercury or colored alcohol)</a:t>
            </a:r>
          </a:p>
          <a:p>
            <a:r>
              <a:rPr lang="en-US" sz="2800" dirty="0" smtClean="0"/>
              <a:t>Reading occurs when the thermometer and the object reach thermal equilibrium (having the same average kinetic energy per particle)</a:t>
            </a:r>
          </a:p>
          <a:p>
            <a:r>
              <a:rPr lang="en-US" sz="2800" dirty="0" smtClean="0"/>
              <a:t>Infrared thermometers operate by sensing IR radiation</a:t>
            </a:r>
          </a:p>
        </p:txBody>
      </p:sp>
      <p:sp>
        <p:nvSpPr>
          <p:cNvPr id="2" name="TextBox 1"/>
          <p:cNvSpPr txBox="1"/>
          <p:nvPr/>
        </p:nvSpPr>
        <p:spPr>
          <a:xfrm>
            <a:off x="4485352" y="6611779"/>
            <a:ext cx="4658648" cy="246221"/>
          </a:xfrm>
          <a:prstGeom prst="rect">
            <a:avLst/>
          </a:prstGeom>
          <a:noFill/>
        </p:spPr>
        <p:txBody>
          <a:bodyPr wrap="none" rtlCol="0">
            <a:spAutoFit/>
          </a:bodyPr>
          <a:lstStyle/>
          <a:p>
            <a:r>
              <a:rPr lang="en-CA" sz="1000" dirty="0" smtClean="0"/>
              <a:t>[image downloaded Jan.25 2013 from </a:t>
            </a:r>
            <a:r>
              <a:rPr lang="en-CA" sz="1000" dirty="0" smtClean="0">
                <a:hlinkClick r:id="rId3"/>
              </a:rPr>
              <a:t>http://drrajivdesaimd.com/date/2012/10/</a:t>
            </a:r>
            <a:r>
              <a:rPr lang="en-CA" sz="1000" dirty="0" smtClean="0"/>
              <a:t> ]</a:t>
            </a:r>
            <a:endParaRPr lang="en-CA" sz="10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924" y="4141629"/>
            <a:ext cx="32670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7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457200" y="274638"/>
            <a:ext cx="5493657" cy="784905"/>
          </a:xfrm>
        </p:spPr>
        <p:txBody>
          <a:bodyPr/>
          <a:lstStyle/>
          <a:p>
            <a:r>
              <a:rPr lang="en-US" dirty="0" smtClean="0"/>
              <a:t>Temperature Scales</a:t>
            </a:r>
          </a:p>
        </p:txBody>
      </p:sp>
      <p:sp>
        <p:nvSpPr>
          <p:cNvPr id="6147" name="Rectangle 1027"/>
          <p:cNvSpPr>
            <a:spLocks noGrp="1" noChangeArrowheads="1"/>
          </p:cNvSpPr>
          <p:nvPr>
            <p:ph type="body" idx="1"/>
          </p:nvPr>
        </p:nvSpPr>
        <p:spPr>
          <a:xfrm>
            <a:off x="260310" y="1107640"/>
            <a:ext cx="5400261" cy="1055686"/>
          </a:xfrm>
        </p:spPr>
        <p:txBody>
          <a:bodyPr/>
          <a:lstStyle/>
          <a:p>
            <a:pPr marL="400050" lvl="1">
              <a:buFontTx/>
              <a:buChar char="•"/>
              <a:tabLst>
                <a:tab pos="398463" algn="l"/>
              </a:tabLst>
            </a:pPr>
            <a:r>
              <a:rPr lang="en-US" dirty="0" smtClean="0"/>
              <a:t>To convert </a:t>
            </a:r>
            <a:r>
              <a:rPr lang="en-US" i="1" dirty="0" smtClean="0">
                <a:latin typeface="Times New Roman" pitchFamily="18" charset="0"/>
                <a:cs typeface="Times New Roman" pitchFamily="18" charset="0"/>
              </a:rPr>
              <a:t>T</a:t>
            </a:r>
            <a:r>
              <a:rPr lang="en-US" i="1" baseline="-25000" dirty="0" smtClean="0">
                <a:latin typeface="Times New Roman" pitchFamily="18" charset="0"/>
                <a:cs typeface="Times New Roman" pitchFamily="18" charset="0"/>
              </a:rPr>
              <a:t>F</a:t>
            </a:r>
            <a:r>
              <a:rPr lang="en-US" dirty="0" smtClean="0"/>
              <a:t> in Fahrenheit to </a:t>
            </a:r>
            <a:r>
              <a:rPr lang="en-US" i="1" dirty="0" smtClean="0">
                <a:latin typeface="Times New Roman" pitchFamily="18" charset="0"/>
                <a:cs typeface="Times New Roman" pitchFamily="18" charset="0"/>
              </a:rPr>
              <a:t>T</a:t>
            </a:r>
            <a:r>
              <a:rPr lang="en-US" i="1" baseline="-25000" dirty="0" smtClean="0">
                <a:latin typeface="Times New Roman" pitchFamily="18" charset="0"/>
                <a:cs typeface="Times New Roman" pitchFamily="18" charset="0"/>
              </a:rPr>
              <a:t>C</a:t>
            </a:r>
            <a:r>
              <a:rPr lang="en-US" dirty="0" smtClean="0"/>
              <a:t> in Celsius:</a:t>
            </a:r>
          </a:p>
        </p:txBody>
      </p:sp>
      <p:pic>
        <p:nvPicPr>
          <p:cNvPr id="5122" name="Picture 2" descr="File:Raumthermometer Fahrenheit+Cels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857" y="0"/>
            <a:ext cx="3260044" cy="32709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1030514" y="2040241"/>
                <a:ext cx="3645037" cy="10275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r>
                            <a:rPr lang="en-CA" sz="3200" b="0" i="1" smtClean="0">
                              <a:latin typeface="Cambria Math"/>
                            </a:rPr>
                            <m:t>𝑇</m:t>
                          </m:r>
                        </m:e>
                        <m:sub>
                          <m:r>
                            <a:rPr lang="en-CA" sz="3200" b="0" i="1" smtClean="0">
                              <a:latin typeface="Cambria Math"/>
                            </a:rPr>
                            <m:t>𝐶</m:t>
                          </m:r>
                        </m:sub>
                      </m:sSub>
                      <m:r>
                        <a:rPr lang="en-CA" sz="3200" b="0" i="1" smtClean="0">
                          <a:latin typeface="Cambria Math"/>
                        </a:rPr>
                        <m:t>=(</m:t>
                      </m:r>
                      <m:sSub>
                        <m:sSubPr>
                          <m:ctrlPr>
                            <a:rPr lang="en-CA" sz="3200" b="0" i="1" smtClean="0">
                              <a:latin typeface="Cambria Math"/>
                            </a:rPr>
                          </m:ctrlPr>
                        </m:sSubPr>
                        <m:e>
                          <m:r>
                            <a:rPr lang="en-CA" sz="3200" b="0" i="1" smtClean="0">
                              <a:latin typeface="Cambria Math"/>
                            </a:rPr>
                            <m:t>𝑇</m:t>
                          </m:r>
                        </m:e>
                        <m:sub>
                          <m:r>
                            <a:rPr lang="en-CA" sz="3200" b="0" i="1" smtClean="0">
                              <a:latin typeface="Cambria Math"/>
                            </a:rPr>
                            <m:t>𝐹</m:t>
                          </m:r>
                        </m:sub>
                      </m:sSub>
                      <m:r>
                        <a:rPr lang="en-CA" sz="3200" b="0" i="1" smtClean="0">
                          <a:latin typeface="Cambria Math"/>
                        </a:rPr>
                        <m:t>−32)</m:t>
                      </m:r>
                      <m:r>
                        <a:rPr lang="en-CA" sz="3200" b="0" i="1" smtClean="0">
                          <a:latin typeface="Cambria Math"/>
                          <a:ea typeface="Cambria Math"/>
                        </a:rPr>
                        <m:t>×</m:t>
                      </m:r>
                      <m:f>
                        <m:fPr>
                          <m:ctrlPr>
                            <a:rPr lang="en-CA" sz="3200" b="0" i="1" smtClean="0">
                              <a:latin typeface="Cambria Math"/>
                              <a:ea typeface="Cambria Math"/>
                            </a:rPr>
                          </m:ctrlPr>
                        </m:fPr>
                        <m:num>
                          <m:r>
                            <a:rPr lang="en-CA" sz="3200" b="0" i="1" smtClean="0">
                              <a:latin typeface="Cambria Math"/>
                              <a:ea typeface="Cambria Math"/>
                            </a:rPr>
                            <m:t>5</m:t>
                          </m:r>
                        </m:num>
                        <m:den>
                          <m:r>
                            <a:rPr lang="en-CA" sz="3200" b="0" i="1" smtClean="0">
                              <a:latin typeface="Cambria Math"/>
                              <a:ea typeface="Cambria Math"/>
                            </a:rPr>
                            <m:t>9</m:t>
                          </m:r>
                        </m:den>
                      </m:f>
                    </m:oMath>
                  </m:oMathPara>
                </a14:m>
                <a:endParaRPr lang="en-CA"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1030514" y="2040241"/>
                <a:ext cx="3645037" cy="1027525"/>
              </a:xfrm>
              <a:prstGeom prst="rect">
                <a:avLst/>
              </a:prstGeom>
              <a:blipFill rotWithShape="1">
                <a:blip r:embed="rId3"/>
                <a:stretch>
                  <a:fillRect/>
                </a:stretch>
              </a:blipFill>
            </p:spPr>
            <p:txBody>
              <a:bodyPr/>
              <a:lstStyle/>
              <a:p>
                <a:r>
                  <a:rPr lang="en-CA">
                    <a:noFill/>
                  </a:rPr>
                  <a:t> </a:t>
                </a:r>
              </a:p>
            </p:txBody>
          </p:sp>
        </mc:Fallback>
      </mc:AlternateContent>
      <p:sp>
        <p:nvSpPr>
          <p:cNvPr id="9" name="Rectangle 1027"/>
          <p:cNvSpPr txBox="1">
            <a:spLocks noChangeArrowheads="1"/>
          </p:cNvSpPr>
          <p:nvPr/>
        </p:nvSpPr>
        <p:spPr bwMode="auto">
          <a:xfrm>
            <a:off x="260310" y="3094789"/>
            <a:ext cx="5400261" cy="105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1">
              <a:buFontTx/>
              <a:buChar char="•"/>
              <a:tabLst>
                <a:tab pos="398463" algn="l"/>
              </a:tabLst>
            </a:pPr>
            <a:r>
              <a:rPr lang="en-US" dirty="0" smtClean="0"/>
              <a:t>To convert </a:t>
            </a:r>
            <a:r>
              <a:rPr lang="en-US" i="1" dirty="0" smtClean="0">
                <a:latin typeface="Times New Roman" pitchFamily="18" charset="0"/>
                <a:cs typeface="Times New Roman" pitchFamily="18" charset="0"/>
              </a:rPr>
              <a:t>T</a:t>
            </a:r>
            <a:r>
              <a:rPr lang="en-US" i="1" baseline="-25000" dirty="0" smtClean="0">
                <a:latin typeface="Times New Roman" pitchFamily="18" charset="0"/>
                <a:cs typeface="Times New Roman" pitchFamily="18" charset="0"/>
              </a:rPr>
              <a:t>C</a:t>
            </a:r>
            <a:r>
              <a:rPr lang="en-US" dirty="0" smtClean="0"/>
              <a:t> in Celsius to </a:t>
            </a:r>
            <a:r>
              <a:rPr lang="en-US" i="1" dirty="0" smtClean="0">
                <a:latin typeface="Times New Roman" pitchFamily="18" charset="0"/>
                <a:cs typeface="Times New Roman" pitchFamily="18" charset="0"/>
              </a:rPr>
              <a:t>T</a:t>
            </a:r>
            <a:r>
              <a:rPr lang="en-US" i="1" baseline="-25000" dirty="0" smtClean="0">
                <a:latin typeface="Times New Roman" pitchFamily="18" charset="0"/>
                <a:cs typeface="Times New Roman" pitchFamily="18" charset="0"/>
              </a:rPr>
              <a:t>F</a:t>
            </a:r>
            <a:r>
              <a:rPr lang="en-US" dirty="0" smtClean="0"/>
              <a:t> in Fahrenheit:</a:t>
            </a:r>
          </a:p>
        </p:txBody>
      </p:sp>
      <mc:AlternateContent xmlns:mc="http://schemas.openxmlformats.org/markup-compatibility/2006" xmlns:a14="http://schemas.microsoft.com/office/drawing/2010/main">
        <mc:Choice Requires="a14">
          <p:sp>
            <p:nvSpPr>
              <p:cNvPr id="10" name="TextBox 9"/>
              <p:cNvSpPr txBox="1"/>
              <p:nvPr/>
            </p:nvSpPr>
            <p:spPr>
              <a:xfrm>
                <a:off x="1030514" y="4027390"/>
                <a:ext cx="3925177" cy="1198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r>
                            <a:rPr lang="en-CA" sz="3200" b="0" i="1" smtClean="0">
                              <a:latin typeface="Cambria Math"/>
                            </a:rPr>
                            <m:t>𝑇</m:t>
                          </m:r>
                        </m:e>
                        <m:sub>
                          <m:r>
                            <a:rPr lang="en-CA" sz="3200" b="0" i="1" smtClean="0">
                              <a:latin typeface="Cambria Math"/>
                            </a:rPr>
                            <m:t>𝐹</m:t>
                          </m:r>
                        </m:sub>
                      </m:sSub>
                      <m:r>
                        <a:rPr lang="en-CA" sz="3200" b="0" i="1" smtClean="0">
                          <a:latin typeface="Cambria Math"/>
                        </a:rPr>
                        <m:t>=</m:t>
                      </m:r>
                      <m:d>
                        <m:dPr>
                          <m:ctrlPr>
                            <a:rPr lang="en-CA" sz="3200" b="0" i="1" smtClean="0">
                              <a:latin typeface="Cambria Math"/>
                            </a:rPr>
                          </m:ctrlPr>
                        </m:dPr>
                        <m:e>
                          <m:sSub>
                            <m:sSubPr>
                              <m:ctrlPr>
                                <a:rPr lang="en-CA" sz="3200" b="0" i="1" smtClean="0">
                                  <a:latin typeface="Cambria Math"/>
                                </a:rPr>
                              </m:ctrlPr>
                            </m:sSubPr>
                            <m:e>
                              <m:r>
                                <a:rPr lang="en-CA" sz="3200" b="0" i="1" smtClean="0">
                                  <a:latin typeface="Cambria Math"/>
                                </a:rPr>
                                <m:t>𝑇</m:t>
                              </m:r>
                            </m:e>
                            <m:sub>
                              <m:r>
                                <a:rPr lang="en-CA" sz="3200" b="0" i="1" smtClean="0">
                                  <a:latin typeface="Cambria Math"/>
                                </a:rPr>
                                <m:t>𝐶</m:t>
                              </m:r>
                            </m:sub>
                          </m:sSub>
                          <m:r>
                            <a:rPr lang="en-CA" sz="3200" i="1">
                              <a:latin typeface="Cambria Math"/>
                              <a:ea typeface="Cambria Math"/>
                            </a:rPr>
                            <m:t>×</m:t>
                          </m:r>
                          <m:f>
                            <m:fPr>
                              <m:ctrlPr>
                                <a:rPr lang="en-CA" sz="3200" i="1" smtClean="0">
                                  <a:latin typeface="Cambria Math"/>
                                  <a:ea typeface="Cambria Math"/>
                                </a:rPr>
                              </m:ctrlPr>
                            </m:fPr>
                            <m:num>
                              <m:r>
                                <a:rPr lang="en-CA" sz="3200" b="0" i="1" smtClean="0">
                                  <a:latin typeface="Cambria Math"/>
                                  <a:ea typeface="Cambria Math"/>
                                </a:rPr>
                                <m:t>9</m:t>
                              </m:r>
                            </m:num>
                            <m:den>
                              <m:r>
                                <a:rPr lang="en-CA" sz="3200" b="0" i="1" smtClean="0">
                                  <a:latin typeface="Cambria Math"/>
                                  <a:ea typeface="Cambria Math"/>
                                </a:rPr>
                                <m:t>5</m:t>
                              </m:r>
                            </m:den>
                          </m:f>
                        </m:e>
                      </m:d>
                      <m:r>
                        <a:rPr lang="en-CA" sz="3200" b="0" i="1" smtClean="0">
                          <a:latin typeface="Cambria Math"/>
                        </a:rPr>
                        <m:t>+32</m:t>
                      </m:r>
                    </m:oMath>
                  </m:oMathPara>
                </a14:m>
                <a:endParaRPr lang="en-CA"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30514" y="4027390"/>
                <a:ext cx="3925177" cy="1198854"/>
              </a:xfrm>
              <a:prstGeom prst="rect">
                <a:avLst/>
              </a:prstGeom>
              <a:blipFill rotWithShape="1">
                <a:blip r:embed="rId4"/>
                <a:stretch>
                  <a:fillRect/>
                </a:stretch>
              </a:blipFill>
            </p:spPr>
            <p:txBody>
              <a:bodyPr/>
              <a:lstStyle/>
              <a:p>
                <a:r>
                  <a:rPr lang="en-CA">
                    <a:noFill/>
                  </a:rPr>
                  <a:t> </a:t>
                </a:r>
              </a:p>
            </p:txBody>
          </p:sp>
        </mc:Fallback>
      </mc:AlternateContent>
      <p:sp>
        <p:nvSpPr>
          <p:cNvPr id="11" name="Rectangle 1027"/>
          <p:cNvSpPr txBox="1">
            <a:spLocks noChangeArrowheads="1"/>
          </p:cNvSpPr>
          <p:nvPr/>
        </p:nvSpPr>
        <p:spPr bwMode="auto">
          <a:xfrm>
            <a:off x="260310" y="5277741"/>
            <a:ext cx="8665976" cy="13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1">
              <a:buFontTx/>
              <a:buChar char="•"/>
              <a:tabLst>
                <a:tab pos="398463" algn="l"/>
              </a:tabLst>
            </a:pPr>
            <a:r>
              <a:rPr lang="en-US" dirty="0" smtClean="0"/>
              <a:t>Though Canada officially switched to Celsius in 1970, Fahrenheit is still sometimes used, especially on kitchen appliances and in hospitals.</a:t>
            </a:r>
          </a:p>
        </p:txBody>
      </p:sp>
    </p:spTree>
    <p:extLst>
      <p:ext uri="{BB962C8B-B14F-4D97-AF65-F5344CB8AC3E}">
        <p14:creationId xmlns:p14="http://schemas.microsoft.com/office/powerpoint/2010/main" val="32610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529771" y="97534"/>
            <a:ext cx="8352971" cy="784905"/>
          </a:xfrm>
        </p:spPr>
        <p:txBody>
          <a:bodyPr/>
          <a:lstStyle/>
          <a:p>
            <a:r>
              <a:rPr lang="en-US" dirty="0" smtClean="0"/>
              <a:t>“Absolute” Temperature</a:t>
            </a:r>
          </a:p>
        </p:txBody>
      </p:sp>
      <p:sp>
        <p:nvSpPr>
          <p:cNvPr id="6147" name="Rectangle 1027"/>
          <p:cNvSpPr>
            <a:spLocks noGrp="1" noChangeArrowheads="1"/>
          </p:cNvSpPr>
          <p:nvPr>
            <p:ph type="body" idx="1"/>
          </p:nvPr>
        </p:nvSpPr>
        <p:spPr>
          <a:xfrm>
            <a:off x="260310" y="4309277"/>
            <a:ext cx="8506319" cy="595086"/>
          </a:xfrm>
        </p:spPr>
        <p:txBody>
          <a:bodyPr/>
          <a:lstStyle/>
          <a:p>
            <a:pPr marL="400050" lvl="1">
              <a:buFontTx/>
              <a:buChar char="•"/>
              <a:tabLst>
                <a:tab pos="398463" algn="l"/>
              </a:tabLst>
            </a:pPr>
            <a:r>
              <a:rPr lang="en-US" dirty="0" smtClean="0"/>
              <a:t>To convert </a:t>
            </a:r>
            <a:r>
              <a:rPr lang="en-US" i="1" dirty="0" smtClean="0">
                <a:latin typeface="Times New Roman" pitchFamily="18" charset="0"/>
                <a:cs typeface="Times New Roman" pitchFamily="18" charset="0"/>
              </a:rPr>
              <a:t>T</a:t>
            </a:r>
            <a:r>
              <a:rPr lang="en-US" i="1" baseline="-25000" dirty="0" smtClean="0">
                <a:latin typeface="Times New Roman" pitchFamily="18" charset="0"/>
                <a:cs typeface="Times New Roman" pitchFamily="18" charset="0"/>
              </a:rPr>
              <a:t>C</a:t>
            </a:r>
            <a:r>
              <a:rPr lang="en-US" dirty="0" smtClean="0"/>
              <a:t> in Celsius to </a:t>
            </a:r>
            <a:r>
              <a:rPr lang="en-US" i="1" dirty="0" smtClean="0">
                <a:latin typeface="Times New Roman" pitchFamily="18" charset="0"/>
                <a:cs typeface="Times New Roman" pitchFamily="18" charset="0"/>
              </a:rPr>
              <a:t>T</a:t>
            </a:r>
            <a:r>
              <a:rPr lang="en-US" dirty="0" smtClean="0"/>
              <a:t> in Kelvin:</a:t>
            </a:r>
          </a:p>
        </p:txBody>
      </p:sp>
      <mc:AlternateContent xmlns:mc="http://schemas.openxmlformats.org/markup-compatibility/2006" xmlns:a14="http://schemas.microsoft.com/office/drawing/2010/main">
        <mc:Choice Requires="a14">
          <p:sp>
            <p:nvSpPr>
              <p:cNvPr id="3" name="TextBox 2"/>
              <p:cNvSpPr txBox="1"/>
              <p:nvPr/>
            </p:nvSpPr>
            <p:spPr>
              <a:xfrm>
                <a:off x="2991757" y="4894595"/>
                <a:ext cx="266771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3200" b="0" i="1" smtClean="0">
                          <a:latin typeface="Cambria Math"/>
                        </a:rPr>
                        <m:t>𝑇</m:t>
                      </m:r>
                      <m:r>
                        <a:rPr lang="en-CA" sz="3200" b="0" i="1" smtClean="0">
                          <a:latin typeface="Cambria Math"/>
                        </a:rPr>
                        <m:t>=</m:t>
                      </m:r>
                      <m:sSub>
                        <m:sSubPr>
                          <m:ctrlPr>
                            <a:rPr lang="en-CA" sz="3200" b="0" i="1" smtClean="0">
                              <a:latin typeface="Cambria Math"/>
                            </a:rPr>
                          </m:ctrlPr>
                        </m:sSubPr>
                        <m:e>
                          <m:r>
                            <a:rPr lang="en-CA" sz="3200" b="0" i="1" smtClean="0">
                              <a:latin typeface="Cambria Math"/>
                            </a:rPr>
                            <m:t>𝑇</m:t>
                          </m:r>
                        </m:e>
                        <m:sub>
                          <m:r>
                            <a:rPr lang="en-CA" sz="3200" b="0" i="1" smtClean="0">
                              <a:latin typeface="Cambria Math"/>
                            </a:rPr>
                            <m:t>𝐶</m:t>
                          </m:r>
                        </m:sub>
                      </m:sSub>
                      <m:r>
                        <a:rPr lang="en-CA" sz="3200" b="0" i="1" smtClean="0">
                          <a:latin typeface="Cambria Math"/>
                        </a:rPr>
                        <m:t>+273</m:t>
                      </m:r>
                    </m:oMath>
                  </m:oMathPara>
                </a14:m>
                <a:endParaRPr lang="en-CA"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2991757" y="4894595"/>
                <a:ext cx="2667717" cy="584775"/>
              </a:xfrm>
              <a:prstGeom prst="rect">
                <a:avLst/>
              </a:prstGeom>
              <a:blipFill rotWithShape="1">
                <a:blip r:embed="rId2"/>
                <a:stretch>
                  <a:fillRect/>
                </a:stretch>
              </a:blipFill>
            </p:spPr>
            <p:txBody>
              <a:bodyPr/>
              <a:lstStyle/>
              <a:p>
                <a:r>
                  <a:rPr lang="en-CA">
                    <a:noFill/>
                  </a:rPr>
                  <a:t> </a:t>
                </a:r>
              </a:p>
            </p:txBody>
          </p:sp>
        </mc:Fallback>
      </mc:AlternateContent>
      <p:sp>
        <p:nvSpPr>
          <p:cNvPr id="9" name="Rectangle 1027"/>
          <p:cNvSpPr txBox="1">
            <a:spLocks noChangeArrowheads="1"/>
          </p:cNvSpPr>
          <p:nvPr/>
        </p:nvSpPr>
        <p:spPr bwMode="auto">
          <a:xfrm>
            <a:off x="218432" y="5559270"/>
            <a:ext cx="8214368" cy="105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1">
              <a:buFontTx/>
              <a:buChar char="•"/>
              <a:tabLst>
                <a:tab pos="398463" algn="l"/>
              </a:tabLst>
            </a:pPr>
            <a:r>
              <a:rPr lang="en-US" dirty="0" smtClean="0"/>
              <a:t>To convert </a:t>
            </a:r>
            <a:r>
              <a:rPr lang="en-US" i="1" dirty="0" smtClean="0">
                <a:latin typeface="Times New Roman" pitchFamily="18" charset="0"/>
                <a:cs typeface="Times New Roman" pitchFamily="18" charset="0"/>
              </a:rPr>
              <a:t>T</a:t>
            </a:r>
            <a:r>
              <a:rPr lang="en-US" dirty="0" smtClean="0"/>
              <a:t> in Kelvin to </a:t>
            </a:r>
            <a:r>
              <a:rPr lang="en-US" i="1" dirty="0" smtClean="0">
                <a:latin typeface="Times New Roman" pitchFamily="18" charset="0"/>
                <a:cs typeface="Times New Roman" pitchFamily="18" charset="0"/>
              </a:rPr>
              <a:t>T</a:t>
            </a:r>
            <a:r>
              <a:rPr lang="en-US" i="1" baseline="-25000" dirty="0" smtClean="0">
                <a:latin typeface="Times New Roman" pitchFamily="18" charset="0"/>
                <a:cs typeface="Times New Roman" pitchFamily="18" charset="0"/>
              </a:rPr>
              <a:t>C</a:t>
            </a:r>
            <a:r>
              <a:rPr lang="en-US" dirty="0" smtClean="0"/>
              <a:t> in Celsius:</a:t>
            </a:r>
          </a:p>
        </p:txBody>
      </p:sp>
      <mc:AlternateContent xmlns:mc="http://schemas.openxmlformats.org/markup-compatibility/2006" xmlns:a14="http://schemas.microsoft.com/office/drawing/2010/main">
        <mc:Choice Requires="a14">
          <p:sp>
            <p:nvSpPr>
              <p:cNvPr id="12" name="TextBox 11"/>
              <p:cNvSpPr txBox="1"/>
              <p:nvPr/>
            </p:nvSpPr>
            <p:spPr>
              <a:xfrm>
                <a:off x="2991756" y="6087113"/>
                <a:ext cx="266771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r>
                            <a:rPr lang="en-CA" sz="3200" i="1">
                              <a:latin typeface="Cambria Math"/>
                            </a:rPr>
                            <m:t>𝑇</m:t>
                          </m:r>
                        </m:e>
                        <m:sub>
                          <m:r>
                            <a:rPr lang="en-CA" sz="3200" i="1">
                              <a:latin typeface="Cambria Math"/>
                            </a:rPr>
                            <m:t>𝐶</m:t>
                          </m:r>
                        </m:sub>
                      </m:sSub>
                      <m:r>
                        <a:rPr lang="en-CA" sz="3200" b="0" i="1" smtClean="0">
                          <a:latin typeface="Cambria Math"/>
                        </a:rPr>
                        <m:t>=</m:t>
                      </m:r>
                      <m:r>
                        <a:rPr lang="en-CA" sz="3200" i="1">
                          <a:latin typeface="Cambria Math"/>
                        </a:rPr>
                        <m:t>𝑇</m:t>
                      </m:r>
                      <m:r>
                        <a:rPr lang="en-CA" sz="3200" b="0" i="1" smtClean="0">
                          <a:latin typeface="Cambria Math"/>
                        </a:rPr>
                        <m:t>−273</m:t>
                      </m:r>
                    </m:oMath>
                  </m:oMathPara>
                </a14:m>
                <a:endParaRPr lang="en-CA"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991756" y="6087113"/>
                <a:ext cx="2667718" cy="584775"/>
              </a:xfrm>
              <a:prstGeom prst="rect">
                <a:avLst/>
              </a:prstGeom>
              <a:blipFill rotWithShape="1">
                <a:blip r:embed="rId3"/>
                <a:stretch>
                  <a:fillRect/>
                </a:stretch>
              </a:blipFill>
            </p:spPr>
            <p:txBody>
              <a:bodyPr/>
              <a:lstStyle/>
              <a:p>
                <a:r>
                  <a:rPr lang="en-CA">
                    <a:noFill/>
                  </a:rPr>
                  <a:t> </a:t>
                </a:r>
              </a:p>
            </p:txBody>
          </p:sp>
        </mc:Fallback>
      </mc:AlternateContent>
      <p:sp>
        <p:nvSpPr>
          <p:cNvPr id="13" name="Rectangle 1027"/>
          <p:cNvSpPr txBox="1">
            <a:spLocks noChangeArrowheads="1"/>
          </p:cNvSpPr>
          <p:nvPr/>
        </p:nvSpPr>
        <p:spPr bwMode="auto">
          <a:xfrm>
            <a:off x="348227" y="818590"/>
            <a:ext cx="8506319" cy="340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1">
              <a:buFontTx/>
              <a:buChar char="•"/>
              <a:tabLst>
                <a:tab pos="398463" algn="l"/>
              </a:tabLst>
            </a:pPr>
            <a:r>
              <a:rPr lang="en-US" sz="2400" dirty="0" smtClean="0"/>
              <a:t>Note that temperature is due to the microscopic vibrations of the atoms in a material (internal thermal energy).</a:t>
            </a:r>
          </a:p>
          <a:p>
            <a:pPr marL="400050" lvl="1">
              <a:buFontTx/>
              <a:buChar char="•"/>
              <a:tabLst>
                <a:tab pos="398463" algn="l"/>
              </a:tabLst>
            </a:pPr>
            <a:r>
              <a:rPr lang="en-US" sz="2400" dirty="0" smtClean="0"/>
              <a:t>The coldest possible temperature would be when this thermal energy dropped to zero: atoms STOPPED vibrating.</a:t>
            </a:r>
          </a:p>
          <a:p>
            <a:pPr marL="400050" lvl="1">
              <a:buFontTx/>
              <a:buChar char="•"/>
              <a:tabLst>
                <a:tab pos="398463" algn="l"/>
              </a:tabLst>
            </a:pPr>
            <a:r>
              <a:rPr lang="en-US" sz="2400" dirty="0" smtClean="0"/>
              <a:t>For all materials, this happens at −273 °C</a:t>
            </a:r>
          </a:p>
          <a:p>
            <a:pPr marL="400050" lvl="1">
              <a:buFontTx/>
              <a:buChar char="•"/>
              <a:tabLst>
                <a:tab pos="398463" algn="l"/>
              </a:tabLst>
            </a:pPr>
            <a:r>
              <a:rPr lang="en-US" sz="2400" dirty="0" smtClean="0"/>
              <a:t>The Kelvin temperature scale is the same as Celsius, but with a different zero point.  Absolute zero has T = 0 K.</a:t>
            </a:r>
          </a:p>
        </p:txBody>
      </p:sp>
    </p:spTree>
    <p:extLst>
      <p:ext uri="{BB962C8B-B14F-4D97-AF65-F5344CB8AC3E}">
        <p14:creationId xmlns:p14="http://schemas.microsoft.com/office/powerpoint/2010/main" val="309121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3"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529771" y="97534"/>
            <a:ext cx="8352971" cy="1295837"/>
          </a:xfrm>
        </p:spPr>
        <p:txBody>
          <a:bodyPr/>
          <a:lstStyle/>
          <a:p>
            <a:r>
              <a:rPr lang="en-US" dirty="0" smtClean="0"/>
              <a:t>Temperature Conversion Example</a:t>
            </a:r>
          </a:p>
        </p:txBody>
      </p:sp>
      <p:sp>
        <p:nvSpPr>
          <p:cNvPr id="13" name="Rectangle 1027"/>
          <p:cNvSpPr txBox="1">
            <a:spLocks noChangeArrowheads="1"/>
          </p:cNvSpPr>
          <p:nvPr/>
        </p:nvSpPr>
        <p:spPr bwMode="auto">
          <a:xfrm>
            <a:off x="174055" y="1814288"/>
            <a:ext cx="8506319" cy="269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1">
              <a:buFontTx/>
              <a:buChar char="•"/>
              <a:tabLst>
                <a:tab pos="398463" algn="l"/>
              </a:tabLst>
            </a:pPr>
            <a:r>
              <a:rPr lang="en-US" sz="3200" dirty="0" smtClean="0"/>
              <a:t>The commonly accepted average core body temperature for a human (taken internally) is 98.6 degrees Fahrenheit.</a:t>
            </a:r>
            <a:endParaRPr lang="en-US" sz="3200" dirty="0"/>
          </a:p>
          <a:p>
            <a:pPr marL="400050" lvl="1">
              <a:buFontTx/>
              <a:buChar char="•"/>
              <a:tabLst>
                <a:tab pos="398463" algn="l"/>
              </a:tabLst>
            </a:pPr>
            <a:r>
              <a:rPr lang="en-US" sz="3200" dirty="0" smtClean="0"/>
              <a:t>What is this in Celsius?</a:t>
            </a:r>
          </a:p>
          <a:p>
            <a:pPr marL="400050" lvl="1">
              <a:buFontTx/>
              <a:buChar char="•"/>
              <a:tabLst>
                <a:tab pos="398463" algn="l"/>
              </a:tabLst>
            </a:pPr>
            <a:r>
              <a:rPr lang="en-US" sz="3200" dirty="0" smtClean="0"/>
              <a:t>What is this in Kelvin?</a:t>
            </a:r>
          </a:p>
        </p:txBody>
      </p:sp>
      <p:pic>
        <p:nvPicPr>
          <p:cNvPr id="10" name="Picture 10" descr="http://drrajivdesaimd.com/wp-content/uploads/2012/09/tit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712" y="4513943"/>
            <a:ext cx="3237229" cy="216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29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90600"/>
            <a:ext cx="8229600" cy="1617663"/>
          </a:xfrm>
        </p:spPr>
        <p:txBody>
          <a:bodyPr/>
          <a:lstStyle/>
          <a:p>
            <a:pPr algn="l"/>
            <a:r>
              <a:rPr lang="en-US" sz="2400" dirty="0" smtClean="0"/>
              <a:t>Is it possible for an object to have a negative Kelvin temperature?</a:t>
            </a:r>
            <a:endParaRPr lang="en-US" sz="2800" b="1" i="1" dirty="0" smtClean="0">
              <a:latin typeface="Batang" pitchFamily="18" charset="-127"/>
              <a:ea typeface="Batang" pitchFamily="18" charset="-127"/>
            </a:endParaRPr>
          </a:p>
        </p:txBody>
      </p:sp>
      <p:sp>
        <p:nvSpPr>
          <p:cNvPr id="9219" name="Rectangle 3"/>
          <p:cNvSpPr>
            <a:spLocks noGrp="1" noChangeArrowheads="1"/>
          </p:cNvSpPr>
          <p:nvPr>
            <p:ph type="body" idx="1"/>
          </p:nvPr>
        </p:nvSpPr>
        <p:spPr>
          <a:xfrm>
            <a:off x="457200" y="2819400"/>
            <a:ext cx="8229600" cy="3581400"/>
          </a:xfrm>
        </p:spPr>
        <p:txBody>
          <a:bodyPr/>
          <a:lstStyle/>
          <a:p>
            <a:pPr marL="609600" indent="-609600">
              <a:buFontTx/>
              <a:buAutoNum type="alphaUcPeriod"/>
            </a:pPr>
            <a:r>
              <a:rPr lang="en-US" sz="2400" dirty="0" smtClean="0"/>
              <a:t>Yes</a:t>
            </a:r>
          </a:p>
          <a:p>
            <a:pPr marL="609600" indent="-609600">
              <a:buFontTx/>
              <a:buAutoNum type="alphaUcPeriod"/>
            </a:pPr>
            <a:r>
              <a:rPr lang="en-US" sz="2400" dirty="0" smtClean="0"/>
              <a:t>No</a:t>
            </a:r>
          </a:p>
          <a:p>
            <a:pPr marL="609600" indent="-609600">
              <a:buFontTx/>
              <a:buNone/>
            </a:pPr>
            <a:endParaRPr lang="en-US" sz="2400" dirty="0" smtClean="0"/>
          </a:p>
        </p:txBody>
      </p:sp>
      <p:sp>
        <p:nvSpPr>
          <p:cNvPr id="9220"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Temperature</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2525924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15_02_Figure"/>
          <p:cNvPicPr>
            <a:picLocks noChangeAspect="1" noChangeArrowheads="1"/>
          </p:cNvPicPr>
          <p:nvPr/>
        </p:nvPicPr>
        <p:blipFill>
          <a:blip r:embed="rId2">
            <a:extLst>
              <a:ext uri="{28A0092B-C50C-407E-A947-70E740481C1C}">
                <a14:useLocalDpi xmlns:a14="http://schemas.microsoft.com/office/drawing/2010/main" val="0"/>
              </a:ext>
            </a:extLst>
          </a:blip>
          <a:srcRect b="2701"/>
          <a:stretch>
            <a:fillRect/>
          </a:stretch>
        </p:blipFill>
        <p:spPr bwMode="auto">
          <a:xfrm>
            <a:off x="7547425" y="145142"/>
            <a:ext cx="1492076" cy="6534703"/>
          </a:xfrm>
          <a:prstGeom prst="rect">
            <a:avLst/>
          </a:prstGeom>
          <a:noFill/>
          <a:extLst>
            <a:ext uri="{909E8E84-426E-40DD-AFC4-6F175D3DCCD1}">
              <a14:hiddenFill xmlns:a14="http://schemas.microsoft.com/office/drawing/2010/main">
                <a:solidFill>
                  <a:srgbClr val="FFFFFF"/>
                </a:solidFill>
              </a14:hiddenFill>
            </a:ext>
          </a:extLst>
        </p:spPr>
      </p:pic>
      <p:sp>
        <p:nvSpPr>
          <p:cNvPr id="8196" name="Rectangle 3"/>
          <p:cNvSpPr>
            <a:spLocks noGrp="1" noChangeArrowheads="1"/>
          </p:cNvSpPr>
          <p:nvPr>
            <p:ph type="body" idx="1"/>
          </p:nvPr>
        </p:nvSpPr>
        <p:spPr>
          <a:xfrm>
            <a:off x="435427" y="331835"/>
            <a:ext cx="7230155" cy="6348009"/>
          </a:xfrm>
        </p:spPr>
        <p:txBody>
          <a:bodyPr/>
          <a:lstStyle/>
          <a:p>
            <a:pPr>
              <a:buFontTx/>
              <a:buNone/>
            </a:pPr>
            <a:r>
              <a:rPr lang="en-US" sz="4000" dirty="0" smtClean="0"/>
              <a:t>Temperature scales summary</a:t>
            </a:r>
          </a:p>
          <a:p>
            <a:r>
              <a:rPr lang="en-US" sz="3600" dirty="0" smtClean="0"/>
              <a:t>Celsius </a:t>
            </a:r>
            <a:endParaRPr lang="en-US" dirty="0" smtClean="0"/>
          </a:p>
          <a:p>
            <a:pPr lvl="1"/>
            <a:r>
              <a:rPr lang="en-US" sz="2400" dirty="0" smtClean="0"/>
              <a:t>0</a:t>
            </a:r>
            <a:r>
              <a:rPr lang="en-US" sz="2400" dirty="0" smtClean="0">
                <a:sym typeface="Symbol" pitchFamily="48" charset="2"/>
              </a:rPr>
              <a:t>C </a:t>
            </a:r>
            <a:r>
              <a:rPr lang="en-US" sz="2400" dirty="0" smtClean="0"/>
              <a:t>for freezing point of water </a:t>
            </a:r>
            <a:endParaRPr lang="en-US" sz="2400" dirty="0"/>
          </a:p>
          <a:p>
            <a:pPr lvl="1"/>
            <a:r>
              <a:rPr lang="en-US" sz="2400" dirty="0" smtClean="0"/>
              <a:t>100</a:t>
            </a:r>
            <a:r>
              <a:rPr lang="en-US" sz="2400" dirty="0" smtClean="0">
                <a:sym typeface="Symbol" pitchFamily="48" charset="2"/>
              </a:rPr>
              <a:t>C</a:t>
            </a:r>
            <a:r>
              <a:rPr lang="en-US" sz="2400" dirty="0" smtClean="0"/>
              <a:t> for boiling point of water</a:t>
            </a:r>
          </a:p>
          <a:p>
            <a:r>
              <a:rPr lang="en-US" dirty="0" smtClean="0"/>
              <a:t>Fahrenheit</a:t>
            </a:r>
          </a:p>
          <a:p>
            <a:pPr lvl="1"/>
            <a:r>
              <a:rPr lang="en-US" sz="2400" dirty="0"/>
              <a:t>3</a:t>
            </a:r>
            <a:r>
              <a:rPr lang="en-US" sz="2400" dirty="0" smtClean="0"/>
              <a:t>2</a:t>
            </a:r>
            <a:r>
              <a:rPr lang="en-US" sz="2400" dirty="0" smtClean="0">
                <a:sym typeface="Symbol" pitchFamily="48" charset="2"/>
              </a:rPr>
              <a:t>F</a:t>
            </a:r>
            <a:r>
              <a:rPr lang="en-US" sz="2400" dirty="0" smtClean="0"/>
              <a:t> for freezing point of water</a:t>
            </a:r>
          </a:p>
          <a:p>
            <a:pPr lvl="1"/>
            <a:r>
              <a:rPr lang="en-US" sz="2400" dirty="0" smtClean="0"/>
              <a:t>212</a:t>
            </a:r>
            <a:r>
              <a:rPr lang="en-US" sz="2400" dirty="0" smtClean="0">
                <a:sym typeface="Symbol" pitchFamily="48" charset="2"/>
              </a:rPr>
              <a:t>F</a:t>
            </a:r>
            <a:r>
              <a:rPr lang="en-US" sz="2400" dirty="0" smtClean="0"/>
              <a:t> for boiling point of water</a:t>
            </a:r>
          </a:p>
          <a:p>
            <a:r>
              <a:rPr lang="en-US" dirty="0" smtClean="0"/>
              <a:t>Kelvin </a:t>
            </a:r>
          </a:p>
          <a:p>
            <a:pPr lvl="1"/>
            <a:r>
              <a:rPr lang="en-US" sz="2400" dirty="0" smtClean="0"/>
              <a:t>273 K for freezing point of water </a:t>
            </a:r>
            <a:endParaRPr lang="en-US" sz="2400" dirty="0"/>
          </a:p>
          <a:p>
            <a:pPr lvl="1"/>
            <a:r>
              <a:rPr lang="en-US" sz="2400" dirty="0" smtClean="0"/>
              <a:t>373 K for boiling point of water</a:t>
            </a:r>
          </a:p>
          <a:p>
            <a:pPr lvl="1"/>
            <a:r>
              <a:rPr lang="en-US" sz="2400" dirty="0" smtClean="0"/>
              <a:t>0 at absolute zero, when atoms have STOPPED vibrating!</a:t>
            </a:r>
          </a:p>
          <a:p>
            <a:pPr lvl="1"/>
            <a:r>
              <a:rPr lang="en-US" sz="2400" dirty="0" smtClean="0"/>
              <a:t>same size degrees as Celsius scale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258225" y="171369"/>
            <a:ext cx="8537431" cy="2339602"/>
          </a:xfrm>
        </p:spPr>
        <p:txBody>
          <a:bodyPr/>
          <a:lstStyle/>
          <a:p>
            <a:pPr eaLnBrk="1" hangingPunct="1"/>
            <a:r>
              <a:rPr lang="en-US" sz="3800" dirty="0" smtClean="0"/>
              <a:t>PHY205H1S </a:t>
            </a:r>
            <a:br>
              <a:rPr lang="en-US" sz="3800" dirty="0" smtClean="0"/>
            </a:br>
            <a:r>
              <a:rPr lang="en-US" sz="3600" dirty="0" smtClean="0"/>
              <a:t>Physics of Everyday Life</a:t>
            </a:r>
            <a:r>
              <a:rPr lang="en-US" sz="3800" dirty="0" smtClean="0"/>
              <a:t/>
            </a:r>
            <a:br>
              <a:rPr lang="en-US" sz="3800" dirty="0" smtClean="0"/>
            </a:br>
            <a:r>
              <a:rPr lang="en-US" sz="3800" dirty="0" smtClean="0">
                <a:latin typeface="Times New Roman" charset="0"/>
              </a:rPr>
              <a:t>Class 11: </a:t>
            </a:r>
            <a:r>
              <a:rPr lang="en-US" sz="3800" b="1" dirty="0" smtClean="0">
                <a:latin typeface="Times New Roman" charset="0"/>
              </a:rPr>
              <a:t>Temperature, Specific Heat and Thermal Expansion </a:t>
            </a:r>
            <a:endParaRPr lang="en-US" sz="3800" b="1" dirty="0">
              <a:latin typeface="Times New Roman" charset="0"/>
            </a:endParaRPr>
          </a:p>
        </p:txBody>
      </p:sp>
      <p:sp>
        <p:nvSpPr>
          <p:cNvPr id="16387" name="Rectangle 5"/>
          <p:cNvSpPr>
            <a:spLocks noGrp="1" noChangeArrowheads="1"/>
          </p:cNvSpPr>
          <p:nvPr>
            <p:ph type="body" idx="1"/>
          </p:nvPr>
        </p:nvSpPr>
        <p:spPr>
          <a:xfrm>
            <a:off x="250592" y="2815771"/>
            <a:ext cx="4843921" cy="3585029"/>
          </a:xfrm>
        </p:spPr>
        <p:txBody>
          <a:bodyPr/>
          <a:lstStyle/>
          <a:p>
            <a:pPr marL="457200" indent="-457200" eaLnBrk="1" hangingPunct="1">
              <a:buFont typeface="Arial" pitchFamily="34" charset="0"/>
              <a:buChar char="•"/>
            </a:pPr>
            <a:r>
              <a:rPr lang="en-US" sz="2800" dirty="0"/>
              <a:t>Temperature</a:t>
            </a:r>
          </a:p>
          <a:p>
            <a:pPr marL="457200" indent="-457200" eaLnBrk="1" hangingPunct="1">
              <a:buFont typeface="Arial" pitchFamily="34" charset="0"/>
              <a:buChar char="•"/>
            </a:pPr>
            <a:r>
              <a:rPr lang="en-US" sz="2800" dirty="0"/>
              <a:t>Heat</a:t>
            </a:r>
          </a:p>
          <a:p>
            <a:pPr marL="457200" indent="-457200" eaLnBrk="1" hangingPunct="1">
              <a:buFont typeface="Arial" pitchFamily="34" charset="0"/>
              <a:buChar char="•"/>
            </a:pPr>
            <a:r>
              <a:rPr lang="en-US" sz="2800" dirty="0"/>
              <a:t>Specific Heat Capacity</a:t>
            </a:r>
          </a:p>
          <a:p>
            <a:pPr marL="457200" indent="-457200" eaLnBrk="1" hangingPunct="1">
              <a:buFont typeface="Arial" pitchFamily="34" charset="0"/>
              <a:buChar char="•"/>
            </a:pPr>
            <a:r>
              <a:rPr lang="en-US" sz="2800" dirty="0"/>
              <a:t>Thermal Expansion</a:t>
            </a:r>
          </a:p>
          <a:p>
            <a:pPr marL="457200" indent="-457200" eaLnBrk="1" hangingPunct="1">
              <a:buFont typeface="Arial" pitchFamily="34" charset="0"/>
              <a:buChar char="•"/>
            </a:pPr>
            <a:r>
              <a:rPr lang="en-US" sz="2800" dirty="0"/>
              <a:t>Thermal Expansion of Water and </a:t>
            </a:r>
            <a:r>
              <a:rPr lang="en-US" sz="2800" dirty="0" smtClean="0"/>
              <a:t>Ice</a:t>
            </a:r>
            <a:endParaRPr lang="en-US" sz="2800" dirty="0"/>
          </a:p>
          <a:p>
            <a:pPr marL="457200" indent="-457200" eaLnBrk="1" hangingPunct="1">
              <a:buFont typeface="Arial" pitchFamily="34" charset="0"/>
              <a:buChar char="•"/>
            </a:pPr>
            <a:endParaRPr lang="en-US" sz="2800" dirty="0"/>
          </a:p>
        </p:txBody>
      </p:sp>
      <p:sp>
        <p:nvSpPr>
          <p:cNvPr id="2" name="TextBox 1"/>
          <p:cNvSpPr txBox="1"/>
          <p:nvPr/>
        </p:nvSpPr>
        <p:spPr>
          <a:xfrm>
            <a:off x="4823587" y="6627168"/>
            <a:ext cx="4320413" cy="230832"/>
          </a:xfrm>
          <a:prstGeom prst="rect">
            <a:avLst/>
          </a:prstGeom>
          <a:noFill/>
        </p:spPr>
        <p:txBody>
          <a:bodyPr wrap="none" rtlCol="0">
            <a:spAutoFit/>
          </a:bodyPr>
          <a:lstStyle/>
          <a:p>
            <a:r>
              <a:rPr lang="en-CA" sz="900" dirty="0"/>
              <a:t>[image from </a:t>
            </a:r>
            <a:r>
              <a:rPr lang="en-CA" sz="900" dirty="0">
                <a:hlinkClick r:id="rId2"/>
              </a:rPr>
              <a:t>http://sirius.ucsc.edu/demoweb/cgi-bin/?</a:t>
            </a:r>
            <a:r>
              <a:rPr lang="en-CA" sz="900" dirty="0" smtClean="0">
                <a:hlinkClick r:id="rId2"/>
              </a:rPr>
              <a:t>fl_pr_ht-thermo-expansion/</a:t>
            </a:r>
            <a:r>
              <a:rPr lang="en-CA" sz="900" dirty="0" smtClean="0"/>
              <a:t> ]</a:t>
            </a:r>
            <a:endParaRPr lang="en-CA" sz="900" dirty="0"/>
          </a:p>
        </p:txBody>
      </p:sp>
      <p:pic>
        <p:nvPicPr>
          <p:cNvPr id="3" name="Picture 2" descr="http://sirius.ucsc.edu/demoweb/images/fl_pr_th/thermo/UneqExpBarB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757" y="2931885"/>
            <a:ext cx="4393014" cy="317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30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5519530" cy="1438048"/>
          </a:xfrm>
        </p:spPr>
        <p:txBody>
          <a:bodyPr/>
          <a:lstStyle/>
          <a:p>
            <a:r>
              <a:rPr lang="en-US" dirty="0" smtClean="0"/>
              <a:t>Heat is a form of energy</a:t>
            </a:r>
          </a:p>
        </p:txBody>
      </p:sp>
      <p:sp>
        <p:nvSpPr>
          <p:cNvPr id="13315" name="Rectangle 3"/>
          <p:cNvSpPr>
            <a:spLocks noGrp="1" noChangeArrowheads="1"/>
          </p:cNvSpPr>
          <p:nvPr>
            <p:ph type="body" idx="1"/>
          </p:nvPr>
        </p:nvSpPr>
        <p:spPr>
          <a:xfrm>
            <a:off x="457200" y="2083730"/>
            <a:ext cx="8229600" cy="4042433"/>
          </a:xfrm>
        </p:spPr>
        <p:txBody>
          <a:bodyPr/>
          <a:lstStyle/>
          <a:p>
            <a:pPr>
              <a:lnSpc>
                <a:spcPct val="90000"/>
              </a:lnSpc>
            </a:pPr>
            <a:r>
              <a:rPr lang="en-US" sz="2400" dirty="0" smtClean="0"/>
              <a:t>Heat is when internal energy is transferred from one thing to another due to a temperature difference</a:t>
            </a:r>
          </a:p>
          <a:p>
            <a:pPr>
              <a:lnSpc>
                <a:spcPct val="90000"/>
              </a:lnSpc>
            </a:pPr>
            <a:r>
              <a:rPr lang="en-US" sz="2400" dirty="0" smtClean="0"/>
              <a:t>Heat is internal energy in </a:t>
            </a:r>
            <a:r>
              <a:rPr lang="en-US" sz="2400" b="1" dirty="0" smtClean="0"/>
              <a:t>transit</a:t>
            </a:r>
          </a:p>
          <a:p>
            <a:pPr>
              <a:lnSpc>
                <a:spcPct val="90000"/>
              </a:lnSpc>
            </a:pPr>
            <a:endParaRPr lang="en-US" sz="2400" dirty="0" smtClean="0"/>
          </a:p>
          <a:p>
            <a:pPr>
              <a:lnSpc>
                <a:spcPct val="90000"/>
              </a:lnSpc>
              <a:buFontTx/>
              <a:buNone/>
            </a:pPr>
            <a:r>
              <a:rPr lang="en-US" sz="2800" dirty="0" smtClean="0"/>
              <a:t>Flow of internal energy</a:t>
            </a:r>
          </a:p>
          <a:p>
            <a:pPr>
              <a:lnSpc>
                <a:spcPct val="90000"/>
              </a:lnSpc>
            </a:pPr>
            <a:r>
              <a:rPr lang="en-US" sz="2400" dirty="0" smtClean="0"/>
              <a:t>Heat flows from a high-temperature substance to a low-temperature substance until thermal equilibrium is reached</a:t>
            </a:r>
          </a:p>
          <a:p>
            <a:pPr>
              <a:lnSpc>
                <a:spcPct val="90000"/>
              </a:lnSpc>
            </a:pPr>
            <a:r>
              <a:rPr lang="en-US" sz="2400" dirty="0" smtClean="0"/>
              <a:t>Heat never flows unassisted from a low-temperature to a high-temperature substance</a:t>
            </a:r>
          </a:p>
        </p:txBody>
      </p:sp>
      <p:pic>
        <p:nvPicPr>
          <p:cNvPr id="13322" name="Picture 10" descr="http://4.bp.blogspot.com/_G6kejTxVhCo/S3Wpwk4uZAI/AAAAAAAAAK4/m2tb3pY2xMM/s400/Holding+Cup+of+Coff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730" y="0"/>
            <a:ext cx="3167270" cy="20837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5618" y="6642556"/>
            <a:ext cx="5798382" cy="215444"/>
          </a:xfrm>
          <a:prstGeom prst="rect">
            <a:avLst/>
          </a:prstGeom>
          <a:noFill/>
        </p:spPr>
        <p:txBody>
          <a:bodyPr wrap="none" rtlCol="0">
            <a:spAutoFit/>
          </a:bodyPr>
          <a:lstStyle/>
          <a:p>
            <a:r>
              <a:rPr lang="en-CA" sz="800" dirty="0" smtClean="0"/>
              <a:t>[image downloaded Jan.25 2013 from </a:t>
            </a:r>
            <a:r>
              <a:rPr lang="en-CA" sz="800" dirty="0" smtClean="0">
                <a:hlinkClick r:id="rId3"/>
              </a:rPr>
              <a:t>http://summitjourneytowellness.blogspot.ca/2010/02/journey-to-wellness_5148.html</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990600"/>
            <a:ext cx="8229600" cy="1752600"/>
          </a:xfrm>
        </p:spPr>
        <p:txBody>
          <a:bodyPr/>
          <a:lstStyle/>
          <a:p>
            <a:pPr algn="l"/>
            <a:r>
              <a:rPr lang="en-US" sz="2400" smtClean="0"/>
              <a:t>If a red-hot thumbtack is immersed in warm water, the direction of heat flow will be from the</a:t>
            </a:r>
            <a:endParaRPr lang="en-US" sz="2800" b="1" i="1" smtClean="0">
              <a:latin typeface="Batang" pitchFamily="18" charset="-127"/>
              <a:ea typeface="Batang" pitchFamily="18" charset="-127"/>
            </a:endParaRPr>
          </a:p>
        </p:txBody>
      </p:sp>
      <p:sp>
        <p:nvSpPr>
          <p:cNvPr id="14339" name="Rectangle 3"/>
          <p:cNvSpPr>
            <a:spLocks noGrp="1" noChangeArrowheads="1"/>
          </p:cNvSpPr>
          <p:nvPr>
            <p:ph type="body" idx="1"/>
          </p:nvPr>
        </p:nvSpPr>
        <p:spPr>
          <a:xfrm>
            <a:off x="473075" y="2644775"/>
            <a:ext cx="8229600" cy="3962400"/>
          </a:xfrm>
        </p:spPr>
        <p:txBody>
          <a:bodyPr/>
          <a:lstStyle/>
          <a:p>
            <a:pPr marL="609600" indent="-609600">
              <a:buFontTx/>
              <a:buNone/>
            </a:pPr>
            <a:r>
              <a:rPr lang="en-US" sz="2800" dirty="0" smtClean="0"/>
              <a:t>A.	warm water to the red-hot thumbtack.</a:t>
            </a:r>
            <a:endParaRPr lang="en-US" sz="2800" dirty="0" smtClean="0">
              <a:ea typeface="Batang" pitchFamily="18" charset="-127"/>
            </a:endParaRPr>
          </a:p>
          <a:p>
            <a:pPr marL="609600" indent="-609600">
              <a:buFontTx/>
              <a:buAutoNum type="alphaUcPeriod" startAt="2"/>
            </a:pPr>
            <a:r>
              <a:rPr lang="en-US" sz="2800" dirty="0" smtClean="0"/>
              <a:t>red-hot thumbtack to the warm water.</a:t>
            </a:r>
            <a:r>
              <a:rPr lang="en-US" sz="2800" b="1" dirty="0" smtClean="0">
                <a:ea typeface="Batang" pitchFamily="18" charset="-127"/>
              </a:rPr>
              <a:t> </a:t>
            </a:r>
          </a:p>
          <a:p>
            <a:pPr marL="609600" indent="-609600">
              <a:buFontTx/>
              <a:buAutoNum type="alphaUcPeriod" startAt="2"/>
            </a:pPr>
            <a:r>
              <a:rPr lang="en-US" sz="2800" dirty="0" smtClean="0"/>
              <a:t>There will be no heat flow.</a:t>
            </a:r>
            <a:endParaRPr lang="en-US" sz="2800" dirty="0" smtClean="0">
              <a:ea typeface="Batang" pitchFamily="18" charset="-127"/>
            </a:endParaRPr>
          </a:p>
          <a:p>
            <a:pPr marL="609600" indent="-609600">
              <a:buFontTx/>
              <a:buAutoNum type="alphaUcPeriod" startAt="4"/>
            </a:pPr>
            <a:r>
              <a:rPr lang="en-US" sz="2800" dirty="0" smtClean="0"/>
              <a:t>Not enough information. </a:t>
            </a:r>
          </a:p>
          <a:p>
            <a:pPr marL="609600" indent="-609600">
              <a:buFontTx/>
              <a:buNone/>
            </a:pPr>
            <a:endParaRPr lang="en-US" sz="2800" dirty="0" smtClean="0"/>
          </a:p>
        </p:txBody>
      </p:sp>
      <p:sp>
        <p:nvSpPr>
          <p:cNvPr id="14340"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Heat</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026053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11426" y="235226"/>
            <a:ext cx="8229600" cy="4525963"/>
          </a:xfrm>
        </p:spPr>
        <p:txBody>
          <a:bodyPr/>
          <a:lstStyle/>
          <a:p>
            <a:pPr>
              <a:buFontTx/>
              <a:buNone/>
            </a:pPr>
            <a:r>
              <a:rPr lang="en-US" dirty="0" smtClean="0"/>
              <a:t>Quantity of heat</a:t>
            </a:r>
          </a:p>
          <a:p>
            <a:r>
              <a:rPr lang="en-US" sz="2800" dirty="0" smtClean="0"/>
              <a:t>Measured in joules or calories</a:t>
            </a:r>
          </a:p>
          <a:p>
            <a:r>
              <a:rPr lang="en-US" sz="2800" dirty="0" smtClean="0"/>
              <a:t>4.18 joules of heat are required to change the temperature of 1 gram of water by 1 Celsius degree</a:t>
            </a:r>
          </a:p>
          <a:p>
            <a:r>
              <a:rPr lang="en-US" sz="2800" dirty="0" smtClean="0"/>
              <a:t>4.18 joules = 1 calorie</a:t>
            </a:r>
            <a:endParaRPr lang="en-US" dirty="0" smtClean="0"/>
          </a:p>
          <a:p>
            <a:endParaRPr lang="en-US" dirty="0" smtClean="0"/>
          </a:p>
        </p:txBody>
      </p:sp>
      <p:pic>
        <p:nvPicPr>
          <p:cNvPr id="16394" name="Picture 10" descr="Counting Calorie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620" y="3220278"/>
            <a:ext cx="4364378" cy="32732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48961" y="6642556"/>
            <a:ext cx="5295039" cy="215444"/>
          </a:xfrm>
          <a:prstGeom prst="rect">
            <a:avLst/>
          </a:prstGeom>
          <a:noFill/>
        </p:spPr>
        <p:txBody>
          <a:bodyPr wrap="none" rtlCol="0">
            <a:spAutoFit/>
          </a:bodyPr>
          <a:lstStyle/>
          <a:p>
            <a:r>
              <a:rPr lang="en-CA" sz="800" dirty="0" smtClean="0"/>
              <a:t>[photo by Scott Wallace, downloaded Jan.25 2013 from </a:t>
            </a:r>
            <a:r>
              <a:rPr lang="en-CA" sz="800" dirty="0" smtClean="0">
                <a:hlinkClick r:id="rId3"/>
              </a:rPr>
              <a:t>http://www.compadre.org/informal/index.cfm?Issue=11</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r>
              <a:rPr lang="en-US" smtClean="0"/>
              <a:t>Quantity of Heat</a:t>
            </a:r>
          </a:p>
        </p:txBody>
      </p:sp>
      <p:sp>
        <p:nvSpPr>
          <p:cNvPr id="17411" name="Rectangle 3"/>
          <p:cNvSpPr>
            <a:spLocks noGrp="1" noChangeArrowheads="1"/>
          </p:cNvSpPr>
          <p:nvPr>
            <p:ph type="body" idx="1"/>
          </p:nvPr>
        </p:nvSpPr>
        <p:spPr>
          <a:xfrm>
            <a:off x="457200" y="1143000"/>
            <a:ext cx="8229600" cy="4525963"/>
          </a:xfrm>
        </p:spPr>
        <p:txBody>
          <a:bodyPr/>
          <a:lstStyle/>
          <a:p>
            <a:pPr marL="0" indent="0">
              <a:buFontTx/>
              <a:buNone/>
            </a:pPr>
            <a:r>
              <a:rPr lang="en-US" dirty="0" smtClean="0"/>
              <a:t>Energy ratings of foods and fuels are determined from energy released when they are burned.</a:t>
            </a:r>
          </a:p>
          <a:p>
            <a:pPr marL="0" indent="0">
              <a:buFontTx/>
              <a:buNone/>
            </a:pPr>
            <a:r>
              <a:rPr lang="en-US" dirty="0" smtClean="0"/>
              <a:t>Unit of energy, the Calorie, is common for foods.</a:t>
            </a:r>
          </a:p>
          <a:p>
            <a:pPr marL="400050" lvl="1">
              <a:buFontTx/>
              <a:buChar char="•"/>
            </a:pPr>
            <a:r>
              <a:rPr lang="en-US" sz="2400" dirty="0" smtClean="0"/>
              <a:t>kilocalorie or 1000 calories called a </a:t>
            </a:r>
            <a:br>
              <a:rPr lang="en-US" sz="2400" dirty="0" smtClean="0"/>
            </a:br>
            <a:r>
              <a:rPr lang="en-US" sz="2400" dirty="0" smtClean="0"/>
              <a:t>Calorie</a:t>
            </a:r>
          </a:p>
          <a:p>
            <a:pPr marL="400050" lvl="1">
              <a:buFontTx/>
              <a:buChar char="•"/>
            </a:pPr>
            <a:r>
              <a:rPr lang="en-US" sz="2400" dirty="0" smtClean="0"/>
              <a:t>heat needed to change the temperature </a:t>
            </a:r>
            <a:br>
              <a:rPr lang="en-US" sz="2400" dirty="0" smtClean="0"/>
            </a:br>
            <a:r>
              <a:rPr lang="en-US" sz="2400" dirty="0" smtClean="0"/>
              <a:t>of 1 kg of water by 1</a:t>
            </a:r>
            <a:r>
              <a:rPr lang="en-US" sz="2400" dirty="0" smtClean="0">
                <a:sym typeface="Symbol" pitchFamily="48" charset="2"/>
              </a:rPr>
              <a:t>C</a:t>
            </a:r>
          </a:p>
          <a:p>
            <a:pPr marL="0" indent="0">
              <a:buFontTx/>
              <a:buNone/>
            </a:pPr>
            <a:endParaRPr lang="en-US" sz="2800" dirty="0" smtClean="0"/>
          </a:p>
        </p:txBody>
      </p:sp>
      <p:pic>
        <p:nvPicPr>
          <p:cNvPr id="17418" name="Picture 10" descr="15_07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893"/>
          <a:stretch>
            <a:fillRect/>
          </a:stretch>
        </p:blipFill>
        <p:spPr bwMode="auto">
          <a:xfrm>
            <a:off x="6635750" y="3362325"/>
            <a:ext cx="1841500" cy="329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64436" y="540027"/>
            <a:ext cx="8229600" cy="3091070"/>
          </a:xfrm>
        </p:spPr>
        <p:txBody>
          <a:bodyPr/>
          <a:lstStyle/>
          <a:p>
            <a:pPr>
              <a:buFontTx/>
              <a:buNone/>
            </a:pPr>
            <a:r>
              <a:rPr lang="en-US" sz="4400" dirty="0" smtClean="0"/>
              <a:t>Specific heat capacity</a:t>
            </a:r>
          </a:p>
          <a:p>
            <a:r>
              <a:rPr lang="en-US" sz="2800" dirty="0" smtClean="0"/>
              <a:t>Defined as the quantity of heat required to change the temperature of 1 kg of the substance by 1 degree Celsius</a:t>
            </a:r>
          </a:p>
          <a:p>
            <a:r>
              <a:rPr lang="en-US" sz="2800" dirty="0" smtClean="0"/>
              <a:t>Like thermal inertia—resistance of a substance to a change in temperature</a:t>
            </a:r>
            <a:endParaRPr lang="en-US" dirty="0" smtClean="0"/>
          </a:p>
        </p:txBody>
      </p:sp>
      <p:pic>
        <p:nvPicPr>
          <p:cNvPr id="22538" name="Picture 10" descr="hot water bottl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444" y="3644347"/>
            <a:ext cx="4191347" cy="27329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57214" y="6650887"/>
            <a:ext cx="5586786" cy="215444"/>
          </a:xfrm>
          <a:prstGeom prst="rect">
            <a:avLst/>
          </a:prstGeom>
          <a:noFill/>
        </p:spPr>
        <p:txBody>
          <a:bodyPr wrap="none" rtlCol="0">
            <a:spAutoFit/>
          </a:bodyPr>
          <a:lstStyle/>
          <a:p>
            <a:r>
              <a:rPr lang="en-CA" sz="800" dirty="0" smtClean="0"/>
              <a:t>[image downloaded Jan.25 2013 from </a:t>
            </a:r>
            <a:r>
              <a:rPr lang="en-CA" sz="800" dirty="0" smtClean="0">
                <a:hlinkClick r:id="rId3"/>
              </a:rPr>
              <a:t>http://video.planetgreen.discovery.com/home-garden/hot-water-bottle-bed.html</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0452" y="128864"/>
            <a:ext cx="8229600" cy="732527"/>
          </a:xfrm>
        </p:spPr>
        <p:txBody>
          <a:bodyPr/>
          <a:lstStyle/>
          <a:p>
            <a:r>
              <a:rPr lang="en-US" dirty="0" smtClean="0"/>
              <a:t>Specific Heat Capacity</a:t>
            </a:r>
          </a:p>
        </p:txBody>
      </p:sp>
      <p:sp>
        <p:nvSpPr>
          <p:cNvPr id="23555" name="Rectangle 3"/>
          <p:cNvSpPr>
            <a:spLocks noGrp="1" noChangeArrowheads="1"/>
          </p:cNvSpPr>
          <p:nvPr>
            <p:ph type="body" idx="1"/>
          </p:nvPr>
        </p:nvSpPr>
        <p:spPr>
          <a:xfrm>
            <a:off x="457200" y="858079"/>
            <a:ext cx="8229600" cy="3727174"/>
          </a:xfrm>
        </p:spPr>
        <p:txBody>
          <a:bodyPr/>
          <a:lstStyle/>
          <a:p>
            <a:pPr marL="0" indent="0">
              <a:buFontTx/>
              <a:buNone/>
            </a:pPr>
            <a:r>
              <a:rPr lang="en-US" dirty="0" smtClean="0"/>
              <a:t>Different substances have different thermal capacities for storing energy.</a:t>
            </a:r>
          </a:p>
          <a:p>
            <a:pPr marL="0" indent="0">
              <a:buFontTx/>
              <a:buNone/>
            </a:pPr>
            <a:r>
              <a:rPr lang="en-US" sz="2800" dirty="0" smtClean="0"/>
              <a:t>Example:</a:t>
            </a:r>
          </a:p>
        </p:txBody>
      </p:sp>
      <p:pic>
        <p:nvPicPr>
          <p:cNvPr id="23560" name="Picture 8" descr="Cast Iron - The Original Non-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03" y="2241826"/>
            <a:ext cx="240030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Bourgeat Excellence Casserole Pan - 36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64438"/>
            <a:ext cx="2293903" cy="22939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640935" y="2400852"/>
            <a:ext cx="5229777" cy="37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Font typeface="Times" pitchFamily="48" charset="0"/>
              <a:buChar char="•"/>
            </a:pPr>
            <a:r>
              <a:rPr lang="en-US" sz="2400" dirty="0" smtClean="0"/>
              <a:t>Takes about 2 minutes to raise the temperature of an iron pot of water to boiling temperature </a:t>
            </a:r>
          </a:p>
          <a:p>
            <a:pPr lvl="1">
              <a:buFont typeface="Times" pitchFamily="48" charset="0"/>
              <a:buChar char="•"/>
            </a:pPr>
            <a:endParaRPr lang="en-US" sz="2400" dirty="0" smtClean="0"/>
          </a:p>
          <a:p>
            <a:pPr lvl="1">
              <a:buFont typeface="Times" pitchFamily="48" charset="0"/>
              <a:buChar char="•"/>
            </a:pPr>
            <a:endParaRPr lang="en-US" sz="2400" dirty="0"/>
          </a:p>
          <a:p>
            <a:pPr lvl="1">
              <a:buFont typeface="Times" pitchFamily="48" charset="0"/>
              <a:buChar char="•"/>
            </a:pPr>
            <a:r>
              <a:rPr lang="en-US" sz="2400" dirty="0" smtClean="0"/>
              <a:t>Takes less than 1 minute to raise the temperature of the same quantity of water in a silver pot to boiling temperature</a:t>
            </a:r>
            <a:endParaRPr lang="en-US" dirty="0" smtClean="0"/>
          </a:p>
        </p:txBody>
      </p:sp>
    </p:spTree>
    <p:extLst>
      <p:ext uri="{BB962C8B-B14F-4D97-AF65-F5344CB8AC3E}">
        <p14:creationId xmlns:p14="http://schemas.microsoft.com/office/powerpoint/2010/main" val="226395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990600"/>
            <a:ext cx="8229600" cy="2133600"/>
          </a:xfrm>
        </p:spPr>
        <p:txBody>
          <a:bodyPr/>
          <a:lstStyle/>
          <a:p>
            <a:pPr algn="l"/>
            <a:r>
              <a:rPr lang="en-US" sz="2400" smtClean="0"/>
              <a:t>The same quantity of heat is added to different amounts of water in two equal-size containers. The temperature of the smaller amount of water</a:t>
            </a:r>
            <a:endParaRPr lang="en-US" sz="2800" b="1" i="1"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28625" y="2922588"/>
            <a:ext cx="8229600" cy="3581400"/>
          </a:xfrm>
        </p:spPr>
        <p:txBody>
          <a:bodyPr/>
          <a:lstStyle/>
          <a:p>
            <a:pPr marL="609600" indent="-609600">
              <a:buFontTx/>
              <a:buNone/>
            </a:pPr>
            <a:r>
              <a:rPr lang="en-US" sz="2400" dirty="0" smtClean="0"/>
              <a:t>A.	decreases more.</a:t>
            </a:r>
            <a:endParaRPr lang="en-US" sz="2400" dirty="0" smtClean="0">
              <a:ea typeface="Batang" pitchFamily="18" charset="-127"/>
            </a:endParaRPr>
          </a:p>
          <a:p>
            <a:pPr marL="609600" indent="-609600">
              <a:buFontTx/>
              <a:buAutoNum type="alphaUcPeriod" startAt="2"/>
            </a:pPr>
            <a:r>
              <a:rPr lang="en-US" sz="2400" dirty="0" smtClean="0"/>
              <a:t>increases more.</a:t>
            </a:r>
            <a:r>
              <a:rPr lang="en-US" sz="2400" b="1" dirty="0" smtClean="0">
                <a:ea typeface="Batang" pitchFamily="18" charset="-127"/>
              </a:rPr>
              <a:t> </a:t>
            </a:r>
          </a:p>
          <a:p>
            <a:pPr marL="609600" indent="-609600">
              <a:buFontTx/>
              <a:buAutoNum type="alphaUcPeriod" startAt="2"/>
            </a:pPr>
            <a:r>
              <a:rPr lang="en-US" sz="2400" dirty="0" smtClean="0"/>
              <a:t>does not change.</a:t>
            </a:r>
            <a:endParaRPr lang="en-US" sz="2400" dirty="0" smtClean="0">
              <a:ea typeface="Batang" pitchFamily="18" charset="-127"/>
            </a:endParaRPr>
          </a:p>
          <a:p>
            <a:pPr marL="609600" indent="-609600">
              <a:buFontTx/>
              <a:buAutoNum type="alphaUcPeriod" startAt="4"/>
            </a:pPr>
            <a:r>
              <a:rPr lang="en-US" sz="2400" dirty="0" smtClean="0"/>
              <a:t>Not enough information.</a:t>
            </a:r>
          </a:p>
          <a:p>
            <a:pPr marL="609600" indent="-609600">
              <a:buFontTx/>
              <a:buNone/>
            </a:pPr>
            <a:endParaRPr lang="en-US" sz="2400" dirty="0" smtClean="0"/>
          </a:p>
          <a:p>
            <a:pPr marL="609600" indent="-609600">
              <a:buFontTx/>
              <a:buNone/>
            </a:pPr>
            <a:endParaRPr lang="en-US" sz="2400" dirty="0" smtClean="0"/>
          </a:p>
        </p:txBody>
      </p:sp>
      <p:sp>
        <p:nvSpPr>
          <p:cNvPr id="18436"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Quantity of Heat</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126244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990600"/>
            <a:ext cx="8229600" cy="2133600"/>
          </a:xfrm>
        </p:spPr>
        <p:txBody>
          <a:bodyPr/>
          <a:lstStyle/>
          <a:p>
            <a:pPr algn="l"/>
            <a:r>
              <a:rPr lang="en-US" sz="2400" smtClean="0"/>
              <a:t>You heat a half-cup of tea and its temperature rises by 4</a:t>
            </a:r>
            <a:r>
              <a:rPr lang="en-US" sz="2400" smtClean="0">
                <a:sym typeface="Symbol" pitchFamily="48" charset="2"/>
              </a:rPr>
              <a:t>C. How much will the temperature rise if you add the same amount of heat to a full cup of tea?</a:t>
            </a:r>
            <a:endParaRPr lang="en-US" sz="2800" b="1" i="1" smtClean="0">
              <a:latin typeface="Batang" pitchFamily="18" charset="-127"/>
              <a:ea typeface="Batang" pitchFamily="18" charset="-127"/>
            </a:endParaRPr>
          </a:p>
        </p:txBody>
      </p:sp>
      <p:sp>
        <p:nvSpPr>
          <p:cNvPr id="20483" name="Rectangle 3"/>
          <p:cNvSpPr>
            <a:spLocks noGrp="1" noChangeArrowheads="1"/>
          </p:cNvSpPr>
          <p:nvPr>
            <p:ph type="body" idx="1"/>
          </p:nvPr>
        </p:nvSpPr>
        <p:spPr>
          <a:xfrm>
            <a:off x="457200" y="2967038"/>
            <a:ext cx="8229600" cy="3581400"/>
          </a:xfrm>
        </p:spPr>
        <p:txBody>
          <a:bodyPr/>
          <a:lstStyle/>
          <a:p>
            <a:pPr marL="609600" indent="-609600">
              <a:buFontTx/>
              <a:buNone/>
            </a:pPr>
            <a:r>
              <a:rPr lang="en-US" sz="2400" dirty="0" smtClean="0"/>
              <a:t>A.	0</a:t>
            </a:r>
            <a:r>
              <a:rPr lang="en-US" sz="2400" dirty="0" smtClean="0">
                <a:sym typeface="Symbol" pitchFamily="48" charset="2"/>
              </a:rPr>
              <a:t>C</a:t>
            </a:r>
            <a:endParaRPr lang="en-US" sz="2400" dirty="0" smtClean="0">
              <a:ea typeface="Batang" pitchFamily="18" charset="-127"/>
            </a:endParaRPr>
          </a:p>
          <a:p>
            <a:pPr marL="609600" indent="-609600">
              <a:buFontTx/>
              <a:buAutoNum type="alphaUcPeriod" startAt="2"/>
            </a:pPr>
            <a:r>
              <a:rPr lang="en-US" sz="2400" dirty="0" smtClean="0"/>
              <a:t>2</a:t>
            </a:r>
            <a:r>
              <a:rPr lang="en-US" sz="2400" dirty="0" smtClean="0">
                <a:sym typeface="Symbol" pitchFamily="48" charset="2"/>
              </a:rPr>
              <a:t>C</a:t>
            </a:r>
            <a:r>
              <a:rPr lang="en-US" sz="2400" b="1" dirty="0" smtClean="0">
                <a:ea typeface="Batang" pitchFamily="18" charset="-127"/>
              </a:rPr>
              <a:t> </a:t>
            </a:r>
          </a:p>
          <a:p>
            <a:pPr marL="609600" indent="-609600">
              <a:buFontTx/>
              <a:buAutoNum type="alphaUcPeriod" startAt="2"/>
            </a:pPr>
            <a:r>
              <a:rPr lang="en-US" sz="2400" dirty="0" smtClean="0">
                <a:sym typeface="Symbol" pitchFamily="48" charset="2"/>
              </a:rPr>
              <a:t>4C</a:t>
            </a:r>
            <a:endParaRPr lang="en-US" sz="2400" dirty="0" smtClean="0">
              <a:ea typeface="Batang" pitchFamily="18" charset="-127"/>
            </a:endParaRPr>
          </a:p>
          <a:p>
            <a:pPr marL="609600" indent="-609600">
              <a:buFontTx/>
              <a:buAutoNum type="alphaUcPeriod" startAt="4"/>
            </a:pPr>
            <a:r>
              <a:rPr lang="en-US" sz="2400" dirty="0" smtClean="0"/>
              <a:t>8</a:t>
            </a:r>
            <a:r>
              <a:rPr lang="en-US" sz="2400" dirty="0" smtClean="0">
                <a:sym typeface="Symbol" pitchFamily="48" charset="2"/>
              </a:rPr>
              <a:t>C</a:t>
            </a:r>
            <a:endParaRPr lang="en-US" sz="2400" dirty="0" smtClean="0"/>
          </a:p>
          <a:p>
            <a:pPr marL="609600" indent="-609600">
              <a:buFontTx/>
              <a:buNone/>
            </a:pPr>
            <a:endParaRPr lang="en-US" sz="2400" dirty="0" smtClean="0"/>
          </a:p>
        </p:txBody>
      </p:sp>
      <p:sp>
        <p:nvSpPr>
          <p:cNvPr id="2048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Quantity of Heat</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706750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22691484"/>
              </p:ext>
            </p:extLst>
          </p:nvPr>
        </p:nvGraphicFramePr>
        <p:xfrm>
          <a:off x="342825" y="1205351"/>
          <a:ext cx="4029998" cy="5067360"/>
        </p:xfrm>
        <a:graphic>
          <a:graphicData uri="http://schemas.openxmlformats.org/drawingml/2006/table">
            <a:tbl>
              <a:tblPr>
                <a:tableStyleId>{616DA210-FB5B-4158-B5E0-FEB733F419BA}</a:tableStyleId>
              </a:tblPr>
              <a:tblGrid>
                <a:gridCol w="2014999"/>
                <a:gridCol w="2014999"/>
              </a:tblGrid>
              <a:tr h="59994">
                <a:tc rowSpan="2">
                  <a:txBody>
                    <a:bodyPr/>
                    <a:lstStyle/>
                    <a:p>
                      <a:r>
                        <a:rPr lang="en-CA" sz="2000" b="1" dirty="0" smtClean="0"/>
                        <a:t>Material</a:t>
                      </a:r>
                      <a:endParaRPr lang="en-CA" sz="2000" b="1" dirty="0"/>
                    </a:p>
                  </a:txBody>
                  <a:tcPr marL="11910" marR="11910" marT="5955" marB="5955" anchor="ctr"/>
                </a:tc>
                <a:tc>
                  <a:txBody>
                    <a:bodyPr/>
                    <a:lstStyle/>
                    <a:p>
                      <a:r>
                        <a:rPr lang="en-CA" sz="2000" b="1" dirty="0"/>
                        <a:t>Specific </a:t>
                      </a:r>
                      <a:r>
                        <a:rPr lang="en-CA" sz="2000" b="1" dirty="0" smtClean="0"/>
                        <a:t>Heat</a:t>
                      </a:r>
                      <a:endParaRPr lang="en-CA" sz="2000" b="1" dirty="0"/>
                    </a:p>
                  </a:txBody>
                  <a:tcPr marL="11910" marR="11910" marT="5955" marB="5955" anchor="ctr"/>
                </a:tc>
              </a:tr>
              <a:tr h="59994">
                <a:tc vMerge="1">
                  <a:txBody>
                    <a:bodyPr/>
                    <a:lstStyle/>
                    <a:p>
                      <a:endParaRPr lang="en-CA"/>
                    </a:p>
                  </a:txBody>
                  <a:tcPr/>
                </a:tc>
                <a:tc>
                  <a:txBody>
                    <a:bodyPr/>
                    <a:lstStyle/>
                    <a:p>
                      <a:r>
                        <a:rPr lang="en-CA" sz="2000" b="1" dirty="0"/>
                        <a:t>(</a:t>
                      </a:r>
                      <a:r>
                        <a:rPr lang="en-CA" sz="2000" b="1" dirty="0" smtClean="0"/>
                        <a:t>kJ/kg</a:t>
                      </a:r>
                      <a:r>
                        <a:rPr lang="en-CA" sz="2000" b="1" baseline="0" dirty="0" smtClean="0"/>
                        <a:t> °C</a:t>
                      </a:r>
                      <a:r>
                        <a:rPr lang="en-CA" sz="2000" b="1" dirty="0" smtClean="0"/>
                        <a:t>)</a:t>
                      </a:r>
                      <a:endParaRPr lang="en-CA" sz="2000" b="1" dirty="0"/>
                    </a:p>
                  </a:txBody>
                  <a:tcPr marL="11910" marR="11910" marT="5955" marB="5955" anchor="ctr"/>
                </a:tc>
              </a:tr>
              <a:tr h="104990">
                <a:tc>
                  <a:txBody>
                    <a:bodyPr/>
                    <a:lstStyle/>
                    <a:p>
                      <a:r>
                        <a:rPr lang="en-CA" sz="2000" dirty="0" smtClean="0"/>
                        <a:t>Alcohol</a:t>
                      </a:r>
                      <a:endParaRPr lang="en-CA" sz="2000" dirty="0"/>
                    </a:p>
                  </a:txBody>
                  <a:tcPr marL="11910" marR="11910" marT="5955" marB="5955" anchor="ctr"/>
                </a:tc>
                <a:tc>
                  <a:txBody>
                    <a:bodyPr/>
                    <a:lstStyle/>
                    <a:p>
                      <a:r>
                        <a:rPr lang="en-CA" sz="2000"/>
                        <a:t>2.3</a:t>
                      </a:r>
                    </a:p>
                  </a:txBody>
                  <a:tcPr marL="11910" marR="11910" marT="5955" marB="5955" anchor="ctr"/>
                </a:tc>
              </a:tr>
              <a:tr h="59994">
                <a:tc>
                  <a:txBody>
                    <a:bodyPr/>
                    <a:lstStyle/>
                    <a:p>
                      <a:r>
                        <a:rPr lang="en-CA" sz="2000" dirty="0" smtClean="0"/>
                        <a:t>Aluminum</a:t>
                      </a:r>
                      <a:endParaRPr lang="en-CA" sz="2000" dirty="0"/>
                    </a:p>
                  </a:txBody>
                  <a:tcPr marL="11910" marR="11910" marT="5955" marB="5955" anchor="ctr"/>
                </a:tc>
                <a:tc>
                  <a:txBody>
                    <a:bodyPr/>
                    <a:lstStyle/>
                    <a:p>
                      <a:r>
                        <a:rPr lang="en-CA" sz="2000" dirty="0" smtClean="0"/>
                        <a:t>0.87</a:t>
                      </a:r>
                      <a:endParaRPr lang="en-CA" sz="2000" dirty="0"/>
                    </a:p>
                  </a:txBody>
                  <a:tcPr marL="11910" marR="11910" marT="5955" marB="5955" anchor="ctr"/>
                </a:tc>
              </a:tr>
              <a:tr h="59994">
                <a:tc>
                  <a:txBody>
                    <a:bodyPr/>
                    <a:lstStyle/>
                    <a:p>
                      <a:r>
                        <a:rPr lang="en-CA" sz="2000" dirty="0" smtClean="0"/>
                        <a:t>Ammonia</a:t>
                      </a:r>
                      <a:endParaRPr lang="en-CA" sz="2000" dirty="0"/>
                    </a:p>
                  </a:txBody>
                  <a:tcPr marL="11910" marR="11910" marT="5955" marB="5955" anchor="ctr"/>
                </a:tc>
                <a:tc>
                  <a:txBody>
                    <a:bodyPr/>
                    <a:lstStyle/>
                    <a:p>
                      <a:r>
                        <a:rPr lang="en-CA" sz="2000" dirty="0" smtClean="0"/>
                        <a:t>1.1</a:t>
                      </a:r>
                      <a:endParaRPr lang="en-CA" sz="2000" dirty="0"/>
                    </a:p>
                  </a:txBody>
                  <a:tcPr marL="11910" marR="11910" marT="5955" marB="5955" anchor="ctr"/>
                </a:tc>
              </a:tr>
              <a:tr h="59994">
                <a:tc>
                  <a:txBody>
                    <a:bodyPr/>
                    <a:lstStyle/>
                    <a:p>
                      <a:r>
                        <a:rPr lang="en-CA" sz="2000" dirty="0" smtClean="0"/>
                        <a:t>Brass</a:t>
                      </a:r>
                      <a:endParaRPr lang="en-CA" sz="2000" dirty="0"/>
                    </a:p>
                  </a:txBody>
                  <a:tcPr marL="11910" marR="11910" marT="5955" marB="5955" anchor="ctr"/>
                </a:tc>
                <a:tc>
                  <a:txBody>
                    <a:bodyPr/>
                    <a:lstStyle/>
                    <a:p>
                      <a:r>
                        <a:rPr lang="en-CA" sz="2000" dirty="0" smtClean="0"/>
                        <a:t>0.38</a:t>
                      </a:r>
                      <a:endParaRPr lang="en-CA" sz="2000" dirty="0"/>
                    </a:p>
                  </a:txBody>
                  <a:tcPr marL="11910" marR="11910" marT="5955" marB="5955" anchor="ctr"/>
                </a:tc>
              </a:tr>
              <a:tr h="59994">
                <a:tc>
                  <a:txBody>
                    <a:bodyPr/>
                    <a:lstStyle/>
                    <a:p>
                      <a:r>
                        <a:rPr lang="en-CA" sz="2000" dirty="0" smtClean="0"/>
                        <a:t>Brick</a:t>
                      </a:r>
                      <a:endParaRPr lang="en-CA" sz="2000" dirty="0"/>
                    </a:p>
                  </a:txBody>
                  <a:tcPr marL="11910" marR="11910" marT="5955" marB="5955" anchor="ctr"/>
                </a:tc>
                <a:tc>
                  <a:txBody>
                    <a:bodyPr/>
                    <a:lstStyle/>
                    <a:p>
                      <a:r>
                        <a:rPr lang="en-CA" sz="2000" dirty="0" smtClean="0"/>
                        <a:t>0.9</a:t>
                      </a:r>
                      <a:endParaRPr lang="en-CA" sz="2000" dirty="0"/>
                    </a:p>
                  </a:txBody>
                  <a:tcPr marL="11910" marR="11910" marT="5955" marB="5955" anchor="ctr"/>
                </a:tc>
              </a:tr>
              <a:tr h="59994">
                <a:tc>
                  <a:txBody>
                    <a:bodyPr/>
                    <a:lstStyle/>
                    <a:p>
                      <a:r>
                        <a:rPr lang="en-CA" sz="2000" dirty="0" smtClean="0"/>
                        <a:t>Cement</a:t>
                      </a:r>
                      <a:endParaRPr lang="en-CA" sz="2000" dirty="0"/>
                    </a:p>
                  </a:txBody>
                  <a:tcPr marL="11910" marR="11910" marT="5955" marB="5955" anchor="ctr"/>
                </a:tc>
                <a:tc>
                  <a:txBody>
                    <a:bodyPr/>
                    <a:lstStyle/>
                    <a:p>
                      <a:r>
                        <a:rPr lang="en-CA" sz="2000" dirty="0" smtClean="0"/>
                        <a:t>1.55</a:t>
                      </a:r>
                      <a:endParaRPr lang="en-CA" sz="2000" dirty="0"/>
                    </a:p>
                  </a:txBody>
                  <a:tcPr marL="11910" marR="11910" marT="5955" marB="5955" anchor="ctr"/>
                </a:tc>
              </a:tr>
              <a:tr h="59994">
                <a:tc>
                  <a:txBody>
                    <a:bodyPr/>
                    <a:lstStyle/>
                    <a:p>
                      <a:r>
                        <a:rPr lang="en-CA" sz="2000" dirty="0"/>
                        <a:t>Chloroform</a:t>
                      </a:r>
                    </a:p>
                  </a:txBody>
                  <a:tcPr marL="11910" marR="11910" marT="5955" marB="5955" anchor="ctr"/>
                </a:tc>
                <a:tc>
                  <a:txBody>
                    <a:bodyPr/>
                    <a:lstStyle/>
                    <a:p>
                      <a:r>
                        <a:rPr lang="en-CA" sz="2000" dirty="0"/>
                        <a:t>1.05</a:t>
                      </a:r>
                    </a:p>
                  </a:txBody>
                  <a:tcPr marL="11910" marR="11910" marT="5955" marB="5955" anchor="ctr"/>
                </a:tc>
              </a:tr>
              <a:tr h="59994">
                <a:tc>
                  <a:txBody>
                    <a:bodyPr/>
                    <a:lstStyle/>
                    <a:p>
                      <a:r>
                        <a:rPr lang="en-CA" sz="2000" dirty="0"/>
                        <a:t>Citron Oil</a:t>
                      </a:r>
                    </a:p>
                  </a:txBody>
                  <a:tcPr marL="11910" marR="11910" marT="5955" marB="5955" anchor="ctr"/>
                </a:tc>
                <a:tc>
                  <a:txBody>
                    <a:bodyPr/>
                    <a:lstStyle/>
                    <a:p>
                      <a:r>
                        <a:rPr lang="en-CA" sz="2000"/>
                        <a:t>1.84</a:t>
                      </a:r>
                    </a:p>
                  </a:txBody>
                  <a:tcPr marL="11910" marR="11910" marT="5955" marB="5955" anchor="ctr"/>
                </a:tc>
              </a:tr>
              <a:tr h="59994">
                <a:tc>
                  <a:txBody>
                    <a:bodyPr/>
                    <a:lstStyle/>
                    <a:p>
                      <a:r>
                        <a:rPr lang="en-CA" sz="2000" dirty="0" smtClean="0"/>
                        <a:t>Diamond</a:t>
                      </a:r>
                      <a:endParaRPr lang="en-CA" sz="2000" dirty="0"/>
                    </a:p>
                  </a:txBody>
                  <a:tcPr marL="11910" marR="11910" marT="5955" marB="5955" anchor="ctr"/>
                </a:tc>
                <a:tc>
                  <a:txBody>
                    <a:bodyPr/>
                    <a:lstStyle/>
                    <a:p>
                      <a:r>
                        <a:rPr lang="en-CA" sz="2000" dirty="0" smtClean="0"/>
                        <a:t>0.52</a:t>
                      </a:r>
                    </a:p>
                  </a:txBody>
                  <a:tcPr marL="11910" marR="11910" marT="5955" marB="5955" anchor="ctr"/>
                </a:tc>
              </a:tr>
              <a:tr h="59994">
                <a:tc>
                  <a:txBody>
                    <a:bodyPr/>
                    <a:lstStyle/>
                    <a:p>
                      <a:r>
                        <a:rPr lang="en-CA" sz="2000" dirty="0"/>
                        <a:t>Ether</a:t>
                      </a:r>
                    </a:p>
                  </a:txBody>
                  <a:tcPr marL="11910" marR="11910" marT="5955" marB="5955" anchor="ctr"/>
                </a:tc>
                <a:tc>
                  <a:txBody>
                    <a:bodyPr/>
                    <a:lstStyle/>
                    <a:p>
                      <a:r>
                        <a:rPr lang="en-CA" sz="2000" dirty="0"/>
                        <a:t>2.21</a:t>
                      </a:r>
                    </a:p>
                  </a:txBody>
                  <a:tcPr marL="11910" marR="11910" marT="5955" marB="5955" anchor="ctr"/>
                </a:tc>
              </a:tr>
              <a:tr h="104990">
                <a:tc>
                  <a:txBody>
                    <a:bodyPr/>
                    <a:lstStyle/>
                    <a:p>
                      <a:r>
                        <a:rPr lang="en-CA" sz="2000" dirty="0" smtClean="0"/>
                        <a:t>Freon</a:t>
                      </a:r>
                      <a:endParaRPr lang="en-CA" sz="2000" dirty="0"/>
                    </a:p>
                  </a:txBody>
                  <a:tcPr marL="11910" marR="11910" marT="5955" marB="5955" anchor="ctr"/>
                </a:tc>
                <a:tc>
                  <a:txBody>
                    <a:bodyPr/>
                    <a:lstStyle/>
                    <a:p>
                      <a:r>
                        <a:rPr lang="en-CA" sz="2000"/>
                        <a:t>0.91</a:t>
                      </a:r>
                    </a:p>
                  </a:txBody>
                  <a:tcPr marL="11910" marR="11910" marT="5955" marB="5955" anchor="ctr"/>
                </a:tc>
              </a:tr>
              <a:tr h="59994">
                <a:tc>
                  <a:txBody>
                    <a:bodyPr/>
                    <a:lstStyle/>
                    <a:p>
                      <a:r>
                        <a:rPr lang="en-CA" sz="2000" dirty="0"/>
                        <a:t>Gasoline</a:t>
                      </a:r>
                    </a:p>
                  </a:txBody>
                  <a:tcPr marL="11910" marR="11910" marT="5955" marB="5955" anchor="ctr"/>
                </a:tc>
                <a:tc>
                  <a:txBody>
                    <a:bodyPr/>
                    <a:lstStyle/>
                    <a:p>
                      <a:r>
                        <a:rPr lang="en-CA" sz="2000"/>
                        <a:t>2.22</a:t>
                      </a:r>
                    </a:p>
                  </a:txBody>
                  <a:tcPr marL="11910" marR="11910" marT="5955" marB="5955" anchor="ctr"/>
                </a:tc>
              </a:tr>
              <a:tr h="59994">
                <a:tc>
                  <a:txBody>
                    <a:bodyPr/>
                    <a:lstStyle/>
                    <a:p>
                      <a:r>
                        <a:rPr lang="en-CA" sz="2000" dirty="0" smtClean="0"/>
                        <a:t>Glass</a:t>
                      </a:r>
                      <a:endParaRPr lang="en-CA" sz="2000" dirty="0"/>
                    </a:p>
                  </a:txBody>
                  <a:tcPr marL="11910" marR="11910" marT="5955" marB="5955" anchor="ctr"/>
                </a:tc>
                <a:tc>
                  <a:txBody>
                    <a:bodyPr/>
                    <a:lstStyle/>
                    <a:p>
                      <a:r>
                        <a:rPr lang="en-CA" sz="2000" dirty="0" smtClean="0"/>
                        <a:t>0.84</a:t>
                      </a:r>
                      <a:endParaRPr lang="en-CA" sz="2000" dirty="0"/>
                    </a:p>
                  </a:txBody>
                  <a:tcPr marL="11910" marR="11910" marT="5955" marB="5955" anchor="ctr"/>
                </a:tc>
              </a:tr>
              <a:tr h="59994">
                <a:tc>
                  <a:txBody>
                    <a:bodyPr/>
                    <a:lstStyle/>
                    <a:p>
                      <a:r>
                        <a:rPr lang="en-CA" sz="2000" dirty="0"/>
                        <a:t>Glycerine</a:t>
                      </a:r>
                    </a:p>
                  </a:txBody>
                  <a:tcPr marL="11910" marR="11910" marT="5955" marB="5955" anchor="ctr"/>
                </a:tc>
                <a:tc>
                  <a:txBody>
                    <a:bodyPr/>
                    <a:lstStyle/>
                    <a:p>
                      <a:r>
                        <a:rPr lang="en-CA" sz="2000" dirty="0"/>
                        <a:t>2.43</a:t>
                      </a:r>
                    </a:p>
                  </a:txBody>
                  <a:tcPr marL="11910" marR="11910" marT="5955" marB="5955" anchor="ctr"/>
                </a:tc>
              </a:tr>
            </a:tbl>
          </a:graphicData>
        </a:graphic>
      </p:graphicFrame>
      <p:graphicFrame>
        <p:nvGraphicFramePr>
          <p:cNvPr id="3" name="Content Placeholder 3"/>
          <p:cNvGraphicFramePr>
            <a:graphicFrameLocks/>
          </p:cNvGraphicFramePr>
          <p:nvPr>
            <p:extLst>
              <p:ext uri="{D42A27DB-BD31-4B8C-83A1-F6EECF244321}">
                <p14:modId xmlns:p14="http://schemas.microsoft.com/office/powerpoint/2010/main" val="2361901205"/>
              </p:ext>
            </p:extLst>
          </p:nvPr>
        </p:nvGraphicFramePr>
        <p:xfrm>
          <a:off x="4632657" y="1203841"/>
          <a:ext cx="4029998" cy="4750650"/>
        </p:xfrm>
        <a:graphic>
          <a:graphicData uri="http://schemas.openxmlformats.org/drawingml/2006/table">
            <a:tbl>
              <a:tblPr>
                <a:tableStyleId>{616DA210-FB5B-4158-B5E0-FEB733F419BA}</a:tableStyleId>
              </a:tblPr>
              <a:tblGrid>
                <a:gridCol w="2014999"/>
                <a:gridCol w="2014999"/>
              </a:tblGrid>
              <a:tr h="59994">
                <a:tc rowSpan="2">
                  <a:txBody>
                    <a:bodyPr/>
                    <a:lstStyle/>
                    <a:p>
                      <a:r>
                        <a:rPr lang="en-CA" sz="2000" b="1" dirty="0" smtClean="0"/>
                        <a:t>Material</a:t>
                      </a:r>
                      <a:endParaRPr lang="en-CA" sz="2000" b="1" dirty="0"/>
                    </a:p>
                  </a:txBody>
                  <a:tcPr marL="11910" marR="11910" marT="5955" marB="5955" anchor="ctr"/>
                </a:tc>
                <a:tc>
                  <a:txBody>
                    <a:bodyPr/>
                    <a:lstStyle/>
                    <a:p>
                      <a:r>
                        <a:rPr lang="en-CA" sz="2000" b="1" dirty="0"/>
                        <a:t>Specific </a:t>
                      </a:r>
                      <a:r>
                        <a:rPr lang="en-CA" sz="2000" b="1" dirty="0" smtClean="0"/>
                        <a:t>Heat</a:t>
                      </a:r>
                      <a:endParaRPr lang="en-CA" sz="2000" b="1" dirty="0"/>
                    </a:p>
                  </a:txBody>
                  <a:tcPr marL="11910" marR="11910" marT="5955" marB="5955" anchor="ctr"/>
                </a:tc>
              </a:tr>
              <a:tr h="59994">
                <a:tc vMerge="1">
                  <a:txBody>
                    <a:bodyPr/>
                    <a:lstStyle/>
                    <a:p>
                      <a:endParaRPr lang="en-CA"/>
                    </a:p>
                  </a:txBody>
                  <a:tcPr/>
                </a:tc>
                <a:tc>
                  <a:txBody>
                    <a:bodyPr/>
                    <a:lstStyle/>
                    <a:p>
                      <a:r>
                        <a:rPr lang="en-CA" sz="2000" b="1" dirty="0"/>
                        <a:t>(</a:t>
                      </a:r>
                      <a:r>
                        <a:rPr lang="en-CA" sz="2000" b="1" dirty="0" smtClean="0"/>
                        <a:t>kJ/kg</a:t>
                      </a:r>
                      <a:r>
                        <a:rPr lang="en-CA" sz="2000" b="1" baseline="0" dirty="0" smtClean="0"/>
                        <a:t> °C</a:t>
                      </a:r>
                      <a:r>
                        <a:rPr lang="en-CA" sz="2000" b="1" dirty="0" smtClean="0"/>
                        <a:t>)</a:t>
                      </a:r>
                      <a:endParaRPr lang="en-CA" sz="2000" b="1" dirty="0"/>
                    </a:p>
                  </a:txBody>
                  <a:tcPr marL="11910" marR="11910" marT="5955" marB="5955" anchor="ctr"/>
                </a:tc>
              </a:tr>
              <a:tr h="59994">
                <a:tc>
                  <a:txBody>
                    <a:bodyPr/>
                    <a:lstStyle/>
                    <a:p>
                      <a:r>
                        <a:rPr lang="en-CA" sz="2000" dirty="0" smtClean="0"/>
                        <a:t>Gold</a:t>
                      </a:r>
                      <a:endParaRPr lang="en-CA" sz="2000" dirty="0"/>
                    </a:p>
                  </a:txBody>
                  <a:tcPr marL="11910" marR="11910" marT="5955" marB="5955" anchor="ctr"/>
                </a:tc>
                <a:tc>
                  <a:txBody>
                    <a:bodyPr/>
                    <a:lstStyle/>
                    <a:p>
                      <a:r>
                        <a:rPr lang="en-CA" sz="2000" dirty="0" smtClean="0"/>
                        <a:t>0.13</a:t>
                      </a:r>
                      <a:endParaRPr lang="en-CA" sz="2000" dirty="0"/>
                    </a:p>
                  </a:txBody>
                  <a:tcPr marL="11910" marR="11910" marT="5955" marB="5955" anchor="ctr"/>
                </a:tc>
              </a:tr>
              <a:tr h="59994">
                <a:tc>
                  <a:txBody>
                    <a:bodyPr/>
                    <a:lstStyle/>
                    <a:p>
                      <a:r>
                        <a:rPr lang="en-CA" sz="2000" dirty="0" smtClean="0"/>
                        <a:t>Hydrochloric </a:t>
                      </a:r>
                      <a:r>
                        <a:rPr lang="en-CA" sz="2000" dirty="0"/>
                        <a:t>acid</a:t>
                      </a:r>
                    </a:p>
                  </a:txBody>
                  <a:tcPr marL="11910" marR="11910" marT="5955" marB="5955" anchor="ctr"/>
                </a:tc>
                <a:tc>
                  <a:txBody>
                    <a:bodyPr/>
                    <a:lstStyle/>
                    <a:p>
                      <a:r>
                        <a:rPr lang="en-CA" sz="2000" dirty="0"/>
                        <a:t>3.14</a:t>
                      </a:r>
                    </a:p>
                  </a:txBody>
                  <a:tcPr marL="11910" marR="11910" marT="5955" marB="5955" anchor="ctr"/>
                </a:tc>
              </a:tr>
              <a:tr h="59994">
                <a:tc>
                  <a:txBody>
                    <a:bodyPr/>
                    <a:lstStyle/>
                    <a:p>
                      <a:r>
                        <a:rPr lang="en-CA" sz="2000" dirty="0"/>
                        <a:t>Iodine</a:t>
                      </a:r>
                    </a:p>
                  </a:txBody>
                  <a:tcPr marL="11910" marR="11910" marT="5955" marB="5955" anchor="ctr"/>
                </a:tc>
                <a:tc>
                  <a:txBody>
                    <a:bodyPr/>
                    <a:lstStyle/>
                    <a:p>
                      <a:r>
                        <a:rPr lang="en-CA" sz="2000"/>
                        <a:t>2.15</a:t>
                      </a:r>
                    </a:p>
                  </a:txBody>
                  <a:tcPr marL="11910" marR="11910" marT="5955" marB="5955" anchor="ctr"/>
                </a:tc>
              </a:tr>
              <a:tr h="59994">
                <a:tc>
                  <a:txBody>
                    <a:bodyPr/>
                    <a:lstStyle/>
                    <a:p>
                      <a:r>
                        <a:rPr lang="en-CA" sz="2000" dirty="0" smtClean="0"/>
                        <a:t>Lava</a:t>
                      </a:r>
                      <a:endParaRPr lang="en-CA" sz="2000" dirty="0"/>
                    </a:p>
                  </a:txBody>
                  <a:tcPr marL="11910" marR="11910" marT="5955" marB="5955" anchor="ctr"/>
                </a:tc>
                <a:tc>
                  <a:txBody>
                    <a:bodyPr/>
                    <a:lstStyle/>
                    <a:p>
                      <a:r>
                        <a:rPr lang="en-CA" sz="2000" smtClean="0"/>
                        <a:t>0.84</a:t>
                      </a:r>
                      <a:endParaRPr lang="en-CA" sz="2000" dirty="0"/>
                    </a:p>
                  </a:txBody>
                  <a:tcPr marL="11910" marR="11910" marT="5955" marB="5955" anchor="ctr"/>
                </a:tc>
              </a:tr>
              <a:tr h="59994">
                <a:tc>
                  <a:txBody>
                    <a:bodyPr/>
                    <a:lstStyle/>
                    <a:p>
                      <a:r>
                        <a:rPr lang="en-CA" sz="2000" dirty="0"/>
                        <a:t>Mercury</a:t>
                      </a:r>
                    </a:p>
                  </a:txBody>
                  <a:tcPr marL="11910" marR="11910" marT="5955" marB="5955" anchor="ctr"/>
                </a:tc>
                <a:tc>
                  <a:txBody>
                    <a:bodyPr/>
                    <a:lstStyle/>
                    <a:p>
                      <a:r>
                        <a:rPr lang="en-CA" sz="2000" dirty="0"/>
                        <a:t>0.14</a:t>
                      </a:r>
                    </a:p>
                  </a:txBody>
                  <a:tcPr marL="11910" marR="11910" marT="5955" marB="5955" anchor="ctr"/>
                </a:tc>
              </a:tr>
              <a:tr h="59994">
                <a:tc>
                  <a:txBody>
                    <a:bodyPr/>
                    <a:lstStyle/>
                    <a:p>
                      <a:r>
                        <a:rPr lang="en-CA" sz="2000" dirty="0"/>
                        <a:t>Milk</a:t>
                      </a:r>
                    </a:p>
                  </a:txBody>
                  <a:tcPr marL="11910" marR="11910" marT="5955" marB="5955" anchor="ctr"/>
                </a:tc>
                <a:tc>
                  <a:txBody>
                    <a:bodyPr/>
                    <a:lstStyle/>
                    <a:p>
                      <a:r>
                        <a:rPr lang="en-CA" sz="2000" dirty="0"/>
                        <a:t>3.93</a:t>
                      </a:r>
                    </a:p>
                  </a:txBody>
                  <a:tcPr marL="11910" marR="11910" marT="5955" marB="5955" anchor="ctr"/>
                </a:tc>
              </a:tr>
              <a:tr h="59994">
                <a:tc>
                  <a:txBody>
                    <a:bodyPr/>
                    <a:lstStyle/>
                    <a:p>
                      <a:r>
                        <a:rPr lang="en-CA" sz="2000" dirty="0"/>
                        <a:t>Olive oil</a:t>
                      </a:r>
                    </a:p>
                  </a:txBody>
                  <a:tcPr marL="11910" marR="11910" marT="5955" marB="5955" anchor="ctr"/>
                </a:tc>
                <a:tc>
                  <a:txBody>
                    <a:bodyPr/>
                    <a:lstStyle/>
                    <a:p>
                      <a:r>
                        <a:rPr lang="en-CA" sz="2000"/>
                        <a:t>1.97</a:t>
                      </a:r>
                    </a:p>
                  </a:txBody>
                  <a:tcPr marL="11910" marR="11910" marT="5955" marB="5955" anchor="ctr"/>
                </a:tc>
              </a:tr>
              <a:tr h="59994">
                <a:tc>
                  <a:txBody>
                    <a:bodyPr/>
                    <a:lstStyle/>
                    <a:p>
                      <a:r>
                        <a:rPr lang="en-CA" sz="2000" dirty="0" smtClean="0"/>
                        <a:t>Paper</a:t>
                      </a:r>
                      <a:endParaRPr lang="en-CA" sz="2000" dirty="0"/>
                    </a:p>
                  </a:txBody>
                  <a:tcPr marL="11910" marR="11910" marT="5955" marB="5955" anchor="ctr"/>
                </a:tc>
                <a:tc>
                  <a:txBody>
                    <a:bodyPr/>
                    <a:lstStyle/>
                    <a:p>
                      <a:r>
                        <a:rPr lang="en-CA" sz="2000" dirty="0" smtClean="0"/>
                        <a:t>1.34</a:t>
                      </a:r>
                      <a:endParaRPr lang="en-CA" sz="2000" dirty="0"/>
                    </a:p>
                  </a:txBody>
                  <a:tcPr marL="11910" marR="11910" marT="5955" marB="5955" anchor="ctr"/>
                </a:tc>
              </a:tr>
              <a:tr h="59994">
                <a:tc>
                  <a:txBody>
                    <a:bodyPr/>
                    <a:lstStyle/>
                    <a:p>
                      <a:r>
                        <a:rPr lang="en-CA" sz="2000" dirty="0" smtClean="0"/>
                        <a:t>Plastic</a:t>
                      </a:r>
                      <a:r>
                        <a:rPr lang="en-CA" sz="2000" baseline="0" dirty="0" smtClean="0"/>
                        <a:t> (hard)</a:t>
                      </a:r>
                      <a:endParaRPr lang="en-CA" sz="2000" dirty="0"/>
                    </a:p>
                  </a:txBody>
                  <a:tcPr marL="11910" marR="11910" marT="5955" marB="5955" anchor="ctr"/>
                </a:tc>
                <a:tc>
                  <a:txBody>
                    <a:bodyPr/>
                    <a:lstStyle/>
                    <a:p>
                      <a:r>
                        <a:rPr lang="en-CA" sz="2000" dirty="0" smtClean="0"/>
                        <a:t>1.67</a:t>
                      </a:r>
                      <a:endParaRPr lang="en-CA" sz="2000" dirty="0"/>
                    </a:p>
                  </a:txBody>
                  <a:tcPr marL="11910" marR="11910" marT="5955" marB="5955" anchor="ctr"/>
                </a:tc>
              </a:tr>
              <a:tr h="59994">
                <a:tc>
                  <a:txBody>
                    <a:bodyPr/>
                    <a:lstStyle/>
                    <a:p>
                      <a:r>
                        <a:rPr lang="en-CA" sz="2000" dirty="0" smtClean="0"/>
                        <a:t>Salt</a:t>
                      </a:r>
                      <a:endParaRPr lang="en-CA" sz="2000" dirty="0"/>
                    </a:p>
                  </a:txBody>
                  <a:tcPr marL="11910" marR="11910" marT="5955" marB="5955" anchor="ctr"/>
                </a:tc>
                <a:tc>
                  <a:txBody>
                    <a:bodyPr/>
                    <a:lstStyle/>
                    <a:p>
                      <a:r>
                        <a:rPr lang="en-CA" sz="2000" dirty="0" smtClean="0"/>
                        <a:t>0.88</a:t>
                      </a:r>
                      <a:endParaRPr lang="en-CA" sz="2000" dirty="0"/>
                    </a:p>
                  </a:txBody>
                  <a:tcPr marL="11910" marR="11910" marT="5955" marB="5955" anchor="ctr"/>
                </a:tc>
              </a:tr>
              <a:tr h="59994">
                <a:tc>
                  <a:txBody>
                    <a:bodyPr/>
                    <a:lstStyle/>
                    <a:p>
                      <a:r>
                        <a:rPr lang="en-CA" sz="2000" dirty="0" smtClean="0"/>
                        <a:t>Steel</a:t>
                      </a:r>
                      <a:endParaRPr lang="en-CA" sz="2000" dirty="0"/>
                    </a:p>
                  </a:txBody>
                  <a:tcPr marL="11910" marR="11910" marT="5955" marB="5955" anchor="ctr"/>
                </a:tc>
                <a:tc>
                  <a:txBody>
                    <a:bodyPr/>
                    <a:lstStyle/>
                    <a:p>
                      <a:r>
                        <a:rPr lang="en-CA" sz="2000" dirty="0" smtClean="0"/>
                        <a:t>0.49</a:t>
                      </a:r>
                      <a:endParaRPr lang="en-CA" sz="2000" dirty="0"/>
                    </a:p>
                  </a:txBody>
                  <a:tcPr marL="11910" marR="11910" marT="5955" marB="5955" anchor="ctr"/>
                </a:tc>
              </a:tr>
              <a:tr h="59994">
                <a:tc>
                  <a:txBody>
                    <a:bodyPr/>
                    <a:lstStyle/>
                    <a:p>
                      <a:r>
                        <a:rPr lang="en-CA" sz="2000" dirty="0" smtClean="0"/>
                        <a:t>Water</a:t>
                      </a:r>
                      <a:endParaRPr lang="en-CA" sz="2000" dirty="0"/>
                    </a:p>
                  </a:txBody>
                  <a:tcPr marL="11910" marR="11910" marT="5955" marB="5955" anchor="ctr"/>
                </a:tc>
                <a:tc>
                  <a:txBody>
                    <a:bodyPr/>
                    <a:lstStyle/>
                    <a:p>
                      <a:r>
                        <a:rPr lang="en-CA" sz="2000" dirty="0" smtClean="0"/>
                        <a:t>4.18</a:t>
                      </a:r>
                      <a:endParaRPr lang="en-CA" sz="2000" dirty="0"/>
                    </a:p>
                  </a:txBody>
                  <a:tcPr marL="11910" marR="11910" marT="5955" marB="5955" anchor="ctr"/>
                </a:tc>
              </a:tr>
              <a:tr h="59994">
                <a:tc>
                  <a:txBody>
                    <a:bodyPr/>
                    <a:lstStyle/>
                    <a:p>
                      <a:r>
                        <a:rPr lang="en-CA" sz="2000" dirty="0" smtClean="0"/>
                        <a:t>Wood</a:t>
                      </a:r>
                      <a:endParaRPr lang="en-CA" sz="2000" dirty="0"/>
                    </a:p>
                  </a:txBody>
                  <a:tcPr marL="11910" marR="11910" marT="5955" marB="5955" anchor="ctr"/>
                </a:tc>
                <a:tc>
                  <a:txBody>
                    <a:bodyPr/>
                    <a:lstStyle/>
                    <a:p>
                      <a:r>
                        <a:rPr lang="en-CA" sz="2000" dirty="0" smtClean="0"/>
                        <a:t>2</a:t>
                      </a:r>
                      <a:endParaRPr lang="en-CA" sz="2000" dirty="0"/>
                    </a:p>
                  </a:txBody>
                  <a:tcPr marL="11910" marR="11910" marT="5955" marB="5955" anchor="ctr"/>
                </a:tc>
              </a:tr>
            </a:tbl>
          </a:graphicData>
        </a:graphic>
      </p:graphicFrame>
      <p:sp>
        <p:nvSpPr>
          <p:cNvPr id="2" name="TextBox 1"/>
          <p:cNvSpPr txBox="1"/>
          <p:nvPr/>
        </p:nvSpPr>
        <p:spPr>
          <a:xfrm>
            <a:off x="5060831" y="6473249"/>
            <a:ext cx="4083169" cy="215444"/>
          </a:xfrm>
          <a:prstGeom prst="rect">
            <a:avLst/>
          </a:prstGeom>
          <a:noFill/>
        </p:spPr>
        <p:txBody>
          <a:bodyPr wrap="none" rtlCol="0">
            <a:spAutoFit/>
          </a:bodyPr>
          <a:lstStyle/>
          <a:p>
            <a:r>
              <a:rPr lang="en-CA" sz="800" dirty="0"/>
              <a:t>[solids data from </a:t>
            </a:r>
            <a:r>
              <a:rPr lang="en-CA" sz="800" dirty="0">
                <a:hlinkClick r:id="rId2"/>
              </a:rPr>
              <a:t>http://</a:t>
            </a:r>
            <a:r>
              <a:rPr lang="en-CA" sz="800" dirty="0" smtClean="0">
                <a:hlinkClick r:id="rId2"/>
              </a:rPr>
              <a:t>www.engineeringtoolbox.com/specific-heat-solids-d_154.html</a:t>
            </a:r>
            <a:r>
              <a:rPr lang="en-CA" sz="800" dirty="0" smtClean="0"/>
              <a:t> ]</a:t>
            </a:r>
            <a:endParaRPr lang="en-CA" sz="800" dirty="0"/>
          </a:p>
        </p:txBody>
      </p:sp>
      <p:sp>
        <p:nvSpPr>
          <p:cNvPr id="5" name="TextBox 4"/>
          <p:cNvSpPr txBox="1"/>
          <p:nvPr/>
        </p:nvSpPr>
        <p:spPr>
          <a:xfrm>
            <a:off x="5105715" y="6618293"/>
            <a:ext cx="4038285" cy="215444"/>
          </a:xfrm>
          <a:prstGeom prst="rect">
            <a:avLst/>
          </a:prstGeom>
          <a:noFill/>
        </p:spPr>
        <p:txBody>
          <a:bodyPr wrap="none" rtlCol="0">
            <a:spAutoFit/>
          </a:bodyPr>
          <a:lstStyle/>
          <a:p>
            <a:r>
              <a:rPr lang="en-CA" sz="800" dirty="0" smtClean="0"/>
              <a:t>[fluids </a:t>
            </a:r>
            <a:r>
              <a:rPr lang="en-CA" sz="800" dirty="0"/>
              <a:t>data from </a:t>
            </a:r>
            <a:r>
              <a:rPr lang="en-CA" sz="800" dirty="0">
                <a:hlinkClick r:id="rId3"/>
              </a:rPr>
              <a:t>http://</a:t>
            </a:r>
            <a:r>
              <a:rPr lang="en-CA" sz="800" dirty="0" smtClean="0">
                <a:hlinkClick r:id="rId3"/>
              </a:rPr>
              <a:t>www.engineeringtoolbox.com/specific-heat-fluids-d_151.html</a:t>
            </a:r>
            <a:r>
              <a:rPr lang="en-CA" sz="800" dirty="0" smtClean="0"/>
              <a:t> ]</a:t>
            </a:r>
            <a:endParaRPr lang="en-CA" sz="800" dirty="0"/>
          </a:p>
        </p:txBody>
      </p:sp>
      <p:sp>
        <p:nvSpPr>
          <p:cNvPr id="6" name="TextBox 5"/>
          <p:cNvSpPr txBox="1"/>
          <p:nvPr/>
        </p:nvSpPr>
        <p:spPr>
          <a:xfrm>
            <a:off x="736657" y="339043"/>
            <a:ext cx="7600157" cy="523220"/>
          </a:xfrm>
          <a:prstGeom prst="rect">
            <a:avLst/>
          </a:prstGeom>
          <a:noFill/>
        </p:spPr>
        <p:txBody>
          <a:bodyPr wrap="none" rtlCol="0">
            <a:spAutoFit/>
          </a:bodyPr>
          <a:lstStyle/>
          <a:p>
            <a:r>
              <a:rPr lang="en-CA" sz="2800" dirty="0" smtClean="0"/>
              <a:t>Specific Heat Capacities of Common Materials</a:t>
            </a:r>
            <a:endParaRPr lang="en-CA" sz="2800" dirty="0"/>
          </a:p>
        </p:txBody>
      </p:sp>
    </p:spTree>
    <p:extLst>
      <p:ext uri="{BB962C8B-B14F-4D97-AF65-F5344CB8AC3E}">
        <p14:creationId xmlns:p14="http://schemas.microsoft.com/office/powerpoint/2010/main" val="2516095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0" name="Picture 10" descr="Water 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0263">
            <a:off x="6710496" y="79513"/>
            <a:ext cx="2433503" cy="20540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296971">
            <a:off x="6769464" y="1498277"/>
            <a:ext cx="1577008" cy="444758"/>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603" name="Rectangle 3"/>
          <p:cNvSpPr>
            <a:spLocks noGrp="1" noChangeArrowheads="1"/>
          </p:cNvSpPr>
          <p:nvPr>
            <p:ph type="body" idx="1"/>
          </p:nvPr>
        </p:nvSpPr>
        <p:spPr>
          <a:xfrm>
            <a:off x="351183" y="1198286"/>
            <a:ext cx="8229600" cy="4525963"/>
          </a:xfrm>
        </p:spPr>
        <p:txBody>
          <a:bodyPr/>
          <a:lstStyle/>
          <a:p>
            <a:pPr>
              <a:lnSpc>
                <a:spcPct val="80000"/>
              </a:lnSpc>
              <a:buFontTx/>
              <a:buNone/>
            </a:pPr>
            <a:r>
              <a:rPr lang="en-US" dirty="0" smtClean="0"/>
              <a:t>The high specific heat capacity of water</a:t>
            </a:r>
          </a:p>
          <a:p>
            <a:r>
              <a:rPr lang="en-US" sz="2400" dirty="0" smtClean="0"/>
              <a:t>has higher capacity for storing energy than almost any other substance.</a:t>
            </a:r>
          </a:p>
          <a:p>
            <a:r>
              <a:rPr lang="en-US" sz="2400" dirty="0" smtClean="0"/>
              <a:t>involves various ways that energy can be absorbed.</a:t>
            </a:r>
          </a:p>
          <a:p>
            <a:pPr lvl="1"/>
            <a:r>
              <a:rPr lang="en-US" sz="2400" dirty="0" smtClean="0"/>
              <a:t>increases the </a:t>
            </a:r>
            <a:r>
              <a:rPr lang="en-US" sz="2400" b="1" dirty="0" smtClean="0"/>
              <a:t>jiggling motion </a:t>
            </a:r>
            <a:r>
              <a:rPr lang="en-US" sz="2400" dirty="0" smtClean="0"/>
              <a:t>of molecules, which raises the temperature</a:t>
            </a:r>
          </a:p>
          <a:p>
            <a:pPr lvl="1"/>
            <a:r>
              <a:rPr lang="en-US" sz="2400" dirty="0" smtClean="0"/>
              <a:t>increases the amount of</a:t>
            </a:r>
            <a:r>
              <a:rPr lang="en-US" sz="2400" b="1" dirty="0" smtClean="0"/>
              <a:t> internal vibration or rotation </a:t>
            </a:r>
            <a:r>
              <a:rPr lang="en-US" sz="2400" dirty="0" smtClean="0"/>
              <a:t>within the molecules, which becomes potential energy and doesn’t raise temperature</a:t>
            </a:r>
          </a:p>
          <a:p>
            <a:pPr lvl="1"/>
            <a:r>
              <a:rPr lang="en-US" sz="2400" dirty="0" smtClean="0"/>
              <a:t>water molecules can absorb energy without increasing translational kinetic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7338"/>
          </a:xfrm>
        </p:spPr>
        <p:txBody>
          <a:bodyPr/>
          <a:lstStyle/>
          <a:p>
            <a:r>
              <a:rPr lang="en-CA" sz="3600" dirty="0" smtClean="0"/>
              <a:t>Chapter 15 Pre-class reading question</a:t>
            </a:r>
            <a:endParaRPr lang="en-CA" sz="3600" dirty="0"/>
          </a:p>
        </p:txBody>
      </p:sp>
      <p:sp>
        <p:nvSpPr>
          <p:cNvPr id="3" name="Content Placeholder 2"/>
          <p:cNvSpPr>
            <a:spLocks noGrp="1"/>
          </p:cNvSpPr>
          <p:nvPr>
            <p:ph idx="1"/>
          </p:nvPr>
        </p:nvSpPr>
        <p:spPr>
          <a:xfrm>
            <a:off x="443753" y="1089212"/>
            <a:ext cx="8229600" cy="5190564"/>
          </a:xfrm>
        </p:spPr>
        <p:txBody>
          <a:bodyPr/>
          <a:lstStyle/>
          <a:p>
            <a:r>
              <a:rPr lang="en-CA" sz="2800" dirty="0" smtClean="0"/>
              <a:t>What is the difference between a calorie and a Calorie?</a:t>
            </a:r>
          </a:p>
          <a:p>
            <a:pPr marL="514350" indent="-514350">
              <a:buFont typeface="+mj-lt"/>
              <a:buAutoNum type="alphaUcPeriod"/>
            </a:pPr>
            <a:r>
              <a:rPr lang="en-CA" sz="2800" dirty="0" smtClean="0"/>
              <a:t>The unit Calorie is used in the U.K. and Canada, while the calorie is used in the U.S.A.</a:t>
            </a:r>
          </a:p>
          <a:p>
            <a:pPr marL="514350" indent="-514350">
              <a:buFont typeface="+mj-lt"/>
              <a:buAutoNum type="alphaUcPeriod"/>
            </a:pPr>
            <a:r>
              <a:rPr lang="en-CA" sz="2800" dirty="0" smtClean="0"/>
              <a:t>One Calorie is 1000 calories.</a:t>
            </a:r>
          </a:p>
          <a:p>
            <a:pPr marL="514350" indent="-514350">
              <a:buFont typeface="+mj-lt"/>
              <a:buAutoNum type="alphaUcPeriod"/>
            </a:pPr>
            <a:r>
              <a:rPr lang="en-CA" sz="2800" dirty="0" smtClean="0"/>
              <a:t>A Calorie is a unit of heat while a calorie is a unit of food energy.</a:t>
            </a:r>
          </a:p>
          <a:p>
            <a:pPr marL="514350" indent="-514350">
              <a:buFont typeface="+mj-lt"/>
              <a:buAutoNum type="alphaUcPeriod"/>
            </a:pPr>
            <a:r>
              <a:rPr lang="en-CA" sz="2800" dirty="0" smtClean="0"/>
              <a:t>A calorie is 4.18 times smaller than a Calorie.</a:t>
            </a:r>
          </a:p>
          <a:p>
            <a:pPr marL="514350" indent="-514350">
              <a:buFont typeface="+mj-lt"/>
              <a:buAutoNum type="alphaUcPeriod"/>
            </a:pPr>
            <a:r>
              <a:rPr lang="en-CA" sz="2800" dirty="0" smtClean="0"/>
              <a:t>They are both the same.</a:t>
            </a:r>
            <a:endParaRPr lang="en-CA" sz="2800" dirty="0"/>
          </a:p>
          <a:p>
            <a:endParaRPr lang="en-CA" sz="2800" dirty="0"/>
          </a:p>
        </p:txBody>
      </p:sp>
    </p:spTree>
    <p:extLst>
      <p:ext uri="{BB962C8B-B14F-4D97-AF65-F5344CB8AC3E}">
        <p14:creationId xmlns:p14="http://schemas.microsoft.com/office/powerpoint/2010/main" val="711470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4" name="Picture 12" descr="15_09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18"/>
          <a:stretch>
            <a:fillRect/>
          </a:stretch>
        </p:blipFill>
        <p:spPr bwMode="auto">
          <a:xfrm>
            <a:off x="3463925" y="3670300"/>
            <a:ext cx="4397375" cy="3032125"/>
          </a:xfrm>
          <a:prstGeom prst="rect">
            <a:avLst/>
          </a:prstGeom>
          <a:noFill/>
          <a:extLst>
            <a:ext uri="{909E8E84-426E-40DD-AFC4-6F175D3DCCD1}">
              <a14:hiddenFill xmlns:a14="http://schemas.microsoft.com/office/drawing/2010/main">
                <a:solidFill>
                  <a:srgbClr val="FFFFFF"/>
                </a:solidFill>
              </a14:hiddenFill>
            </a:ext>
          </a:extLst>
        </p:spPr>
      </p:pic>
      <p:sp>
        <p:nvSpPr>
          <p:cNvPr id="28675" name="Rectangle 3"/>
          <p:cNvSpPr>
            <a:spLocks noGrp="1" noChangeArrowheads="1"/>
          </p:cNvSpPr>
          <p:nvPr>
            <p:ph type="body" idx="1"/>
          </p:nvPr>
        </p:nvSpPr>
        <p:spPr>
          <a:xfrm>
            <a:off x="457200" y="2124075"/>
            <a:ext cx="8229600" cy="4343400"/>
          </a:xfrm>
        </p:spPr>
        <p:txBody>
          <a:bodyPr/>
          <a:lstStyle/>
          <a:p>
            <a:pPr marL="609600" indent="-609600">
              <a:buFontTx/>
              <a:buNone/>
            </a:pPr>
            <a:r>
              <a:rPr lang="en-US" sz="2400" dirty="0" smtClean="0"/>
              <a:t>A.	Water</a:t>
            </a:r>
            <a:endParaRPr lang="en-US" sz="2400" dirty="0" smtClean="0">
              <a:ea typeface="Batang" pitchFamily="18" charset="-127"/>
            </a:endParaRPr>
          </a:p>
          <a:p>
            <a:pPr marL="609600" indent="-609600">
              <a:buFontTx/>
              <a:buAutoNum type="alphaUcPeriod" startAt="2"/>
            </a:pPr>
            <a:r>
              <a:rPr lang="en-US" sz="2400" dirty="0" smtClean="0"/>
              <a:t>Land</a:t>
            </a:r>
            <a:r>
              <a:rPr lang="en-US" sz="2400" b="1" dirty="0" smtClean="0">
                <a:ea typeface="Batang" pitchFamily="18" charset="-127"/>
              </a:rPr>
              <a:t> </a:t>
            </a:r>
          </a:p>
          <a:p>
            <a:pPr marL="609600" indent="-609600">
              <a:buFontTx/>
              <a:buAutoNum type="alphaUcPeriod" startAt="2"/>
            </a:pPr>
            <a:r>
              <a:rPr lang="en-US" sz="2400" dirty="0" smtClean="0"/>
              <a:t>Both of the above are the same.</a:t>
            </a:r>
            <a:endParaRPr lang="en-US" sz="2400" dirty="0" smtClean="0">
              <a:ea typeface="Batang" pitchFamily="18" charset="-127"/>
            </a:endParaRPr>
          </a:p>
          <a:p>
            <a:pPr marL="609600" indent="-609600">
              <a:buFontTx/>
              <a:buAutoNum type="alphaUcPeriod" startAt="4"/>
            </a:pPr>
            <a:r>
              <a:rPr lang="en-US" sz="2400" dirty="0" smtClean="0"/>
              <a:t>None of the above.</a:t>
            </a:r>
          </a:p>
          <a:p>
            <a:pPr marL="609600" indent="-609600">
              <a:buFontTx/>
              <a:buAutoNum type="alphaUcPeriod" startAt="4"/>
            </a:pPr>
            <a:endParaRPr lang="en-US" sz="2400" dirty="0" smtClean="0"/>
          </a:p>
          <a:p>
            <a:pPr marL="609600" indent="-609600">
              <a:buFontTx/>
              <a:buAutoNum type="alphaUcPeriod" startAt="4"/>
            </a:pPr>
            <a:endParaRPr lang="en-US" sz="2400" dirty="0" smtClean="0"/>
          </a:p>
          <a:p>
            <a:pPr marL="609600" indent="-609600">
              <a:buFontTx/>
              <a:buNone/>
            </a:pPr>
            <a:r>
              <a:rPr lang="en-US" sz="2400" dirty="0" smtClean="0"/>
              <a:t/>
            </a:r>
            <a:br>
              <a:rPr lang="en-US" sz="2400" dirty="0" smtClean="0"/>
            </a:br>
            <a:endParaRPr lang="en-US" sz="2400" dirty="0" smtClean="0"/>
          </a:p>
        </p:txBody>
      </p:sp>
      <p:sp>
        <p:nvSpPr>
          <p:cNvPr id="28674" name="Rectangle 2"/>
          <p:cNvSpPr>
            <a:spLocks noGrp="1" noChangeArrowheads="1"/>
          </p:cNvSpPr>
          <p:nvPr>
            <p:ph type="title"/>
          </p:nvPr>
        </p:nvSpPr>
        <p:spPr>
          <a:xfrm>
            <a:off x="457200" y="990600"/>
            <a:ext cx="8229600" cy="1371600"/>
          </a:xfrm>
        </p:spPr>
        <p:txBody>
          <a:bodyPr/>
          <a:lstStyle/>
          <a:p>
            <a:pPr marL="838200" indent="-838200" algn="l"/>
            <a:r>
              <a:rPr lang="en-US" sz="2400" smtClean="0"/>
              <a:t>Which has the higher specific heat capacity, water or land?</a:t>
            </a:r>
            <a:endParaRPr lang="en-US" sz="2800" b="1" i="1" smtClean="0">
              <a:latin typeface="Batang" pitchFamily="18" charset="-127"/>
              <a:ea typeface="Batang" pitchFamily="18" charset="-127"/>
            </a:endParaRPr>
          </a:p>
        </p:txBody>
      </p:sp>
      <p:sp>
        <p:nvSpPr>
          <p:cNvPr id="28676"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Specific Heat Capacity</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
        <p:nvSpPr>
          <p:cNvPr id="28682" name="Text Box 10"/>
          <p:cNvSpPr txBox="1">
            <a:spLocks noChangeArrowheads="1"/>
          </p:cNvSpPr>
          <p:nvPr/>
        </p:nvSpPr>
        <p:spPr bwMode="auto">
          <a:xfrm>
            <a:off x="6383338" y="4881563"/>
            <a:ext cx="1779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436386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64435" y="182217"/>
            <a:ext cx="8229600" cy="2328971"/>
          </a:xfrm>
        </p:spPr>
        <p:txBody>
          <a:bodyPr/>
          <a:lstStyle/>
          <a:p>
            <a:pPr>
              <a:buFontTx/>
              <a:buNone/>
            </a:pPr>
            <a:r>
              <a:rPr lang="en-US" sz="4000" dirty="0" smtClean="0"/>
              <a:t>Thermal expansion</a:t>
            </a:r>
          </a:p>
          <a:p>
            <a:r>
              <a:rPr lang="en-US" sz="2400" dirty="0" smtClean="0"/>
              <a:t>Due to rise in temperature of a substance, molecules jiggle faster and move farther apart.</a:t>
            </a:r>
          </a:p>
          <a:p>
            <a:r>
              <a:rPr lang="en-US" sz="2400" dirty="0" smtClean="0"/>
              <a:t>Most substances expand when heated and contract when cooled.</a:t>
            </a:r>
            <a:endParaRPr lang="en-US" sz="2800" dirty="0" smtClean="0"/>
          </a:p>
        </p:txBody>
      </p:sp>
      <p:pic>
        <p:nvPicPr>
          <p:cNvPr id="4" name="Picture 9" descr="15_14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922"/>
          <a:stretch>
            <a:fillRect/>
          </a:stretch>
        </p:blipFill>
        <p:spPr bwMode="auto">
          <a:xfrm>
            <a:off x="5243029" y="2201338"/>
            <a:ext cx="3435350" cy="2378075"/>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http://hyperphysics.phy-astr.gsu.edu/hbase/thermo/heatpic/jarl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39" y="3848100"/>
            <a:ext cx="2905125" cy="2552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437322" y="2478157"/>
            <a:ext cx="4591878" cy="120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sz="2400" dirty="0" smtClean="0"/>
              <a:t>Railroad tracks laid on winter days expand and can buckle in hot summer.</a:t>
            </a:r>
          </a:p>
        </p:txBody>
      </p:sp>
      <p:sp>
        <p:nvSpPr>
          <p:cNvPr id="3" name="TextBox 2"/>
          <p:cNvSpPr txBox="1"/>
          <p:nvPr/>
        </p:nvSpPr>
        <p:spPr>
          <a:xfrm rot="16200000">
            <a:off x="6601197" y="4326303"/>
            <a:ext cx="4817344" cy="215444"/>
          </a:xfrm>
          <a:prstGeom prst="rect">
            <a:avLst/>
          </a:prstGeom>
          <a:noFill/>
        </p:spPr>
        <p:txBody>
          <a:bodyPr wrap="none" rtlCol="0">
            <a:spAutoFit/>
          </a:bodyPr>
          <a:lstStyle/>
          <a:p>
            <a:r>
              <a:rPr lang="en-CA" sz="800" dirty="0" smtClean="0"/>
              <a:t>[image downloaded Jan. 25 2013 from </a:t>
            </a:r>
            <a:r>
              <a:rPr lang="en-CA" sz="800" dirty="0" smtClean="0">
                <a:hlinkClick r:id="rId4"/>
              </a:rPr>
              <a:t>http://hyperphysics.phy-astr.gsu.edu/hbase/thermo/jarlid.html</a:t>
            </a:r>
            <a:r>
              <a:rPr lang="en-CA" sz="800" dirty="0" smtClean="0"/>
              <a:t> ]</a:t>
            </a:r>
            <a:endParaRPr lang="en-CA" sz="800" dirty="0"/>
          </a:p>
        </p:txBody>
      </p:sp>
      <p:sp>
        <p:nvSpPr>
          <p:cNvPr id="9" name="Rectangle 3"/>
          <p:cNvSpPr txBox="1">
            <a:spLocks noChangeArrowheads="1"/>
          </p:cNvSpPr>
          <p:nvPr/>
        </p:nvSpPr>
        <p:spPr bwMode="auto">
          <a:xfrm>
            <a:off x="4179266" y="4756564"/>
            <a:ext cx="4591878" cy="208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sz="2400" dirty="0" smtClean="0"/>
              <a:t>Warming metal lids on glass jars under hot water loosens the lid by more expansion of the lid than the jar.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70301" y="682900"/>
            <a:ext cx="6591300" cy="2623897"/>
          </a:xfrm>
        </p:spPr>
        <p:txBody>
          <a:bodyPr/>
          <a:lstStyle/>
          <a:p>
            <a:pPr>
              <a:lnSpc>
                <a:spcPct val="90000"/>
              </a:lnSpc>
              <a:buFontTx/>
              <a:buNone/>
            </a:pPr>
            <a:r>
              <a:rPr lang="en-US" sz="4000" dirty="0" smtClean="0"/>
              <a:t>Thermal expansion </a:t>
            </a:r>
          </a:p>
          <a:p>
            <a:pPr>
              <a:lnSpc>
                <a:spcPct val="90000"/>
              </a:lnSpc>
              <a:buFontTx/>
              <a:buNone/>
            </a:pPr>
            <a:r>
              <a:rPr lang="en-US" sz="2400" dirty="0" smtClean="0"/>
              <a:t>Plays a role in construction and devices.</a:t>
            </a:r>
          </a:p>
          <a:p>
            <a:pPr>
              <a:lnSpc>
                <a:spcPct val="90000"/>
              </a:lnSpc>
              <a:buFontTx/>
              <a:buNone/>
            </a:pPr>
            <a:r>
              <a:rPr lang="en-US" sz="2400" dirty="0" smtClean="0"/>
              <a:t>	Example:</a:t>
            </a:r>
          </a:p>
          <a:p>
            <a:pPr lvl="1">
              <a:lnSpc>
                <a:spcPct val="90000"/>
              </a:lnSpc>
              <a:buFont typeface="Times" pitchFamily="48" charset="0"/>
              <a:buChar char="•"/>
            </a:pPr>
            <a:r>
              <a:rPr lang="en-US" sz="2400" dirty="0" smtClean="0"/>
              <a:t>Use of reinforcing steel with the same rate of expansion as concrete—expansion joints on bridges.</a:t>
            </a:r>
          </a:p>
        </p:txBody>
      </p:sp>
      <p:pic>
        <p:nvPicPr>
          <p:cNvPr id="31755" name="Picture 11" descr="even-at-sidewal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22" y="4041913"/>
            <a:ext cx="3223729" cy="2417797"/>
          </a:xfrm>
          <a:prstGeom prst="rect">
            <a:avLst/>
          </a:prstGeom>
          <a:noFill/>
          <a:extLst>
            <a:ext uri="{909E8E84-426E-40DD-AFC4-6F175D3DCCD1}">
              <a14:hiddenFill xmlns:a14="http://schemas.microsoft.com/office/drawing/2010/main">
                <a:solidFill>
                  <a:srgbClr val="FFFFFF"/>
                </a:solidFill>
              </a14:hiddenFill>
            </a:ext>
          </a:extLst>
        </p:spPr>
      </p:pic>
      <p:pic>
        <p:nvPicPr>
          <p:cNvPr id="31757" name="Picture 13" descr="http://upload.wikimedia.org/wikipedia/commons/thumb/2/20/BridgeExpansionJoint.jpg/220px-BridgeExpansionJ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817" y="104210"/>
            <a:ext cx="2517913" cy="37654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3445566" y="4446464"/>
            <a:ext cx="4943061" cy="20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nSpc>
                <a:spcPct val="90000"/>
              </a:lnSpc>
              <a:buFont typeface="Times" pitchFamily="48" charset="0"/>
              <a:buChar char="•"/>
            </a:pPr>
            <a:r>
              <a:rPr lang="en-US" sz="2400" dirty="0" smtClean="0"/>
              <a:t>Gaps on concrete roadways and sidewalks allow for concrete expansion in the summer and contraction in the winter.</a:t>
            </a:r>
          </a:p>
          <a:p>
            <a:pPr lvl="1">
              <a:lnSpc>
                <a:spcPct val="90000"/>
              </a:lnSpc>
              <a:buFont typeface="Times" pitchFamily="48" charset="0"/>
              <a:buChar char="•"/>
            </a:pPr>
            <a:endParaRPr lang="en-US" sz="2400" dirty="0" smtClean="0"/>
          </a:p>
          <a:p>
            <a:pPr lvl="1">
              <a:lnSpc>
                <a:spcPct val="90000"/>
              </a:lnSpc>
              <a:buFont typeface="Times" pitchFamily="48" charset="0"/>
              <a:buNone/>
            </a:pPr>
            <a:r>
              <a:rPr lang="en-US" sz="1800" dirty="0" smtClean="0"/>
              <a:t/>
            </a:r>
            <a:br>
              <a:rPr lang="en-US" sz="1800" dirty="0" smtClean="0"/>
            </a:br>
            <a:endParaRPr lang="en-US" sz="2400" dirty="0" smtClean="0"/>
          </a:p>
        </p:txBody>
      </p:sp>
    </p:spTree>
    <p:extLst>
      <p:ext uri="{BB962C8B-B14F-4D97-AF65-F5344CB8AC3E}">
        <p14:creationId xmlns:p14="http://schemas.microsoft.com/office/powerpoint/2010/main" val="88957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7" name="Picture 9" descr="15_15_Figure"/>
          <p:cNvPicPr>
            <a:picLocks noChangeAspect="1" noChangeArrowheads="1"/>
          </p:cNvPicPr>
          <p:nvPr/>
        </p:nvPicPr>
        <p:blipFill>
          <a:blip r:embed="rId2">
            <a:extLst>
              <a:ext uri="{28A0092B-C50C-407E-A947-70E740481C1C}">
                <a14:useLocalDpi xmlns:a14="http://schemas.microsoft.com/office/drawing/2010/main" val="0"/>
              </a:ext>
            </a:extLst>
          </a:blip>
          <a:srcRect b="13245"/>
          <a:stretch>
            <a:fillRect/>
          </a:stretch>
        </p:blipFill>
        <p:spPr bwMode="auto">
          <a:xfrm>
            <a:off x="-27769" y="4558753"/>
            <a:ext cx="9186605" cy="1340886"/>
          </a:xfrm>
          <a:prstGeom prst="rect">
            <a:avLst/>
          </a:prstGeom>
          <a:noFill/>
          <a:extLst>
            <a:ext uri="{909E8E84-426E-40DD-AFC4-6F175D3DCCD1}">
              <a14:hiddenFill xmlns:a14="http://schemas.microsoft.com/office/drawing/2010/main">
                <a:solidFill>
                  <a:srgbClr val="FFFFFF"/>
                </a:solidFill>
              </a14:hiddenFill>
            </a:ext>
          </a:extLst>
        </p:spPr>
      </p:pic>
      <p:sp>
        <p:nvSpPr>
          <p:cNvPr id="32771" name="Rectangle 3"/>
          <p:cNvSpPr>
            <a:spLocks noGrp="1" noChangeArrowheads="1"/>
          </p:cNvSpPr>
          <p:nvPr>
            <p:ph type="body" idx="1"/>
          </p:nvPr>
        </p:nvSpPr>
        <p:spPr>
          <a:xfrm>
            <a:off x="345627" y="579784"/>
            <a:ext cx="8229600" cy="3780182"/>
          </a:xfrm>
        </p:spPr>
        <p:txBody>
          <a:bodyPr/>
          <a:lstStyle/>
          <a:p>
            <a:pPr marL="0" indent="0">
              <a:lnSpc>
                <a:spcPct val="90000"/>
              </a:lnSpc>
              <a:buFontTx/>
              <a:buNone/>
            </a:pPr>
            <a:r>
              <a:rPr lang="en-US" sz="4400" dirty="0" smtClean="0"/>
              <a:t>Thermal expansion </a:t>
            </a:r>
          </a:p>
          <a:p>
            <a:pPr marL="0" indent="0">
              <a:lnSpc>
                <a:spcPct val="90000"/>
              </a:lnSpc>
              <a:buFontTx/>
              <a:buNone/>
            </a:pPr>
            <a:r>
              <a:rPr lang="en-US" sz="2400" dirty="0" smtClean="0"/>
              <a:t>Different substances expand at different rates.</a:t>
            </a:r>
          </a:p>
          <a:p>
            <a:pPr marL="0" indent="0">
              <a:lnSpc>
                <a:spcPct val="90000"/>
              </a:lnSpc>
              <a:buFontTx/>
              <a:buNone/>
            </a:pPr>
            <a:r>
              <a:rPr lang="en-US" sz="2400" dirty="0" smtClean="0"/>
              <a:t>Example:</a:t>
            </a:r>
          </a:p>
          <a:p>
            <a:pPr lvl="1">
              <a:lnSpc>
                <a:spcPct val="90000"/>
              </a:lnSpc>
              <a:buFont typeface="Times" pitchFamily="48" charset="0"/>
              <a:buChar char="•"/>
            </a:pPr>
            <a:r>
              <a:rPr lang="en-US" sz="2400" dirty="0" smtClean="0"/>
              <a:t>When the temperature of a bimetallic strip of brass and iron is increased, greater expansion occurs for the brass strip, which bends to turn a pointer, to regulate a valve, or to close a switch.</a:t>
            </a:r>
            <a:endParaRPr lang="en-US" sz="2000" dirty="0" smtClean="0"/>
          </a:p>
          <a:p>
            <a:pPr marL="0" indent="0">
              <a:lnSpc>
                <a:spcPct val="90000"/>
              </a:lnSpc>
              <a:buFontTx/>
              <a:buNone/>
            </a:pPr>
            <a:r>
              <a:rPr lang="en-US" sz="2400" dirty="0" smtClean="0"/>
              <a:t>Bimetallic strips are used in heaters, oven thermometers, refrigerators, and electric toasters.</a:t>
            </a:r>
          </a:p>
          <a:p>
            <a:pPr marL="0" indent="0">
              <a:lnSpc>
                <a:spcPct val="90000"/>
              </a:lnSpc>
              <a:buFontTx/>
              <a:buNone/>
            </a:pPr>
            <a:r>
              <a:rPr lang="en-US" sz="1800" dirty="0" smtClean="0"/>
              <a:t/>
            </a:r>
            <a:br>
              <a:rPr lang="en-US" sz="1800" dirty="0" smtClean="0"/>
            </a:br>
            <a:r>
              <a:rPr lang="en-US" sz="1800" dirty="0" smtClean="0"/>
              <a:t/>
            </a:r>
            <a:br>
              <a:rPr lang="en-US" sz="1800" dirty="0" smtClean="0"/>
            </a:br>
            <a:r>
              <a:rPr lang="en-US" sz="1800" dirty="0" smtClean="0"/>
              <a:t> </a:t>
            </a:r>
          </a:p>
          <a:p>
            <a:pPr marL="0" indent="0">
              <a:lnSpc>
                <a:spcPct val="90000"/>
              </a:lnSpc>
              <a:buFontTx/>
              <a:buNone/>
            </a:pPr>
            <a:r>
              <a:rPr 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42686" y="158524"/>
            <a:ext cx="8229600" cy="567191"/>
          </a:xfrm>
        </p:spPr>
        <p:txBody>
          <a:bodyPr/>
          <a:lstStyle/>
          <a:p>
            <a:r>
              <a:rPr lang="en-US" dirty="0" smtClean="0"/>
              <a:t>Thermal Expansion: watch out!</a:t>
            </a:r>
          </a:p>
        </p:txBody>
      </p:sp>
      <p:sp>
        <p:nvSpPr>
          <p:cNvPr id="35843" name="Rectangle 3"/>
          <p:cNvSpPr>
            <a:spLocks noGrp="1" noChangeArrowheads="1"/>
          </p:cNvSpPr>
          <p:nvPr>
            <p:ph type="body" idx="1"/>
          </p:nvPr>
        </p:nvSpPr>
        <p:spPr>
          <a:xfrm>
            <a:off x="166914" y="816429"/>
            <a:ext cx="8229600" cy="4525963"/>
          </a:xfrm>
        </p:spPr>
        <p:txBody>
          <a:bodyPr/>
          <a:lstStyle/>
          <a:p>
            <a:pPr marL="0" indent="0">
              <a:buFontTx/>
              <a:buNone/>
            </a:pPr>
            <a:r>
              <a:rPr lang="en-US" dirty="0" smtClean="0"/>
              <a:t>Increases in expansion are greater in liquids than in solids.</a:t>
            </a:r>
          </a:p>
          <a:p>
            <a:pPr marL="0" indent="0">
              <a:buFontTx/>
              <a:buNone/>
            </a:pPr>
            <a:r>
              <a:rPr lang="en-US" dirty="0" smtClean="0"/>
              <a:t>	</a:t>
            </a:r>
            <a:r>
              <a:rPr lang="en-US" sz="2800" dirty="0" smtClean="0"/>
              <a:t>Example:</a:t>
            </a:r>
            <a:r>
              <a:rPr lang="en-US" dirty="0" smtClean="0"/>
              <a:t> </a:t>
            </a:r>
            <a:r>
              <a:rPr lang="en-US" sz="2400" dirty="0" smtClean="0"/>
              <a:t>Overflow of gasoline from a car’s tank on 		       </a:t>
            </a:r>
            <a:r>
              <a:rPr lang="en-US" sz="1200" dirty="0" smtClean="0"/>
              <a:t>  </a:t>
            </a:r>
            <a:r>
              <a:rPr lang="en-US" sz="2400" dirty="0" smtClean="0"/>
              <a:t>a hot day</a:t>
            </a:r>
          </a:p>
          <a:p>
            <a:pPr marL="0" indent="0">
              <a:buFontTx/>
              <a:buNone/>
            </a:pPr>
            <a:r>
              <a:rPr lang="en-US" dirty="0" smtClean="0"/>
              <a:t>	</a:t>
            </a:r>
            <a:r>
              <a:rPr lang="en-US" sz="2800" dirty="0" smtClean="0"/>
              <a:t>Reason:</a:t>
            </a:r>
            <a:r>
              <a:rPr lang="en-US" sz="2400" dirty="0" smtClean="0"/>
              <a:t>   Gasoline underground is cool, but when  		        placed in the car’s tank, it warms and 		        expands.</a:t>
            </a:r>
          </a:p>
        </p:txBody>
      </p:sp>
      <p:pic>
        <p:nvPicPr>
          <p:cNvPr id="10242" name="Picture 2" descr="http://www.thomsfourwheeldrive.com/Portals/106314/images/car-fuel-resized-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715" y="4146290"/>
            <a:ext cx="4238171" cy="282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53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Thermal Expansion</a:t>
            </a:r>
          </a:p>
        </p:txBody>
      </p:sp>
      <p:sp>
        <p:nvSpPr>
          <p:cNvPr id="35843" name="Rectangle 3"/>
          <p:cNvSpPr>
            <a:spLocks noGrp="1" noChangeArrowheads="1"/>
          </p:cNvSpPr>
          <p:nvPr>
            <p:ph type="body" idx="1"/>
          </p:nvPr>
        </p:nvSpPr>
        <p:spPr>
          <a:xfrm>
            <a:off x="413657" y="1222829"/>
            <a:ext cx="8229600" cy="3305629"/>
          </a:xfrm>
        </p:spPr>
        <p:txBody>
          <a:bodyPr/>
          <a:lstStyle/>
          <a:p>
            <a:r>
              <a:rPr lang="en-US" sz="2800" dirty="0" smtClean="0"/>
              <a:t>The metal in a metal ring expands.</a:t>
            </a:r>
          </a:p>
          <a:p>
            <a:r>
              <a:rPr lang="en-US" sz="2800" dirty="0" smtClean="0"/>
              <a:t>So the ring will get thicker and longer – more circumference, so larger.</a:t>
            </a:r>
          </a:p>
          <a:p>
            <a:r>
              <a:rPr lang="en-US" sz="2800" dirty="0" smtClean="0"/>
              <a:t>All linear dimensions of an object expand if the temperature increases: outer diameter, and inner diameter of ring.</a:t>
            </a:r>
          </a:p>
          <a:p>
            <a:r>
              <a:rPr lang="en-US" sz="2800" dirty="0" smtClean="0"/>
              <a:t>Also the inner diameter of a metal jar lid expands when it is heated!</a:t>
            </a:r>
          </a:p>
        </p:txBody>
      </p:sp>
      <p:sp>
        <p:nvSpPr>
          <p:cNvPr id="2" name="Donut 1"/>
          <p:cNvSpPr/>
          <p:nvPr/>
        </p:nvSpPr>
        <p:spPr>
          <a:xfrm>
            <a:off x="1973943" y="5196114"/>
            <a:ext cx="1440000" cy="1440000"/>
          </a:xfrm>
          <a:prstGeom prst="don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Donut 4"/>
          <p:cNvSpPr/>
          <p:nvPr/>
        </p:nvSpPr>
        <p:spPr>
          <a:xfrm>
            <a:off x="5991086" y="4855886"/>
            <a:ext cx="1440000" cy="1440000"/>
          </a:xfrm>
          <a:prstGeom prst="don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39938" name="Picture 2" descr="http://bestclipartblog.com/clipart-pics/fire-clip-ar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1943" y="6063569"/>
            <a:ext cx="558286" cy="79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8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1295401"/>
            <a:ext cx="8229600" cy="2516188"/>
          </a:xfrm>
        </p:spPr>
        <p:txBody>
          <a:bodyPr/>
          <a:lstStyle/>
          <a:p>
            <a:pPr>
              <a:buFontTx/>
              <a:buNone/>
            </a:pPr>
            <a:r>
              <a:rPr lang="en-US" dirty="0" smtClean="0"/>
              <a:t>Expansion of </a:t>
            </a:r>
            <a:r>
              <a:rPr lang="en-US" b="1" dirty="0" smtClean="0"/>
              <a:t>water to ice</a:t>
            </a:r>
          </a:p>
          <a:p>
            <a:r>
              <a:rPr lang="en-US" sz="2800" dirty="0" smtClean="0"/>
              <a:t>When water becomes ice, it </a:t>
            </a:r>
            <a:r>
              <a:rPr lang="en-US" sz="2800" i="1" dirty="0" smtClean="0"/>
              <a:t>expands!</a:t>
            </a:r>
            <a:r>
              <a:rPr lang="en-US" sz="2800" dirty="0" smtClean="0"/>
              <a:t>  Ice has open-structured crystals resulting from strong bonds at certain angles that increase its volume. This make ice </a:t>
            </a:r>
            <a:r>
              <a:rPr lang="en-US" sz="2800" i="1" dirty="0" smtClean="0"/>
              <a:t>less</a:t>
            </a:r>
            <a:r>
              <a:rPr lang="en-US" sz="2800" dirty="0" smtClean="0"/>
              <a:t> dense than water.</a:t>
            </a:r>
          </a:p>
          <a:p>
            <a:pPr>
              <a:buFontTx/>
              <a:buNone/>
            </a:pPr>
            <a:endParaRPr lang="en-US" dirty="0" smtClean="0"/>
          </a:p>
          <a:p>
            <a:pPr>
              <a:buFontTx/>
              <a:buNone/>
            </a:pPr>
            <a:r>
              <a:rPr lang="en-US" sz="1600" dirty="0" smtClean="0"/>
              <a:t/>
            </a:r>
            <a:br>
              <a:rPr lang="en-US" sz="1600" dirty="0" smtClean="0"/>
            </a:br>
            <a:endParaRPr lang="en-US" dirty="0" smtClean="0"/>
          </a:p>
        </p:txBody>
      </p:sp>
      <p:pic>
        <p:nvPicPr>
          <p:cNvPr id="36874" name="Picture 10" descr="15_18_Figure"/>
          <p:cNvPicPr>
            <a:picLocks noChangeAspect="1" noChangeArrowheads="1"/>
          </p:cNvPicPr>
          <p:nvPr/>
        </p:nvPicPr>
        <p:blipFill>
          <a:blip r:embed="rId2">
            <a:extLst>
              <a:ext uri="{28A0092B-C50C-407E-A947-70E740481C1C}">
                <a14:useLocalDpi xmlns:a14="http://schemas.microsoft.com/office/drawing/2010/main" val="0"/>
              </a:ext>
            </a:extLst>
          </a:blip>
          <a:srcRect b="4091"/>
          <a:stretch>
            <a:fillRect/>
          </a:stretch>
        </p:blipFill>
        <p:spPr bwMode="auto">
          <a:xfrm>
            <a:off x="1415361" y="3696640"/>
            <a:ext cx="6641961" cy="3022211"/>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a:xfrm>
            <a:off x="457200" y="76200"/>
            <a:ext cx="8229600" cy="1143000"/>
          </a:xfrm>
        </p:spPr>
        <p:txBody>
          <a:bodyPr/>
          <a:lstStyle/>
          <a:p>
            <a:r>
              <a:rPr lang="en-US" dirty="0" smtClean="0"/>
              <a:t>Thermal Expansion: </a:t>
            </a:r>
            <a:br>
              <a:rPr lang="en-US" dirty="0" smtClean="0"/>
            </a:br>
            <a:r>
              <a:rPr lang="en-US" dirty="0" smtClean="0"/>
              <a:t>The exception to the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23" name="Group 11"/>
          <p:cNvGrpSpPr>
            <a:grpSpLocks noChangeAspect="1"/>
          </p:cNvGrpSpPr>
          <p:nvPr/>
        </p:nvGrpSpPr>
        <p:grpSpPr bwMode="auto">
          <a:xfrm>
            <a:off x="464457" y="127907"/>
            <a:ext cx="7340147" cy="9049205"/>
            <a:chOff x="2785" y="854"/>
            <a:chExt cx="2753" cy="3394"/>
          </a:xfrm>
        </p:grpSpPr>
        <p:pic>
          <p:nvPicPr>
            <p:cNvPr id="38921" name="Picture 9" descr="15_20_Figure"/>
            <p:cNvPicPr>
              <a:picLocks noChangeAspect="1" noChangeArrowheads="1"/>
            </p:cNvPicPr>
            <p:nvPr/>
          </p:nvPicPr>
          <p:blipFill>
            <a:blip r:embed="rId2">
              <a:extLst>
                <a:ext uri="{28A0092B-C50C-407E-A947-70E740481C1C}">
                  <a14:useLocalDpi xmlns:a14="http://schemas.microsoft.com/office/drawing/2010/main" val="0"/>
                </a:ext>
              </a:extLst>
            </a:blip>
            <a:srcRect l="31277" b="3273"/>
            <a:stretch>
              <a:fillRect/>
            </a:stretch>
          </p:blipFill>
          <p:spPr bwMode="auto">
            <a:xfrm>
              <a:off x="2785" y="854"/>
              <a:ext cx="2753" cy="2462"/>
            </a:xfrm>
            <a:prstGeom prst="rect">
              <a:avLst/>
            </a:prstGeom>
            <a:noFill/>
            <a:extLst>
              <a:ext uri="{909E8E84-426E-40DD-AFC4-6F175D3DCCD1}">
                <a14:hiddenFill xmlns:a14="http://schemas.microsoft.com/office/drawing/2010/main">
                  <a:solidFill>
                    <a:srgbClr val="FFFFFF"/>
                  </a:solidFill>
                </a14:hiddenFill>
              </a:ext>
            </a:extLst>
          </p:spPr>
        </p:pic>
        <p:pic>
          <p:nvPicPr>
            <p:cNvPr id="38922" name="Picture 10" descr="15_20_Figure"/>
            <p:cNvPicPr>
              <a:picLocks noChangeAspect="1" noChangeArrowheads="1"/>
            </p:cNvPicPr>
            <p:nvPr/>
          </p:nvPicPr>
          <p:blipFill>
            <a:blip r:embed="rId2">
              <a:extLst>
                <a:ext uri="{28A0092B-C50C-407E-A947-70E740481C1C}">
                  <a14:useLocalDpi xmlns:a14="http://schemas.microsoft.com/office/drawing/2010/main" val="0"/>
                </a:ext>
              </a:extLst>
            </a:blip>
            <a:srcRect t="44121" r="69196" b="22760"/>
            <a:stretch>
              <a:fillRect/>
            </a:stretch>
          </p:blipFill>
          <p:spPr bwMode="auto">
            <a:xfrm>
              <a:off x="3375" y="3405"/>
              <a:ext cx="1234" cy="84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990600"/>
            <a:ext cx="8229600" cy="1371600"/>
          </a:xfrm>
        </p:spPr>
        <p:txBody>
          <a:bodyPr/>
          <a:lstStyle/>
          <a:p>
            <a:pPr marL="838200" indent="-838200" algn="l"/>
            <a:r>
              <a:rPr lang="en-US" sz="2400" smtClean="0"/>
              <a:t>When a sample of 0</a:t>
            </a:r>
            <a:r>
              <a:rPr lang="en-US" sz="2400" smtClean="0">
                <a:sym typeface="Symbol" pitchFamily="48" charset="2"/>
              </a:rPr>
              <a:t>C water is heated, it first</a:t>
            </a:r>
            <a:endParaRPr lang="en-US" sz="2800" b="1" i="1" smtClean="0">
              <a:latin typeface="Batang" pitchFamily="18" charset="-127"/>
              <a:ea typeface="Batang" pitchFamily="18" charset="-127"/>
            </a:endParaRPr>
          </a:p>
        </p:txBody>
      </p:sp>
      <p:sp>
        <p:nvSpPr>
          <p:cNvPr id="40963" name="Rectangle 3"/>
          <p:cNvSpPr>
            <a:spLocks noGrp="1" noChangeArrowheads="1"/>
          </p:cNvSpPr>
          <p:nvPr>
            <p:ph type="body" idx="1"/>
          </p:nvPr>
        </p:nvSpPr>
        <p:spPr>
          <a:xfrm>
            <a:off x="457200" y="2247900"/>
            <a:ext cx="8229600" cy="4343400"/>
          </a:xfrm>
        </p:spPr>
        <p:txBody>
          <a:bodyPr/>
          <a:lstStyle/>
          <a:p>
            <a:pPr marL="609600" indent="-609600">
              <a:buFontTx/>
              <a:buNone/>
            </a:pPr>
            <a:r>
              <a:rPr lang="en-US" sz="2800" dirty="0" smtClean="0"/>
              <a:t>A.	expands.</a:t>
            </a:r>
            <a:endParaRPr lang="en-US" sz="2800" dirty="0" smtClean="0">
              <a:ea typeface="Batang" pitchFamily="18" charset="-127"/>
            </a:endParaRPr>
          </a:p>
          <a:p>
            <a:pPr marL="609600" indent="-609600">
              <a:buFontTx/>
              <a:buAutoNum type="alphaUcPeriod" startAt="2"/>
            </a:pPr>
            <a:r>
              <a:rPr lang="en-US" sz="2800" dirty="0" smtClean="0"/>
              <a:t>contracts.</a:t>
            </a:r>
            <a:r>
              <a:rPr lang="en-US" sz="2800" b="1" dirty="0" smtClean="0">
                <a:ea typeface="Batang" pitchFamily="18" charset="-127"/>
              </a:rPr>
              <a:t> </a:t>
            </a:r>
          </a:p>
          <a:p>
            <a:pPr marL="609600" indent="-609600">
              <a:buFontTx/>
              <a:buAutoNum type="alphaUcPeriod" startAt="2"/>
            </a:pPr>
            <a:r>
              <a:rPr lang="en-US" sz="2800" dirty="0" smtClean="0"/>
              <a:t>remains unchanged.</a:t>
            </a:r>
            <a:endParaRPr lang="en-US" sz="2800" dirty="0" smtClean="0">
              <a:ea typeface="Batang" pitchFamily="18" charset="-127"/>
            </a:endParaRPr>
          </a:p>
          <a:p>
            <a:pPr marL="609600" indent="-609600">
              <a:buFontTx/>
              <a:buAutoNum type="alphaUcPeriod" startAt="4"/>
            </a:pPr>
            <a:r>
              <a:rPr lang="en-US" sz="2800" dirty="0" smtClean="0"/>
              <a:t>Not enough information. </a:t>
            </a:r>
          </a:p>
          <a:p>
            <a:pPr marL="609600" indent="-609600">
              <a:buFontTx/>
              <a:buNone/>
            </a:pPr>
            <a:endParaRPr lang="en-US" sz="2800" dirty="0" smtClean="0"/>
          </a:p>
        </p:txBody>
      </p:sp>
      <p:sp>
        <p:nvSpPr>
          <p:cNvPr id="409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Thermal Expansion</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1291641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03225" y="221343"/>
            <a:ext cx="8229600" cy="3349171"/>
          </a:xfrm>
        </p:spPr>
        <p:txBody>
          <a:bodyPr/>
          <a:lstStyle/>
          <a:p>
            <a:pPr>
              <a:buFontTx/>
              <a:buNone/>
            </a:pPr>
            <a:r>
              <a:rPr lang="en-US" dirty="0" smtClean="0"/>
              <a:t>Thermal expansion of water</a:t>
            </a:r>
          </a:p>
          <a:p>
            <a:r>
              <a:rPr lang="en-US" sz="2800" dirty="0" smtClean="0"/>
              <a:t>When </a:t>
            </a:r>
            <a:r>
              <a:rPr lang="en-US" sz="2800" dirty="0" smtClean="0"/>
              <a:t>water freezes </a:t>
            </a:r>
            <a:r>
              <a:rPr lang="en-US" sz="2800" dirty="0" smtClean="0"/>
              <a:t>to become </a:t>
            </a:r>
            <a:r>
              <a:rPr lang="en-US" sz="2800" dirty="0" smtClean="0"/>
              <a:t>ice</a:t>
            </a:r>
            <a:r>
              <a:rPr lang="en-US" sz="2800" dirty="0" smtClean="0"/>
              <a:t>, its volume increases tremendously. </a:t>
            </a:r>
          </a:p>
          <a:p>
            <a:r>
              <a:rPr lang="en-US" sz="2800" smtClean="0"/>
              <a:t>As </a:t>
            </a:r>
            <a:r>
              <a:rPr lang="en-US" sz="2800" smtClean="0"/>
              <a:t>ice </a:t>
            </a:r>
            <a:r>
              <a:rPr lang="en-US" sz="2800" dirty="0" smtClean="0"/>
              <a:t>cools further, it contracts. </a:t>
            </a:r>
          </a:p>
          <a:p>
            <a:r>
              <a:rPr lang="en-US" sz="2800" dirty="0" smtClean="0"/>
              <a:t>Density of ice at any temperature is much lower than the density of water, which is why ice always floats on water. </a:t>
            </a:r>
          </a:p>
        </p:txBody>
      </p:sp>
      <p:pic>
        <p:nvPicPr>
          <p:cNvPr id="39946" name="Picture 10" descr="The last Polar B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432" y="3709910"/>
            <a:ext cx="4039054" cy="314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3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7338"/>
          </a:xfrm>
        </p:spPr>
        <p:txBody>
          <a:bodyPr/>
          <a:lstStyle/>
          <a:p>
            <a:r>
              <a:rPr lang="en-CA" sz="3600" dirty="0" smtClean="0"/>
              <a:t>Chapter 15 Pre-class reading question</a:t>
            </a:r>
            <a:endParaRPr lang="en-CA" sz="3600" dirty="0"/>
          </a:p>
        </p:txBody>
      </p:sp>
      <p:sp>
        <p:nvSpPr>
          <p:cNvPr id="3" name="Content Placeholder 2"/>
          <p:cNvSpPr>
            <a:spLocks noGrp="1"/>
          </p:cNvSpPr>
          <p:nvPr>
            <p:ph idx="1"/>
          </p:nvPr>
        </p:nvSpPr>
        <p:spPr>
          <a:xfrm>
            <a:off x="443753" y="1089212"/>
            <a:ext cx="8229600" cy="5190564"/>
          </a:xfrm>
        </p:spPr>
        <p:txBody>
          <a:bodyPr/>
          <a:lstStyle/>
          <a:p>
            <a:r>
              <a:rPr lang="en-CA" sz="2800" dirty="0" smtClean="0"/>
              <a:t>An iron bar has a length of exactly 1.0000 m.  If you double the temperature of this iron bar, what will happen to its length?</a:t>
            </a:r>
          </a:p>
          <a:p>
            <a:pPr marL="514350" indent="-514350">
              <a:buFont typeface="+mj-lt"/>
              <a:buAutoNum type="alphaUcPeriod"/>
            </a:pPr>
            <a:r>
              <a:rPr lang="en-CA" sz="2800" dirty="0"/>
              <a:t>Its length will double.</a:t>
            </a:r>
          </a:p>
          <a:p>
            <a:pPr marL="514350" indent="-514350">
              <a:buFont typeface="+mj-lt"/>
              <a:buAutoNum type="alphaUcPeriod"/>
            </a:pPr>
            <a:r>
              <a:rPr lang="en-CA" sz="2800" dirty="0"/>
              <a:t>It will get slightly longer.</a:t>
            </a:r>
          </a:p>
          <a:p>
            <a:pPr marL="514350" indent="-514350">
              <a:buFont typeface="+mj-lt"/>
              <a:buAutoNum type="alphaUcPeriod"/>
            </a:pPr>
            <a:r>
              <a:rPr lang="en-CA" sz="2800" dirty="0" smtClean="0"/>
              <a:t>It will not change.</a:t>
            </a:r>
          </a:p>
          <a:p>
            <a:pPr marL="514350" indent="-514350">
              <a:buFont typeface="+mj-lt"/>
              <a:buAutoNum type="alphaUcPeriod"/>
            </a:pPr>
            <a:r>
              <a:rPr lang="en-CA" sz="2800" dirty="0" smtClean="0"/>
              <a:t>It will get slightly shorter.</a:t>
            </a:r>
          </a:p>
          <a:p>
            <a:pPr marL="514350" indent="-514350">
              <a:buFont typeface="+mj-lt"/>
              <a:buAutoNum type="alphaUcPeriod"/>
            </a:pPr>
            <a:r>
              <a:rPr lang="en-CA" sz="2800" dirty="0" smtClean="0"/>
              <a:t>Its length will drop by a factor of 2.</a:t>
            </a:r>
            <a:endParaRPr lang="en-CA" sz="2800" dirty="0"/>
          </a:p>
          <a:p>
            <a:endParaRPr lang="en-CA" sz="2800" dirty="0"/>
          </a:p>
        </p:txBody>
      </p:sp>
    </p:spTree>
    <p:extLst>
      <p:ext uri="{BB962C8B-B14F-4D97-AF65-F5344CB8AC3E}">
        <p14:creationId xmlns:p14="http://schemas.microsoft.com/office/powerpoint/2010/main" val="2781756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8277" y="198120"/>
            <a:ext cx="8737964" cy="792163"/>
          </a:xfrm>
        </p:spPr>
        <p:txBody>
          <a:bodyPr/>
          <a:lstStyle/>
          <a:p>
            <a:pPr eaLnBrk="1" hangingPunct="1"/>
            <a:r>
              <a:rPr lang="en-US" sz="3600" dirty="0" smtClean="0"/>
              <a:t>Have a Great Reading Week!</a:t>
            </a:r>
          </a:p>
        </p:txBody>
      </p:sp>
      <p:sp>
        <p:nvSpPr>
          <p:cNvPr id="28675" name="Rectangle 3"/>
          <p:cNvSpPr>
            <a:spLocks noGrp="1" noChangeArrowheads="1"/>
          </p:cNvSpPr>
          <p:nvPr>
            <p:ph type="body" idx="1"/>
          </p:nvPr>
        </p:nvSpPr>
        <p:spPr>
          <a:xfrm>
            <a:off x="0" y="944559"/>
            <a:ext cx="7032625" cy="2277611"/>
          </a:xfrm>
        </p:spPr>
        <p:txBody>
          <a:bodyPr/>
          <a:lstStyle/>
          <a:p>
            <a:pPr eaLnBrk="1" hangingPunct="1"/>
            <a:r>
              <a:rPr lang="en-US" sz="2800" dirty="0" smtClean="0"/>
              <a:t>When we next meet on Monday Feb. 25, we will discuss Chapter 16, all about heat and heat transfer methods. Please read Chapter 16, or at least watch the 10-minute pre-class video for class 12. </a:t>
            </a:r>
          </a:p>
        </p:txBody>
      </p:sp>
      <p:sp>
        <p:nvSpPr>
          <p:cNvPr id="7" name="Rectangle 3"/>
          <p:cNvSpPr txBox="1">
            <a:spLocks noChangeArrowheads="1"/>
          </p:cNvSpPr>
          <p:nvPr/>
        </p:nvSpPr>
        <p:spPr bwMode="auto">
          <a:xfrm>
            <a:off x="0" y="3259026"/>
            <a:ext cx="7779657" cy="324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dirty="0" smtClean="0"/>
              <a:t>Something to think about:</a:t>
            </a:r>
          </a:p>
          <a:p>
            <a:pPr eaLnBrk="1" hangingPunct="1"/>
            <a:r>
              <a:rPr lang="en-US" sz="2800" dirty="0" err="1" smtClean="0"/>
              <a:t>Psy</a:t>
            </a:r>
            <a:r>
              <a:rPr lang="en-US" sz="2800" dirty="0" smtClean="0"/>
              <a:t> likes to drink his coffee hot, and he likes cream in his coffee.  He buys it at Starbucks but does not want to drink it until he gets to his home, which is a 5 minute walk.  To keep the coffee as hot as possible, should he add the cream at Starbucks or at home?</a:t>
            </a:r>
          </a:p>
        </p:txBody>
      </p:sp>
      <p:sp>
        <p:nvSpPr>
          <p:cNvPr id="2" name="AutoShape 4" descr="data:image/jpeg;base64,/9j/4AAQSkZJRgABAQAAAQABAAD/2wCEAAkGBhQSERUUEhMUEhUUFxUaGRgUGBQYGBgXFhUXGRYWFRcXGyYfFxsjGRcVIC8gIycpLiwsFR4xNTAqNScrLCoBCQoKDgwOGQ8PGiwkHyQsKSksLCwsLCwpLCwvLCwsKSksLCwsLCwpLCksKSwsLCwsLCwsLCwsKiwsKSwpKSksLP/AABEIAJ8BPQMBIgACEQEDEQH/xAAcAAEAAgIDAQAAAAAAAAAAAAAABAYFBwECAwj/xABEEAABAwEFBQUFBQUFCQAAAAABAAIDEQQFITFBBhJRYXEHEyKBkTJCUqGxFCNiksEzcrLR4RUkgqLSNENjc4OzwvDx/8QAGAEBAAMBAAAAAAAAAAAAAAAAAAECAwT/xAArEQACAgEDAgQGAwEAAAAAAAAAAQIREgMhMRNBIjJRcQSBseHw8WGh0UL/2gAMAwEAAhEDEQA/AN4oiIAiIgCIiAIsHe+1sMJ7ttZ5j7MUXicTzpg0czksFfFrtHcults32SL3Yoad686Bz8acwK8+CrkWUS4Wq8Y4/be1vIkVPQZlSAVrrYnZF0kgtczSxmcUbiXEjR76+oWxkVvkSSXAREVioREQBERAEREAREQBERAEREAREQBERAEREAREQBERAEREAREQBERAEREARF4W22siYXyODWtGJKA7Wm0tjaXvcGtAqSTQBU9t72q8HbtlrZ7PUgzEeIgH/d1zJ4jKq6WWwy3nL3k4LLK1xLGE07wA4VbmBhnr9LsxgaAAAABQAYAAaDgqLxGjqPuYGz3bZbthfLlQeJ7zvPdy3j9FrC2bZMmtX2m1tL2M/ZQVoORfX1pRevaltn38ncxOrFGdMnv+LmBoteGpxJU1Yuvc2s3twx/2YU5PP+lWW4u1OyWghryYHH46bv59PMBaNsNm33AcVlr+uXuWNOVVJWj6NBrkuHvABJIAGJJwAA1JWkNiO1F1kidFM187BTuwCAWnVtT7v081F2m29tNu8P7GL4GE4/vuzd8hyUkJGwL+7WYIXFsLe+I96tG+VAS75KvHtqlqPuI6f4/TNVW6LoYcZCAOZWQvax2Xu91mfEaFUyNMS63b2x2d9BLG+M8WkOHzofqrndd9w2lu9DI2Qa0OI6tOI8188WKCMu3JDQ6HQrIssdosb2zQPIpkW/TpyU5FcT6ERasd2zEQNHcA2g1Dq1EdB7w1qeGnFet09sfiDbVDuA+9HXDq05+qmytM2ci8bHbGSsbJG4PY4VBGRC9lJARQb2vmKzRmSZ4Y3TiTwaMyVqfajtcllJZZqws4++fMez5eqiyUrNr3jfsEH7aVjDwJ8Xk0Y/JV21dqdjbl3j+gAH+Y1+S0bNbJHklziSc/6rq2zkqLLUboHbBZtY5PIs/mp9k7UbE/Nz4/3m/6SVor7Gea6mAhLGJ9MWC+YZx91KyTk1wr5jMKavl6C1yRmocRTVXnZTtalicGWmsseAqfbbzqc+h9VNkNG6EUO673itMYkheHtPDMcnDQqYpKhERAEREAREQBERAEREAREQHV7wAScAFTRC68rQST/dIiBT43gk0FNMq9ApG1NsknkZZLO6jnEl590MGe9TH+vRWK67ubBE2NmTR6nUnqVn5nXY1XgV92SGMAAAFAMABkANAqJ2m7X9wz7PEfG4VeR7rDk3q7Xl1V1t9sbFE+R3ssaXHoBVfOd7Xk+0SSSvxdK8/U0A6ZK7KRXcxUj95xJ14rlsakNsprTVSrLZKlVcqLqNma2MuffkBIwC47Q7c0ybjfdWZs9qbZLOXH2iMFru8LWZHlxzJUR3JlsSdmrubPaoYXkhskjGEtpUBxpUVBFVadu+zySw/eQudJAdT7UZ4PoKUOjsOB0riOz+zF1vs1NJWH8pr+i+ipIg5pa4AgggggEEHMEHMK5m9j5W793Er2Zayto7YdkFayWLhUxOP/AGyf4T66LVlosT43Fj2ua5poWuBBB5g4hKJTOksysdx7Qu3DG41FMKquR2Zz3BrGlznGga3Ek8ANV0ieWnBQ1aJTpmQt1qo8GmVfqs1GIp48MHKvWlm8KrzsVsLCqtWi10zYfZztUbHP9mmd9zKaAk4MfkDyByPkdFte/L3ZZYJJ5PZjFaak5NaOZJA8184Wi0F2K2WLxdedyvYCXTWfcLhq9rMQeZLd7qWc1KboiUVZrvaPaea2TGSV3RoyaNGtHBY+EDVRpRQo2RWoizNWd8QOKz9jttkAxCpbASaDE8llbNc9MZXbn4RQu89G+azlS5NIpy4Re7I+xFtcKlY68ros5BcxwAFSa6Diq+L9ZDhZ2AO+N3iI6E/0C52imLZt0VALY3Hn4QPqCVRXdEtJK0zylutz/FulrfdGtOJ5lY60WEjRW6476du+NlWjUig9Sva191Mahvph8z/JOpTJWk2ir3DtHPY5A+J5HEaEcCNQt5bIbaR25mHgkA8Tf1bxH0+a1QbHHNvQthbGd07rhi4vBBFTwNCPNYC675ks0zZInFpYa9dMRwpotIyyMpwo+mUVe2R2xit0YLTuyAeJn6t4j6KwrQyCIiAIiIAiIgCIiAKFfF4Nhhe9xyBpxrTCimqp3/G+02uOztp3TQHSGpqKOx6+6OoVZulsXhFN78HvsTdDo4u+lO9LMAanMM91tdTShP8ARWVcNbQUGAC5UpUqIlJydsp/arbu7u54BoZHMb5V3j/CtLQxnDdxc0ZDU604rbnbIP7kz/mj+By1FFNUk0AqchoqsvFbHtDZ31LngtrgAcDniacFl7vs4YN9yx1nmFauyUe8r1LhujJUdtmipI4vy9zK6lfCMljrFYnSvaxoqXGn9Ty1XDIi4q67G7NueQBg+WoBPusHtu+R/KQplLFbCMMnb4M3sPcbnbz7PFGDDgJH7wL3EY00Gp5bwWbm22tFmd3dpioeLhUEcQ5tKjmKq53XdrLPE2KMUa0eZOpPMlLzuqK0M3JWB40rmDxacweYUdN1s9yOrG6a2/sw117dQSgb57smmJNWV/f93/EAtYdp1yP/ALQfJUls4a6NwOBDWNaRXlT5hZvaTYWazEyQlzo8fE0Vc0f8RozH4h5gKsy3gdwMlwbWrXM8TK/Fue7zLaKuclszVaUJbxexXbrs9X7uIfXAjAhwxBB0KzN47KSSWYWyJu82rmzNGccjT4nU+Bwo78O9wourrGC8SsIrgSWnCvHi3TMLaewszWSSMqKTtbK0Vw3gN2QcK+z6HgrR1E3RnPScUaNjfTArxlYtzbe9mULo5LRZmmORjS8xtHhfTE7o911K5YHhqtPhw5+i04Mk7PKCTRW7s+v77FbGueaRSeB/AB2Tj0ND0qoOz+zbJZQy0F8IkH3crd0ta7QSA4EHKoIoaKC2wSkUdRjQSCXGgwwz1VW1yaRi3s0W7tQ2G7h/2mAVgkOIblG4/wDg7TgcOCpNmudxG8892zideg1WcbebhGIWPkma3JrnP7pvRhNFFtMUhAcQXk13T7uGe7xpywVHN9jRaSW8tzyNpZEPuxuj4j7bunwhYya2ufhpwH68VON0OJ3pnhnX2vIBS7P3bf2Me8fjf+gUZJfyyzhKWz2X52INkup7hvHwN4uwWfvag3H7oJLSN52IbuvOFNTisParaAfE7vHcPdCmbSu+7jPCSQeoYR+qq7lJWWWMIvEg2i93E4En8Tv0GQXSz3i+uaxwcvTeoKDM59Ftglwcz1HLkz1htpfKCHU3deLqZ9OHqp9+XCJPvY6ePEt4ONd4fmBVVilLcQaK6XJeBdCQMXbpc3mW+23zAB8lnPwtM001kmir2C3zWWUPjJY5p0wW79iduGW1ga6jJgKlujgKVc31FQtMXha2vJNKfqVxYrJNGRLEaOFCC04jhRaqRi4+h9JgoqBsj2nMkAith7qQYb5wY7rT2T8uivscgcAWkEHIg1BHIhWszao7IiKSAiIgCIiAjXjbRFG57jQCmPCpABPKpWB2NHeGa0E133boxrgMfpueYK99tZiLOQNQRhrWjflv18gshcFk7uzxt/DX8xLv1WXM/Y38un7mQREWpgVvtAuR1qsT2MBc9pD2gUqS2tQOZBK0G9u44tNagmoxrzqvo7aRzhY7QW13hDLSmddw5LR+zOzkltkEMNGBuMjzXU69MgNSqM0i9ivuLjkvaC7HOW2YOxyFjTS0Sb5GB3WbteJaak+oVj2ZuCCONrhAxkjd5rji4hzSWu3XPxoSKjkVDT4LqUeTXGz2wMj2948d1GBUufgSB8DdepoFdNgLAKySUwb4GV4Zk/wn/EVk9tbZuWct1eQB6in+YtPkpuzdjEdmibSlWgnq7H6UHks1FZ16GspvpX6mTREXQcYVavvYKz2glzQYJDm6OlHH8bD4XdcDzVlRQ0nySpNbo1Va+ymdrqxuifwIc+J35aOHzVi2c2UtEBjLnRijqvoXF1AKUHhAqa5q5oqdKN2a9adUFRdoOzGN73S2YNY59S6N3sEnVpGLDyy6K9IrtWqZlGTi7RqW0bP2kUh+ySabrm7haK0wc44ADrzXVvZXaXmrxH/1JXH5NYtuIs1pRRs9eTNTQdm1qEgEjI3s/C8NYOBIpV3SiW/s8tRdRgw/C+NgpywC2yidKN2OvI0de2wlps0feGAOGNSH94W/iIAy5+tFU7ZLIc6gcBkvp1Vi/Oz6y2irg3uXnWMAA9W5elCpwrdDq3sz567rFWbaGKsLvwysP5o3fyCtl4dkMramN0cg6lh9CCPmsBednLmTtAxpA4fT9VlOXiV/nBvpxThKvzkpgbRdQppux/Bctut3BbZI58GQ6qwbO2ohrqe1GQ8cxk4fReMezExpSGV1ct1jzX0CsFybGWthMjoHMjDTv79Ad2mJocTTPLRZ6m8TXS8M1ZXdobHuTEt9h43mfuuxw6Go8lGsxk93e8lerkuWO0yMgnqO7eW1bStHeyMRlvCnmFs26NlbNZv2UTQ74j4nfmOXkmm8oldZYSNb7Kdms0xElqrGyoO6ah7hw/AOuP1W24YQxoa0BrWgAAZADAALui2So527CIikgIiIAiIgMfet2d9u5YGhr8JIJpzq0KcxgAAGAAAHQLsihRSdlnJtJBERSVOsjAQQcQQQehVU2I2YfYZLSwisb3Rujfh4gA4EGmRGHrgraiE2F5xQNbXdAG8S401JzK9Fw91ASchihBRNsrT3lqjiGNDpyH+p3+VXtraCg0WubqrNeW9o1zR5gmR3zqtjrn0d7kdnxSxUYeiCIi6DjCIiAIiIAiIgCIiAIiIAiIgBWp9nX7t4CuHhi+T2tP1K2wtYTWTu7wxwr3g9JCR8qLl+IdUzt+E3yRsd93xnExsJ5taf0XMNhjZ7LGN/da0fQL3RdRxBdZIw4FpFQQQRyOa7IgNR3rZTZbY04gV3Sf4XelCtqXfaxLG1494fMYEeRBWD2zuNs0RfQlzaZZ0rn5VJ6VXvsfOTCWnEsND13QSCNDWp81zaawnidmrJammpdzOoiLpOMIiIAiIgCIiAIiIAiIgCIiAKDfTyIH7vAV/dJG9Tid2qmucACTgAsXDZxaCXyYsBIa3Q0zJ4iuFNaHMUWc3/AMrlmmmt8nwit7CRt7xxJBe/vH4YjFwGfGhOHNXlRfsze8ZQAd20gUwADqAADyKlKNKOKotrTzlYREWpiEREAREQBERAEREAREQBERAFU73ukiUz7oc1r9440LRRu91qPRWxdTGMQRUHPnhRZ6mmpqma6Wo9N2hFIHAEZEAjoV2UC73FhMTvdxaeLdPMZeRU9WjK0UkqYREVip1eyoIORwWLtMZheJhiHBrZBxpg1/XT0WWXV7AQQRUEUPQqso2WjKjlrgRUYgrlYixSmGUwurQ1cxxNQRqOo18jqsuojLJEyjiwiIrlAiIgCIiAIiIAiIgCIvC3Wru2OdSpAwGrne60dSobpWyUrdIi3o8u3Ym5vOPIDGv6+QGqnRRBrQ0CgAAHQKHdtjcKvk/aO890cOuVegGinqkE95PuXm15V2CIi0MwiIgCIiAIiIAiIgCIiAIiIAiIgCIiAiXhZi4bzMHsru8+LTyNB6BelitQkYDrqOBXusTboJInGWJu+M3MyP4nN41GY4gFZSuLyXz/ANNI1JYv5GWRdY5A4AjEFdlqZhERARrfYhI2mTgatdwdx5jMEaglR7tvHePdvG7I3Atrw4cRTEHgsiotssIfRwo2Rvsu1HKvwnULOUXeS/ZpGSrF/olIo1jtm+KHB4wcOB/9+qkq8ZKStFGmnTCIikgIiIAiIgCIodpvRjNd45BrcSTwCq5KPJaMXLZEiecMaXONA0Ek8goNjcZnd4fYb7A4nV3McDrnwXWCB89HTt3Gih7s0NT+Kmg+fLJZMBUpzdvgu6gqXJyiItTIIiIAiIgCIiAIiIAiIgCIiAIiIAiIgCIiAIiIDHySmF+IJjccxkwnjwFdefRZAFcOaCKHEFQGvfC6jqGLR2O806B3Ln088vJ7fT7Gnn9/r9zIIuAarlamYREQEO2WDeIe0lj25EZGmjhqM/Vd7LbQ7A+FwwLTmCpKi2u7mSEOIo9vsvGDh56/1KzcWncTRSTVSJSLGyXkYf2wNMBvNBIPM0y8/mpjLWwiocKc8PqpU0yHBo9kXWOUOFQQei7K5QKFaxLvfdkc97AUNfZNCa6qaihqyU6MZ/ZkjxSWU0+Fnh9Xa+QCk2O7WRDwDlUkk04VONOSlIqqEVuWepJqgiIrlAiIgCIiAIiIAiIgCIiAIiIAiIgCIiAIiIAiIgCIiALhzQRQioOhXKIDHNsLojWIlzTmxxrThuk6cqr2sltLyQWObQ0x6VyOIHUKWuN3Guv8v/pVFCnsXcr5OURFcoEREAUaW7o3VqwY50wr1pmpKKGk+SU2uDzhiDRQZDLkOC9ERS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6" descr="data:image/jpeg;base64,/9j/4AAQSkZJRgABAQAAAQABAAD/2wCEAAkGBhQSERUUEhMUEhUUFxUaGRgUGBQYGBgXFhUXGRYWFRcXGyYfFxsjGRcVIC8gIycpLiwsFR4xNTAqNScrLCoBCQoKDgwOGQ8PGiwkHyQsKSksLCwsLCwpLCwvLCwsKSksLCwsLCwpLCksKSwsLCwsLCwsLCwsKiwsKSwpKSksLP/AABEIAJ8BPQMBIgACEQEDEQH/xAAcAAEAAgIDAQAAAAAAAAAAAAAABAYFBwECAwj/xABEEAABAwEFBQUFBQUFCQAAAAABAAIDEQQFITFBBhJRYXEHEyKBkTJCUqGxFCNiksEzcrLR4RUkgqLSNENjc4OzwvDx/8QAGAEBAAMBAAAAAAAAAAAAAAAAAAECAwT/xAArEQACAgEDAgQGAwEAAAAAAAAAAQIREgMhMRNBIjJRcQSBseHw8WGh0UL/2gAMAwEAAhEDEQA/AN4oiIAiIgCIiAIsHe+1sMJ7ttZ5j7MUXicTzpg0czksFfFrtHcults32SL3Yoad686Bz8acwK8+CrkWUS4Wq8Y4/be1vIkVPQZlSAVrrYnZF0kgtczSxmcUbiXEjR76+oWxkVvkSSXAREVioREQBERAEREAREQBERAEREAREQBERAEREAREQBERAEREAREQBERAEREARF4W22siYXyODWtGJKA7Wm0tjaXvcGtAqSTQBU9t72q8HbtlrZ7PUgzEeIgH/d1zJ4jKq6WWwy3nL3k4LLK1xLGE07wA4VbmBhnr9LsxgaAAAABQAYAAaDgqLxGjqPuYGz3bZbthfLlQeJ7zvPdy3j9FrC2bZMmtX2m1tL2M/ZQVoORfX1pRevaltn38ncxOrFGdMnv+LmBoteGpxJU1Yuvc2s3twx/2YU5PP+lWW4u1OyWghryYHH46bv59PMBaNsNm33AcVlr+uXuWNOVVJWj6NBrkuHvABJIAGJJwAA1JWkNiO1F1kidFM187BTuwCAWnVtT7v081F2m29tNu8P7GL4GE4/vuzd8hyUkJGwL+7WYIXFsLe+I96tG+VAS75KvHtqlqPuI6f4/TNVW6LoYcZCAOZWQvax2Xu91mfEaFUyNMS63b2x2d9BLG+M8WkOHzofqrndd9w2lu9DI2Qa0OI6tOI8188WKCMu3JDQ6HQrIssdosb2zQPIpkW/TpyU5FcT6ERasd2zEQNHcA2g1Dq1EdB7w1qeGnFet09sfiDbVDuA+9HXDq05+qmytM2ci8bHbGSsbJG4PY4VBGRC9lJARQb2vmKzRmSZ4Y3TiTwaMyVqfajtcllJZZqws4++fMez5eqiyUrNr3jfsEH7aVjDwJ8Xk0Y/JV21dqdjbl3j+gAH+Y1+S0bNbJHklziSc/6rq2zkqLLUboHbBZtY5PIs/mp9k7UbE/Nz4/3m/6SVor7Gea6mAhLGJ9MWC+YZx91KyTk1wr5jMKavl6C1yRmocRTVXnZTtalicGWmsseAqfbbzqc+h9VNkNG6EUO673itMYkheHtPDMcnDQqYpKhERAEREAREQBERAEREAREQHV7wAScAFTRC68rQST/dIiBT43gk0FNMq9ApG1NsknkZZLO6jnEl590MGe9TH+vRWK67ubBE2NmTR6nUnqVn5nXY1XgV92SGMAAAFAMABkANAqJ2m7X9wz7PEfG4VeR7rDk3q7Xl1V1t9sbFE+R3ssaXHoBVfOd7Xk+0SSSvxdK8/U0A6ZK7KRXcxUj95xJ14rlsakNsprTVSrLZKlVcqLqNma2MuffkBIwC47Q7c0ybjfdWZs9qbZLOXH2iMFru8LWZHlxzJUR3JlsSdmrubPaoYXkhskjGEtpUBxpUVBFVadu+zySw/eQudJAdT7UZ4PoKUOjsOB0riOz+zF1vs1NJWH8pr+i+ipIg5pa4AgggggEEHMEHMK5m9j5W793Er2Zayto7YdkFayWLhUxOP/AGyf4T66LVlosT43Fj2ua5poWuBBB5g4hKJTOksysdx7Qu3DG41FMKquR2Zz3BrGlznGga3Ek8ANV0ieWnBQ1aJTpmQt1qo8GmVfqs1GIp48MHKvWlm8KrzsVsLCqtWi10zYfZztUbHP9mmd9zKaAk4MfkDyByPkdFte/L3ZZYJJ5PZjFaak5NaOZJA8184Wi0F2K2WLxdedyvYCXTWfcLhq9rMQeZLd7qWc1KboiUVZrvaPaea2TGSV3RoyaNGtHBY+EDVRpRQo2RWoizNWd8QOKz9jttkAxCpbASaDE8llbNc9MZXbn4RQu89G+azlS5NIpy4Re7I+xFtcKlY68ros5BcxwAFSa6Diq+L9ZDhZ2AO+N3iI6E/0C52imLZt0VALY3Hn4QPqCVRXdEtJK0zylutz/FulrfdGtOJ5lY60WEjRW6476du+NlWjUig9Sva191Mahvph8z/JOpTJWk2ir3DtHPY5A+J5HEaEcCNQt5bIbaR25mHgkA8Tf1bxH0+a1QbHHNvQthbGd07rhi4vBBFTwNCPNYC675ks0zZInFpYa9dMRwpotIyyMpwo+mUVe2R2xit0YLTuyAeJn6t4j6KwrQyCIiAIiIAiIgCIiAKFfF4Nhhe9xyBpxrTCimqp3/G+02uOztp3TQHSGpqKOx6+6OoVZulsXhFN78HvsTdDo4u+lO9LMAanMM91tdTShP8ARWVcNbQUGAC5UpUqIlJydsp/arbu7u54BoZHMb5V3j/CtLQxnDdxc0ZDU604rbnbIP7kz/mj+By1FFNUk0AqchoqsvFbHtDZ31LngtrgAcDniacFl7vs4YN9yx1nmFauyUe8r1LhujJUdtmipI4vy9zK6lfCMljrFYnSvaxoqXGn9Ty1XDIi4q67G7NueQBg+WoBPusHtu+R/KQplLFbCMMnb4M3sPcbnbz7PFGDDgJH7wL3EY00Gp5bwWbm22tFmd3dpioeLhUEcQ5tKjmKq53XdrLPE2KMUa0eZOpPMlLzuqK0M3JWB40rmDxacweYUdN1s9yOrG6a2/sw117dQSgb57smmJNWV/f93/EAtYdp1yP/ALQfJUls4a6NwOBDWNaRXlT5hZvaTYWazEyQlzo8fE0Vc0f8RozH4h5gKsy3gdwMlwbWrXM8TK/Fue7zLaKuclszVaUJbxexXbrs9X7uIfXAjAhwxBB0KzN47KSSWYWyJu82rmzNGccjT4nU+Bwo78O9wourrGC8SsIrgSWnCvHi3TMLaewszWSSMqKTtbK0Vw3gN2QcK+z6HgrR1E3RnPScUaNjfTArxlYtzbe9mULo5LRZmmORjS8xtHhfTE7o911K5YHhqtPhw5+i04Mk7PKCTRW7s+v77FbGueaRSeB/AB2Tj0ND0qoOz+zbJZQy0F8IkH3crd0ta7QSA4EHKoIoaKC2wSkUdRjQSCXGgwwz1VW1yaRi3s0W7tQ2G7h/2mAVgkOIblG4/wDg7TgcOCpNmudxG8892zideg1WcbebhGIWPkma3JrnP7pvRhNFFtMUhAcQXk13T7uGe7xpywVHN9jRaSW8tzyNpZEPuxuj4j7bunwhYya2ufhpwH68VON0OJ3pnhnX2vIBS7P3bf2Me8fjf+gUZJfyyzhKWz2X52INkup7hvHwN4uwWfvag3H7oJLSN52IbuvOFNTisParaAfE7vHcPdCmbSu+7jPCSQeoYR+qq7lJWWWMIvEg2i93E4En8Tv0GQXSz3i+uaxwcvTeoKDM59Ftglwcz1HLkz1htpfKCHU3deLqZ9OHqp9+XCJPvY6ePEt4ONd4fmBVVilLcQaK6XJeBdCQMXbpc3mW+23zAB8lnPwtM001kmir2C3zWWUPjJY5p0wW79iduGW1ga6jJgKlujgKVc31FQtMXha2vJNKfqVxYrJNGRLEaOFCC04jhRaqRi4+h9JgoqBsj2nMkAith7qQYb5wY7rT2T8uivscgcAWkEHIg1BHIhWszao7IiKSAiIgCIiAjXjbRFG57jQCmPCpABPKpWB2NHeGa0E133boxrgMfpueYK99tZiLOQNQRhrWjflv18gshcFk7uzxt/DX8xLv1WXM/Y38un7mQREWpgVvtAuR1qsT2MBc9pD2gUqS2tQOZBK0G9u44tNagmoxrzqvo7aRzhY7QW13hDLSmddw5LR+zOzkltkEMNGBuMjzXU69MgNSqM0i9ivuLjkvaC7HOW2YOxyFjTS0Sb5GB3WbteJaak+oVj2ZuCCONrhAxkjd5rji4hzSWu3XPxoSKjkVDT4LqUeTXGz2wMj2948d1GBUufgSB8DdepoFdNgLAKySUwb4GV4Zk/wn/EVk9tbZuWct1eQB6in+YtPkpuzdjEdmibSlWgnq7H6UHks1FZ16GspvpX6mTREXQcYVavvYKz2glzQYJDm6OlHH8bD4XdcDzVlRQ0nySpNbo1Va+ymdrqxuifwIc+J35aOHzVi2c2UtEBjLnRijqvoXF1AKUHhAqa5q5oqdKN2a9adUFRdoOzGN73S2YNY59S6N3sEnVpGLDyy6K9IrtWqZlGTi7RqW0bP2kUh+ySabrm7haK0wc44ADrzXVvZXaXmrxH/1JXH5NYtuIs1pRRs9eTNTQdm1qEgEjI3s/C8NYOBIpV3SiW/s8tRdRgw/C+NgpywC2yidKN2OvI0de2wlps0feGAOGNSH94W/iIAy5+tFU7ZLIc6gcBkvp1Vi/Oz6y2irg3uXnWMAA9W5elCpwrdDq3sz567rFWbaGKsLvwysP5o3fyCtl4dkMramN0cg6lh9CCPmsBednLmTtAxpA4fT9VlOXiV/nBvpxThKvzkpgbRdQppux/Bctut3BbZI58GQ6qwbO2ohrqe1GQ8cxk4fReMezExpSGV1ct1jzX0CsFybGWthMjoHMjDTv79Ad2mJocTTPLRZ6m8TXS8M1ZXdobHuTEt9h43mfuuxw6Go8lGsxk93e8lerkuWO0yMgnqO7eW1bStHeyMRlvCnmFs26NlbNZv2UTQ74j4nfmOXkmm8oldZYSNb7Kdms0xElqrGyoO6ah7hw/AOuP1W24YQxoa0BrWgAAZADAALui2So527CIikgIiIAiIgMfet2d9u5YGhr8JIJpzq0KcxgAAGAAAHQLsihRSdlnJtJBERSVOsjAQQcQQQehVU2I2YfYZLSwisb3Rujfh4gA4EGmRGHrgraiE2F5xQNbXdAG8S401JzK9Fw91ASchihBRNsrT3lqjiGNDpyH+p3+VXtraCg0WubqrNeW9o1zR5gmR3zqtjrn0d7kdnxSxUYeiCIi6DjCIiAIiIAiIgCIiAIiIAiIgBWp9nX7t4CuHhi+T2tP1K2wtYTWTu7wxwr3g9JCR8qLl+IdUzt+E3yRsd93xnExsJ5taf0XMNhjZ7LGN/da0fQL3RdRxBdZIw4FpFQQQRyOa7IgNR3rZTZbY04gV3Sf4XelCtqXfaxLG1494fMYEeRBWD2zuNs0RfQlzaZZ0rn5VJ6VXvsfOTCWnEsND13QSCNDWp81zaawnidmrJammpdzOoiLpOMIiIAiIgCIiAIiIAiIgCIiAKDfTyIH7vAV/dJG9Tid2qmucACTgAsXDZxaCXyYsBIa3Q0zJ4iuFNaHMUWc3/AMrlmmmt8nwit7CRt7xxJBe/vH4YjFwGfGhOHNXlRfsze8ZQAd20gUwADqAADyKlKNKOKotrTzlYREWpiEREAREQBERAEREAREQBERAFU73ukiUz7oc1r9440LRRu91qPRWxdTGMQRUHPnhRZ6mmpqma6Wo9N2hFIHAEZEAjoV2UC73FhMTvdxaeLdPMZeRU9WjK0UkqYREVip1eyoIORwWLtMZheJhiHBrZBxpg1/XT0WWXV7AQQRUEUPQqso2WjKjlrgRUYgrlYixSmGUwurQ1cxxNQRqOo18jqsuojLJEyjiwiIrlAiIgCIiAIiIAiIgCIvC3Wru2OdSpAwGrne60dSobpWyUrdIi3o8u3Ym5vOPIDGv6+QGqnRRBrQ0CgAAHQKHdtjcKvk/aO890cOuVegGinqkE95PuXm15V2CIi0MwiIgCIiAIiIAiIgCIiAIiIAiIgCIiAiXhZi4bzMHsru8+LTyNB6BelitQkYDrqOBXusTboJInGWJu+M3MyP4nN41GY4gFZSuLyXz/ANNI1JYv5GWRdY5A4AjEFdlqZhERARrfYhI2mTgatdwdx5jMEaglR7tvHePdvG7I3Atrw4cRTEHgsiotssIfRwo2Rvsu1HKvwnULOUXeS/ZpGSrF/olIo1jtm+KHB4wcOB/9+qkq8ZKStFGmnTCIikgIiIAiIgCIodpvRjNd45BrcSTwCq5KPJaMXLZEiecMaXONA0Ek8goNjcZnd4fYb7A4nV3McDrnwXWCB89HTt3Gih7s0NT+Kmg+fLJZMBUpzdvgu6gqXJyiItTIIiIAiIgCIiAIiIAiIgCIiAIiIAiIgCIiAIiIDHySmF+IJjccxkwnjwFdefRZAFcOaCKHEFQGvfC6jqGLR2O806B3Ln088vJ7fT7Gnn9/r9zIIuAarlamYREQEO2WDeIe0lj25EZGmjhqM/Vd7LbQ7A+FwwLTmCpKi2u7mSEOIo9vsvGDh56/1KzcWncTRSTVSJSLGyXkYf2wNMBvNBIPM0y8/mpjLWwiocKc8PqpU0yHBo9kXWOUOFQQei7K5QKFaxLvfdkc97AUNfZNCa6qaihqyU6MZ/ZkjxSWU0+Fnh9Xa+QCk2O7WRDwDlUkk04VONOSlIqqEVuWepJqgiIrlAiIgCIiAIiIAiIgCIiAIiIAiIgCIiAIiIAiIgCIiALhzQRQioOhXKIDHNsLojWIlzTmxxrThuk6cqr2sltLyQWObQ0x6VyOIHUKWuN3Guv8v/pVFCnsXcr5OURFcoEREAUaW7o3VqwY50wr1pmpKKGk+SU2uDzhiDRQZDLkOC9ERS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8" descr="data:image/jpeg;base64,/9j/4AAQSkZJRgABAQAAAQABAAD/2wCEAAkGBhIREBMQERQQFRMWFRMUFRcUFBAQFhUSFhQWFhgVFxkXGyYfGBojGhUVHzAgIycpLC0sFR4xNzAsNSYrLCkBCQoKDgwOGg8PGiklHyQtLCktNSwsKSwpKiwsLCwsLCwsLCwsLCkpKiwsLCwpKSwsLCwsLCwpLCwsKSwsLCksKv/AABEIAMgA/AMBIgACEQEDEQH/xAAcAAEAAgMBAQEAAAAAAAAAAAAABgcCAwUEAQj/xAA/EAABBAECAwYEAgcHBAMAAAABAAIDEQQSIQUGMRMiQVFhcQcygZEUUiMzQnKCobFiksHR4fDxFSSzwmN0o//EABkBAQEBAQEBAAAAAAAAAAAAAAACAwEEBf/EACgRAQEAAgEDBAEDBQAAAAAAAAABAhEhAxIxIjJBgXETUWEEkbHR8f/aAAwDAQACEQMRAD8AvFERAREQEREBERARF8JQfUXMn5nxGGnZEAPl2jCf5FejD4vBMailiefJj2OI+gNrm4723zp60RF1wREQEREBERAREQEREBERAREQEREBERAREQEREBERAREQczmLjrMPHfkPBOnZrR1c89G+nv5AqiOY+dMnMee2edF7RssMA8qHX3NlWh8WInnGiI+QSHV7lh0k/Zw+qpyTG3tYZ5c6ezpYejunl7+GR3W211sDv0UsbyuXAOFtcKLS0lpB2PzDdv8AyoPj5zonhwJoeFkfb+tKW8J50jAAc4AVp8arfr91U1UZXKJLytzvLBM3DznF7XENjmd8zXnoyXzB8H/e+oshfnjj/Mgnka2MaiSN2i6ry9OiuvlLjjcnHidqaZAwCQBwLmuFDvDqFUvOmeWPHc7iIuTzHzNDgxskm1U94YA0AmyCSaJGwAJKq3TOS26jrIsIZQ5oc3cEAg+YO4P2Wa64IiICIiAiIgIiICIiAiIgIiICIiAiIgIiICIubx7mCHDiMs7gBvQ6ucQLpo8T/TxoJ4JNtnG+EtyoJIH7B4q/Frhu1w9iAVQ/F+ByY0jopAdTTR/zHm09QVM5eaeLZB/FwRSx4p2ja1kUl/23626nNP5m7DwPidEnNEWYBFxFoglHdZkRAuZ+7I02QPqR7LzdWy/n/L6H9PLj55n8eYrqeHZc3Jj2pWFxbkTKZ3ms7aMi2yQHtWuB8aG/++q48XJOXIdLcecn1jewf3ngAfdRMrOLK1y6WOXMyiM8NaacB7nrZA8Pa1JOW+YGY8kLor7YPYXO3A0WQ9h8wQQP92pfwX4UzxwO1mPtHG+zvwrf9J0DunSxvV+Ij0nwzyn5GlsMzBqouIa0D11XX1Fq+d70z9FmplOFn8X+JeHjuDCZZTtq7FgkDL3GokjffoLKhHOnEDxCd80RvEx2QAOojXJLI1p67g70Qd/0Xqo9mYkuFka2t16HEU8EA1t3vW7P1Uq5eZ23BuIF2jtTKZywbECNsUjdvI9m7f3Xe7vljO9OdLKWfwsDk2fXgY99RGGH+Aln/qu0ohyNxNrMeGB3VwyXt9mPYSP/ANCfopbrF1Yurrxrz/mPutsLvGPN1ZrO/lkiIqZiIiAiIgIiICIiAiIgIiICIiAiIgIi4XNXNLMNgbRfPJ3YYmguL3nYWBuG2Rv9t1y3TslvEa+bucYcGPenyuBLIwa6ftuP7LB5/QWo3y3ytNnyt4hxK3DZ0MJBAI6tLmn5WeIZ49XX4/OVuQ55ZjmcUp0hOrsyWu1PB2LtJLQxoA0sG3n5GxlElyu8mtswmsfuvgC4PMPJ0GWLoRy+EjQDfo9vR499/Ihd9FdkvFZ45XG7inXZWbweUNoNjJ6HU7Gl9WE7sefLY/vBWHwDnCDK0j9XI4WGPI389Dujx7b7bgLs5eJHKx0crWPY4U5rgHNI9QeqozmLi2Pi5UkOM1kmKCDofKXtMgrUYXAamaSRuSbLTRrZZauHjw37ser7pq/uvhNKqrl74q6aZKXPZQHfIErPTV8sg9XaT5klWBgc1YkzS9k0Y0gucHns3NAFklr6IHr0WkylZZdPLFEPidw9ks2LjxtAnnfRe0uB0NLW94A04d4mzuAw7hQbMgm4Vkvj0tMr2Pbq1l7HREFuwaQfHdrvEArr88c+RvyHTYj9Zji7ON4Dmhr33qlBcALAJA9aIUEg4y8SfiAbdsbNE6vze9+awvNtj04cSY11sHm/KgdC4OY4Q6tAcwAaXANc1xbRINAdeoU0Hxajlkx5jDJE6NxD6Ila6J7aeBVOuwwjbq0KsYZrPSzZJFk6rG4/1Uk4HwCeRpkhoFgJJc/RQ2ojcb+i5uziL7JlzV5cH47BlR9pBIx7R1qwW+jmmi0+4WGNzBFLIWQkyBt65G/qmULov6Od6Nv1pfniR74XHS498UaLgHNO5Y7fvC/A9aU2zviBEOHR4zG9jq1MlA6GPYkDxL33uf3vMLT9RhejpJeK/FqKOYRwRGVgPek16A4DYmMUdQ/tGgfbdTrFyWyRskYba9rXtPm1wBB+xVKcL47gHAmgaXjJlZRdIzQHfpIyyON29NABNGrNlW3yof8AsMT/AOvB/wCJqrC2+UdTHGTh1URFoxEREBERAREQEREBERARF5OKcSZjwvnkNMYLPqfAD1JofVPBJt4eZ+Y24cQdRfK86IoxuXyeA9ul+4AskBeLlvlcskOblntMuQAkmtMQqgyMdBQ2v1O+5J0cq8Ndkv8A+p5TR2r/ANQzeooqoVfibJvyN7WVLVE9XNa5Xt9M+xYySABZLy57e6rZPPPxlreqwj5gjPUhRDjk5aSovk8XMdne/IdT6J/JOUs+JHNlRDExy4yy0CG9SHHSIx6uO3tt+0u3wDkbHgw240sccjnC5XOaDqkI3ondoHQVVADx3VWcvTGTMGVJvoNt8R2lUPo0dPWvJXJwbiolaAeqzwm/VW2d7Z2T7/KoedeTZOHTCeEuMBd3HGnaHVXZvB2IPQE7O6H16PL3CcLisZiDnY2S23OibodE7p342vBIbYFtaRVnwKtvLxWSMdG9rXMcCHNcA4EHqCCql555AZgtOXjzaGBw0xuc4PDydhE8buPU0dwAe8uZY65Xh1N8b1UU4xw2cROJa6THic+PUxn6IPJA+YfmJbV+YXMz+DvhaHAAtIYSQKB1Dz9P8FMcfC4u7GPD/wANL2RIkJdGxpI1CQ/pLAJJA2NnwWJ5M4jI4NbjuDf/AJHsjbVVvZ8vIErLWU1JHp3jd91iI8D4g3Hk7QNaTfdsBwI8bBBX2fjEg1EE2SOhIFnpfpfh0XtyOF9jM7HlLNUWvaO5BK8mxRppa2iAOptp+nJzcjtJNRc5w1FxcfENC5dWuS2Y8MnYRf3ju8mz6k9Vrk4XpNm12eBOjlLgXOYatltu/Xr02PS+ikv4GGZlvbpkZTZABpBaQA2Q/wCJ912Wx3txs2gbotqo19P9+Ct34V84a2DDyHgSMpkBca1sF9wX1c2unUivIqD5vDhEHNod090jcObZ1b+lClyM6eg4xEh1tewj5muDg4EnzBFqplpnnhLH6XRVjwTnDiGMI5OINkfA8sBkLIg1rZK0va+PZwqzR8PWgbOBW0y28mWHaIiKkCIiAiIgIiIC15EWppbqc2xVtoOHsSDRWxEEEzuUM+M/9vmTuZ+UyPD69C6wf5LdhclRyEOzH5sxG+md5LL9m+H13U1RR2YtP1Mv3YNeOgr+izXyl80K2bJYSx6hSyS0EQ47wg7mlWHGwTN2TRuNvrVl1flAIHqXUrx4xkRxwSSyEBrGlxJ9B0+p2+qgXKfKZkx/xU4HazOdIdqphoNb6Du2B5EKM53elr0727yQ/FjMQAbdD/dqZcq8XOoArqDlBtrz53KcjO9FstGSUcYlyTjl2GYe16gSte5pHiBpIo/dRrgPA5MjJbl8RmbJLEf0ULWlkUTvzUervX2NmhXt4Nxzsf0cx3Ug7OOXvCr8x1U6dmWmziGcyCJ80hpjGl7j12Av6n0VOScZ4lxrIdDCTHF4sa4xsjYTX6Rw3cfTxN0KupZ8WMl8XD9JunSxtLvSnOAPpqa37LZ8H+HCPAEtU6d733XWNp0MF+IGlx/iJ8VN5ummOscduVL8FiOzLMm3UBIXsJG11oAdsBfQ/deTmX4QsgxHzQyPe6KMue0tb3+vaPHiKZ0G/wAnXdW4vhF7LvZD9XJ+YeFYcrJg43pAAbvY0k2Kr9nr91IszP1DVfe3B8LZt3SOmx/qtvMvCPweVNADpY1zHxC6BhfZF34NNt266VwJ5u9Q233J/wA/JeXKW5PbhcZjw3ZXECLZZ06dPTwo7ff+i5McnzDbzH0/5P8AJMp51EHzdvZ1HZpFjoAAfDzPovJJIW9CQdwaJ3aSCQfTYLXHHhjnlyu/k4N4jwaTFcQXND4QTvWwfGfYHT/cXQ+GfMLsjG7CU/psemOB+YsFhrvcUWn1b6qB/C/jOS10sWGzHkLg2R7JHOEmkOLe6ba01Yv94Lof9Ufh8UblSQPx+0dUzXWWua/aRzXbAi9L/HcHfdO7Wqns7t6/K30WEUocA5pBaRYIIIIPiCOoWa3eUREQEREBERAREQEREBERARFpzMtkUbpZHBrGgucT4AIIn8Rp9bcfBYRryZmNcB8wha4Ev9KdoP0NKVQ44jY1jQNLWhrR5NaKA+wUF5Lw5s3Mk4nktkDWksxg7ut098EgeTQavxLnHqNrCUY88tM+NYtDZWg77FbNQI6hfXxg9QvHNwsH5SQfdWzRnmng7T3waIXEwuaDEdNnZdrjvD5Wg24kKu+K6gV0SbnvmsTYRia6nOczcCz3bd/6hTblXMDsaIUABHHQ2AHcHStlR2YS4UT0s+9NOw9VI+E8xSsYxocflb/QLOe6tLPRF0GUDxCwGSD0BKivLnEtdazf1UuZVbK2aG/Ejk/8XEMhj9EsDXu6Eh8YGosNbg2Nj6keNil+FY8kzmxR058jqDRQce7djVtpoG+94eC/TbhYoqgOZ+EO4dlCPdvZPMuPIL70OrUzcftMNtP+RF55z5b9K/Dz8K5AysySdkRhBhJa8vcWguc9zQ1ulpB/V+3RTnln4Lwsik/HU+aRrmjs3O0wjanNJAuTxsivCjvfU+EOIRhyyu3dLO8n+ENbX94PP1U6IXcZwnqZeqqL5A4e7F483H1XodkRE9NTWxSEWPC9IPpStbnfghysRzWDVIwiRg/M5vVv8TS4e5ChPJPDxPxzMy/2Y5cjSfMlxiH8g9Wqk9UsMrccpVN8sz5cMD8jDkLmxuuaB4LgGmyH6fAEAgkUQWG7G6srljmiPNiDm919d5hIJHhYI+Zvr96XJmx24XFRM1oEWW3Q+ttM7XbO/i1D6lxX3mHke3DL4eW4+W0lwI2ZJq2cHNoiz51v4+YnGWeF52Zc35S9FG+U+cW5dxStMOUy+0hdqBoV3m2BY3G3Ue1EyRaS7YWWXVERF1wREQEREBERAREQFApy7i+WYw+sKB3eALx27wQdi0ix03vYEHqe70+duaWwxuxozqyJGloDd9Id3bP9rrQ89zsCtvKWPFi40cOtr5GglxZbrc86nAeYB2HoAs76rr4+Wsnbj3fPx/tIoYWsaGMAa1oDWgCgABQAHgKWa1Ryl3gR77LZS0ZPq1vmAWdL7SCP8bgmmFMbQ9VEM3lSQWXKz1ozIQ5pvyQUNzBgiPTfjq8augNv5rXjsprf3W/0C63P+OS5gFi3ll+Hf2+9A9FmeDODehH+mynH3Vrl7I28M4g5nQqX8I5gkNDqoKyFzXdDSk/BchratWyTzG4lqHeC4nxCwYJ8CZ0jQ4xt1sP7TXWB3T69K8bXtxOKxbbhb+KYTMrGmhBA7SN7AetEjY/Q0fopvh3G6u1d8mccm4blOx81pjxsk9tDId2Me8A/N+UgtB/KRfQ2rA5l5gbjQWzvTSd3HY0F5kkI2Ia3ctHzE+Q8yL4PIjvxGG7FyWxyPxpHQvY8NkADSQ2r2Nd5oI8GKVYeJHC1rGRtY1t6Q0bCzZrysrk8cLy13cuXyVy3+Dx6cKkfRdZBIq6BI2LrLnGvF5ralIVg2UHxWa7JrhFtt3XN5h4QMnHfF0d8zD+WQdD7dQfQlaeVuMHIxwX7SsJjladiJGmjY9av7+S7CjHFMf8AB5Qzm/qZKZlC6DegbP8ASgD6b+am8Xa8fVO3+z7zdya3KAmiqPKZ3mSNAaXFo7rXO96o+HtYWrlbm8yOOJmAR5bO6bpolNu+WttVDoOvUbdJU1wIBFEHcEb7KN85coNzWB7KbkRg9m6yL2NMcR0FmwRuDv5grL5hjlL6cv8AiSoobyZzc57zg5ZP4lhc0Gtn6B3gXAkF4p111AvzUyVS7TljcbqiIi6kREQEREBERB4MzgUEsjZJI2uc0UDVbetdfHr5leqHGYwUxrWj0AC2ogIiICIiAtc47p9lsXwhBXPPGC0twjtvnQtPsbtTTK4LG4HZRX4ivEcWKfy5sR+wcf8ABTtwsEKZ5q77Yr3jcLI7AAUQmzHB2yn3MfDbJ2ULyuG0TsrQ1Y+Y++pUu4FxlwIFqJRQUu1wyOiEHUfN+F4tHMwHs8wBkgHy9qDWrwAPyO86MvVT9V1zjCHYDnGgYnMkaTfiezI26WJDv6KbcB4h2+LDNtb42ONChqIGr+dqJxbF5c4y/T1vgafBaXYjh8riF6kVIeMvmHg138lrlzDpLZInFpBBFB4IOxBHiF0EQQnA4u3AlEOvViOI0azT8Zxd8rtVXFuKNmq+80ilDmhzSC0gEEEEEHoQR1C0ZfDYpRUkbHj+00FZYeDHE3TExrG+TRQ+ymTSrd/lC/ihy4HY5zIu5LCdbixoBc0uYC8kUbYBqB8KP0knKvGzl4rJnANfu14G4D2mjXodnD0cF1ZIw4FrgCCCCCLBB6gjxC8fCODQ4sZigbpYXOdVk7u8r8Nht6JrnbvdvHVe5ERUgREQEREBERAREQEREBERAREQQT4ls1jFi06g7LivettLgQD6gu9q9lO1Afipqb+EkAJDJu0JuqLG6he/Sg4+zSp602onurTKeifbz5mGHj1UU4pwI70FNFhJEHdQrZq0fwwg9F1+F8J1KRZ3BWEEiwVlg8K0AboOXxbg+rHkj7x1RyNodTbDsPVef4czPkwGd7drnt2FMonWA0VsAH6a8NJUrkjFG/I/alDvhZOTjSB3XVE8dANDoI2t6eNM3UX3RpJvC/SXdo4dRfss45wfdbFqkxwd+h8wrZtqLza3N67jzW6OUO6IM0REBERAREQEREBERAREQEREBERAREQEREEQ+JeO92K1zGPeWvIpjXPIDmObdNBJ72kV5EqVwXpbYo0LHka6LYi5rnarluSCIi6lqyPlWxvQLGUbFfY3WAgyXE5W5ZbgskYHl+p5cCRWmMANYz6AdV20TTu7rQiIjgtEkJ6tW9EGqGa9jsVtXyl9QEREBERAREQEREBERAREQEREBERAREQEREBERB8IWnGPUeRW9aGmpCPMIN6IiAiIgIiICIiAiIgIiICIiAiIgIiICIiAiIgIiICIiAiIgIiICxMe4PkviIM0REBERAREQ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10" descr="data:image/jpeg;base64,/9j/4AAQSkZJRgABAQAAAQABAAD/2wCEAAkGBhIREBMQERQQFRMWFRMUFRcUFBAQFhUSFhQWFhgVFxkXGyYfGBojGhUVHzAgIycpLC0sFR4xNzAsNSYrLCkBCQoKDgwOGg8PGiklHyQtLCktNSwsKSwpKiwsLCwsLCwsLCwsLCkpKiwsLCwpKSwsLCwsLCwpLCwsKSwsLCksKv/AABEIAMgA/AMBIgACEQEDEQH/xAAcAAEAAgMBAQEAAAAAAAAAAAAABgcCAwUEAQj/xAA/EAABBAECAwYEAgcHBAMAAAABAAIDEQQSIQUGMRMiQVFhcQcygZEUUiMzQnKCobFiksHR4fDxFSSzwmN0o//EABkBAQEBAQEBAAAAAAAAAAAAAAACAwEEBf/EACgRAQEAAgEDBAEDBQAAAAAAAAABAhEhAxIxIjJBgXETUWEEkbHR8f/aAAwDAQACEQMRAD8AvFERAREQEREBERARF8JQfUXMn5nxGGnZEAPl2jCf5FejD4vBMailiefJj2OI+gNrm4723zp60RF1wREQEREBERAREQEREBERAREQEREBERAREQEREBERAREQczmLjrMPHfkPBOnZrR1c89G+nv5AqiOY+dMnMee2edF7RssMA8qHX3NlWh8WInnGiI+QSHV7lh0k/Zw+qpyTG3tYZ5c6ezpYejunl7+GR3W211sDv0UsbyuXAOFtcKLS0lpB2PzDdv8AyoPj5zonhwJoeFkfb+tKW8J50jAAc4AVp8arfr91U1UZXKJLytzvLBM3DznF7XENjmd8zXnoyXzB8H/e+oshfnjj/Mgnka2MaiSN2i6ry9OiuvlLjjcnHidqaZAwCQBwLmuFDvDqFUvOmeWPHc7iIuTzHzNDgxskm1U94YA0AmyCSaJGwAJKq3TOS26jrIsIZQ5oc3cEAg+YO4P2Wa64IiICIiAiIgIiICIiAiIgIiICIiAiIgIiICIubx7mCHDiMs7gBvQ6ucQLpo8T/TxoJ4JNtnG+EtyoJIH7B4q/Frhu1w9iAVQ/F+ByY0jopAdTTR/zHm09QVM5eaeLZB/FwRSx4p2ja1kUl/23626nNP5m7DwPidEnNEWYBFxFoglHdZkRAuZ+7I02QPqR7LzdWy/n/L6H9PLj55n8eYrqeHZc3Jj2pWFxbkTKZ3ms7aMi2yQHtWuB8aG/++q48XJOXIdLcecn1jewf3ngAfdRMrOLK1y6WOXMyiM8NaacB7nrZA8Pa1JOW+YGY8kLor7YPYXO3A0WQ9h8wQQP92pfwX4UzxwO1mPtHG+zvwrf9J0DunSxvV+Ij0nwzyn5GlsMzBqouIa0D11XX1Fq+d70z9FmplOFn8X+JeHjuDCZZTtq7FgkDL3GokjffoLKhHOnEDxCd80RvEx2QAOojXJLI1p67g70Qd/0Xqo9mYkuFka2t16HEU8EA1t3vW7P1Uq5eZ23BuIF2jtTKZywbECNsUjdvI9m7f3Xe7vljO9OdLKWfwsDk2fXgY99RGGH+Aln/qu0ohyNxNrMeGB3VwyXt9mPYSP/ANCfopbrF1Yurrxrz/mPutsLvGPN1ZrO/lkiIqZiIiAiIgIiICIiAiIgIiICIiAiIgIi4XNXNLMNgbRfPJ3YYmguL3nYWBuG2Rv9t1y3TslvEa+bucYcGPenyuBLIwa6ftuP7LB5/QWo3y3ytNnyt4hxK3DZ0MJBAI6tLmn5WeIZ49XX4/OVuQ55ZjmcUp0hOrsyWu1PB2LtJLQxoA0sG3n5GxlElyu8mtswmsfuvgC4PMPJ0GWLoRy+EjQDfo9vR499/Ihd9FdkvFZ45XG7inXZWbweUNoNjJ6HU7Gl9WE7sefLY/vBWHwDnCDK0j9XI4WGPI389Dujx7b7bgLs5eJHKx0crWPY4U5rgHNI9QeqozmLi2Pi5UkOM1kmKCDofKXtMgrUYXAamaSRuSbLTRrZZauHjw37ser7pq/uvhNKqrl74q6aZKXPZQHfIErPTV8sg9XaT5klWBgc1YkzS9k0Y0gucHns3NAFklr6IHr0WkylZZdPLFEPidw9ks2LjxtAnnfRe0uB0NLW94A04d4mzuAw7hQbMgm4Vkvj0tMr2Pbq1l7HREFuwaQfHdrvEArr88c+RvyHTYj9Zji7ON4Dmhr33qlBcALAJA9aIUEg4y8SfiAbdsbNE6vze9+awvNtj04cSY11sHm/KgdC4OY4Q6tAcwAaXANc1xbRINAdeoU0Hxajlkx5jDJE6NxD6Ila6J7aeBVOuwwjbq0KsYZrPSzZJFk6rG4/1Uk4HwCeRpkhoFgJJc/RQ2ojcb+i5uziL7JlzV5cH47BlR9pBIx7R1qwW+jmmi0+4WGNzBFLIWQkyBt65G/qmULov6Od6Nv1pfniR74XHS498UaLgHNO5Y7fvC/A9aU2zviBEOHR4zG9jq1MlA6GPYkDxL33uf3vMLT9RhejpJeK/FqKOYRwRGVgPek16A4DYmMUdQ/tGgfbdTrFyWyRskYba9rXtPm1wBB+xVKcL47gHAmgaXjJlZRdIzQHfpIyyON29NABNGrNlW3yof8AsMT/AOvB/wCJqrC2+UdTHGTh1URFoxEREBERAREQEREBERARF5OKcSZjwvnkNMYLPqfAD1JofVPBJt4eZ+Y24cQdRfK86IoxuXyeA9ul+4AskBeLlvlcskOblntMuQAkmtMQqgyMdBQ2v1O+5J0cq8Ndkv8A+p5TR2r/ANQzeooqoVfibJvyN7WVLVE9XNa5Xt9M+xYySABZLy57e6rZPPPxlreqwj5gjPUhRDjk5aSovk8XMdne/IdT6J/JOUs+JHNlRDExy4yy0CG9SHHSIx6uO3tt+0u3wDkbHgw240sccjnC5XOaDqkI3ondoHQVVADx3VWcvTGTMGVJvoNt8R2lUPo0dPWvJXJwbiolaAeqzwm/VW2d7Z2T7/KoedeTZOHTCeEuMBd3HGnaHVXZvB2IPQE7O6H16PL3CcLisZiDnY2S23OibodE7p342vBIbYFtaRVnwKtvLxWSMdG9rXMcCHNcA4EHqCCql555AZgtOXjzaGBw0xuc4PDydhE8buPU0dwAe8uZY65Xh1N8b1UU4xw2cROJa6THic+PUxn6IPJA+YfmJbV+YXMz+DvhaHAAtIYSQKB1Dz9P8FMcfC4u7GPD/wANL2RIkJdGxpI1CQ/pLAJJA2NnwWJ5M4jI4NbjuDf/AJHsjbVVvZ8vIErLWU1JHp3jd91iI8D4g3Hk7QNaTfdsBwI8bBBX2fjEg1EE2SOhIFnpfpfh0XtyOF9jM7HlLNUWvaO5BK8mxRppa2iAOptp+nJzcjtJNRc5w1FxcfENC5dWuS2Y8MnYRf3ju8mz6k9Vrk4XpNm12eBOjlLgXOYatltu/Xr02PS+ikv4GGZlvbpkZTZABpBaQA2Q/wCJ912Wx3txs2gbotqo19P9+Ct34V84a2DDyHgSMpkBca1sF9wX1c2unUivIqD5vDhEHNod090jcObZ1b+lClyM6eg4xEh1tewj5muDg4EnzBFqplpnnhLH6XRVjwTnDiGMI5OINkfA8sBkLIg1rZK0va+PZwqzR8PWgbOBW0y28mWHaIiKkCIiAiIgIiIC15EWppbqc2xVtoOHsSDRWxEEEzuUM+M/9vmTuZ+UyPD69C6wf5LdhclRyEOzH5sxG+md5LL9m+H13U1RR2YtP1Mv3YNeOgr+izXyl80K2bJYSx6hSyS0EQ47wg7mlWHGwTN2TRuNvrVl1flAIHqXUrx4xkRxwSSyEBrGlxJ9B0+p2+qgXKfKZkx/xU4HazOdIdqphoNb6Du2B5EKM53elr0727yQ/FjMQAbdD/dqZcq8XOoArqDlBtrz53KcjO9FstGSUcYlyTjl2GYe16gSte5pHiBpIo/dRrgPA5MjJbl8RmbJLEf0ULWlkUTvzUervX2NmhXt4Nxzsf0cx3Ug7OOXvCr8x1U6dmWmziGcyCJ80hpjGl7j12Av6n0VOScZ4lxrIdDCTHF4sa4xsjYTX6Rw3cfTxN0KupZ8WMl8XD9JunSxtLvSnOAPpqa37LZ8H+HCPAEtU6d733XWNp0MF+IGlx/iJ8VN5ummOscduVL8FiOzLMm3UBIXsJG11oAdsBfQ/deTmX4QsgxHzQyPe6KMue0tb3+vaPHiKZ0G/wAnXdW4vhF7LvZD9XJ+YeFYcrJg43pAAbvY0k2Kr9nr91IszP1DVfe3B8LZt3SOmx/qtvMvCPweVNADpY1zHxC6BhfZF34NNt266VwJ5u9Q233J/wA/JeXKW5PbhcZjw3ZXECLZZ06dPTwo7ff+i5McnzDbzH0/5P8AJMp51EHzdvZ1HZpFjoAAfDzPovJJIW9CQdwaJ3aSCQfTYLXHHhjnlyu/k4N4jwaTFcQXND4QTvWwfGfYHT/cXQ+GfMLsjG7CU/psemOB+YsFhrvcUWn1b6qB/C/jOS10sWGzHkLg2R7JHOEmkOLe6ba01Yv94Lof9Ufh8UblSQPx+0dUzXWWua/aRzXbAi9L/HcHfdO7Wqns7t6/K30WEUocA5pBaRYIIIIPiCOoWa3eUREQEREBERAREQEREBERARFpzMtkUbpZHBrGgucT4AIIn8Rp9bcfBYRryZmNcB8wha4Ev9KdoP0NKVQ44jY1jQNLWhrR5NaKA+wUF5Lw5s3Mk4nktkDWksxg7ut098EgeTQavxLnHqNrCUY88tM+NYtDZWg77FbNQI6hfXxg9QvHNwsH5SQfdWzRnmng7T3waIXEwuaDEdNnZdrjvD5Wg24kKu+K6gV0SbnvmsTYRia6nOczcCz3bd/6hTblXMDsaIUABHHQ2AHcHStlR2YS4UT0s+9NOw9VI+E8xSsYxocflb/QLOe6tLPRF0GUDxCwGSD0BKivLnEtdazf1UuZVbK2aG/Ejk/8XEMhj9EsDXu6Eh8YGosNbg2Nj6keNil+FY8kzmxR058jqDRQce7djVtpoG+94eC/TbhYoqgOZ+EO4dlCPdvZPMuPIL70OrUzcftMNtP+RF55z5b9K/Dz8K5AysySdkRhBhJa8vcWguc9zQ1ulpB/V+3RTnln4Lwsik/HU+aRrmjs3O0wjanNJAuTxsivCjvfU+EOIRhyyu3dLO8n+ENbX94PP1U6IXcZwnqZeqqL5A4e7F483H1XodkRE9NTWxSEWPC9IPpStbnfghysRzWDVIwiRg/M5vVv8TS4e5ChPJPDxPxzMy/2Y5cjSfMlxiH8g9Wqk9UsMrccpVN8sz5cMD8jDkLmxuuaB4LgGmyH6fAEAgkUQWG7G6srljmiPNiDm919d5hIJHhYI+Zvr96XJmx24XFRM1oEWW3Q+ttM7XbO/i1D6lxX3mHke3DL4eW4+W0lwI2ZJq2cHNoiz51v4+YnGWeF52Zc35S9FG+U+cW5dxStMOUy+0hdqBoV3m2BY3G3Ue1EyRaS7YWWXVERF1wREQEREBERAREQFApy7i+WYw+sKB3eALx27wQdi0ix03vYEHqe70+duaWwxuxozqyJGloDd9Id3bP9rrQ89zsCtvKWPFi40cOtr5GglxZbrc86nAeYB2HoAs76rr4+Wsnbj3fPx/tIoYWsaGMAa1oDWgCgABQAHgKWa1Ryl3gR77LZS0ZPq1vmAWdL7SCP8bgmmFMbQ9VEM3lSQWXKz1ozIQ5pvyQUNzBgiPTfjq8augNv5rXjsprf3W/0C63P+OS5gFi3ll+Hf2+9A9FmeDODehH+mynH3Vrl7I28M4g5nQqX8I5gkNDqoKyFzXdDSk/BchratWyTzG4lqHeC4nxCwYJ8CZ0jQ4xt1sP7TXWB3T69K8bXtxOKxbbhb+KYTMrGmhBA7SN7AetEjY/Q0fopvh3G6u1d8mccm4blOx81pjxsk9tDId2Me8A/N+UgtB/KRfQ2rA5l5gbjQWzvTSd3HY0F5kkI2Ia3ctHzE+Q8yL4PIjvxGG7FyWxyPxpHQvY8NkADSQ2r2Nd5oI8GKVYeJHC1rGRtY1t6Q0bCzZrysrk8cLy13cuXyVy3+Dx6cKkfRdZBIq6BI2LrLnGvF5ralIVg2UHxWa7JrhFtt3XN5h4QMnHfF0d8zD+WQdD7dQfQlaeVuMHIxwX7SsJjladiJGmjY9av7+S7CjHFMf8AB5Qzm/qZKZlC6DegbP8ASgD6b+am8Xa8fVO3+z7zdya3KAmiqPKZ3mSNAaXFo7rXO96o+HtYWrlbm8yOOJmAR5bO6bpolNu+WttVDoOvUbdJU1wIBFEHcEb7KN85coNzWB7KbkRg9m6yL2NMcR0FmwRuDv5grL5hjlL6cv8AiSoobyZzc57zg5ZP4lhc0Gtn6B3gXAkF4p111AvzUyVS7TljcbqiIi6kREQEREBERB4MzgUEsjZJI2uc0UDVbetdfHr5leqHGYwUxrWj0AC2ogIiICIiAtc47p9lsXwhBXPPGC0twjtvnQtPsbtTTK4LG4HZRX4ivEcWKfy5sR+wcf8ABTtwsEKZ5q77Yr3jcLI7AAUQmzHB2yn3MfDbJ2ULyuG0TsrQ1Y+Y++pUu4FxlwIFqJRQUu1wyOiEHUfN+F4tHMwHs8wBkgHy9qDWrwAPyO86MvVT9V1zjCHYDnGgYnMkaTfiezI26WJDv6KbcB4h2+LDNtb42ONChqIGr+dqJxbF5c4y/T1vgafBaXYjh8riF6kVIeMvmHg138lrlzDpLZInFpBBFB4IOxBHiF0EQQnA4u3AlEOvViOI0azT8Zxd8rtVXFuKNmq+80ilDmhzSC0gEEEEEHoQR1C0ZfDYpRUkbHj+00FZYeDHE3TExrG+TRQ+ymTSrd/lC/ihy4HY5zIu5LCdbixoBc0uYC8kUbYBqB8KP0knKvGzl4rJnANfu14G4D2mjXodnD0cF1ZIw4FrgCCCCCLBB6gjxC8fCODQ4sZigbpYXOdVk7u8r8Nht6JrnbvdvHVe5ERUgREQEREBERAREQEREBERAREQQT4ls1jFi06g7LivettLgQD6gu9q9lO1Afipqb+EkAJDJu0JuqLG6he/Sg4+zSp602onurTKeifbz5mGHj1UU4pwI70FNFhJEHdQrZq0fwwg9F1+F8J1KRZ3BWEEiwVlg8K0AboOXxbg+rHkj7x1RyNodTbDsPVef4czPkwGd7drnt2FMonWA0VsAH6a8NJUrkjFG/I/alDvhZOTjSB3XVE8dANDoI2t6eNM3UX3RpJvC/SXdo4dRfss45wfdbFqkxwd+h8wrZtqLza3N67jzW6OUO6IM0REBERAREQEREBERAREQEREBERAREQEREEQ+JeO92K1zGPeWvIpjXPIDmObdNBJ72kV5EqVwXpbYo0LHka6LYi5rnarluSCIi6lqyPlWxvQLGUbFfY3WAgyXE5W5ZbgskYHl+p5cCRWmMANYz6AdV20TTu7rQiIjgtEkJ6tW9EGqGa9jsVtXyl9QEREBERAREQEREBERAREQEREBERAREQEREBERB8IWnGPUeRW9aGmpCPMIN6IiAiIgIiICIiAiIgIiICIiAiIgIiICIiAiIgIiICIiAiIgIiICxMe4PkviIM0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Rectangle 12"/>
          <p:cNvSpPr/>
          <p:nvPr/>
        </p:nvSpPr>
        <p:spPr>
          <a:xfrm>
            <a:off x="5259388" y="6316430"/>
            <a:ext cx="241420" cy="36739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0" y="4567917"/>
            <a:ext cx="12573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757" y="1555479"/>
            <a:ext cx="1915886" cy="189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534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381000" y="740228"/>
            <a:ext cx="8534400" cy="1850571"/>
          </a:xfrm>
        </p:spPr>
        <p:txBody>
          <a:bodyPr/>
          <a:lstStyle/>
          <a:p>
            <a:pPr eaLnBrk="1" hangingPunct="1"/>
            <a:r>
              <a:rPr lang="en-US" sz="2800" dirty="0" smtClean="0"/>
              <a:t>A cart is covered by an enclosed transparent box. A ball is attached to the top of the box by a string. Predict: As the box is accelerating toward the right, which will be the best sketch of the situation?</a:t>
            </a:r>
          </a:p>
        </p:txBody>
      </p:sp>
      <p:pic>
        <p:nvPicPr>
          <p:cNvPr id="40963" name="Picture 5" descr="ball1"/>
          <p:cNvPicPr>
            <a:picLocks noChangeAspect="1" noChangeArrowheads="1"/>
          </p:cNvPicPr>
          <p:nvPr/>
        </p:nvPicPr>
        <p:blipFill>
          <a:blip r:embed="rId2"/>
          <a:srcRect/>
          <a:stretch>
            <a:fillRect/>
          </a:stretch>
        </p:blipFill>
        <p:spPr bwMode="auto">
          <a:xfrm>
            <a:off x="3429000" y="2819400"/>
            <a:ext cx="2239963" cy="3232150"/>
          </a:xfrm>
          <a:prstGeom prst="rect">
            <a:avLst/>
          </a:prstGeom>
          <a:noFill/>
          <a:ln w="9525">
            <a:noFill/>
            <a:miter lim="800000"/>
            <a:headEnd/>
            <a:tailEnd/>
          </a:ln>
        </p:spPr>
      </p:pic>
      <p:pic>
        <p:nvPicPr>
          <p:cNvPr id="40964" name="Picture 6" descr="ball2"/>
          <p:cNvPicPr>
            <a:picLocks noChangeAspect="1" noChangeArrowheads="1"/>
          </p:cNvPicPr>
          <p:nvPr/>
        </p:nvPicPr>
        <p:blipFill>
          <a:blip r:embed="rId3"/>
          <a:srcRect/>
          <a:stretch>
            <a:fillRect/>
          </a:stretch>
        </p:blipFill>
        <p:spPr bwMode="auto">
          <a:xfrm>
            <a:off x="381000" y="2819400"/>
            <a:ext cx="2217738" cy="3200400"/>
          </a:xfrm>
          <a:prstGeom prst="rect">
            <a:avLst/>
          </a:prstGeom>
          <a:noFill/>
          <a:ln w="9525">
            <a:noFill/>
            <a:miter lim="800000"/>
            <a:headEnd/>
            <a:tailEnd/>
          </a:ln>
        </p:spPr>
      </p:pic>
      <p:pic>
        <p:nvPicPr>
          <p:cNvPr id="40965" name="Picture 7" descr="ball3"/>
          <p:cNvPicPr>
            <a:picLocks noChangeAspect="1" noChangeArrowheads="1"/>
          </p:cNvPicPr>
          <p:nvPr/>
        </p:nvPicPr>
        <p:blipFill>
          <a:blip r:embed="rId4"/>
          <a:srcRect/>
          <a:stretch>
            <a:fillRect/>
          </a:stretch>
        </p:blipFill>
        <p:spPr bwMode="auto">
          <a:xfrm>
            <a:off x="6553200" y="2819400"/>
            <a:ext cx="2219325" cy="3200400"/>
          </a:xfrm>
          <a:prstGeom prst="rect">
            <a:avLst/>
          </a:prstGeom>
          <a:noFill/>
          <a:ln w="9525">
            <a:noFill/>
            <a:miter lim="800000"/>
            <a:headEnd/>
            <a:tailEnd/>
          </a:ln>
        </p:spPr>
      </p:pic>
      <p:sp>
        <p:nvSpPr>
          <p:cNvPr id="40966" name="Text Box 8"/>
          <p:cNvSpPr txBox="1">
            <a:spLocks noChangeArrowheads="1"/>
          </p:cNvSpPr>
          <p:nvPr/>
        </p:nvSpPr>
        <p:spPr bwMode="auto">
          <a:xfrm>
            <a:off x="4114800" y="5943600"/>
            <a:ext cx="455613" cy="579438"/>
          </a:xfrm>
          <a:prstGeom prst="rect">
            <a:avLst/>
          </a:prstGeom>
          <a:noFill/>
          <a:ln w="9525">
            <a:noFill/>
            <a:miter lim="800000"/>
            <a:headEnd/>
            <a:tailEnd/>
          </a:ln>
        </p:spPr>
        <p:txBody>
          <a:bodyPr wrap="none">
            <a:prstTxWarp prst="textNoShape">
              <a:avLst/>
            </a:prstTxWarp>
            <a:spAutoFit/>
          </a:bodyPr>
          <a:lstStyle/>
          <a:p>
            <a:r>
              <a:rPr lang="en-US" sz="3200"/>
              <a:t>B</a:t>
            </a:r>
          </a:p>
        </p:txBody>
      </p:sp>
      <p:sp>
        <p:nvSpPr>
          <p:cNvPr id="40967" name="Text Box 9"/>
          <p:cNvSpPr txBox="1">
            <a:spLocks noChangeArrowheads="1"/>
          </p:cNvSpPr>
          <p:nvPr/>
        </p:nvSpPr>
        <p:spPr bwMode="auto">
          <a:xfrm>
            <a:off x="7315200" y="6019800"/>
            <a:ext cx="477838" cy="579438"/>
          </a:xfrm>
          <a:prstGeom prst="rect">
            <a:avLst/>
          </a:prstGeom>
          <a:noFill/>
          <a:ln w="9525">
            <a:noFill/>
            <a:miter lim="800000"/>
            <a:headEnd/>
            <a:tailEnd/>
          </a:ln>
        </p:spPr>
        <p:txBody>
          <a:bodyPr wrap="none">
            <a:prstTxWarp prst="textNoShape">
              <a:avLst/>
            </a:prstTxWarp>
            <a:spAutoFit/>
          </a:bodyPr>
          <a:lstStyle/>
          <a:p>
            <a:r>
              <a:rPr lang="en-US" sz="3200"/>
              <a:t>C</a:t>
            </a:r>
          </a:p>
        </p:txBody>
      </p:sp>
      <p:sp>
        <p:nvSpPr>
          <p:cNvPr id="40968" name="Text Box 10"/>
          <p:cNvSpPr txBox="1">
            <a:spLocks noChangeArrowheads="1"/>
          </p:cNvSpPr>
          <p:nvPr/>
        </p:nvSpPr>
        <p:spPr bwMode="auto">
          <a:xfrm>
            <a:off x="1066800" y="5943600"/>
            <a:ext cx="455613" cy="579438"/>
          </a:xfrm>
          <a:prstGeom prst="rect">
            <a:avLst/>
          </a:prstGeom>
          <a:noFill/>
          <a:ln w="9525">
            <a:noFill/>
            <a:miter lim="800000"/>
            <a:headEnd/>
            <a:tailEnd/>
          </a:ln>
        </p:spPr>
        <p:txBody>
          <a:bodyPr wrap="none">
            <a:prstTxWarp prst="textNoShape">
              <a:avLst/>
            </a:prstTxWarp>
            <a:spAutoFit/>
          </a:bodyPr>
          <a:lstStyle/>
          <a:p>
            <a:r>
              <a:rPr lang="en-US" sz="3200"/>
              <a:t>A</a:t>
            </a:r>
          </a:p>
        </p:txBody>
      </p:sp>
      <p:sp>
        <p:nvSpPr>
          <p:cNvPr id="2" name="TextBox 1"/>
          <p:cNvSpPr txBox="1"/>
          <p:nvPr/>
        </p:nvSpPr>
        <p:spPr>
          <a:xfrm>
            <a:off x="2223742" y="0"/>
            <a:ext cx="5091458" cy="707886"/>
          </a:xfrm>
          <a:prstGeom prst="rect">
            <a:avLst/>
          </a:prstGeom>
          <a:noFill/>
        </p:spPr>
        <p:txBody>
          <a:bodyPr wrap="none" rtlCol="0">
            <a:spAutoFit/>
          </a:bodyPr>
          <a:lstStyle/>
          <a:p>
            <a:r>
              <a:rPr lang="en-CA" sz="4000" dirty="0" smtClean="0"/>
              <a:t>Inertia Demonstration</a:t>
            </a:r>
            <a:endParaRPr lang="en-CA" sz="4000" dirty="0"/>
          </a:p>
        </p:txBody>
      </p:sp>
    </p:spTree>
    <p:extLst>
      <p:ext uri="{BB962C8B-B14F-4D97-AF65-F5344CB8AC3E}">
        <p14:creationId xmlns:p14="http://schemas.microsoft.com/office/powerpoint/2010/main" val="1814024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balloon3"/>
          <p:cNvPicPr>
            <a:picLocks noChangeAspect="1" noChangeArrowheads="1"/>
          </p:cNvPicPr>
          <p:nvPr/>
        </p:nvPicPr>
        <p:blipFill>
          <a:blip r:embed="rId2"/>
          <a:srcRect/>
          <a:stretch>
            <a:fillRect/>
          </a:stretch>
        </p:blipFill>
        <p:spPr bwMode="auto">
          <a:xfrm>
            <a:off x="6629400" y="2819400"/>
            <a:ext cx="2293938" cy="3308350"/>
          </a:xfrm>
          <a:prstGeom prst="rect">
            <a:avLst/>
          </a:prstGeom>
          <a:noFill/>
          <a:ln w="9525">
            <a:noFill/>
            <a:miter lim="800000"/>
            <a:headEnd/>
            <a:tailEnd/>
          </a:ln>
        </p:spPr>
      </p:pic>
      <p:pic>
        <p:nvPicPr>
          <p:cNvPr id="41987" name="Picture 9" descr="balloon2"/>
          <p:cNvPicPr>
            <a:picLocks noChangeAspect="1" noChangeArrowheads="1"/>
          </p:cNvPicPr>
          <p:nvPr/>
        </p:nvPicPr>
        <p:blipFill>
          <a:blip r:embed="rId3"/>
          <a:srcRect/>
          <a:stretch>
            <a:fillRect/>
          </a:stretch>
        </p:blipFill>
        <p:spPr bwMode="auto">
          <a:xfrm>
            <a:off x="381000" y="2819400"/>
            <a:ext cx="2271713" cy="3276600"/>
          </a:xfrm>
          <a:prstGeom prst="rect">
            <a:avLst/>
          </a:prstGeom>
          <a:noFill/>
          <a:ln w="9525">
            <a:noFill/>
            <a:miter lim="800000"/>
            <a:headEnd/>
            <a:tailEnd/>
          </a:ln>
        </p:spPr>
      </p:pic>
      <p:pic>
        <p:nvPicPr>
          <p:cNvPr id="41988" name="Picture 10" descr="balloon1"/>
          <p:cNvPicPr>
            <a:picLocks noChangeAspect="1" noChangeArrowheads="1"/>
          </p:cNvPicPr>
          <p:nvPr/>
        </p:nvPicPr>
        <p:blipFill>
          <a:blip r:embed="rId4"/>
          <a:srcRect/>
          <a:stretch>
            <a:fillRect/>
          </a:stretch>
        </p:blipFill>
        <p:spPr bwMode="auto">
          <a:xfrm>
            <a:off x="3505200" y="2819400"/>
            <a:ext cx="2293938" cy="3308350"/>
          </a:xfrm>
          <a:prstGeom prst="rect">
            <a:avLst/>
          </a:prstGeom>
          <a:noFill/>
          <a:ln w="9525">
            <a:noFill/>
            <a:miter lim="800000"/>
            <a:headEnd/>
            <a:tailEnd/>
          </a:ln>
        </p:spPr>
      </p:pic>
      <p:sp>
        <p:nvSpPr>
          <p:cNvPr id="41989" name="Rectangle 2"/>
          <p:cNvSpPr>
            <a:spLocks noGrp="1" noChangeArrowheads="1"/>
          </p:cNvSpPr>
          <p:nvPr>
            <p:ph type="body" idx="1"/>
          </p:nvPr>
        </p:nvSpPr>
        <p:spPr>
          <a:xfrm>
            <a:off x="381000" y="602343"/>
            <a:ext cx="8229600" cy="2068286"/>
          </a:xfrm>
        </p:spPr>
        <p:txBody>
          <a:bodyPr/>
          <a:lstStyle/>
          <a:p>
            <a:pPr eaLnBrk="1" hangingPunct="1"/>
            <a:r>
              <a:rPr lang="en-US" sz="2600" dirty="0" smtClean="0"/>
              <a:t>A cart is covered by an enclosed transparent box. A helium-balloon is attached to the bottom of the box by a string. Predict: As the box is accelerating toward the right, which will be the best sketch of the situation?</a:t>
            </a:r>
          </a:p>
        </p:txBody>
      </p:sp>
      <p:sp>
        <p:nvSpPr>
          <p:cNvPr id="41990" name="Text Box 6"/>
          <p:cNvSpPr txBox="1">
            <a:spLocks noChangeArrowheads="1"/>
          </p:cNvSpPr>
          <p:nvPr/>
        </p:nvSpPr>
        <p:spPr bwMode="auto">
          <a:xfrm>
            <a:off x="4114800" y="5943600"/>
            <a:ext cx="455613" cy="579438"/>
          </a:xfrm>
          <a:prstGeom prst="rect">
            <a:avLst/>
          </a:prstGeom>
          <a:noFill/>
          <a:ln w="9525">
            <a:noFill/>
            <a:miter lim="800000"/>
            <a:headEnd/>
            <a:tailEnd/>
          </a:ln>
        </p:spPr>
        <p:txBody>
          <a:bodyPr wrap="none">
            <a:prstTxWarp prst="textNoShape">
              <a:avLst/>
            </a:prstTxWarp>
            <a:spAutoFit/>
          </a:bodyPr>
          <a:lstStyle/>
          <a:p>
            <a:r>
              <a:rPr lang="en-US" sz="3200"/>
              <a:t>B</a:t>
            </a:r>
          </a:p>
        </p:txBody>
      </p:sp>
      <p:sp>
        <p:nvSpPr>
          <p:cNvPr id="41991" name="Text Box 7"/>
          <p:cNvSpPr txBox="1">
            <a:spLocks noChangeArrowheads="1"/>
          </p:cNvSpPr>
          <p:nvPr/>
        </p:nvSpPr>
        <p:spPr bwMode="auto">
          <a:xfrm>
            <a:off x="7315200" y="6019800"/>
            <a:ext cx="477838" cy="579438"/>
          </a:xfrm>
          <a:prstGeom prst="rect">
            <a:avLst/>
          </a:prstGeom>
          <a:noFill/>
          <a:ln w="9525">
            <a:noFill/>
            <a:miter lim="800000"/>
            <a:headEnd/>
            <a:tailEnd/>
          </a:ln>
        </p:spPr>
        <p:txBody>
          <a:bodyPr wrap="none">
            <a:prstTxWarp prst="textNoShape">
              <a:avLst/>
            </a:prstTxWarp>
            <a:spAutoFit/>
          </a:bodyPr>
          <a:lstStyle/>
          <a:p>
            <a:r>
              <a:rPr lang="en-US" sz="3200"/>
              <a:t>C</a:t>
            </a:r>
          </a:p>
        </p:txBody>
      </p:sp>
      <p:sp>
        <p:nvSpPr>
          <p:cNvPr id="41992" name="Text Box 8"/>
          <p:cNvSpPr txBox="1">
            <a:spLocks noChangeArrowheads="1"/>
          </p:cNvSpPr>
          <p:nvPr/>
        </p:nvSpPr>
        <p:spPr bwMode="auto">
          <a:xfrm>
            <a:off x="1066800" y="5943600"/>
            <a:ext cx="455613" cy="579438"/>
          </a:xfrm>
          <a:prstGeom prst="rect">
            <a:avLst/>
          </a:prstGeom>
          <a:noFill/>
          <a:ln w="9525">
            <a:noFill/>
            <a:miter lim="800000"/>
            <a:headEnd/>
            <a:tailEnd/>
          </a:ln>
        </p:spPr>
        <p:txBody>
          <a:bodyPr wrap="none">
            <a:prstTxWarp prst="textNoShape">
              <a:avLst/>
            </a:prstTxWarp>
            <a:spAutoFit/>
          </a:bodyPr>
          <a:lstStyle/>
          <a:p>
            <a:r>
              <a:rPr lang="en-US" sz="3200"/>
              <a:t>A</a:t>
            </a:r>
          </a:p>
        </p:txBody>
      </p:sp>
      <p:sp>
        <p:nvSpPr>
          <p:cNvPr id="9" name="TextBox 8"/>
          <p:cNvSpPr txBox="1"/>
          <p:nvPr/>
        </p:nvSpPr>
        <p:spPr>
          <a:xfrm>
            <a:off x="1859365" y="0"/>
            <a:ext cx="5917004" cy="707886"/>
          </a:xfrm>
          <a:prstGeom prst="rect">
            <a:avLst/>
          </a:prstGeom>
          <a:noFill/>
        </p:spPr>
        <p:txBody>
          <a:bodyPr wrap="none" rtlCol="0">
            <a:spAutoFit/>
          </a:bodyPr>
          <a:lstStyle/>
          <a:p>
            <a:r>
              <a:rPr lang="en-CA" sz="4000" dirty="0" smtClean="0"/>
              <a:t>Buoyancy Demonstration</a:t>
            </a:r>
            <a:endParaRPr lang="en-CA" sz="4000" dirty="0"/>
          </a:p>
        </p:txBody>
      </p:sp>
    </p:spTree>
    <p:extLst>
      <p:ext uri="{BB962C8B-B14F-4D97-AF65-F5344CB8AC3E}">
        <p14:creationId xmlns:p14="http://schemas.microsoft.com/office/powerpoint/2010/main" val="633810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eaLnBrk="1" hangingPunct="1"/>
            <a:r>
              <a:rPr lang="en-US" sz="2600" dirty="0" smtClean="0"/>
              <a:t>As the cart is accelerating to the right, the heavier air molecules are left behind, to the left, creating a tilted pressure gradient</a:t>
            </a:r>
          </a:p>
        </p:txBody>
      </p:sp>
      <p:pic>
        <p:nvPicPr>
          <p:cNvPr id="43011" name="Picture 11" descr="balloon3"/>
          <p:cNvPicPr>
            <a:picLocks noChangeAspect="1" noChangeArrowheads="1"/>
          </p:cNvPicPr>
          <p:nvPr/>
        </p:nvPicPr>
        <p:blipFill>
          <a:blip r:embed="rId2"/>
          <a:srcRect/>
          <a:stretch>
            <a:fillRect/>
          </a:stretch>
        </p:blipFill>
        <p:spPr bwMode="auto">
          <a:xfrm>
            <a:off x="2819400" y="1828800"/>
            <a:ext cx="3048000" cy="4395788"/>
          </a:xfrm>
          <a:prstGeom prst="rect">
            <a:avLst/>
          </a:prstGeom>
          <a:noFill/>
          <a:ln w="9525">
            <a:noFill/>
            <a:miter lim="800000"/>
            <a:headEnd/>
            <a:tailEnd/>
          </a:ln>
        </p:spPr>
      </p:pic>
      <p:grpSp>
        <p:nvGrpSpPr>
          <p:cNvPr id="2" name="Group 60"/>
          <p:cNvGrpSpPr>
            <a:grpSpLocks/>
          </p:cNvGrpSpPr>
          <p:nvPr/>
        </p:nvGrpSpPr>
        <p:grpSpPr bwMode="auto">
          <a:xfrm>
            <a:off x="1524000" y="3048000"/>
            <a:ext cx="2057400" cy="990600"/>
            <a:chOff x="1524000" y="3048000"/>
            <a:chExt cx="2057400" cy="990600"/>
          </a:xfrm>
        </p:grpSpPr>
        <p:sp>
          <p:nvSpPr>
            <p:cNvPr id="43059" name="TextBox 38"/>
            <p:cNvSpPr txBox="1">
              <a:spLocks noChangeArrowheads="1"/>
            </p:cNvSpPr>
            <p:nvPr/>
          </p:nvSpPr>
          <p:spPr bwMode="auto">
            <a:xfrm>
              <a:off x="1524000" y="3048000"/>
              <a:ext cx="1219199" cy="923330"/>
            </a:xfrm>
            <a:prstGeom prst="rect">
              <a:avLst/>
            </a:prstGeom>
            <a:noFill/>
            <a:ln w="9525">
              <a:noFill/>
              <a:miter lim="800000"/>
              <a:headEnd/>
              <a:tailEnd/>
            </a:ln>
          </p:spPr>
          <p:txBody>
            <a:bodyPr>
              <a:prstTxWarp prst="textNoShape">
                <a:avLst/>
              </a:prstTxWarp>
              <a:spAutoFit/>
            </a:bodyPr>
            <a:lstStyle/>
            <a:p>
              <a:r>
                <a:rPr lang="en-US"/>
                <a:t>Higher air Density, Pressure</a:t>
              </a:r>
            </a:p>
          </p:txBody>
        </p:sp>
        <p:cxnSp>
          <p:nvCxnSpPr>
            <p:cNvPr id="41" name="Straight Arrow Connector 40"/>
            <p:cNvCxnSpPr/>
            <p:nvPr/>
          </p:nvCxnSpPr>
          <p:spPr>
            <a:xfrm>
              <a:off x="2667000" y="3657600"/>
              <a:ext cx="914400" cy="3810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 name="Group 61"/>
          <p:cNvGrpSpPr>
            <a:grpSpLocks/>
          </p:cNvGrpSpPr>
          <p:nvPr/>
        </p:nvGrpSpPr>
        <p:grpSpPr bwMode="auto">
          <a:xfrm>
            <a:off x="4953000" y="1676400"/>
            <a:ext cx="2209800" cy="923925"/>
            <a:chOff x="4953000" y="1676400"/>
            <a:chExt cx="2209799" cy="923330"/>
          </a:xfrm>
        </p:grpSpPr>
        <p:sp>
          <p:nvSpPr>
            <p:cNvPr id="43057" name="TextBox 49"/>
            <p:cNvSpPr txBox="1">
              <a:spLocks noChangeArrowheads="1"/>
            </p:cNvSpPr>
            <p:nvPr/>
          </p:nvSpPr>
          <p:spPr bwMode="auto">
            <a:xfrm>
              <a:off x="5943600" y="1676400"/>
              <a:ext cx="1219199" cy="923330"/>
            </a:xfrm>
            <a:prstGeom prst="rect">
              <a:avLst/>
            </a:prstGeom>
            <a:noFill/>
            <a:ln w="9525">
              <a:noFill/>
              <a:miter lim="800000"/>
              <a:headEnd/>
              <a:tailEnd/>
            </a:ln>
          </p:spPr>
          <p:txBody>
            <a:bodyPr>
              <a:prstTxWarp prst="textNoShape">
                <a:avLst/>
              </a:prstTxWarp>
              <a:spAutoFit/>
            </a:bodyPr>
            <a:lstStyle/>
            <a:p>
              <a:r>
                <a:rPr lang="en-US"/>
                <a:t>Lower air Density, Pressure</a:t>
              </a:r>
            </a:p>
          </p:txBody>
        </p:sp>
        <p:cxnSp>
          <p:nvCxnSpPr>
            <p:cNvPr id="51" name="Straight Arrow Connector 50"/>
            <p:cNvCxnSpPr/>
            <p:nvPr/>
          </p:nvCxnSpPr>
          <p:spPr>
            <a:xfrm rot="10800000" flipV="1">
              <a:off x="4953000" y="1981004"/>
              <a:ext cx="914400" cy="7615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59"/>
          <p:cNvGrpSpPr>
            <a:grpSpLocks/>
          </p:cNvGrpSpPr>
          <p:nvPr/>
        </p:nvGrpSpPr>
        <p:grpSpPr bwMode="auto">
          <a:xfrm>
            <a:off x="3124200" y="1981200"/>
            <a:ext cx="1981200" cy="2438400"/>
            <a:chOff x="3124200" y="1981200"/>
            <a:chExt cx="1981201" cy="2438400"/>
          </a:xfrm>
        </p:grpSpPr>
        <p:sp>
          <p:nvSpPr>
            <p:cNvPr id="6" name="Oval 5"/>
            <p:cNvSpPr/>
            <p:nvPr/>
          </p:nvSpPr>
          <p:spPr>
            <a:xfrm>
              <a:off x="3200400" y="41148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3505200" y="41148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3352800" y="42672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3657600" y="4343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3200400" y="36576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3276600" y="3962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3505200" y="38100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3733800" y="40386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3962400" y="42672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4343401" y="41910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3962400" y="38100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4724401" y="41910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3276600" y="34290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3657600" y="35052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4419601" y="36576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p:cNvSpPr/>
            <p:nvPr/>
          </p:nvSpPr>
          <p:spPr>
            <a:xfrm>
              <a:off x="3352800" y="29718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4038600" y="34290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3886200" y="30480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p:cNvSpPr/>
            <p:nvPr/>
          </p:nvSpPr>
          <p:spPr>
            <a:xfrm>
              <a:off x="4724401" y="31242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5029201" y="3581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4724401" y="2057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3657600" y="22098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3962400" y="22098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p:cNvSpPr/>
            <p:nvPr/>
          </p:nvSpPr>
          <p:spPr>
            <a:xfrm>
              <a:off x="3276600" y="19812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p:cNvSpPr/>
            <p:nvPr/>
          </p:nvSpPr>
          <p:spPr>
            <a:xfrm>
              <a:off x="3581400" y="25146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3200400" y="27432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3200400" y="3200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p:cNvSpPr/>
            <p:nvPr/>
          </p:nvSpPr>
          <p:spPr>
            <a:xfrm>
              <a:off x="3352800" y="3581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Oval 33"/>
            <p:cNvSpPr/>
            <p:nvPr/>
          </p:nvSpPr>
          <p:spPr>
            <a:xfrm>
              <a:off x="3124200" y="4343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p:cNvSpPr/>
            <p:nvPr/>
          </p:nvSpPr>
          <p:spPr>
            <a:xfrm>
              <a:off x="3505200" y="4343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Oval 35"/>
            <p:cNvSpPr/>
            <p:nvPr/>
          </p:nvSpPr>
          <p:spPr>
            <a:xfrm>
              <a:off x="3352800" y="3200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3276600" y="24384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p:cNvSpPr/>
            <p:nvPr/>
          </p:nvSpPr>
          <p:spPr>
            <a:xfrm>
              <a:off x="3352800" y="4114800"/>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5" name="Straight Connector 44"/>
            <p:cNvCxnSpPr/>
            <p:nvPr/>
          </p:nvCxnSpPr>
          <p:spPr>
            <a:xfrm rot="10800000">
              <a:off x="3124200" y="2667000"/>
              <a:ext cx="1981201" cy="3810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3124200" y="3048000"/>
              <a:ext cx="1981201" cy="3810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3124200" y="3429000"/>
              <a:ext cx="1981201" cy="3810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3124200" y="3810000"/>
              <a:ext cx="1981201" cy="3810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a:off x="3124200" y="2286000"/>
              <a:ext cx="1981201" cy="3810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5" name="Group 62"/>
          <p:cNvGrpSpPr>
            <a:grpSpLocks/>
          </p:cNvGrpSpPr>
          <p:nvPr/>
        </p:nvGrpSpPr>
        <p:grpSpPr bwMode="auto">
          <a:xfrm>
            <a:off x="4789488" y="2935288"/>
            <a:ext cx="2754312" cy="809625"/>
            <a:chOff x="4789557" y="2935069"/>
            <a:chExt cx="2754243" cy="809774"/>
          </a:xfrm>
        </p:grpSpPr>
        <p:cxnSp>
          <p:nvCxnSpPr>
            <p:cNvPr id="54" name="Straight Arrow Connector 53"/>
            <p:cNvCxnSpPr/>
            <p:nvPr/>
          </p:nvCxnSpPr>
          <p:spPr>
            <a:xfrm rot="10800000" flipV="1">
              <a:off x="4919729" y="3157360"/>
              <a:ext cx="533387" cy="22864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017" name="TextBox 55"/>
            <p:cNvSpPr txBox="1">
              <a:spLocks noChangeArrowheads="1"/>
            </p:cNvSpPr>
            <p:nvPr/>
          </p:nvSpPr>
          <p:spPr bwMode="auto">
            <a:xfrm>
              <a:off x="5410200" y="2935069"/>
              <a:ext cx="2133600" cy="646331"/>
            </a:xfrm>
            <a:prstGeom prst="rect">
              <a:avLst/>
            </a:prstGeom>
            <a:noFill/>
            <a:ln w="9525">
              <a:noFill/>
              <a:miter lim="800000"/>
              <a:headEnd/>
              <a:tailEnd/>
            </a:ln>
          </p:spPr>
          <p:txBody>
            <a:bodyPr>
              <a:prstTxWarp prst="textNoShape">
                <a:avLst/>
              </a:prstTxWarp>
              <a:spAutoFit/>
            </a:bodyPr>
            <a:lstStyle/>
            <a:p>
              <a:r>
                <a:rPr lang="en-US"/>
                <a:t>Isobars (planes of equal pressure)</a:t>
              </a:r>
            </a:p>
          </p:txBody>
        </p:sp>
        <p:cxnSp>
          <p:nvCxnSpPr>
            <p:cNvPr id="58" name="Straight Arrow Connector 57"/>
            <p:cNvCxnSpPr/>
            <p:nvPr/>
          </p:nvCxnSpPr>
          <p:spPr>
            <a:xfrm rot="10800000" flipV="1">
              <a:off x="4789557" y="3211345"/>
              <a:ext cx="685783" cy="53349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5" name="Text Box 7"/>
          <p:cNvSpPr txBox="1">
            <a:spLocks noChangeArrowheads="1"/>
          </p:cNvSpPr>
          <p:nvPr/>
        </p:nvSpPr>
        <p:spPr bwMode="auto">
          <a:xfrm>
            <a:off x="3924300" y="6219826"/>
            <a:ext cx="477838" cy="579438"/>
          </a:xfrm>
          <a:prstGeom prst="rect">
            <a:avLst/>
          </a:prstGeom>
          <a:noFill/>
          <a:ln w="9525">
            <a:noFill/>
            <a:miter lim="800000"/>
            <a:headEnd/>
            <a:tailEnd/>
          </a:ln>
        </p:spPr>
        <p:txBody>
          <a:bodyPr wrap="none">
            <a:prstTxWarp prst="textNoShape">
              <a:avLst/>
            </a:prstTxWarp>
            <a:spAutoFit/>
          </a:bodyPr>
          <a:lstStyle/>
          <a:p>
            <a:r>
              <a:rPr lang="en-US" sz="3200"/>
              <a:t>C</a:t>
            </a:r>
          </a:p>
        </p:txBody>
      </p:sp>
    </p:spTree>
    <p:extLst>
      <p:ext uri="{BB962C8B-B14F-4D97-AF65-F5344CB8AC3E}">
        <p14:creationId xmlns:p14="http://schemas.microsoft.com/office/powerpoint/2010/main" val="36460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152400" y="573314"/>
            <a:ext cx="8763000" cy="1371600"/>
          </a:xfrm>
        </p:spPr>
        <p:txBody>
          <a:bodyPr/>
          <a:lstStyle/>
          <a:p>
            <a:pPr eaLnBrk="1" hangingPunct="1"/>
            <a:r>
              <a:rPr lang="en-US" sz="2800" dirty="0" smtClean="0"/>
              <a:t>Another way of looking at it:  Gravity acts like a result of acceleration.  This was noted by Einstein and lead to his theory of General Relativity in 1915.</a:t>
            </a:r>
          </a:p>
        </p:txBody>
      </p:sp>
      <p:pic>
        <p:nvPicPr>
          <p:cNvPr id="44035" name="Picture 7" descr="ball3"/>
          <p:cNvPicPr>
            <a:picLocks noChangeAspect="1" noChangeArrowheads="1"/>
          </p:cNvPicPr>
          <p:nvPr/>
        </p:nvPicPr>
        <p:blipFill>
          <a:blip r:embed="rId2"/>
          <a:srcRect/>
          <a:stretch>
            <a:fillRect/>
          </a:stretch>
        </p:blipFill>
        <p:spPr bwMode="auto">
          <a:xfrm>
            <a:off x="1235075" y="2760662"/>
            <a:ext cx="2219325" cy="3200400"/>
          </a:xfrm>
          <a:prstGeom prst="rect">
            <a:avLst/>
          </a:prstGeom>
          <a:noFill/>
          <a:ln w="9525">
            <a:noFill/>
            <a:miter lim="800000"/>
            <a:headEnd/>
            <a:tailEnd/>
          </a:ln>
        </p:spPr>
      </p:pic>
      <p:grpSp>
        <p:nvGrpSpPr>
          <p:cNvPr id="2" name="Group 59"/>
          <p:cNvGrpSpPr>
            <a:grpSpLocks/>
          </p:cNvGrpSpPr>
          <p:nvPr/>
        </p:nvGrpSpPr>
        <p:grpSpPr bwMode="auto">
          <a:xfrm>
            <a:off x="2149475" y="2913062"/>
            <a:ext cx="1676400" cy="1617663"/>
            <a:chOff x="2209800" y="1676400"/>
            <a:chExt cx="1676400" cy="1617663"/>
          </a:xfrm>
        </p:grpSpPr>
        <p:sp>
          <p:nvSpPr>
            <p:cNvPr id="44042" name="Text Box 13"/>
            <p:cNvSpPr txBox="1">
              <a:spLocks noChangeArrowheads="1"/>
            </p:cNvSpPr>
            <p:nvPr/>
          </p:nvSpPr>
          <p:spPr bwMode="auto">
            <a:xfrm>
              <a:off x="2346325" y="1828800"/>
              <a:ext cx="1539875" cy="1465263"/>
            </a:xfrm>
            <a:prstGeom prst="rect">
              <a:avLst/>
            </a:prstGeom>
            <a:solidFill>
              <a:schemeClr val="bg1">
                <a:alpha val="76077"/>
              </a:schemeClr>
            </a:solidFill>
            <a:ln w="9525">
              <a:noFill/>
              <a:miter lim="800000"/>
              <a:headEnd/>
              <a:tailEnd/>
            </a:ln>
          </p:spPr>
          <p:txBody>
            <a:bodyPr>
              <a:prstTxWarp prst="textNoShape">
                <a:avLst/>
              </a:prstTxWarp>
              <a:spAutoFit/>
            </a:bodyPr>
            <a:lstStyle/>
            <a:p>
              <a:r>
                <a:rPr lang="en-US">
                  <a:solidFill>
                    <a:srgbClr val="CC3300"/>
                  </a:solidFill>
                </a:rPr>
                <a:t>Apparent direction of gravity inside accelerating box</a:t>
              </a:r>
            </a:p>
          </p:txBody>
        </p:sp>
        <p:sp>
          <p:nvSpPr>
            <p:cNvPr id="44043" name="Line 12"/>
            <p:cNvSpPr>
              <a:spLocks noChangeShapeType="1"/>
            </p:cNvSpPr>
            <p:nvPr/>
          </p:nvSpPr>
          <p:spPr bwMode="auto">
            <a:xfrm flipH="1">
              <a:off x="2209800" y="1676400"/>
              <a:ext cx="228600" cy="1066800"/>
            </a:xfrm>
            <a:prstGeom prst="line">
              <a:avLst/>
            </a:prstGeom>
            <a:noFill/>
            <a:ln w="25400">
              <a:solidFill>
                <a:srgbClr val="FF0000"/>
              </a:solidFill>
              <a:round/>
              <a:headEnd/>
              <a:tailEnd type="triangle" w="med" len="med"/>
            </a:ln>
          </p:spPr>
          <p:txBody>
            <a:bodyPr>
              <a:prstTxWarp prst="textNoShape">
                <a:avLst/>
              </a:prstTxWarp>
            </a:bodyPr>
            <a:lstStyle/>
            <a:p>
              <a:endParaRPr lang="en-US"/>
            </a:p>
          </p:txBody>
        </p:sp>
      </p:grpSp>
      <p:pic>
        <p:nvPicPr>
          <p:cNvPr id="44037" name="Picture 11" descr="balloon3"/>
          <p:cNvPicPr>
            <a:picLocks noChangeAspect="1" noChangeArrowheads="1"/>
          </p:cNvPicPr>
          <p:nvPr/>
        </p:nvPicPr>
        <p:blipFill>
          <a:blip r:embed="rId3"/>
          <a:srcRect/>
          <a:stretch>
            <a:fillRect/>
          </a:stretch>
        </p:blipFill>
        <p:spPr bwMode="auto">
          <a:xfrm>
            <a:off x="5349875" y="2760662"/>
            <a:ext cx="2293938" cy="3308350"/>
          </a:xfrm>
          <a:prstGeom prst="rect">
            <a:avLst/>
          </a:prstGeom>
          <a:noFill/>
          <a:ln w="9525">
            <a:noFill/>
            <a:miter lim="800000"/>
            <a:headEnd/>
            <a:tailEnd/>
          </a:ln>
        </p:spPr>
      </p:pic>
      <p:grpSp>
        <p:nvGrpSpPr>
          <p:cNvPr id="3" name="Group 60"/>
          <p:cNvGrpSpPr>
            <a:grpSpLocks/>
          </p:cNvGrpSpPr>
          <p:nvPr/>
        </p:nvGrpSpPr>
        <p:grpSpPr bwMode="auto">
          <a:xfrm>
            <a:off x="4816475" y="3124200"/>
            <a:ext cx="1600200" cy="1541462"/>
            <a:chOff x="4876800" y="1887538"/>
            <a:chExt cx="1600200" cy="1541462"/>
          </a:xfrm>
        </p:grpSpPr>
        <p:sp>
          <p:nvSpPr>
            <p:cNvPr id="44040" name="Text Box 86"/>
            <p:cNvSpPr txBox="1">
              <a:spLocks noChangeArrowheads="1"/>
            </p:cNvSpPr>
            <p:nvPr/>
          </p:nvSpPr>
          <p:spPr bwMode="auto">
            <a:xfrm>
              <a:off x="4876800" y="1887538"/>
              <a:ext cx="1539875" cy="1465262"/>
            </a:xfrm>
            <a:prstGeom prst="rect">
              <a:avLst/>
            </a:prstGeom>
            <a:solidFill>
              <a:schemeClr val="bg1">
                <a:alpha val="72940"/>
              </a:schemeClr>
            </a:solidFill>
            <a:ln w="9525">
              <a:noFill/>
              <a:miter lim="800000"/>
              <a:headEnd/>
              <a:tailEnd/>
            </a:ln>
          </p:spPr>
          <p:txBody>
            <a:bodyPr>
              <a:prstTxWarp prst="textNoShape">
                <a:avLst/>
              </a:prstTxWarp>
              <a:spAutoFit/>
            </a:bodyPr>
            <a:lstStyle/>
            <a:p>
              <a:r>
                <a:rPr lang="en-US">
                  <a:solidFill>
                    <a:srgbClr val="CC3300"/>
                  </a:solidFill>
                </a:rPr>
                <a:t>Apparent direction of gravity inside accelerating box</a:t>
              </a:r>
            </a:p>
          </p:txBody>
        </p:sp>
        <p:sp>
          <p:nvSpPr>
            <p:cNvPr id="44041" name="Line 85"/>
            <p:cNvSpPr>
              <a:spLocks noChangeShapeType="1"/>
            </p:cNvSpPr>
            <p:nvPr/>
          </p:nvSpPr>
          <p:spPr bwMode="auto">
            <a:xfrm flipH="1">
              <a:off x="6248400" y="2362200"/>
              <a:ext cx="228600" cy="1066800"/>
            </a:xfrm>
            <a:prstGeom prst="line">
              <a:avLst/>
            </a:prstGeom>
            <a:noFill/>
            <a:ln w="25400">
              <a:solidFill>
                <a:srgbClr val="FF0000"/>
              </a:solidFill>
              <a:round/>
              <a:headEnd/>
              <a:tailEnd type="triangle" w="med" len="med"/>
            </a:ln>
          </p:spPr>
          <p:txBody>
            <a:bodyPr>
              <a:prstTxWarp prst="textNoShape">
                <a:avLst/>
              </a:prstTxWarp>
            </a:bodyPr>
            <a:lstStyle/>
            <a:p>
              <a:endParaRPr lang="en-US"/>
            </a:p>
          </p:txBody>
        </p:sp>
      </p:grpSp>
    </p:spTree>
    <p:extLst>
      <p:ext uri="{BB962C8B-B14F-4D97-AF65-F5344CB8AC3E}">
        <p14:creationId xmlns:p14="http://schemas.microsoft.com/office/powerpoint/2010/main" val="33602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81439" y="972457"/>
            <a:ext cx="3318103" cy="2299778"/>
          </a:xfrm>
        </p:spPr>
        <p:txBody>
          <a:bodyPr/>
          <a:lstStyle/>
          <a:p>
            <a:r>
              <a:rPr lang="en-US" sz="2400" dirty="0" smtClean="0"/>
              <a:t>It’s one of the first things we think about in the morning: What’s the temperature like outside?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916" y="972457"/>
            <a:ext cx="5675084" cy="211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782184" y="167279"/>
            <a:ext cx="7519987" cy="80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r>
              <a:rPr lang="en-US" sz="4400" dirty="0" smtClean="0"/>
              <a:t>Temperature</a:t>
            </a:r>
          </a:p>
        </p:txBody>
      </p:sp>
      <p:sp>
        <p:nvSpPr>
          <p:cNvPr id="7" name="Rectangle 3"/>
          <p:cNvSpPr txBox="1">
            <a:spLocks noChangeArrowheads="1"/>
          </p:cNvSpPr>
          <p:nvPr/>
        </p:nvSpPr>
        <p:spPr bwMode="auto">
          <a:xfrm>
            <a:off x="343522" y="3272235"/>
            <a:ext cx="8397309" cy="328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t>We can </a:t>
            </a:r>
            <a:r>
              <a:rPr lang="en-US" sz="2400" b="1" dirty="0" smtClean="0"/>
              <a:t>measure</a:t>
            </a:r>
            <a:r>
              <a:rPr lang="en-US" sz="2400" dirty="0" smtClean="0"/>
              <a:t> temperature with a thermometer.</a:t>
            </a:r>
          </a:p>
          <a:p>
            <a:r>
              <a:rPr lang="en-US" sz="2400" dirty="0" smtClean="0"/>
              <a:t>Temperature has something to do with microscopic random motions of the atoms in a material </a:t>
            </a:r>
          </a:p>
          <a:p>
            <a:r>
              <a:rPr lang="en-US" sz="2400" dirty="0" smtClean="0"/>
              <a:t>A cold cup of coffee has a low amount of internal thermal energy</a:t>
            </a:r>
          </a:p>
          <a:p>
            <a:r>
              <a:rPr lang="en-US" sz="2400" dirty="0" smtClean="0"/>
              <a:t>If you put it in the microwave, the microwave radiation transfers energy to the coffee, increasing its internal thermal energy, which increases its temperature.</a:t>
            </a:r>
          </a:p>
          <a:p>
            <a:endParaRPr lang="en-US" sz="2400" dirty="0" smtClean="0"/>
          </a:p>
        </p:txBody>
      </p:sp>
    </p:spTree>
    <p:extLst>
      <p:ext uri="{BB962C8B-B14F-4D97-AF65-F5344CB8AC3E}">
        <p14:creationId xmlns:p14="http://schemas.microsoft.com/office/powerpoint/2010/main" val="317727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6029</TotalTime>
  <Words>2081</Words>
  <Application>Microsoft Office PowerPoint</Application>
  <PresentationFormat>On-screen Show (4:3)</PresentationFormat>
  <Paragraphs>311</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Note on Posted Slides</vt:lpstr>
      <vt:lpstr>PHY205H1S  Physics of Everyday Life Class 11: Temperature, Specific Heat and Thermal Expansion </vt:lpstr>
      <vt:lpstr>Chapter 15 Pre-class reading question</vt:lpstr>
      <vt:lpstr>Chapter 15 Pre-class reading question</vt:lpstr>
      <vt:lpstr>PowerPoint Presentation</vt:lpstr>
      <vt:lpstr>PowerPoint Presentation</vt:lpstr>
      <vt:lpstr>As the cart is accelerating to the right, the heavier air molecules are left behind, to the left, creating a tilted pressure gradient</vt:lpstr>
      <vt:lpstr>PowerPoint Presentation</vt:lpstr>
      <vt:lpstr>PowerPoint Presentation</vt:lpstr>
      <vt:lpstr>PowerPoint Presentation</vt:lpstr>
      <vt:lpstr>Temperature</vt:lpstr>
      <vt:lpstr>There is twice as much molecular kinetic energy in 2 liters of boiling water as in 1 liter of boiling water. Which will be the same for both?</vt:lpstr>
      <vt:lpstr>To say that body A has a higher temperature than body B is to say that body A has more</vt:lpstr>
      <vt:lpstr>PowerPoint Presentation</vt:lpstr>
      <vt:lpstr>Temperature Scales</vt:lpstr>
      <vt:lpstr>“Absolute” Temperature</vt:lpstr>
      <vt:lpstr>Temperature Conversion Example</vt:lpstr>
      <vt:lpstr>Is it possible for an object to have a negative Kelvin temperature?</vt:lpstr>
      <vt:lpstr>PowerPoint Presentation</vt:lpstr>
      <vt:lpstr>Heat is a form of energy</vt:lpstr>
      <vt:lpstr>If a red-hot thumbtack is immersed in warm water, the direction of heat flow will be from the</vt:lpstr>
      <vt:lpstr>PowerPoint Presentation</vt:lpstr>
      <vt:lpstr>Quantity of Heat</vt:lpstr>
      <vt:lpstr>PowerPoint Presentation</vt:lpstr>
      <vt:lpstr>Specific Heat Capacity</vt:lpstr>
      <vt:lpstr>The same quantity of heat is added to different amounts of water in two equal-size containers. The temperature of the smaller amount of water</vt:lpstr>
      <vt:lpstr>You heat a half-cup of tea and its temperature rises by 4C. How much will the temperature rise if you add the same amount of heat to a full cup of tea?</vt:lpstr>
      <vt:lpstr>PowerPoint Presentation</vt:lpstr>
      <vt:lpstr>PowerPoint Presentation</vt:lpstr>
      <vt:lpstr>Which has the higher specific heat capacity, water or land?</vt:lpstr>
      <vt:lpstr>PowerPoint Presentation</vt:lpstr>
      <vt:lpstr>PowerPoint Presentation</vt:lpstr>
      <vt:lpstr>PowerPoint Presentation</vt:lpstr>
      <vt:lpstr>Thermal Expansion: watch out!</vt:lpstr>
      <vt:lpstr>Thermal Expansion</vt:lpstr>
      <vt:lpstr>Thermal Expansion:  The exception to the rule</vt:lpstr>
      <vt:lpstr>PowerPoint Presentation</vt:lpstr>
      <vt:lpstr>When a sample of 0C water is heated, it first</vt:lpstr>
      <vt:lpstr>PowerPoint Presentation</vt:lpstr>
      <vt:lpstr>Have a Great Reading Week!</vt:lpstr>
    </vt:vector>
  </TitlesOfParts>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jharlow</cp:lastModifiedBy>
  <cp:revision>363</cp:revision>
  <cp:lastPrinted>2013-02-13T20:25:08Z</cp:lastPrinted>
  <dcterms:created xsi:type="dcterms:W3CDTF">2006-04-27T22:35:13Z</dcterms:created>
  <dcterms:modified xsi:type="dcterms:W3CDTF">2013-03-18T19:27:04Z</dcterms:modified>
</cp:coreProperties>
</file>