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96" r:id="rId2"/>
    <p:sldId id="348" r:id="rId3"/>
    <p:sldId id="349" r:id="rId4"/>
    <p:sldId id="350" r:id="rId5"/>
    <p:sldId id="351" r:id="rId6"/>
    <p:sldId id="354" r:id="rId7"/>
    <p:sldId id="356" r:id="rId8"/>
    <p:sldId id="357" r:id="rId9"/>
    <p:sldId id="361" r:id="rId10"/>
    <p:sldId id="362" r:id="rId11"/>
    <p:sldId id="367" r:id="rId12"/>
    <p:sldId id="368" r:id="rId13"/>
    <p:sldId id="369" r:id="rId14"/>
    <p:sldId id="370" r:id="rId15"/>
    <p:sldId id="371" r:id="rId16"/>
    <p:sldId id="372" r:id="rId17"/>
    <p:sldId id="380" r:id="rId18"/>
    <p:sldId id="384" r:id="rId19"/>
    <p:sldId id="387" r:id="rId20"/>
    <p:sldId id="397" r:id="rId21"/>
    <p:sldId id="390" r:id="rId22"/>
    <p:sldId id="391" r:id="rId2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3B7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1537" autoAdjust="0"/>
  </p:normalViewPr>
  <p:slideViewPr>
    <p:cSldViewPr snapToGrid="0">
      <p:cViewPr varScale="1">
        <p:scale>
          <a:sx n="73" d="100"/>
          <a:sy n="73" d="100"/>
        </p:scale>
        <p:origin x="-1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088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FC8D73-D967-4EDD-82DF-6972042DA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85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02AFC6-CFF9-49C1-A175-58554F48E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9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C8356-5F05-4451-A00A-048D21B93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7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0D2A7-400B-4264-8B7F-1D0B8F8B8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23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A07D7-C793-4A72-A738-BD163E91B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0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5A00D-495A-40B8-BCBF-7F6F73B8C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6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F1B87-95BF-4D11-BAE5-385E00EC3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6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08266-9EF2-431E-A685-97DE79355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95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9485A-D648-4EE2-B3A6-17F943806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2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40AF9-314E-4EF8-8FE6-AD5D90E53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6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DBA10-FEAC-41C0-B3B1-F029D85DB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58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B5DCD-218F-40C8-BC0A-B97316343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8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C2601-D713-490C-BF59-59EC30E6C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99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47093F7-D3D6-4AF3-99FC-12F86668E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20663" y="6580188"/>
            <a:ext cx="16208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999999"/>
                </a:solidFill>
                <a:latin typeface="Times New Roman" pitchFamily="18" charset="0"/>
              </a:rPr>
              <a:t>© 2010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rku.ca/eye/spectru.ht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joyspace.com/en/editorial-cases/herschel-the-infrared-universe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nstoves.co.uk/clarke_boxwood_cast_iron_stove.html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ardian.co.uk/lifeandstyle/2009/apr/04/space-solves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PSXR7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Exhaust_pipe_muffler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allery.nen.gov.uk/asset82730_1795-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ctionalfitmag.com/blog/2012/04/11/coffee-science-review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wenscorning.eu/en/products/residential-insulation/pink044.aspx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msscience8209.edublogs.org/files/2010/10/Convection-1zb8331.gif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219075" y="45720"/>
            <a:ext cx="55054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8738" algn="ctr"/>
            <a:r>
              <a:rPr lang="en-US" sz="4400" b="0" dirty="0">
                <a:solidFill>
                  <a:schemeClr val="tx2"/>
                </a:solidFill>
              </a:rPr>
              <a:t>Conceptual Physics</a:t>
            </a:r>
            <a:br>
              <a:rPr lang="en-US" sz="4400" b="0" dirty="0">
                <a:solidFill>
                  <a:schemeClr val="tx2"/>
                </a:solidFill>
              </a:rPr>
            </a:br>
            <a:r>
              <a:rPr lang="en-US" sz="4000" b="0" dirty="0">
                <a:solidFill>
                  <a:schemeClr val="tx2"/>
                </a:solidFill>
              </a:rPr>
              <a:t>11</a:t>
            </a:r>
            <a:r>
              <a:rPr lang="en-US" sz="4000" b="0" baseline="30000" dirty="0">
                <a:solidFill>
                  <a:schemeClr val="tx2"/>
                </a:solidFill>
              </a:rPr>
              <a:t>th</a:t>
            </a:r>
            <a:r>
              <a:rPr lang="en-US" sz="4000" b="0" dirty="0">
                <a:solidFill>
                  <a:schemeClr val="tx2"/>
                </a:solidFill>
              </a:rPr>
              <a:t> Edition</a:t>
            </a:r>
          </a:p>
        </p:txBody>
      </p:sp>
      <p:pic>
        <p:nvPicPr>
          <p:cNvPr id="51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50520"/>
            <a:ext cx="304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63255" y="1569720"/>
            <a:ext cx="8267178" cy="115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dirty="0" smtClean="0"/>
              <a:t>Chapter 16: </a:t>
            </a:r>
          </a:p>
          <a:p>
            <a:pPr algn="ctr">
              <a:spcBef>
                <a:spcPct val="20000"/>
              </a:spcBef>
            </a:pPr>
            <a:r>
              <a:rPr lang="en-US" sz="3200" dirty="0" smtClean="0"/>
              <a:t>HEAT TRANSFER</a:t>
            </a:r>
            <a:endParaRPr lang="en-US" sz="32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63255" y="3184071"/>
            <a:ext cx="8111274" cy="321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n-US" dirty="0"/>
              <a:t>Conduction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/>
              <a:t>Convection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/>
              <a:t>Radiation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/>
              <a:t>Newton’s Law of Cooling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/>
              <a:t>Global Warming and Greenhouse Effect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endParaRPr lang="en-US" dirty="0" smtClean="0"/>
          </a:p>
          <a:p>
            <a:pPr marL="457200" indent="-457200" algn="l" eaLnBrk="1" hangingPunct="1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613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6" name="Picture 6" descr="16_10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8"/>
          <a:stretch>
            <a:fillRect/>
          </a:stretch>
        </p:blipFill>
        <p:spPr bwMode="auto">
          <a:xfrm>
            <a:off x="296863" y="3429000"/>
            <a:ext cx="8548687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Radiation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Transfer </a:t>
            </a:r>
            <a:r>
              <a:rPr lang="en-US" sz="2800" dirty="0" smtClean="0"/>
              <a:t>of energy </a:t>
            </a:r>
            <a:r>
              <a:rPr lang="en-US" sz="2800" dirty="0" smtClean="0"/>
              <a:t>via electromagnetic waves such as light or infrared.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Tx/>
              <a:buNone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629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Radiation</a:t>
            </a:r>
            <a:endParaRPr lang="en-US" dirty="0" smtClean="0"/>
          </a:p>
          <a:p>
            <a:r>
              <a:rPr lang="en-US" sz="2800" dirty="0" smtClean="0"/>
              <a:t>Transferred energy</a:t>
            </a:r>
          </a:p>
          <a:p>
            <a:r>
              <a:rPr lang="en-US" sz="2800" dirty="0" smtClean="0"/>
              <a:t>Exists as electromagnetic waves ranging from long (radio waves) to short wavelengths (X-rays)</a:t>
            </a:r>
          </a:p>
          <a:p>
            <a:r>
              <a:rPr lang="en-US" sz="2800" dirty="0" smtClean="0"/>
              <a:t>In visible region, ranges from long waves (red) to short waves (violet)</a:t>
            </a:r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" y="3069771"/>
            <a:ext cx="8024909" cy="378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7797798" y="5511798"/>
            <a:ext cx="24769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[image from </a:t>
            </a:r>
            <a:r>
              <a:rPr lang="en-CA" sz="800" dirty="0" smtClean="0">
                <a:hlinkClick r:id="rId3"/>
              </a:rPr>
              <a:t>http://www.yorku.ca/eye/spectru.htm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Wavelength and Frequency</a:t>
            </a:r>
            <a:endParaRPr lang="en-US" dirty="0" smtClean="0"/>
          </a:p>
        </p:txBody>
      </p:sp>
      <p:pic>
        <p:nvPicPr>
          <p:cNvPr id="107528" name="Picture 8" descr="http://outreach.atnf.csiro.au/education/everyone/radio-astronomy/whatis_images/emwav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95" y="889859"/>
            <a:ext cx="7222805" cy="596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103" y="130629"/>
            <a:ext cx="8649676" cy="359523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Radiation</a:t>
            </a:r>
            <a:endParaRPr lang="en-US" dirty="0" smtClean="0"/>
          </a:p>
          <a:p>
            <a:r>
              <a:rPr lang="en-US" sz="2800" dirty="0" smtClean="0"/>
              <a:t>Every object above absolute zero radiates.</a:t>
            </a:r>
          </a:p>
          <a:p>
            <a:r>
              <a:rPr lang="en-US" sz="2800" dirty="0" smtClean="0"/>
              <a:t>From the Sun’s surface comes </a:t>
            </a:r>
            <a:r>
              <a:rPr lang="en-US" sz="2800" b="1" dirty="0" smtClean="0"/>
              <a:t>visible</a:t>
            </a:r>
            <a:r>
              <a:rPr lang="en-US" sz="2800" dirty="0" smtClean="0"/>
              <a:t> light</a:t>
            </a:r>
            <a:r>
              <a:rPr lang="en-US" sz="2800" dirty="0" smtClean="0"/>
              <a:t>, </a:t>
            </a:r>
            <a:r>
              <a:rPr lang="en-US" sz="2800" dirty="0" smtClean="0"/>
              <a:t>or </a:t>
            </a:r>
            <a:r>
              <a:rPr lang="en-US" sz="2800" dirty="0" smtClean="0"/>
              <a:t>solar </a:t>
            </a:r>
            <a:r>
              <a:rPr lang="en-US" sz="2800" dirty="0" smtClean="0"/>
              <a:t>radiation, which we can see.</a:t>
            </a:r>
            <a:endParaRPr lang="en-US" sz="2800" dirty="0" smtClean="0"/>
          </a:p>
          <a:p>
            <a:r>
              <a:rPr lang="en-US" sz="2800" dirty="0" smtClean="0"/>
              <a:t>From the Earth’s surface comes terrestrial radiation in the form of </a:t>
            </a:r>
            <a:r>
              <a:rPr lang="en-US" sz="2800" b="1" dirty="0" smtClean="0"/>
              <a:t>infrared</a:t>
            </a:r>
            <a:r>
              <a:rPr lang="en-US" sz="2800" dirty="0" smtClean="0"/>
              <a:t> waves below our threshold of sight.</a:t>
            </a:r>
          </a:p>
        </p:txBody>
      </p:sp>
      <p:pic>
        <p:nvPicPr>
          <p:cNvPr id="108549" name="Picture 5" descr="http://www.enjoyspace.com/uploads/editorial_cases/juin2009/herschel/infrared-spitzer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469" y="3446256"/>
            <a:ext cx="476250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5674461" y="3323146"/>
            <a:ext cx="66928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 smtClean="0"/>
              <a:t>[image downloaded Feb.1 2013 from </a:t>
            </a:r>
            <a:r>
              <a:rPr lang="en-CA" sz="1000" dirty="0" smtClean="0">
                <a:hlinkClick r:id="rId3"/>
              </a:rPr>
              <a:t>http://www.enjoyspace.com/en/editorial-cases/herschel-the-infrared-universe</a:t>
            </a:r>
            <a:r>
              <a:rPr lang="en-CA" sz="1000" dirty="0" smtClean="0"/>
              <a:t> ]</a:t>
            </a:r>
            <a:endParaRPr lang="en-CA" sz="1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4297" y="4215955"/>
            <a:ext cx="2841174" cy="1200329"/>
            <a:chOff x="114297" y="4215955"/>
            <a:chExt cx="2841174" cy="1200329"/>
          </a:xfrm>
        </p:grpSpPr>
        <p:sp>
          <p:nvSpPr>
            <p:cNvPr id="4" name="TextBox 3"/>
            <p:cNvSpPr txBox="1"/>
            <p:nvPr/>
          </p:nvSpPr>
          <p:spPr>
            <a:xfrm>
              <a:off x="114297" y="4215955"/>
              <a:ext cx="1861457" cy="1200329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 smtClean="0">
                  <a:latin typeface="Comic Sans MS" pitchFamily="66" charset="0"/>
                </a:rPr>
                <a:t>Image in reflected, visible light</a:t>
              </a:r>
              <a:endParaRPr lang="en-CA" sz="2400" dirty="0">
                <a:latin typeface="Comic Sans MS" pitchFamily="66" charset="0"/>
              </a:endParaRPr>
            </a:p>
          </p:txBody>
        </p:sp>
        <p:cxnSp>
          <p:nvCxnSpPr>
            <p:cNvPr id="6" name="Straight Arrow Connector 5"/>
            <p:cNvCxnSpPr>
              <a:stCxn id="4" idx="3"/>
            </p:cNvCxnSpPr>
            <p:nvPr/>
          </p:nvCxnSpPr>
          <p:spPr>
            <a:xfrm flipV="1">
              <a:off x="1975754" y="4506686"/>
              <a:ext cx="979717" cy="309434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878286" y="4031289"/>
            <a:ext cx="3057592" cy="1569660"/>
            <a:chOff x="5878286" y="4031289"/>
            <a:chExt cx="3057592" cy="1569660"/>
          </a:xfrm>
        </p:grpSpPr>
        <p:sp>
          <p:nvSpPr>
            <p:cNvPr id="8" name="TextBox 7"/>
            <p:cNvSpPr txBox="1"/>
            <p:nvPr/>
          </p:nvSpPr>
          <p:spPr>
            <a:xfrm>
              <a:off x="7151914" y="4031289"/>
              <a:ext cx="1783964" cy="15696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 smtClean="0">
                  <a:latin typeface="Comic Sans MS" pitchFamily="66" charset="0"/>
                </a:rPr>
                <a:t>Image in emitted, infrared radiation</a:t>
              </a:r>
              <a:endParaRPr lang="en-CA" sz="2400" dirty="0">
                <a:latin typeface="Comic Sans MS" pitchFamily="66" charset="0"/>
              </a:endParaRPr>
            </a:p>
          </p:txBody>
        </p:sp>
        <p:cxnSp>
          <p:nvCxnSpPr>
            <p:cNvPr id="11" name="Straight Arrow Connector 10"/>
            <p:cNvCxnSpPr>
              <a:stCxn id="8" idx="1"/>
            </p:cNvCxnSpPr>
            <p:nvPr/>
          </p:nvCxnSpPr>
          <p:spPr>
            <a:xfrm flipH="1" flipV="1">
              <a:off x="5878286" y="4506686"/>
              <a:ext cx="1273628" cy="30943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5" name="Picture 7" descr="16_12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3"/>
          <a:stretch>
            <a:fillRect/>
          </a:stretch>
        </p:blipFill>
        <p:spPr bwMode="auto">
          <a:xfrm>
            <a:off x="784362" y="1779814"/>
            <a:ext cx="7559538" cy="485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287"/>
            <a:ext cx="8229600" cy="15430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Blackbody Radiation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Frequency of radiation is proportional to the absolute temperature of the source (          </a:t>
            </a:r>
            <a:r>
              <a:rPr lang="en-US" sz="2800" dirty="0" smtClean="0">
                <a:sym typeface="Symbol" pitchFamily="18" charset="2"/>
              </a:rPr>
              <a:t>).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 dirty="0" smtClean="0">
              <a:sym typeface="Symbol" pitchFamily="18" charset="2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600" dirty="0" smtClean="0">
              <a:sym typeface="Symbol" pitchFamily="18" charset="2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600" dirty="0" smtClean="0">
              <a:sym typeface="Symbol" pitchFamily="18" charset="2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600" dirty="0" smtClean="0">
              <a:sym typeface="Symbol" pitchFamily="18" charset="2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600" dirty="0" smtClean="0">
              <a:sym typeface="Symbol" pitchFamily="18" charset="2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600" dirty="0" smtClean="0">
              <a:sym typeface="Symbol" pitchFamily="18" charset="2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600" dirty="0" smtClean="0">
              <a:sym typeface="Symbol" pitchFamily="18" charset="2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600" dirty="0" smtClean="0">
              <a:sym typeface="Symbol" pitchFamily="18" charset="2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600" dirty="0" smtClean="0">
              <a:sym typeface="Symbol" pitchFamily="18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 smtClean="0">
                <a:sym typeface="Symbol" pitchFamily="18" charset="2"/>
              </a:rPr>
              <a:t/>
            </a:r>
            <a:br>
              <a:rPr lang="en-US" sz="1600" dirty="0" smtClean="0">
                <a:sym typeface="Symbol" pitchFamily="18" charset="2"/>
              </a:rPr>
            </a:br>
            <a:endParaRPr lang="en-US" sz="1600" dirty="0" smtClean="0"/>
          </a:p>
        </p:txBody>
      </p:sp>
      <p:graphicFrame>
        <p:nvGraphicFramePr>
          <p:cNvPr id="1095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256810"/>
              </p:ext>
            </p:extLst>
          </p:nvPr>
        </p:nvGraphicFramePr>
        <p:xfrm>
          <a:off x="6708775" y="1099911"/>
          <a:ext cx="850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0" name="Equation" r:id="rId4" imgW="850680" imgH="380880" progId="Equation.3">
                  <p:embed/>
                </p:oleObj>
              </mc:Choice>
              <mc:Fallback>
                <p:oleObj name="Equation" r:id="rId4" imgW="850680" imgH="3808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8775" y="1099911"/>
                        <a:ext cx="850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8" name="Picture 6" descr="16_14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0"/>
          <a:stretch>
            <a:fillRect/>
          </a:stretch>
        </p:blipFill>
        <p:spPr bwMode="auto">
          <a:xfrm>
            <a:off x="4719638" y="2933700"/>
            <a:ext cx="41084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Radiation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Range of temperatures of radiating objects</a:t>
            </a:r>
          </a:p>
          <a:p>
            <a:r>
              <a:rPr lang="en-US" sz="2400" dirty="0" smtClean="0"/>
              <a:t>Room-temperature emission is in the infrared.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Temperature above 500</a:t>
            </a:r>
            <a:r>
              <a:rPr lang="en-US" sz="2400" dirty="0" smtClean="0">
                <a:sym typeface="Symbol" pitchFamily="18" charset="2"/>
              </a:rPr>
              <a:t>C,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dirty="0" smtClean="0">
                <a:sym typeface="Symbol" pitchFamily="18" charset="2"/>
              </a:rPr>
              <a:t>    red light emitted, longest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dirty="0" smtClean="0">
                <a:sym typeface="Symbol" pitchFamily="18" charset="2"/>
              </a:rPr>
              <a:t>    waves visible.</a:t>
            </a:r>
            <a:endParaRPr lang="en-US" sz="2400" dirty="0" smtClean="0"/>
          </a:p>
          <a:p>
            <a:pPr>
              <a:spcBef>
                <a:spcPct val="0"/>
              </a:spcBef>
            </a:pPr>
            <a:r>
              <a:rPr lang="en-US" sz="2400" dirty="0" smtClean="0"/>
              <a:t>About 600</a:t>
            </a:r>
            <a:r>
              <a:rPr lang="en-US" sz="2400" dirty="0" smtClean="0">
                <a:sym typeface="Symbol" pitchFamily="18" charset="2"/>
              </a:rPr>
              <a:t>C, yellow light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dirty="0" smtClean="0">
                <a:sym typeface="Symbol" pitchFamily="18" charset="2"/>
              </a:rPr>
              <a:t>    emitted.</a:t>
            </a:r>
          </a:p>
          <a:p>
            <a:pPr>
              <a:spcBef>
                <a:spcPct val="0"/>
              </a:spcBef>
            </a:pPr>
            <a:r>
              <a:rPr lang="en-US" sz="2400" dirty="0" smtClean="0">
                <a:sym typeface="Symbol" pitchFamily="18" charset="2"/>
              </a:rPr>
              <a:t>At 1500C, object emits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dirty="0" smtClean="0">
                <a:sym typeface="Symbol" pitchFamily="18" charset="2"/>
              </a:rPr>
              <a:t>    white light (whole range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dirty="0" smtClean="0">
                <a:sym typeface="Symbol" pitchFamily="18" charset="2"/>
              </a:rPr>
              <a:t>    of visible light).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1" name="Picture 5" descr="Clarke Boxwood cast iron stove - wood bur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79814" cy="18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889906" y="176667"/>
            <a:ext cx="7796893" cy="770391"/>
          </a:xfrm>
        </p:spPr>
        <p:txBody>
          <a:bodyPr/>
          <a:lstStyle/>
          <a:p>
            <a:r>
              <a:rPr lang="en-US" dirty="0" smtClean="0"/>
              <a:t>Absorption and Emission</a:t>
            </a:r>
            <a:endParaRPr lang="en-US" dirty="0" smtClean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886" y="1852461"/>
            <a:ext cx="8229600" cy="4525963"/>
          </a:xfrm>
        </p:spPr>
        <p:txBody>
          <a:bodyPr/>
          <a:lstStyle/>
          <a:p>
            <a:r>
              <a:rPr lang="en-US" dirty="0" smtClean="0"/>
              <a:t>Any </a:t>
            </a:r>
            <a:r>
              <a:rPr lang="en-US" dirty="0" smtClean="0"/>
              <a:t>material that absorbs more than it emits is a net absorber.</a:t>
            </a:r>
          </a:p>
          <a:p>
            <a:r>
              <a:rPr lang="en-US" dirty="0" smtClean="0"/>
              <a:t>Any material that emits more than it absorbs is a net emitter.</a:t>
            </a:r>
          </a:p>
          <a:p>
            <a:r>
              <a:rPr lang="en-US" dirty="0" smtClean="0"/>
              <a:t>Net absorption or emission is relative to temperature of surroundings</a:t>
            </a:r>
            <a:r>
              <a:rPr lang="en-US" dirty="0" smtClean="0"/>
              <a:t>.</a:t>
            </a:r>
          </a:p>
          <a:p>
            <a:r>
              <a:rPr lang="en-US" dirty="0" smtClean="0"/>
              <a:t>Good absorbers are good emitters</a:t>
            </a:r>
          </a:p>
          <a:p>
            <a:r>
              <a:rPr lang="en-US" dirty="0" smtClean="0"/>
              <a:t>Poor absorbers are poor emitters</a:t>
            </a:r>
          </a:p>
          <a:p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296472" y="6578525"/>
            <a:ext cx="38475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[image from </a:t>
            </a:r>
            <a:r>
              <a:rPr lang="en-CA" sz="800" dirty="0" smtClean="0">
                <a:hlinkClick r:id="rId3"/>
              </a:rPr>
              <a:t>http://www.ironstoves.co.uk/clarke_boxwood_cast_iron_stove.html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Picture 4" descr="C:\Users\jharlow\Documents\Documents\teaching\everyday13\hewitt materials\hewitt_ch16\figures_photos_16\16_16_Fig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003" y="3301136"/>
            <a:ext cx="3953782" cy="341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185" y="244929"/>
            <a:ext cx="8229600" cy="3056207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Reflection of radiant energy</a:t>
            </a:r>
            <a:endParaRPr lang="en-US" sz="2800" dirty="0" smtClean="0"/>
          </a:p>
          <a:p>
            <a:r>
              <a:rPr lang="en-US" sz="2800" dirty="0" smtClean="0"/>
              <a:t>Any </a:t>
            </a:r>
            <a:r>
              <a:rPr lang="en-US" sz="2800" dirty="0" smtClean="0"/>
              <a:t>surface that reflects very little or no radiant energy looks dark</a:t>
            </a:r>
          </a:p>
          <a:p>
            <a:pPr>
              <a:buFontTx/>
              <a:buNone/>
            </a:pPr>
            <a:r>
              <a:rPr lang="en-US" sz="2800" dirty="0" smtClean="0"/>
              <a:t>	Examples of dark objects: eye pupils, open ends of pipes in a stack, open doorways or windows of distant houses in the daytime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48341" y="3293015"/>
            <a:ext cx="3848101" cy="342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 smtClean="0"/>
              <a:t>Good reflectors are poor absorbers.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Poor absorbers are poor emitters.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 white container will radiate </a:t>
            </a:r>
            <a:r>
              <a:rPr lang="en-US" sz="2800" dirty="0" smtClean="0"/>
              <a:t>heat more slowly than a black container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8212" y="1453243"/>
            <a:ext cx="8229600" cy="481692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Newton’s law of </a:t>
            </a:r>
            <a:r>
              <a:rPr lang="en-US" dirty="0" smtClean="0"/>
              <a:t>cooling:</a:t>
            </a:r>
            <a:endParaRPr lang="en-US" sz="2800" dirty="0" smtClean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dirty="0" smtClean="0">
                <a:sym typeface="Symbol" pitchFamily="18" charset="2"/>
              </a:rPr>
              <a:t>Rate of cooling ~ </a:t>
            </a:r>
            <a:r>
              <a:rPr lang="en-US" sz="2800" i="1" dirty="0" smtClean="0">
                <a:sym typeface="Symbol" pitchFamily="18" charset="2"/>
              </a:rPr>
              <a:t>T</a:t>
            </a:r>
            <a:r>
              <a:rPr lang="en-US" sz="2800" dirty="0" smtClean="0">
                <a:sym typeface="Symbol" pitchFamily="18" charset="2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Rate is proportional </a:t>
            </a:r>
            <a:r>
              <a:rPr lang="en-US" sz="2800" dirty="0" smtClean="0"/>
              <a:t>to the temperature difference, </a:t>
            </a:r>
            <a:r>
              <a:rPr lang="en-US" sz="2800" dirty="0" smtClean="0">
                <a:sym typeface="Symbol" pitchFamily="18" charset="2"/>
              </a:rPr>
              <a:t></a:t>
            </a:r>
            <a:r>
              <a:rPr lang="en-US" sz="2800" i="1" dirty="0" smtClean="0">
                <a:sym typeface="Symbol" pitchFamily="18" charset="2"/>
              </a:rPr>
              <a:t>T</a:t>
            </a:r>
            <a:r>
              <a:rPr lang="en-US" sz="2800" dirty="0" smtClean="0">
                <a:sym typeface="Symbol" pitchFamily="18" charset="2"/>
              </a:rPr>
              <a:t>, between the object and its </a:t>
            </a:r>
            <a:r>
              <a:rPr lang="en-US" sz="2800" dirty="0" smtClean="0">
                <a:sym typeface="Symbol" pitchFamily="18" charset="2"/>
              </a:rPr>
              <a:t>surroundings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Also a</a:t>
            </a:r>
            <a:r>
              <a:rPr lang="en-US" sz="2800" dirty="0" smtClean="0"/>
              <a:t>pplies to rate of warming</a:t>
            </a:r>
            <a:endParaRPr lang="en-US" sz="2800" dirty="0" smtClean="0">
              <a:sym typeface="Symbol" pitchFamily="18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>
                <a:sym typeface="Symbol" pitchFamily="18" charset="2"/>
              </a:rPr>
              <a:t>	</a:t>
            </a:r>
            <a:r>
              <a:rPr lang="en-US" sz="2800" dirty="0" smtClean="0">
                <a:sym typeface="Symbol" pitchFamily="18" charset="2"/>
              </a:rPr>
              <a:t>Examples:</a:t>
            </a:r>
            <a:endParaRPr lang="en-US" sz="2800" dirty="0" smtClean="0">
              <a:sym typeface="Symbol" pitchFamily="18" charset="2"/>
            </a:endParaRPr>
          </a:p>
          <a:p>
            <a:pPr lvl="1">
              <a:lnSpc>
                <a:spcPct val="90000"/>
              </a:lnSpc>
              <a:buFont typeface="Times" pitchFamily="18" charset="0"/>
              <a:buChar char="•"/>
            </a:pPr>
            <a:r>
              <a:rPr lang="en-US" sz="2400" dirty="0" smtClean="0">
                <a:sym typeface="Symbol" pitchFamily="18" charset="2"/>
              </a:rPr>
              <a:t>Warmer </a:t>
            </a:r>
            <a:r>
              <a:rPr lang="en-US" sz="2400" dirty="0" smtClean="0">
                <a:sym typeface="Symbol" pitchFamily="18" charset="2"/>
              </a:rPr>
              <a:t>house leaks more internal energy to the outside than a house that is less warm</a:t>
            </a:r>
            <a:r>
              <a:rPr lang="en-US" sz="2400" dirty="0" smtClean="0">
                <a:sym typeface="Symbol" pitchFamily="18" charset="2"/>
              </a:rPr>
              <a:t>.</a:t>
            </a:r>
          </a:p>
          <a:p>
            <a:pPr lvl="1">
              <a:lnSpc>
                <a:spcPct val="90000"/>
              </a:lnSpc>
              <a:buFont typeface="Times" pitchFamily="18" charset="0"/>
              <a:buChar char="•"/>
            </a:pPr>
            <a:r>
              <a:rPr lang="en-US" sz="2400" dirty="0" smtClean="0">
                <a:sym typeface="Symbol" pitchFamily="18" charset="2"/>
              </a:rPr>
              <a:t>Frozen food will warm faster in a warm room than in a cold room.</a:t>
            </a:r>
            <a:endParaRPr lang="en-US" sz="2400" dirty="0" smtClean="0"/>
          </a:p>
        </p:txBody>
      </p:sp>
      <p:pic>
        <p:nvPicPr>
          <p:cNvPr id="132101" name="Picture 5" descr="Woman holding coffee c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929" y="0"/>
            <a:ext cx="3184071" cy="191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6557875" y="4000501"/>
            <a:ext cx="49568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 image downloaded Feb. 1 2013 from </a:t>
            </a:r>
            <a:r>
              <a:rPr lang="en-CA" sz="800" dirty="0" smtClean="0">
                <a:hlinkClick r:id="rId3"/>
              </a:rPr>
              <a:t>http://www.guardian.co.uk/lifeandstyle/2009/apr/04/space-solves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1258" y="295274"/>
            <a:ext cx="8229600" cy="182744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smtClean="0"/>
              <a:t>Greenhouse effect</a:t>
            </a:r>
            <a:endParaRPr lang="en-US" smtClean="0"/>
          </a:p>
          <a:p>
            <a:r>
              <a:rPr lang="en-US" smtClean="0"/>
              <a:t>Named for a similar temperature-raising effect in florists’ greenhouses</a:t>
            </a:r>
          </a:p>
          <a:p>
            <a:pPr lvl="1"/>
            <a:endParaRPr lang="en-US" smtClean="0">
              <a:sym typeface="Symbol" pitchFamily="18" charset="2"/>
            </a:endParaRPr>
          </a:p>
          <a:p>
            <a:pPr lvl="1"/>
            <a:endParaRPr lang="en-US" smtClean="0">
              <a:sym typeface="Symbol" pitchFamily="18" charset="2"/>
            </a:endParaRPr>
          </a:p>
          <a:p>
            <a:pPr lvl="1"/>
            <a:endParaRPr lang="en-US" smtClean="0">
              <a:sym typeface="Symbol" pitchFamily="18" charset="2"/>
            </a:endParaRPr>
          </a:p>
          <a:p>
            <a:pPr lvl="1">
              <a:buFontTx/>
              <a:buNone/>
            </a:pPr>
            <a:endParaRPr lang="en-US" smtClean="0">
              <a:sym typeface="Symbol" pitchFamily="18" charset="2"/>
            </a:endParaRPr>
          </a:p>
          <a:p>
            <a:pPr lvl="1">
              <a:buFontTx/>
              <a:buNone/>
            </a:pPr>
            <a:endParaRPr lang="en-US" smtClean="0">
              <a:sym typeface="Symbol" pitchFamily="18" charset="2"/>
            </a:endParaRPr>
          </a:p>
          <a:p>
            <a:pPr lvl="1">
              <a:buFontTx/>
              <a:buNone/>
            </a:pPr>
            <a:endParaRPr lang="en-US" sz="2000" smtClean="0">
              <a:sym typeface="Symbol" pitchFamily="18" charset="2"/>
            </a:endParaRPr>
          </a:p>
        </p:txBody>
      </p:sp>
      <p:pic>
        <p:nvPicPr>
          <p:cNvPr id="136199" name="Picture 7" descr="16_21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7"/>
          <a:stretch>
            <a:fillRect/>
          </a:stretch>
        </p:blipFill>
        <p:spPr bwMode="auto">
          <a:xfrm>
            <a:off x="979714" y="2172578"/>
            <a:ext cx="7272434" cy="439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89857" y="144009"/>
            <a:ext cx="8229600" cy="688748"/>
          </a:xfrm>
        </p:spPr>
        <p:txBody>
          <a:bodyPr/>
          <a:lstStyle/>
          <a:p>
            <a:r>
              <a:rPr lang="en-US" dirty="0" smtClean="0"/>
              <a:t>Heat </a:t>
            </a:r>
            <a:r>
              <a:rPr lang="en-US" dirty="0" smtClean="0"/>
              <a:t>Transfer</a:t>
            </a:r>
            <a:endParaRPr lang="en-US" dirty="0" smtClean="0"/>
          </a:p>
        </p:txBody>
      </p:sp>
      <p:sp>
        <p:nvSpPr>
          <p:cNvPr id="788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77587" y="800100"/>
            <a:ext cx="8654142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Objects in thermal contact at </a:t>
            </a:r>
            <a:r>
              <a:rPr lang="en-US" dirty="0" smtClean="0"/>
              <a:t>different temperatures </a:t>
            </a:r>
            <a:r>
              <a:rPr lang="en-US" dirty="0" smtClean="0"/>
              <a:t>tend to reach a common temperature in three ways</a:t>
            </a:r>
            <a:r>
              <a:rPr lang="en-US" dirty="0" smtClean="0"/>
              <a:t>:</a:t>
            </a:r>
            <a:endParaRPr lang="en-US" dirty="0" smtClean="0"/>
          </a:p>
        </p:txBody>
      </p:sp>
      <p:pic>
        <p:nvPicPr>
          <p:cNvPr id="78855" name="Picture 1031" descr="Heat transmittance via conduction, convection and radi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58" y="2295142"/>
            <a:ext cx="7641771" cy="443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5958032" y="3179019"/>
            <a:ext cx="6094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[Image from Beodom.com Copyright </a:t>
            </a:r>
            <a:r>
              <a:rPr lang="en-CA" sz="1200" dirty="0" err="1" smtClean="0"/>
              <a:t>Ecovolve</a:t>
            </a:r>
            <a:r>
              <a:rPr lang="en-CA" sz="1200" dirty="0" smtClean="0"/>
              <a:t> S.A.S. 2006-2013.  </a:t>
            </a:r>
            <a:r>
              <a:rPr lang="en-CA" sz="1200" dirty="0" smtClean="0">
                <a:hlinkClick r:id="rId3"/>
              </a:rPr>
              <a:t>http://goo.gl/PSXR7</a:t>
            </a:r>
            <a:r>
              <a:rPr lang="en-CA" sz="1200" dirty="0" smtClean="0"/>
              <a:t> </a:t>
            </a:r>
            <a:endParaRPr lang="en-CA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885" y="489857"/>
            <a:ext cx="8278585" cy="5666014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4000" dirty="0" smtClean="0"/>
              <a:t>Greenhouse Gases</a:t>
            </a:r>
            <a:endParaRPr lang="en-US" sz="36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The Earth’s atmosphere contains mostly Nitrogen and Oxygen, both of which are transparent (non-absorbing) of both visible and infrared radiation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Certain gases are </a:t>
            </a:r>
            <a:r>
              <a:rPr lang="en-US" sz="2800" i="1" dirty="0" smtClean="0"/>
              <a:t>transparent</a:t>
            </a:r>
            <a:r>
              <a:rPr lang="en-US" sz="2800" dirty="0" smtClean="0"/>
              <a:t> for visible radiation, but </a:t>
            </a:r>
            <a:r>
              <a:rPr lang="en-US" sz="2800" i="1" dirty="0" smtClean="0"/>
              <a:t>absorbing</a:t>
            </a:r>
            <a:r>
              <a:rPr lang="en-US" sz="2800" dirty="0" smtClean="0"/>
              <a:t> for infrared radiation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These are called “greenhouse gases”: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Carbon Dioxide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Water </a:t>
            </a:r>
            <a:r>
              <a:rPr lang="en-US" sz="2400" dirty="0" err="1" smtClean="0"/>
              <a:t>vapour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Methane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Nitrous oxide</a:t>
            </a: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>
              <a:sym typeface="Symbol" pitchFamily="18" charset="2"/>
            </a:endParaRPr>
          </a:p>
        </p:txBody>
      </p:sp>
      <p:pic>
        <p:nvPicPr>
          <p:cNvPr id="161794" name="Picture 2" descr="http://upload.wikimedia.org/wikipedia/commons/thumb/7/7c/Exhaust_pipe_muffler.JPG/320px-Exhaust_pipe_muff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26" y="4180113"/>
            <a:ext cx="3723974" cy="247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74781" y="6658885"/>
            <a:ext cx="34692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[image from </a:t>
            </a:r>
            <a:r>
              <a:rPr lang="en-CA" sz="800" dirty="0" smtClean="0">
                <a:hlinkClick r:id="rId3"/>
              </a:rPr>
              <a:t>http://en.wikipedia.org/wiki/File:Exhaust_pipe_muffler.JPG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424315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70" name="Picture 6" descr="16_22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0"/>
          <a:stretch>
            <a:fillRect/>
          </a:stretch>
        </p:blipFill>
        <p:spPr bwMode="auto">
          <a:xfrm>
            <a:off x="5519058" y="2954610"/>
            <a:ext cx="3624942" cy="387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8192" y="120952"/>
            <a:ext cx="8605156" cy="283365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Greenhouse Effect on Earth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Energy absorbed </a:t>
            </a:r>
            <a:r>
              <a:rPr lang="en-US" sz="2800" dirty="0" smtClean="0"/>
              <a:t>as visible light from </a:t>
            </a:r>
            <a:r>
              <a:rPr lang="en-US" sz="2800" dirty="0" smtClean="0"/>
              <a:t>the Sun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Part reradiated by Earth as longer-wavelength </a:t>
            </a:r>
            <a:r>
              <a:rPr lang="en-US" sz="2800" dirty="0" smtClean="0"/>
              <a:t>infrared radiation</a:t>
            </a:r>
          </a:p>
          <a:p>
            <a:r>
              <a:rPr lang="en-US" sz="2800" dirty="0" smtClean="0"/>
              <a:t>Terrestrial radiation absorbed by atmospheric greenhouse gases and re-emitted back to Earth.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>
              <a:sym typeface="Symbol" pitchFamily="18" charset="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1734" y="2954610"/>
            <a:ext cx="5029199" cy="303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/>
              <a:t>Equilibrium temperature determined by concentration of greenhouse gases in the atmosphere</a:t>
            </a:r>
          </a:p>
          <a:p>
            <a:r>
              <a:rPr lang="en-US" sz="2800" dirty="0" smtClean="0"/>
              <a:t>More greenhouse gases means higher temperature earth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3" name="Picture 5" descr="Atmospheric carbon dioxide concentration from 1750 to 2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993" y="138104"/>
            <a:ext cx="5899586" cy="383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428" y="4117188"/>
            <a:ext cx="86029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/>
              <a:t>To examine times before systematic direct measurements began in 1958, scientists rely on data from bubbles trapped in polar ice cores.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/>
              <a:t>For the past several thousand years, up until the last couple of centuries, average CO</a:t>
            </a:r>
            <a:r>
              <a:rPr lang="en-CA" sz="2400" baseline="-25000" dirty="0" smtClean="0"/>
              <a:t>2</a:t>
            </a:r>
            <a:r>
              <a:rPr lang="en-CA" sz="2400" dirty="0" smtClean="0"/>
              <a:t> concentration hovered in the 250 to 280 </a:t>
            </a:r>
            <a:r>
              <a:rPr lang="en-CA" sz="2400" dirty="0" err="1" smtClean="0"/>
              <a:t>ppmv</a:t>
            </a:r>
            <a:r>
              <a:rPr lang="en-CA" sz="2400" dirty="0" smtClean="0"/>
              <a:t> range.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1600" dirty="0" smtClean="0"/>
              <a:t>http://www.windows2universe.org/earth/climate/greenhouse_effect_gases.html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45795" y="261257"/>
            <a:ext cx="8229600" cy="786719"/>
          </a:xfrm>
        </p:spPr>
        <p:txBody>
          <a:bodyPr/>
          <a:lstStyle/>
          <a:p>
            <a:r>
              <a:rPr lang="en-US" dirty="0" smtClean="0"/>
              <a:t>Conduction</a:t>
            </a:r>
          </a:p>
        </p:txBody>
      </p:sp>
      <p:sp>
        <p:nvSpPr>
          <p:cNvPr id="798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533525"/>
            <a:ext cx="8229600" cy="1503589"/>
          </a:xfrm>
        </p:spPr>
        <p:txBody>
          <a:bodyPr/>
          <a:lstStyle/>
          <a:p>
            <a:r>
              <a:rPr lang="en-US" sz="2800" dirty="0" smtClean="0"/>
              <a:t>Transfer </a:t>
            </a:r>
            <a:r>
              <a:rPr lang="en-US" sz="2800" dirty="0" smtClean="0"/>
              <a:t>of internal energy by electron and molecular collisions within a substance, especially a solid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79878" name="Picture 1030" descr="16_02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1"/>
          <a:stretch>
            <a:fillRect/>
          </a:stretch>
        </p:blipFill>
        <p:spPr bwMode="auto">
          <a:xfrm>
            <a:off x="2522764" y="2971799"/>
            <a:ext cx="4075663" cy="367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1029" descr="Copper Ket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957" y="3828411"/>
            <a:ext cx="3053444" cy="302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8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07105"/>
          </a:xfrm>
        </p:spPr>
        <p:txBody>
          <a:bodyPr/>
          <a:lstStyle/>
          <a:p>
            <a:r>
              <a:rPr lang="en-US" dirty="0" smtClean="0"/>
              <a:t>Conduction</a:t>
            </a:r>
          </a:p>
        </p:txBody>
      </p:sp>
      <p:sp>
        <p:nvSpPr>
          <p:cNvPr id="808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65817" y="996043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Conductors</a:t>
            </a:r>
          </a:p>
          <a:p>
            <a:r>
              <a:rPr lang="en-US" sz="2800" dirty="0" smtClean="0"/>
              <a:t>Good conductors conduct heat quickly.</a:t>
            </a:r>
            <a:endParaRPr lang="en-US" dirty="0" smtClean="0"/>
          </a:p>
          <a:p>
            <a:pPr lvl="1"/>
            <a:r>
              <a:rPr lang="en-US" dirty="0" smtClean="0"/>
              <a:t>Substances with loosely held electrons transfer energy quickly to other electrons throughout the solid.</a:t>
            </a:r>
          </a:p>
          <a:p>
            <a:pPr lvl="1">
              <a:buFontTx/>
              <a:buNone/>
            </a:pPr>
            <a:r>
              <a:rPr lang="en-US" dirty="0" smtClean="0"/>
              <a:t>	Example: </a:t>
            </a:r>
            <a:r>
              <a:rPr lang="en-US" sz="2400" dirty="0" smtClean="0"/>
              <a:t>Silver, copper, and other solid metals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04588" y="6642556"/>
            <a:ext cx="46394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[image of kettle </a:t>
            </a:r>
            <a:r>
              <a:rPr lang="en-CA" sz="800" dirty="0" err="1" smtClean="0"/>
              <a:t>downloqaded</a:t>
            </a:r>
            <a:r>
              <a:rPr lang="en-CA" sz="800" dirty="0" smtClean="0"/>
              <a:t> Feb. 1 2013 from </a:t>
            </a:r>
            <a:r>
              <a:rPr lang="en-CA" sz="800" dirty="0" smtClean="0">
                <a:hlinkClick r:id="rId3"/>
              </a:rPr>
              <a:t>http://gallery.nen.gov.uk/asset82730_1795-.html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5" name="Picture 1029" descr="Styrofoam Cup Coffee 200x300 Coffee Science 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163286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Conduction</a:t>
            </a:r>
          </a:p>
        </p:txBody>
      </p:sp>
      <p:sp>
        <p:nvSpPr>
          <p:cNvPr id="819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2694213"/>
            <a:ext cx="8409214" cy="343194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Poor </a:t>
            </a:r>
            <a:r>
              <a:rPr lang="en-US" dirty="0" smtClean="0"/>
              <a:t>conductors are insulators.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molecules with tightly held electrons in a substance vibrate in place and transfer energy slowly—these are good insulators (and poor conductors).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</a:t>
            </a:r>
            <a:r>
              <a:rPr lang="en-US" dirty="0" smtClean="0"/>
              <a:t>Examples: </a:t>
            </a:r>
            <a:r>
              <a:rPr lang="en-US" dirty="0" smtClean="0"/>
              <a:t>Glass, wool, wood, paper, cork, plastic foam</a:t>
            </a:r>
            <a:r>
              <a:rPr lang="en-US" dirty="0" smtClean="0"/>
              <a:t>, </a:t>
            </a:r>
            <a:r>
              <a:rPr lang="en-US" dirty="0" smtClean="0"/>
              <a:t>air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32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879417" y="6642556"/>
            <a:ext cx="52645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[image downloaded Feb. 1 2013 from </a:t>
            </a:r>
            <a:r>
              <a:rPr lang="en-CA" sz="800" dirty="0" smtClean="0">
                <a:hlinkClick r:id="rId3"/>
              </a:rPr>
              <a:t>http://www.functionalfitmag.com/blog/2012/04/11/coffee-science-review/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889" y="440871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Insulation</a:t>
            </a:r>
          </a:p>
          <a:p>
            <a:r>
              <a:rPr lang="en-US" sz="2800" dirty="0" smtClean="0"/>
              <a:t>Doesn’t </a:t>
            </a:r>
            <a:r>
              <a:rPr lang="en-US" sz="2800" i="1" dirty="0" smtClean="0"/>
              <a:t>prevent</a:t>
            </a:r>
            <a:r>
              <a:rPr lang="en-US" sz="2800" dirty="0" smtClean="0"/>
              <a:t> the flow of internal energy</a:t>
            </a:r>
          </a:p>
          <a:p>
            <a:r>
              <a:rPr lang="en-US" sz="2800" i="1" dirty="0" smtClean="0"/>
              <a:t>Slows</a:t>
            </a:r>
            <a:r>
              <a:rPr lang="en-US" sz="2800" dirty="0" smtClean="0"/>
              <a:t> the rate at which internal energy flows</a:t>
            </a:r>
            <a:endParaRPr lang="en-US" dirty="0" smtClean="0"/>
          </a:p>
          <a:p>
            <a:pPr>
              <a:buFontTx/>
              <a:buNone/>
            </a:pPr>
            <a:r>
              <a:rPr lang="en-US" sz="2800" dirty="0" smtClean="0"/>
              <a:t>	Example:</a:t>
            </a:r>
            <a:r>
              <a:rPr lang="en-US" dirty="0" smtClean="0"/>
              <a:t> </a:t>
            </a:r>
            <a:r>
              <a:rPr lang="en-US" sz="2400" dirty="0" smtClean="0"/>
              <a:t>Rock wool or fiberglass between walls slows 		 the transfer of internal energy from a warm 		 house to a cool exterior in winter, and the 		 reverse in summer.</a:t>
            </a:r>
          </a:p>
        </p:txBody>
      </p:sp>
      <p:pic>
        <p:nvPicPr>
          <p:cNvPr id="87045" name="Picture 5" descr="http://owenscorning.eu/images/graphics/beauty_thermalinsul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47" y="3881436"/>
            <a:ext cx="5334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73995" y="6626227"/>
            <a:ext cx="5170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[image downloaded Feb.1 2013 from </a:t>
            </a:r>
            <a:r>
              <a:rPr lang="en-CA" sz="800" dirty="0" smtClean="0">
                <a:hlinkClick r:id="rId3"/>
              </a:rPr>
              <a:t>http://owenscorning.eu/en/products/residential-insulation/pink044.aspx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Convection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5181600" cy="4525963"/>
          </a:xfrm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  <a:p>
            <a:r>
              <a:rPr lang="en-US" sz="2800" dirty="0" smtClean="0"/>
              <a:t>Transfer of heat involving only bulk motion of fluids</a:t>
            </a:r>
            <a:endParaRPr lang="en-US" dirty="0" smtClean="0"/>
          </a:p>
          <a:p>
            <a:pPr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800" dirty="0" smtClean="0"/>
              <a:t>Examples:</a:t>
            </a:r>
            <a:endParaRPr lang="en-US" sz="2800" dirty="0" smtClean="0"/>
          </a:p>
          <a:p>
            <a:pPr lvl="1">
              <a:buFont typeface="Times" pitchFamily="18" charset="0"/>
              <a:buChar char="•"/>
            </a:pPr>
            <a:r>
              <a:rPr lang="en-US" sz="2400" dirty="0" smtClean="0"/>
              <a:t>Visible shimmer of air above a hot stove or above asphalt on a hot day</a:t>
            </a:r>
          </a:p>
          <a:p>
            <a:pPr lvl="1">
              <a:buFont typeface="Times" pitchFamily="18" charset="0"/>
              <a:buChar char="•"/>
            </a:pPr>
            <a:r>
              <a:rPr lang="en-US" sz="2400" dirty="0" smtClean="0"/>
              <a:t>Visible shimmers in water due to temperature difference</a:t>
            </a:r>
            <a:endParaRPr lang="en-US" dirty="0" smtClean="0"/>
          </a:p>
        </p:txBody>
      </p:sp>
      <p:pic>
        <p:nvPicPr>
          <p:cNvPr id="89095" name="Picture 7" descr="16_04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0"/>
          <a:stretch>
            <a:fillRect/>
          </a:stretch>
        </p:blipFill>
        <p:spPr bwMode="auto">
          <a:xfrm>
            <a:off x="6127749" y="148984"/>
            <a:ext cx="2428421" cy="346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6" name="Picture 8" descr="16_05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0"/>
          <a:stretch>
            <a:fillRect/>
          </a:stretch>
        </p:blipFill>
        <p:spPr bwMode="auto">
          <a:xfrm>
            <a:off x="6086475" y="3805238"/>
            <a:ext cx="1911350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7" name="Picture 5" descr="http://bmsscience8209.edublogs.org/files/2010/10/Convection-1zb833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831" y="40005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73529" y="144010"/>
            <a:ext cx="8229600" cy="688748"/>
          </a:xfrm>
        </p:spPr>
        <p:txBody>
          <a:bodyPr/>
          <a:lstStyle/>
          <a:p>
            <a:r>
              <a:rPr lang="en-US" dirty="0" smtClean="0"/>
              <a:t>Convection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5557" y="829808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Reason warm air rises</a:t>
            </a:r>
          </a:p>
          <a:p>
            <a:r>
              <a:rPr lang="en-US" sz="2800" dirty="0" smtClean="0"/>
              <a:t>Warm air expands, becomes less dense, and is buoyed upward.</a:t>
            </a:r>
          </a:p>
          <a:p>
            <a:r>
              <a:rPr lang="en-US" sz="2800" dirty="0" smtClean="0"/>
              <a:t>It rises until its density equals that of the surrounding air.</a:t>
            </a: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	</a:t>
            </a:r>
            <a:r>
              <a:rPr lang="en-US" sz="2800" dirty="0" smtClean="0"/>
              <a:t>Example:</a:t>
            </a:r>
            <a:r>
              <a:rPr lang="en-US" dirty="0" smtClean="0"/>
              <a:t> </a:t>
            </a:r>
            <a:r>
              <a:rPr lang="en-US" sz="2400" dirty="0" smtClean="0"/>
              <a:t>Smoke from a fire rises and blends with the 		</a:t>
            </a:r>
            <a:r>
              <a:rPr lang="en-US" sz="1200" dirty="0" smtClean="0"/>
              <a:t> </a:t>
            </a:r>
            <a:r>
              <a:rPr lang="en-US" sz="400" dirty="0" smtClean="0"/>
              <a:t> </a:t>
            </a:r>
            <a:r>
              <a:rPr lang="en-US" sz="2400" dirty="0" smtClean="0"/>
              <a:t>surrounding cool air.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0" y="6302829"/>
            <a:ext cx="43717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[animation from </a:t>
            </a:r>
            <a:r>
              <a:rPr lang="en-CA" sz="800" dirty="0" smtClean="0">
                <a:hlinkClick r:id="rId3"/>
              </a:rPr>
              <a:t>http://bmsscience8209.edublogs.org/files/2010/10/Convection-1zb8331.gif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2" name="Picture 6" descr="16_09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5" b="5907"/>
          <a:stretch>
            <a:fillRect/>
          </a:stretch>
        </p:blipFill>
        <p:spPr bwMode="auto">
          <a:xfrm>
            <a:off x="5600701" y="4059768"/>
            <a:ext cx="3416280" cy="268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4" name="Picture 8" descr="16_09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72" b="5907"/>
          <a:stretch>
            <a:fillRect/>
          </a:stretch>
        </p:blipFill>
        <p:spPr bwMode="auto">
          <a:xfrm>
            <a:off x="5891006" y="1214220"/>
            <a:ext cx="3252994" cy="263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957" y="239485"/>
            <a:ext cx="8229600" cy="594904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Winds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Result of uneven heating of the air near the ground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Absorption of Sun’s energy occurs</a:t>
            </a:r>
            <a:br>
              <a:rPr lang="en-US" sz="2400" dirty="0" smtClean="0"/>
            </a:br>
            <a:r>
              <a:rPr lang="en-US" sz="2400" dirty="0" smtClean="0"/>
              <a:t>more readily on different parts of </a:t>
            </a:r>
            <a:br>
              <a:rPr lang="en-US" sz="2400" dirty="0" smtClean="0"/>
            </a:br>
            <a:r>
              <a:rPr lang="en-US" sz="2400" dirty="0" smtClean="0"/>
              <a:t>Earth’s surface.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Sea breeze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The ground warms more than water</a:t>
            </a:r>
            <a:br>
              <a:rPr lang="en-US" sz="2400" dirty="0" smtClean="0"/>
            </a:br>
            <a:r>
              <a:rPr lang="en-US" sz="2400" dirty="0" smtClean="0"/>
              <a:t> in the daytime.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Warm air close to the ground rises </a:t>
            </a:r>
            <a:br>
              <a:rPr lang="en-US" sz="2400" dirty="0" smtClean="0"/>
            </a:br>
            <a:r>
              <a:rPr lang="en-US" sz="2400" dirty="0" smtClean="0"/>
              <a:t>and is replaced by cooler air from </a:t>
            </a:r>
            <a:br>
              <a:rPr lang="en-US" sz="2400" dirty="0" smtClean="0"/>
            </a:br>
            <a:r>
              <a:rPr lang="en-US" sz="2400" dirty="0" smtClean="0"/>
              <a:t>above the water</a:t>
            </a:r>
            <a:r>
              <a:rPr lang="en-US" sz="2400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At night the ground cools faster,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   and the cycle is reversed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5606</TotalTime>
  <Words>756</Words>
  <Application>Microsoft Office PowerPoint</Application>
  <PresentationFormat>On-screen Show (4:3)</PresentationFormat>
  <Paragraphs>153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Times New Roman</vt:lpstr>
      <vt:lpstr>Batang</vt:lpstr>
      <vt:lpstr>Times</vt:lpstr>
      <vt:lpstr>Symbol</vt:lpstr>
      <vt:lpstr>Default Design</vt:lpstr>
      <vt:lpstr>Microsoft Equation 3.0</vt:lpstr>
      <vt:lpstr>PowerPoint Presentation</vt:lpstr>
      <vt:lpstr>Heat Transfer</vt:lpstr>
      <vt:lpstr>Conduction</vt:lpstr>
      <vt:lpstr>Conduction</vt:lpstr>
      <vt:lpstr>Conduction</vt:lpstr>
      <vt:lpstr>PowerPoint Presentation</vt:lpstr>
      <vt:lpstr>Convection</vt:lpstr>
      <vt:lpstr>Convection</vt:lpstr>
      <vt:lpstr>PowerPoint Presentation</vt:lpstr>
      <vt:lpstr>Radiation</vt:lpstr>
      <vt:lpstr>PowerPoint Presentation</vt:lpstr>
      <vt:lpstr>Wavelength and Frequency</vt:lpstr>
      <vt:lpstr>PowerPoint Presentation</vt:lpstr>
      <vt:lpstr>PowerPoint Presentation</vt:lpstr>
      <vt:lpstr>Radiation</vt:lpstr>
      <vt:lpstr>Absorption and Emission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Hewitt/Lyons/Suchocki/Yeh, Conceptual Integrated Science</dc:title>
  <dc:creator>Ashley Taylor Anderson</dc:creator>
  <cp:lastModifiedBy>jharlow</cp:lastModifiedBy>
  <cp:revision>338</cp:revision>
  <cp:lastPrinted>2013-02-01T17:08:54Z</cp:lastPrinted>
  <dcterms:created xsi:type="dcterms:W3CDTF">2006-04-27T22:35:13Z</dcterms:created>
  <dcterms:modified xsi:type="dcterms:W3CDTF">2013-02-01T18:32:26Z</dcterms:modified>
</cp:coreProperties>
</file>