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465" r:id="rId2"/>
    <p:sldId id="398" r:id="rId3"/>
    <p:sldId id="466" r:id="rId4"/>
    <p:sldId id="468" r:id="rId5"/>
    <p:sldId id="444" r:id="rId6"/>
    <p:sldId id="446" r:id="rId7"/>
    <p:sldId id="469" r:id="rId8"/>
    <p:sldId id="349" r:id="rId9"/>
    <p:sldId id="449" r:id="rId10"/>
    <p:sldId id="470" r:id="rId11"/>
    <p:sldId id="471" r:id="rId12"/>
    <p:sldId id="354" r:id="rId13"/>
    <p:sldId id="472" r:id="rId14"/>
    <p:sldId id="436" r:id="rId15"/>
    <p:sldId id="356" r:id="rId16"/>
    <p:sldId id="357" r:id="rId17"/>
    <p:sldId id="473" r:id="rId18"/>
    <p:sldId id="439" r:id="rId19"/>
    <p:sldId id="433" r:id="rId20"/>
    <p:sldId id="437" r:id="rId21"/>
    <p:sldId id="362" r:id="rId22"/>
    <p:sldId id="451" r:id="rId23"/>
    <p:sldId id="367" r:id="rId24"/>
    <p:sldId id="368" r:id="rId25"/>
    <p:sldId id="452" r:id="rId26"/>
    <p:sldId id="369" r:id="rId27"/>
    <p:sldId id="370" r:id="rId28"/>
    <p:sldId id="474" r:id="rId29"/>
    <p:sldId id="458" r:id="rId30"/>
    <p:sldId id="456" r:id="rId31"/>
    <p:sldId id="475" r:id="rId32"/>
    <p:sldId id="380" r:id="rId33"/>
    <p:sldId id="454" r:id="rId34"/>
    <p:sldId id="384" r:id="rId35"/>
    <p:sldId id="434" r:id="rId36"/>
    <p:sldId id="462" r:id="rId37"/>
    <p:sldId id="435" r:id="rId38"/>
    <p:sldId id="460" r:id="rId39"/>
    <p:sldId id="476" r:id="rId40"/>
    <p:sldId id="387" r:id="rId41"/>
    <p:sldId id="397" r:id="rId42"/>
    <p:sldId id="390" r:id="rId43"/>
    <p:sldId id="477" r:id="rId44"/>
    <p:sldId id="478" r:id="rId45"/>
    <p:sldId id="480" r:id="rId46"/>
    <p:sldId id="481" r:id="rId47"/>
    <p:sldId id="400" r:id="rId4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3B79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3" autoAdjust="0"/>
    <p:restoredTop sz="91537" autoAdjust="0"/>
  </p:normalViewPr>
  <p:slideViewPr>
    <p:cSldViewPr snapToGrid="0">
      <p:cViewPr varScale="1">
        <p:scale>
          <a:sx n="60" d="100"/>
          <a:sy n="60" d="100"/>
        </p:scale>
        <p:origin x="-3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7" d="100"/>
          <a:sy n="77" d="100"/>
        </p:scale>
        <p:origin x="-208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8003"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8004"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8005"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DFC8D73-D967-4EDD-82DF-6972042DAD1C}" type="slidenum">
              <a:rPr lang="en-US"/>
              <a:pPr>
                <a:defRPr/>
              </a:pPr>
              <a:t>‹#›</a:t>
            </a:fld>
            <a:endParaRPr lang="en-US"/>
          </a:p>
        </p:txBody>
      </p:sp>
    </p:spTree>
    <p:extLst>
      <p:ext uri="{BB962C8B-B14F-4D97-AF65-F5344CB8AC3E}">
        <p14:creationId xmlns:p14="http://schemas.microsoft.com/office/powerpoint/2010/main" val="3199185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8915"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506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8919"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602AFC6-CFF9-49C1-A175-58554F48E7A1}" type="slidenum">
              <a:rPr lang="en-US"/>
              <a:pPr>
                <a:defRPr/>
              </a:pPr>
              <a:t>‹#›</a:t>
            </a:fld>
            <a:endParaRPr lang="en-US"/>
          </a:p>
        </p:txBody>
      </p:sp>
    </p:spTree>
    <p:extLst>
      <p:ext uri="{BB962C8B-B14F-4D97-AF65-F5344CB8AC3E}">
        <p14:creationId xmlns:p14="http://schemas.microsoft.com/office/powerpoint/2010/main" val="2397995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Rot="1" noChangeAspect="1" noChangeArrowheads="1" noTextEdit="1"/>
          </p:cNvSpPr>
          <p:nvPr>
            <p:ph type="sldImg"/>
          </p:nvPr>
        </p:nvSpPr>
        <p:spPr>
          <a:ln/>
        </p:spPr>
      </p:sp>
      <p:sp>
        <p:nvSpPr>
          <p:cNvPr id="83971" name="Rectangle 1027"/>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C.   No.</a:t>
            </a: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C.   Both of the above.</a:t>
            </a:r>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C.  radiation.</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C. </a:t>
            </a:r>
            <a:r>
              <a:rPr lang="en-US" smtClean="0"/>
              <a:t>Both A and B.</a:t>
            </a:r>
            <a:endParaRPr lang="en-US" smtClean="0">
              <a:ea typeface="Batang" pitchFamily="18" charset="-127"/>
            </a:endParaRP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B.  An object that absorbs energy well is black.</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A.   Dirty snow.</a:t>
            </a:r>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B.  emitter.</a:t>
            </a:r>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A.  supports this knowledge.</a:t>
            </a:r>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Batang" pitchFamily="18" charset="-127"/>
              </a:rPr>
              <a:t>B.  more infrared radiation than visible.</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DC8356-5F05-4451-A00A-048D21B93481}" type="slidenum">
              <a:rPr lang="en-US"/>
              <a:pPr>
                <a:defRPr/>
              </a:pPr>
              <a:t>‹#›</a:t>
            </a:fld>
            <a:endParaRPr lang="en-US"/>
          </a:p>
        </p:txBody>
      </p:sp>
    </p:spTree>
    <p:extLst>
      <p:ext uri="{BB962C8B-B14F-4D97-AF65-F5344CB8AC3E}">
        <p14:creationId xmlns:p14="http://schemas.microsoft.com/office/powerpoint/2010/main" val="217947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0D2A7-400B-4264-8B7F-1D0B8F8B879A}" type="slidenum">
              <a:rPr lang="en-US"/>
              <a:pPr>
                <a:defRPr/>
              </a:pPr>
              <a:t>‹#›</a:t>
            </a:fld>
            <a:endParaRPr lang="en-US"/>
          </a:p>
        </p:txBody>
      </p:sp>
    </p:spTree>
    <p:extLst>
      <p:ext uri="{BB962C8B-B14F-4D97-AF65-F5344CB8AC3E}">
        <p14:creationId xmlns:p14="http://schemas.microsoft.com/office/powerpoint/2010/main" val="123612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EA07D7-C793-4A72-A738-BD163E91B774}" type="slidenum">
              <a:rPr lang="en-US"/>
              <a:pPr>
                <a:defRPr/>
              </a:pPr>
              <a:t>‹#›</a:t>
            </a:fld>
            <a:endParaRPr lang="en-US"/>
          </a:p>
        </p:txBody>
      </p:sp>
    </p:spTree>
    <p:extLst>
      <p:ext uri="{BB962C8B-B14F-4D97-AF65-F5344CB8AC3E}">
        <p14:creationId xmlns:p14="http://schemas.microsoft.com/office/powerpoint/2010/main" val="334340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85A00D-495A-40B8-BCBF-7F6F73B8CAAD}" type="slidenum">
              <a:rPr lang="en-US"/>
              <a:pPr>
                <a:defRPr/>
              </a:pPr>
              <a:t>‹#›</a:t>
            </a:fld>
            <a:endParaRPr lang="en-US"/>
          </a:p>
        </p:txBody>
      </p:sp>
    </p:spTree>
    <p:extLst>
      <p:ext uri="{BB962C8B-B14F-4D97-AF65-F5344CB8AC3E}">
        <p14:creationId xmlns:p14="http://schemas.microsoft.com/office/powerpoint/2010/main" val="1739466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DF1B87-95BF-4D11-BAE5-385E00EC3F98}" type="slidenum">
              <a:rPr lang="en-US"/>
              <a:pPr>
                <a:defRPr/>
              </a:pPr>
              <a:t>‹#›</a:t>
            </a:fld>
            <a:endParaRPr lang="en-US"/>
          </a:p>
        </p:txBody>
      </p:sp>
    </p:spTree>
    <p:extLst>
      <p:ext uri="{BB962C8B-B14F-4D97-AF65-F5344CB8AC3E}">
        <p14:creationId xmlns:p14="http://schemas.microsoft.com/office/powerpoint/2010/main" val="8771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08266-9EF2-431E-A685-97DE79355250}" type="slidenum">
              <a:rPr lang="en-US"/>
              <a:pPr>
                <a:defRPr/>
              </a:pPr>
              <a:t>‹#›</a:t>
            </a:fld>
            <a:endParaRPr lang="en-US"/>
          </a:p>
        </p:txBody>
      </p:sp>
    </p:spTree>
    <p:extLst>
      <p:ext uri="{BB962C8B-B14F-4D97-AF65-F5344CB8AC3E}">
        <p14:creationId xmlns:p14="http://schemas.microsoft.com/office/powerpoint/2010/main" val="977895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89485A-D648-4EE2-B3A6-17F9438066E6}" type="slidenum">
              <a:rPr lang="en-US"/>
              <a:pPr>
                <a:defRPr/>
              </a:pPr>
              <a:t>‹#›</a:t>
            </a:fld>
            <a:endParaRPr lang="en-US"/>
          </a:p>
        </p:txBody>
      </p:sp>
    </p:spTree>
    <p:extLst>
      <p:ext uri="{BB962C8B-B14F-4D97-AF65-F5344CB8AC3E}">
        <p14:creationId xmlns:p14="http://schemas.microsoft.com/office/powerpoint/2010/main" val="1570022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940AF9-314E-4EF8-8FE6-AD5D90E530A4}" type="slidenum">
              <a:rPr lang="en-US"/>
              <a:pPr>
                <a:defRPr/>
              </a:pPr>
              <a:t>‹#›</a:t>
            </a:fld>
            <a:endParaRPr lang="en-US"/>
          </a:p>
        </p:txBody>
      </p:sp>
    </p:spTree>
    <p:extLst>
      <p:ext uri="{BB962C8B-B14F-4D97-AF65-F5344CB8AC3E}">
        <p14:creationId xmlns:p14="http://schemas.microsoft.com/office/powerpoint/2010/main" val="278736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3DBA10-FEAC-41C0-B3B1-F029D85DBCED}" type="slidenum">
              <a:rPr lang="en-US"/>
              <a:pPr>
                <a:defRPr/>
              </a:pPr>
              <a:t>‹#›</a:t>
            </a:fld>
            <a:endParaRPr lang="en-US"/>
          </a:p>
        </p:txBody>
      </p:sp>
    </p:spTree>
    <p:extLst>
      <p:ext uri="{BB962C8B-B14F-4D97-AF65-F5344CB8AC3E}">
        <p14:creationId xmlns:p14="http://schemas.microsoft.com/office/powerpoint/2010/main" val="1762958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CB5DCD-218F-40C8-BC0A-B97316343049}" type="slidenum">
              <a:rPr lang="en-US"/>
              <a:pPr>
                <a:defRPr/>
              </a:pPr>
              <a:t>‹#›</a:t>
            </a:fld>
            <a:endParaRPr lang="en-US"/>
          </a:p>
        </p:txBody>
      </p:sp>
    </p:spTree>
    <p:extLst>
      <p:ext uri="{BB962C8B-B14F-4D97-AF65-F5344CB8AC3E}">
        <p14:creationId xmlns:p14="http://schemas.microsoft.com/office/powerpoint/2010/main" val="88538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EC2601-D713-490C-BF59-59EC30E6C2D7}" type="slidenum">
              <a:rPr lang="en-US"/>
              <a:pPr>
                <a:defRPr/>
              </a:pPr>
              <a:t>‹#›</a:t>
            </a:fld>
            <a:endParaRPr lang="en-US"/>
          </a:p>
        </p:txBody>
      </p:sp>
    </p:spTree>
    <p:extLst>
      <p:ext uri="{BB962C8B-B14F-4D97-AF65-F5344CB8AC3E}">
        <p14:creationId xmlns:p14="http://schemas.microsoft.com/office/powerpoint/2010/main" val="267049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7093F7-D3D6-4AF3-99FC-12F86668EB5F}" type="slidenum">
              <a:rPr lang="en-US"/>
              <a:pPr>
                <a:defRPr/>
              </a:pPr>
              <a:t>‹#›</a:t>
            </a:fld>
            <a:endParaRPr lang="en-US"/>
          </a:p>
        </p:txBody>
      </p:sp>
      <p:sp>
        <p:nvSpPr>
          <p:cNvPr id="1031" name="Text Box 7"/>
          <p:cNvSpPr txBox="1">
            <a:spLocks noChangeArrowheads="1"/>
          </p:cNvSpPr>
          <p:nvPr userDrawn="1"/>
        </p:nvSpPr>
        <p:spPr bwMode="auto">
          <a:xfrm>
            <a:off x="220663" y="6580188"/>
            <a:ext cx="1620837" cy="152400"/>
          </a:xfrm>
          <a:prstGeom prst="rect">
            <a:avLst/>
          </a:prstGeom>
          <a:noFill/>
          <a:ln w="9525">
            <a:noFill/>
            <a:miter lim="800000"/>
            <a:headEnd/>
            <a:tailEnd/>
          </a:ln>
          <a:effec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000">
                <a:solidFill>
                  <a:srgbClr val="999999"/>
                </a:solidFill>
                <a:latin typeface="Times New Roman" pitchFamily="18" charset="0"/>
              </a:rPr>
              <a:t>© 2010 Pearson Education, Inc.</a:t>
            </a: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gallery.nen.gov.uk/asset82730_1795-.html"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unctionalfitmag.com/blog/2012/04/11/coffee-science-review/"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owenscorning.eu/en/products/residential-insulation/pink044.aspx"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bmsscience8209.edublogs.org/files/2010/10/Convection-1zb8331.gif" TargetMode="Externa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bmycharity.com/beckysclimb"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yorku.ca/eye/spectru.ht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enjoyspace.com/en/editorial-cases/herschel-the-infrared-universe"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ironstoves.co.uk/clarke_boxwood_cast_iron_stove.html"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guardian.co.uk/lifeandstyle/2009/apr/04/space-solves"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design-simulation.com/ip/simulationlibrary/evaporation.php" TargetMode="External"/><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File:Exhaust_pipe_muffler.JPG"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light.utoronto.ca/"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hyperlink" Target="http://en.wikipedia.org/wiki/File:Deep_water_wave.gi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goo.gl/PSXR7"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CA" dirty="0" smtClean="0"/>
              <a:t>Note on Posted Slides</a:t>
            </a:r>
            <a:endParaRPr lang="en-CA" dirty="0"/>
          </a:p>
        </p:txBody>
      </p:sp>
      <p:sp>
        <p:nvSpPr>
          <p:cNvPr id="3" name="Content Placeholder 2"/>
          <p:cNvSpPr>
            <a:spLocks noGrp="1"/>
          </p:cNvSpPr>
          <p:nvPr>
            <p:ph idx="1"/>
          </p:nvPr>
        </p:nvSpPr>
        <p:spPr>
          <a:xfrm>
            <a:off x="457200" y="1143000"/>
            <a:ext cx="8229600" cy="4983163"/>
          </a:xfrm>
        </p:spPr>
        <p:txBody>
          <a:bodyPr/>
          <a:lstStyle/>
          <a:p>
            <a:r>
              <a:rPr lang="en-CA" dirty="0" smtClean="0"/>
              <a:t>These are the slides that I intended to show in class on </a:t>
            </a:r>
            <a:r>
              <a:rPr lang="en-CA" dirty="0" smtClean="0"/>
              <a:t>Mon</a:t>
            </a:r>
            <a:r>
              <a:rPr lang="en-CA" dirty="0" smtClean="0"/>
              <a:t>. </a:t>
            </a:r>
            <a:r>
              <a:rPr lang="en-CA" dirty="0" smtClean="0"/>
              <a:t>Feb. </a:t>
            </a:r>
            <a:r>
              <a:rPr lang="en-CA" dirty="0" smtClean="0"/>
              <a:t>25</a:t>
            </a:r>
            <a:r>
              <a:rPr lang="en-CA" dirty="0" smtClean="0"/>
              <a:t>, </a:t>
            </a:r>
            <a:r>
              <a:rPr lang="en-CA" dirty="0" smtClean="0"/>
              <a:t>2013.  </a:t>
            </a:r>
          </a:p>
          <a:p>
            <a:r>
              <a:rPr lang="en-CA" dirty="0" smtClean="0"/>
              <a:t>They contain important ideas and questions from your reading.  </a:t>
            </a:r>
          </a:p>
          <a:p>
            <a:r>
              <a:rPr lang="en-CA" dirty="0" smtClean="0"/>
              <a:t>Due to time constraints, I was probably not able to show all the slides during class.  </a:t>
            </a:r>
          </a:p>
          <a:p>
            <a:r>
              <a:rPr lang="en-CA" dirty="0"/>
              <a:t>T</a:t>
            </a:r>
            <a:r>
              <a:rPr lang="en-CA" dirty="0" smtClean="0"/>
              <a:t>hey are all posted here for completeness.</a:t>
            </a:r>
          </a:p>
        </p:txBody>
      </p:sp>
    </p:spTree>
    <p:extLst>
      <p:ext uri="{BB962C8B-B14F-4D97-AF65-F5344CB8AC3E}">
        <p14:creationId xmlns:p14="http://schemas.microsoft.com/office/powerpoint/2010/main" val="319808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1029" descr="Copper Ke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957" y="3828411"/>
            <a:ext cx="3053444" cy="3029589"/>
          </a:xfrm>
          <a:prstGeom prst="rect">
            <a:avLst/>
          </a:prstGeom>
          <a:noFill/>
          <a:extLst>
            <a:ext uri="{909E8E84-426E-40DD-AFC4-6F175D3DCCD1}">
              <a14:hiddenFill xmlns:a14="http://schemas.microsoft.com/office/drawing/2010/main">
                <a:solidFill>
                  <a:srgbClr val="FFFFFF"/>
                </a:solidFill>
              </a14:hiddenFill>
            </a:ext>
          </a:extLst>
        </p:spPr>
      </p:pic>
      <p:sp>
        <p:nvSpPr>
          <p:cNvPr id="80898" name="Rectangle 1026"/>
          <p:cNvSpPr>
            <a:spLocks noGrp="1" noChangeArrowheads="1"/>
          </p:cNvSpPr>
          <p:nvPr>
            <p:ph type="title"/>
          </p:nvPr>
        </p:nvSpPr>
        <p:spPr>
          <a:xfrm>
            <a:off x="457200" y="274638"/>
            <a:ext cx="8229600" cy="607105"/>
          </a:xfrm>
        </p:spPr>
        <p:txBody>
          <a:bodyPr/>
          <a:lstStyle/>
          <a:p>
            <a:r>
              <a:rPr lang="en-US" dirty="0" smtClean="0"/>
              <a:t>Conduction</a:t>
            </a:r>
          </a:p>
        </p:txBody>
      </p:sp>
      <p:sp>
        <p:nvSpPr>
          <p:cNvPr id="80899" name="Rectangle 1027"/>
          <p:cNvSpPr>
            <a:spLocks noGrp="1" noChangeArrowheads="1"/>
          </p:cNvSpPr>
          <p:nvPr>
            <p:ph type="body" idx="1"/>
          </p:nvPr>
        </p:nvSpPr>
        <p:spPr>
          <a:xfrm>
            <a:off x="465817" y="996043"/>
            <a:ext cx="8229600" cy="4525963"/>
          </a:xfrm>
        </p:spPr>
        <p:txBody>
          <a:bodyPr/>
          <a:lstStyle/>
          <a:p>
            <a:pPr>
              <a:buFontTx/>
              <a:buNone/>
            </a:pPr>
            <a:r>
              <a:rPr lang="en-US" dirty="0" smtClean="0"/>
              <a:t>Conductors</a:t>
            </a:r>
          </a:p>
          <a:p>
            <a:r>
              <a:rPr lang="en-US" sz="2800" dirty="0" smtClean="0"/>
              <a:t>Good conductors conduct heat quickly.</a:t>
            </a:r>
            <a:endParaRPr lang="en-US" dirty="0" smtClean="0"/>
          </a:p>
          <a:p>
            <a:pPr lvl="1"/>
            <a:r>
              <a:rPr lang="en-US" dirty="0" smtClean="0"/>
              <a:t>Substances with loosely held electrons transfer energy quickly to other electrons throughout the solid.</a:t>
            </a:r>
          </a:p>
          <a:p>
            <a:pPr lvl="1">
              <a:buFontTx/>
              <a:buNone/>
            </a:pPr>
            <a:r>
              <a:rPr lang="en-US" dirty="0" smtClean="0"/>
              <a:t>	Example: </a:t>
            </a:r>
            <a:r>
              <a:rPr lang="en-US" sz="2400" dirty="0" smtClean="0"/>
              <a:t>Silver, copper, and other solid metals</a:t>
            </a:r>
          </a:p>
        </p:txBody>
      </p:sp>
      <p:sp>
        <p:nvSpPr>
          <p:cNvPr id="2" name="TextBox 1"/>
          <p:cNvSpPr txBox="1"/>
          <p:nvPr/>
        </p:nvSpPr>
        <p:spPr>
          <a:xfrm>
            <a:off x="4504588" y="6642556"/>
            <a:ext cx="4639412" cy="215444"/>
          </a:xfrm>
          <a:prstGeom prst="rect">
            <a:avLst/>
          </a:prstGeom>
          <a:noFill/>
        </p:spPr>
        <p:txBody>
          <a:bodyPr wrap="none" rtlCol="0">
            <a:spAutoFit/>
          </a:bodyPr>
          <a:lstStyle/>
          <a:p>
            <a:r>
              <a:rPr lang="en-CA" sz="800" dirty="0" smtClean="0"/>
              <a:t>[image of kettle </a:t>
            </a:r>
            <a:r>
              <a:rPr lang="en-CA" sz="800" dirty="0" err="1" smtClean="0"/>
              <a:t>downloqaded</a:t>
            </a:r>
            <a:r>
              <a:rPr lang="en-CA" sz="800" dirty="0" smtClean="0"/>
              <a:t> Feb. 1 2013 from </a:t>
            </a:r>
            <a:r>
              <a:rPr lang="en-CA" sz="800" dirty="0" smtClean="0">
                <a:hlinkClick r:id="rId3"/>
              </a:rPr>
              <a:t>http://gallery.nen.gov.uk/asset82730_1795-.html</a:t>
            </a:r>
            <a:r>
              <a:rPr lang="en-CA" sz="800" dirty="0" smtClean="0"/>
              <a:t> ]</a:t>
            </a:r>
            <a:endParaRPr lang="en-CA" sz="800" dirty="0"/>
          </a:p>
        </p:txBody>
      </p:sp>
    </p:spTree>
    <p:extLst>
      <p:ext uri="{BB962C8B-B14F-4D97-AF65-F5344CB8AC3E}">
        <p14:creationId xmlns:p14="http://schemas.microsoft.com/office/powerpoint/2010/main" val="377339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1029" descr="Styrofoam Cup Coffee 200x300 Coffee Science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63286"/>
            <a:ext cx="190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1922" name="Rectangle 1026"/>
          <p:cNvSpPr>
            <a:spLocks noGrp="1" noChangeArrowheads="1"/>
          </p:cNvSpPr>
          <p:nvPr>
            <p:ph type="title"/>
          </p:nvPr>
        </p:nvSpPr>
        <p:spPr/>
        <p:txBody>
          <a:bodyPr/>
          <a:lstStyle/>
          <a:p>
            <a:r>
              <a:rPr lang="en-US" smtClean="0"/>
              <a:t>Conduction</a:t>
            </a:r>
          </a:p>
        </p:txBody>
      </p:sp>
      <p:sp>
        <p:nvSpPr>
          <p:cNvPr id="81923" name="Rectangle 1027"/>
          <p:cNvSpPr>
            <a:spLocks noGrp="1" noChangeArrowheads="1"/>
          </p:cNvSpPr>
          <p:nvPr>
            <p:ph type="body" idx="1"/>
          </p:nvPr>
        </p:nvSpPr>
        <p:spPr>
          <a:xfrm>
            <a:off x="457200" y="2694213"/>
            <a:ext cx="8409214" cy="3431949"/>
          </a:xfrm>
        </p:spPr>
        <p:txBody>
          <a:bodyPr/>
          <a:lstStyle/>
          <a:p>
            <a:pPr>
              <a:lnSpc>
                <a:spcPct val="90000"/>
              </a:lnSpc>
            </a:pPr>
            <a:r>
              <a:rPr lang="en-US" dirty="0" smtClean="0"/>
              <a:t>Poor conductors are insulators.</a:t>
            </a:r>
          </a:p>
          <a:p>
            <a:pPr lvl="1">
              <a:lnSpc>
                <a:spcPct val="90000"/>
              </a:lnSpc>
            </a:pPr>
            <a:r>
              <a:rPr lang="en-US" sz="3200" dirty="0" smtClean="0"/>
              <a:t>molecules with tightly held electrons in a substance vibrate in place and transfer energy slowly—these are good insulators (and poor conductors).</a:t>
            </a:r>
          </a:p>
          <a:p>
            <a:pPr>
              <a:lnSpc>
                <a:spcPct val="90000"/>
              </a:lnSpc>
              <a:buFontTx/>
              <a:buNone/>
            </a:pPr>
            <a:r>
              <a:rPr lang="en-US" dirty="0" smtClean="0"/>
              <a:t>	Examples: Glass, wool, wood, paper, cork, plastic foam, air</a:t>
            </a:r>
          </a:p>
          <a:p>
            <a:pPr lvl="1">
              <a:lnSpc>
                <a:spcPct val="90000"/>
              </a:lnSpc>
              <a:buFontTx/>
              <a:buNone/>
            </a:pPr>
            <a:endParaRPr lang="en-US" sz="3200" dirty="0" smtClean="0"/>
          </a:p>
        </p:txBody>
      </p:sp>
      <p:sp>
        <p:nvSpPr>
          <p:cNvPr id="2" name="TextBox 1"/>
          <p:cNvSpPr txBox="1"/>
          <p:nvPr/>
        </p:nvSpPr>
        <p:spPr>
          <a:xfrm>
            <a:off x="3879417" y="6642556"/>
            <a:ext cx="5264583" cy="215444"/>
          </a:xfrm>
          <a:prstGeom prst="rect">
            <a:avLst/>
          </a:prstGeom>
          <a:noFill/>
        </p:spPr>
        <p:txBody>
          <a:bodyPr wrap="none" rtlCol="0">
            <a:spAutoFit/>
          </a:bodyPr>
          <a:lstStyle/>
          <a:p>
            <a:r>
              <a:rPr lang="en-CA" sz="800" dirty="0" smtClean="0"/>
              <a:t>[image downloaded Feb. 1 2013 from </a:t>
            </a:r>
            <a:r>
              <a:rPr lang="en-CA" sz="800" dirty="0" smtClean="0">
                <a:hlinkClick r:id="rId3"/>
              </a:rPr>
              <a:t>http://www.functionalfitmag.com/blog/2012/04/11/coffee-science-review/</a:t>
            </a:r>
            <a:r>
              <a:rPr lang="en-CA" sz="800" dirty="0" smtClean="0"/>
              <a:t> ]</a:t>
            </a:r>
            <a:endParaRPr lang="en-CA" sz="800" dirty="0"/>
          </a:p>
        </p:txBody>
      </p:sp>
    </p:spTree>
    <p:extLst>
      <p:ext uri="{BB962C8B-B14F-4D97-AF65-F5344CB8AC3E}">
        <p14:creationId xmlns:p14="http://schemas.microsoft.com/office/powerpoint/2010/main" val="129510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601889" y="440871"/>
            <a:ext cx="8229600" cy="4525963"/>
          </a:xfrm>
        </p:spPr>
        <p:txBody>
          <a:bodyPr/>
          <a:lstStyle/>
          <a:p>
            <a:pPr>
              <a:buFontTx/>
              <a:buNone/>
            </a:pPr>
            <a:r>
              <a:rPr lang="en-US" dirty="0" smtClean="0"/>
              <a:t>Insulation</a:t>
            </a:r>
          </a:p>
          <a:p>
            <a:r>
              <a:rPr lang="en-US" sz="2800" dirty="0" smtClean="0"/>
              <a:t>Doesn’t </a:t>
            </a:r>
            <a:r>
              <a:rPr lang="en-US" sz="2800" i="1" dirty="0" smtClean="0"/>
              <a:t>prevent</a:t>
            </a:r>
            <a:r>
              <a:rPr lang="en-US" sz="2800" dirty="0" smtClean="0"/>
              <a:t> the flow of internal energy</a:t>
            </a:r>
          </a:p>
          <a:p>
            <a:r>
              <a:rPr lang="en-US" sz="2800" i="1" dirty="0" smtClean="0"/>
              <a:t>Slows</a:t>
            </a:r>
            <a:r>
              <a:rPr lang="en-US" sz="2800" dirty="0" smtClean="0"/>
              <a:t> the rate at which internal energy flows</a:t>
            </a:r>
            <a:endParaRPr lang="en-US" dirty="0" smtClean="0"/>
          </a:p>
          <a:p>
            <a:pPr>
              <a:buFontTx/>
              <a:buNone/>
            </a:pPr>
            <a:r>
              <a:rPr lang="en-US" sz="2800" dirty="0" smtClean="0"/>
              <a:t>	Example:</a:t>
            </a:r>
            <a:r>
              <a:rPr lang="en-US" dirty="0" smtClean="0"/>
              <a:t> </a:t>
            </a:r>
            <a:r>
              <a:rPr lang="en-US" sz="2400" dirty="0" smtClean="0"/>
              <a:t>Rock wool or fiberglass between walls slows 		 the transfer of internal energy from a warm 		 house to a cool exterior in winter, and the 		 reverse in summer.</a:t>
            </a:r>
          </a:p>
        </p:txBody>
      </p:sp>
      <p:pic>
        <p:nvPicPr>
          <p:cNvPr id="87045" name="Picture 5" descr="http://owenscorning.eu/images/graphics/beauty_thermalinsu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747" y="3881436"/>
            <a:ext cx="5334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73995" y="6626227"/>
            <a:ext cx="5170005" cy="215444"/>
          </a:xfrm>
          <a:prstGeom prst="rect">
            <a:avLst/>
          </a:prstGeom>
          <a:noFill/>
        </p:spPr>
        <p:txBody>
          <a:bodyPr wrap="none" rtlCol="0">
            <a:spAutoFit/>
          </a:bodyPr>
          <a:lstStyle/>
          <a:p>
            <a:r>
              <a:rPr lang="en-CA" sz="800" dirty="0" smtClean="0"/>
              <a:t>[image downloaded Feb.1 2013 from </a:t>
            </a:r>
            <a:r>
              <a:rPr lang="en-CA" sz="800" dirty="0" smtClean="0">
                <a:hlinkClick r:id="rId3"/>
              </a:rPr>
              <a:t>http://owenscorning.eu/en/products/residential-insulation/pink044.aspx</a:t>
            </a:r>
            <a:r>
              <a:rPr lang="en-CA" sz="800" dirty="0" smtClean="0"/>
              <a:t> ]</a:t>
            </a:r>
            <a:endParaRPr lang="en-CA"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76200"/>
            <a:ext cx="8229600" cy="1143000"/>
          </a:xfrm>
        </p:spPr>
        <p:txBody>
          <a:bodyPr/>
          <a:lstStyle/>
          <a:p>
            <a:r>
              <a:rPr lang="en-US" smtClean="0"/>
              <a:t>Conduction</a:t>
            </a:r>
          </a:p>
        </p:txBody>
      </p:sp>
      <p:sp>
        <p:nvSpPr>
          <p:cNvPr id="88067" name="Rectangle 3"/>
          <p:cNvSpPr>
            <a:spLocks noGrp="1" noChangeArrowheads="1"/>
          </p:cNvSpPr>
          <p:nvPr>
            <p:ph type="body" idx="1"/>
          </p:nvPr>
        </p:nvSpPr>
        <p:spPr>
          <a:xfrm>
            <a:off x="457200" y="1401763"/>
            <a:ext cx="8229600" cy="4525962"/>
          </a:xfrm>
        </p:spPr>
        <p:txBody>
          <a:bodyPr/>
          <a:lstStyle/>
          <a:p>
            <a:r>
              <a:rPr lang="en-US" smtClean="0"/>
              <a:t>Insulation </a:t>
            </a:r>
            <a:r>
              <a:rPr lang="en-US" sz="2400" smtClean="0"/>
              <a:t>(continued)</a:t>
            </a:r>
            <a:endParaRPr lang="en-US" smtClean="0"/>
          </a:p>
          <a:p>
            <a:pPr>
              <a:buFontTx/>
              <a:buNone/>
            </a:pPr>
            <a:r>
              <a:rPr lang="en-US" smtClean="0"/>
              <a:t>	</a:t>
            </a:r>
            <a:r>
              <a:rPr lang="en-US" sz="2800" smtClean="0"/>
              <a:t>Dramatic example:</a:t>
            </a:r>
            <a:r>
              <a:rPr lang="en-US" smtClean="0"/>
              <a:t> </a:t>
            </a:r>
            <a:r>
              <a:rPr lang="en-US" sz="2400" smtClean="0"/>
              <a:t>Walking barefoot without burning 			        feet on red-hot coals is due to 			        poor conduction between coals 			        and feet.</a:t>
            </a:r>
            <a:endParaRPr lang="en-US" sz="2800" smtClean="0"/>
          </a:p>
          <a:p>
            <a:endParaRPr lang="en-US" smtClean="0"/>
          </a:p>
          <a:p>
            <a:endParaRPr lang="en-US" smtClean="0"/>
          </a:p>
          <a:p>
            <a:endParaRPr lang="en-US" smtClean="0"/>
          </a:p>
        </p:txBody>
      </p:sp>
      <p:pic>
        <p:nvPicPr>
          <p:cNvPr id="88070" name="Picture 6" descr="17_ChOpener"/>
          <p:cNvPicPr>
            <a:picLocks noChangeAspect="1" noChangeArrowheads="1"/>
          </p:cNvPicPr>
          <p:nvPr/>
        </p:nvPicPr>
        <p:blipFill>
          <a:blip r:embed="rId2">
            <a:extLst>
              <a:ext uri="{28A0092B-C50C-407E-A947-70E740481C1C}">
                <a14:useLocalDpi xmlns:a14="http://schemas.microsoft.com/office/drawing/2010/main" val="0"/>
              </a:ext>
            </a:extLst>
          </a:blip>
          <a:srcRect t="6070" r="74818" b="5434"/>
          <a:stretch>
            <a:fillRect/>
          </a:stretch>
        </p:blipFill>
        <p:spPr bwMode="auto">
          <a:xfrm>
            <a:off x="3414713" y="3619500"/>
            <a:ext cx="2314575"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51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059"/>
          </a:xfrm>
        </p:spPr>
        <p:txBody>
          <a:bodyPr/>
          <a:lstStyle/>
          <a:p>
            <a:r>
              <a:rPr lang="en-CA" dirty="0" smtClean="0"/>
              <a:t>Liquid Nitrogen</a:t>
            </a:r>
            <a:endParaRPr lang="en-CA" dirty="0"/>
          </a:p>
        </p:txBody>
      </p:sp>
      <p:sp>
        <p:nvSpPr>
          <p:cNvPr id="3" name="Content Placeholder 2"/>
          <p:cNvSpPr>
            <a:spLocks noGrp="1"/>
          </p:cNvSpPr>
          <p:nvPr>
            <p:ph idx="1"/>
          </p:nvPr>
        </p:nvSpPr>
        <p:spPr>
          <a:xfrm>
            <a:off x="244928" y="968621"/>
            <a:ext cx="5679622" cy="2641682"/>
          </a:xfrm>
        </p:spPr>
        <p:txBody>
          <a:bodyPr/>
          <a:lstStyle/>
          <a:p>
            <a:r>
              <a:rPr lang="en-CA" dirty="0" smtClean="0"/>
              <a:t>Molecular Nitrogen, N</a:t>
            </a:r>
            <a:r>
              <a:rPr lang="en-CA" baseline="-25000" dirty="0" smtClean="0"/>
              <a:t>2</a:t>
            </a:r>
            <a:r>
              <a:rPr lang="en-CA" dirty="0" smtClean="0"/>
              <a:t>, composes 70% of the air we breath</a:t>
            </a:r>
          </a:p>
          <a:p>
            <a:r>
              <a:rPr lang="en-CA" dirty="0" smtClean="0"/>
              <a:t>Below -196°C (77 Kelvin), Nitrogen is liquid</a:t>
            </a:r>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1040852"/>
            <a:ext cx="32194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300718" y="3610302"/>
            <a:ext cx="8229600" cy="324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dirty="0" smtClean="0"/>
              <a:t>We have a big tank of liquid nitrogen (LN2) at the North end of this building</a:t>
            </a:r>
          </a:p>
          <a:p>
            <a:r>
              <a:rPr lang="en-CA" dirty="0" smtClean="0"/>
              <a:t>We use it to cool things to study materials – Condensed Matter Physics research</a:t>
            </a:r>
          </a:p>
          <a:p>
            <a:r>
              <a:rPr lang="en-CA" dirty="0" smtClean="0"/>
              <a:t>It is also good at parties to quickly cool beer</a:t>
            </a:r>
          </a:p>
        </p:txBody>
      </p:sp>
    </p:spTree>
    <p:extLst>
      <p:ext uri="{BB962C8B-B14F-4D97-AF65-F5344CB8AC3E}">
        <p14:creationId xmlns:p14="http://schemas.microsoft.com/office/powerpoint/2010/main" val="111134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0"/>
            <a:ext cx="8229600" cy="1143000"/>
          </a:xfrm>
        </p:spPr>
        <p:txBody>
          <a:bodyPr/>
          <a:lstStyle/>
          <a:p>
            <a:r>
              <a:rPr lang="en-US" smtClean="0"/>
              <a:t>Convection</a:t>
            </a:r>
          </a:p>
        </p:txBody>
      </p:sp>
      <p:sp>
        <p:nvSpPr>
          <p:cNvPr id="89091" name="Rectangle 3"/>
          <p:cNvSpPr>
            <a:spLocks noGrp="1" noChangeArrowheads="1"/>
          </p:cNvSpPr>
          <p:nvPr>
            <p:ph type="body" idx="1"/>
          </p:nvPr>
        </p:nvSpPr>
        <p:spPr>
          <a:xfrm>
            <a:off x="457200" y="1219200"/>
            <a:ext cx="5181600" cy="4525963"/>
          </a:xfrm>
        </p:spPr>
        <p:txBody>
          <a:bodyPr/>
          <a:lstStyle/>
          <a:p>
            <a:pPr>
              <a:buFontTx/>
              <a:buNone/>
            </a:pPr>
            <a:endParaRPr lang="en-US" dirty="0" smtClean="0"/>
          </a:p>
          <a:p>
            <a:r>
              <a:rPr lang="en-US" sz="2800" dirty="0" smtClean="0"/>
              <a:t>Transfer of heat involving only bulk motion of fluids</a:t>
            </a:r>
            <a:endParaRPr lang="en-US" dirty="0" smtClean="0"/>
          </a:p>
          <a:p>
            <a:pPr>
              <a:buFontTx/>
              <a:buNone/>
            </a:pPr>
            <a:r>
              <a:rPr lang="en-US" sz="1800" dirty="0" smtClean="0"/>
              <a:t/>
            </a:r>
            <a:br>
              <a:rPr lang="en-US" sz="1800" dirty="0" smtClean="0"/>
            </a:br>
            <a:r>
              <a:rPr lang="en-US" sz="2800" dirty="0" smtClean="0"/>
              <a:t>Examples:</a:t>
            </a:r>
          </a:p>
          <a:p>
            <a:pPr lvl="1">
              <a:buFont typeface="Times" pitchFamily="18" charset="0"/>
              <a:buChar char="•"/>
            </a:pPr>
            <a:r>
              <a:rPr lang="en-US" sz="2400" dirty="0" smtClean="0"/>
              <a:t>Visible shimmer of air above a hot stove or above asphalt on a hot day</a:t>
            </a:r>
          </a:p>
          <a:p>
            <a:pPr lvl="1">
              <a:buFont typeface="Times" pitchFamily="18" charset="0"/>
              <a:buChar char="•"/>
            </a:pPr>
            <a:r>
              <a:rPr lang="en-US" sz="2400" dirty="0" smtClean="0"/>
              <a:t>Visible shimmers in water due to temperature difference</a:t>
            </a:r>
            <a:endParaRPr lang="en-US" dirty="0" smtClean="0"/>
          </a:p>
        </p:txBody>
      </p:sp>
      <p:pic>
        <p:nvPicPr>
          <p:cNvPr id="89095" name="Picture 7" descr="16_04_Figure"/>
          <p:cNvPicPr>
            <a:picLocks noChangeAspect="1" noChangeArrowheads="1"/>
          </p:cNvPicPr>
          <p:nvPr/>
        </p:nvPicPr>
        <p:blipFill>
          <a:blip r:embed="rId2" cstate="print">
            <a:extLst>
              <a:ext uri="{28A0092B-C50C-407E-A947-70E740481C1C}">
                <a14:useLocalDpi xmlns:a14="http://schemas.microsoft.com/office/drawing/2010/main" val="0"/>
              </a:ext>
            </a:extLst>
          </a:blip>
          <a:srcRect b="2580"/>
          <a:stretch>
            <a:fillRect/>
          </a:stretch>
        </p:blipFill>
        <p:spPr bwMode="auto">
          <a:xfrm>
            <a:off x="6127749" y="148984"/>
            <a:ext cx="2428421" cy="3467341"/>
          </a:xfrm>
          <a:prstGeom prst="rect">
            <a:avLst/>
          </a:prstGeom>
          <a:noFill/>
          <a:extLst>
            <a:ext uri="{909E8E84-426E-40DD-AFC4-6F175D3DCCD1}">
              <a14:hiddenFill xmlns:a14="http://schemas.microsoft.com/office/drawing/2010/main">
                <a:solidFill>
                  <a:srgbClr val="FFFFFF"/>
                </a:solidFill>
              </a14:hiddenFill>
            </a:ext>
          </a:extLst>
        </p:spPr>
      </p:pic>
      <p:pic>
        <p:nvPicPr>
          <p:cNvPr id="89096" name="Picture 8" descr="16_05_Figure"/>
          <p:cNvPicPr>
            <a:picLocks noChangeAspect="1" noChangeArrowheads="1"/>
          </p:cNvPicPr>
          <p:nvPr/>
        </p:nvPicPr>
        <p:blipFill>
          <a:blip r:embed="rId3" cstate="print">
            <a:extLst>
              <a:ext uri="{28A0092B-C50C-407E-A947-70E740481C1C}">
                <a14:useLocalDpi xmlns:a14="http://schemas.microsoft.com/office/drawing/2010/main" val="0"/>
              </a:ext>
            </a:extLst>
          </a:blip>
          <a:srcRect b="2580"/>
          <a:stretch>
            <a:fillRect/>
          </a:stretch>
        </p:blipFill>
        <p:spPr bwMode="auto">
          <a:xfrm>
            <a:off x="6086475" y="3805238"/>
            <a:ext cx="1911350" cy="2873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0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http://bmsscience8209.edublogs.org/files/2010/10/Convection-1zb833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88831" y="40005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0114" name="Rectangle 2"/>
          <p:cNvSpPr>
            <a:spLocks noGrp="1" noChangeArrowheads="1"/>
          </p:cNvSpPr>
          <p:nvPr>
            <p:ph type="title"/>
          </p:nvPr>
        </p:nvSpPr>
        <p:spPr>
          <a:xfrm>
            <a:off x="473529" y="144010"/>
            <a:ext cx="8229600" cy="688748"/>
          </a:xfrm>
        </p:spPr>
        <p:txBody>
          <a:bodyPr/>
          <a:lstStyle/>
          <a:p>
            <a:r>
              <a:rPr lang="en-US" dirty="0" smtClean="0"/>
              <a:t>Convection</a:t>
            </a:r>
          </a:p>
        </p:txBody>
      </p:sp>
      <p:sp>
        <p:nvSpPr>
          <p:cNvPr id="90115" name="Rectangle 3"/>
          <p:cNvSpPr>
            <a:spLocks noGrp="1" noChangeArrowheads="1"/>
          </p:cNvSpPr>
          <p:nvPr>
            <p:ph type="body" idx="1"/>
          </p:nvPr>
        </p:nvSpPr>
        <p:spPr>
          <a:xfrm>
            <a:off x="375557" y="829808"/>
            <a:ext cx="8229600" cy="4525963"/>
          </a:xfrm>
        </p:spPr>
        <p:txBody>
          <a:bodyPr/>
          <a:lstStyle/>
          <a:p>
            <a:pPr>
              <a:buFontTx/>
              <a:buNone/>
            </a:pPr>
            <a:r>
              <a:rPr lang="en-US" dirty="0" smtClean="0"/>
              <a:t>Reason warm air rises</a:t>
            </a:r>
          </a:p>
          <a:p>
            <a:r>
              <a:rPr lang="en-US" sz="2800" dirty="0" smtClean="0"/>
              <a:t>Warm air expands, becomes less dense, and is buoyed upward.</a:t>
            </a:r>
          </a:p>
          <a:p>
            <a:r>
              <a:rPr lang="en-US" sz="2800" dirty="0" smtClean="0"/>
              <a:t>It rises until its density equals that of the surrounding air.</a:t>
            </a:r>
            <a:endParaRPr lang="en-US" dirty="0" smtClean="0"/>
          </a:p>
          <a:p>
            <a:pPr>
              <a:buFontTx/>
              <a:buNone/>
            </a:pPr>
            <a:r>
              <a:rPr lang="en-US" dirty="0" smtClean="0"/>
              <a:t>	</a:t>
            </a:r>
            <a:r>
              <a:rPr lang="en-US" sz="2800" dirty="0" smtClean="0"/>
              <a:t>Example:</a:t>
            </a:r>
            <a:r>
              <a:rPr lang="en-US" dirty="0" smtClean="0"/>
              <a:t> </a:t>
            </a:r>
            <a:r>
              <a:rPr lang="en-US" sz="2400" dirty="0" smtClean="0"/>
              <a:t>Smoke from a fire rises and blends with the 		</a:t>
            </a:r>
            <a:r>
              <a:rPr lang="en-US" sz="1200" dirty="0" smtClean="0"/>
              <a:t> </a:t>
            </a:r>
            <a:r>
              <a:rPr lang="en-US" sz="400" dirty="0" smtClean="0"/>
              <a:t> </a:t>
            </a:r>
            <a:r>
              <a:rPr lang="en-US" sz="2400" dirty="0" smtClean="0"/>
              <a:t>surrounding cool air.</a:t>
            </a:r>
            <a:endParaRPr lang="en-US" dirty="0" smtClean="0"/>
          </a:p>
        </p:txBody>
      </p:sp>
      <p:sp>
        <p:nvSpPr>
          <p:cNvPr id="2" name="TextBox 1"/>
          <p:cNvSpPr txBox="1"/>
          <p:nvPr/>
        </p:nvSpPr>
        <p:spPr>
          <a:xfrm>
            <a:off x="0" y="6302829"/>
            <a:ext cx="4371710" cy="215444"/>
          </a:xfrm>
          <a:prstGeom prst="rect">
            <a:avLst/>
          </a:prstGeom>
          <a:noFill/>
        </p:spPr>
        <p:txBody>
          <a:bodyPr wrap="none" rtlCol="0">
            <a:spAutoFit/>
          </a:bodyPr>
          <a:lstStyle/>
          <a:p>
            <a:r>
              <a:rPr lang="en-CA" sz="800" dirty="0" smtClean="0"/>
              <a:t>[animation from </a:t>
            </a:r>
            <a:r>
              <a:rPr lang="en-CA" sz="800" dirty="0" smtClean="0">
                <a:hlinkClick r:id="rId3"/>
              </a:rPr>
              <a:t>http://bmsscience8209.edublogs.org/files/2010/10/Convection-1zb8331.gif</a:t>
            </a:r>
            <a:r>
              <a:rPr lang="en-CA" sz="800" dirty="0" smtClean="0"/>
              <a:t> ]</a:t>
            </a:r>
            <a:endParaRPr lang="en-CA"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6" descr="16_09_Figure"/>
          <p:cNvPicPr>
            <a:picLocks noChangeAspect="1" noChangeArrowheads="1"/>
          </p:cNvPicPr>
          <p:nvPr/>
        </p:nvPicPr>
        <p:blipFill>
          <a:blip r:embed="rId2" cstate="print">
            <a:extLst>
              <a:ext uri="{28A0092B-C50C-407E-A947-70E740481C1C}">
                <a14:useLocalDpi xmlns:a14="http://schemas.microsoft.com/office/drawing/2010/main" val="0"/>
              </a:ext>
            </a:extLst>
          </a:blip>
          <a:srcRect l="50175" b="5907"/>
          <a:stretch>
            <a:fillRect/>
          </a:stretch>
        </p:blipFill>
        <p:spPr bwMode="auto">
          <a:xfrm>
            <a:off x="5600701" y="4059768"/>
            <a:ext cx="3416280" cy="2683932"/>
          </a:xfrm>
          <a:prstGeom prst="rect">
            <a:avLst/>
          </a:prstGeom>
          <a:noFill/>
          <a:extLst>
            <a:ext uri="{909E8E84-426E-40DD-AFC4-6F175D3DCCD1}">
              <a14:hiddenFill xmlns:a14="http://schemas.microsoft.com/office/drawing/2010/main">
                <a:solidFill>
                  <a:srgbClr val="FFFFFF"/>
                </a:solidFill>
              </a14:hiddenFill>
            </a:ext>
          </a:extLst>
        </p:spPr>
      </p:pic>
      <p:pic>
        <p:nvPicPr>
          <p:cNvPr id="96264" name="Picture 8" descr="16_09_Figure"/>
          <p:cNvPicPr>
            <a:picLocks noChangeAspect="1" noChangeArrowheads="1"/>
          </p:cNvPicPr>
          <p:nvPr/>
        </p:nvPicPr>
        <p:blipFill>
          <a:blip r:embed="rId2" cstate="print">
            <a:extLst>
              <a:ext uri="{28A0092B-C50C-407E-A947-70E740481C1C}">
                <a14:useLocalDpi xmlns:a14="http://schemas.microsoft.com/office/drawing/2010/main" val="0"/>
              </a:ext>
            </a:extLst>
          </a:blip>
          <a:srcRect r="51672" b="5907"/>
          <a:stretch>
            <a:fillRect/>
          </a:stretch>
        </p:blipFill>
        <p:spPr bwMode="auto">
          <a:xfrm>
            <a:off x="5891006" y="1214220"/>
            <a:ext cx="3252994" cy="2634787"/>
          </a:xfrm>
          <a:prstGeom prst="rect">
            <a:avLst/>
          </a:prstGeom>
          <a:noFill/>
          <a:extLst>
            <a:ext uri="{909E8E84-426E-40DD-AFC4-6F175D3DCCD1}">
              <a14:hiddenFill xmlns:a14="http://schemas.microsoft.com/office/drawing/2010/main">
                <a:solidFill>
                  <a:srgbClr val="FFFFFF"/>
                </a:solidFill>
              </a14:hiddenFill>
            </a:ext>
          </a:extLst>
        </p:spPr>
      </p:pic>
      <p:sp>
        <p:nvSpPr>
          <p:cNvPr id="96259" name="Rectangle 3"/>
          <p:cNvSpPr>
            <a:spLocks noGrp="1" noChangeArrowheads="1"/>
          </p:cNvSpPr>
          <p:nvPr>
            <p:ph type="body" idx="1"/>
          </p:nvPr>
        </p:nvSpPr>
        <p:spPr>
          <a:xfrm>
            <a:off x="146957" y="239485"/>
            <a:ext cx="8229600" cy="5949043"/>
          </a:xfrm>
        </p:spPr>
        <p:txBody>
          <a:bodyPr/>
          <a:lstStyle/>
          <a:p>
            <a:pPr>
              <a:lnSpc>
                <a:spcPct val="90000"/>
              </a:lnSpc>
              <a:buFontTx/>
              <a:buNone/>
            </a:pPr>
            <a:r>
              <a:rPr lang="en-US" dirty="0" smtClean="0"/>
              <a:t>Winds</a:t>
            </a:r>
          </a:p>
          <a:p>
            <a:pPr>
              <a:lnSpc>
                <a:spcPct val="90000"/>
              </a:lnSpc>
            </a:pPr>
            <a:r>
              <a:rPr lang="en-US" sz="2800" dirty="0" smtClean="0"/>
              <a:t>Result of uneven heating of the air near the ground</a:t>
            </a:r>
          </a:p>
          <a:p>
            <a:pPr lvl="1">
              <a:lnSpc>
                <a:spcPct val="90000"/>
              </a:lnSpc>
            </a:pPr>
            <a:r>
              <a:rPr lang="en-US" sz="2400" dirty="0" smtClean="0"/>
              <a:t>Absorption of Sun’s energy occurs</a:t>
            </a:r>
            <a:br>
              <a:rPr lang="en-US" sz="2400" dirty="0" smtClean="0"/>
            </a:br>
            <a:r>
              <a:rPr lang="en-US" sz="2400" dirty="0" smtClean="0"/>
              <a:t>more readily on different parts of </a:t>
            </a:r>
            <a:br>
              <a:rPr lang="en-US" sz="2400" dirty="0" smtClean="0"/>
            </a:br>
            <a:r>
              <a:rPr lang="en-US" sz="2400" dirty="0" smtClean="0"/>
              <a:t>Earth’s surface.</a:t>
            </a:r>
            <a:endParaRPr lang="en-US" dirty="0" smtClean="0"/>
          </a:p>
          <a:p>
            <a:pPr>
              <a:lnSpc>
                <a:spcPct val="90000"/>
              </a:lnSpc>
            </a:pPr>
            <a:r>
              <a:rPr lang="en-US" sz="2800" dirty="0" smtClean="0"/>
              <a:t>Sea breeze</a:t>
            </a:r>
            <a:endParaRPr lang="en-US" dirty="0" smtClean="0"/>
          </a:p>
          <a:p>
            <a:pPr lvl="1">
              <a:lnSpc>
                <a:spcPct val="90000"/>
              </a:lnSpc>
            </a:pPr>
            <a:r>
              <a:rPr lang="en-US" sz="2400" dirty="0" smtClean="0"/>
              <a:t>The ground warms more than water</a:t>
            </a:r>
            <a:br>
              <a:rPr lang="en-US" sz="2400" dirty="0" smtClean="0"/>
            </a:br>
            <a:r>
              <a:rPr lang="en-US" sz="2400" dirty="0" smtClean="0"/>
              <a:t> in the daytime.</a:t>
            </a:r>
          </a:p>
          <a:p>
            <a:pPr lvl="1">
              <a:lnSpc>
                <a:spcPct val="90000"/>
              </a:lnSpc>
            </a:pPr>
            <a:r>
              <a:rPr lang="en-US" sz="2400" dirty="0" smtClean="0"/>
              <a:t>Warm air close to the ground rises </a:t>
            </a:r>
            <a:br>
              <a:rPr lang="en-US" sz="2400" dirty="0" smtClean="0"/>
            </a:br>
            <a:r>
              <a:rPr lang="en-US" sz="2400" dirty="0" smtClean="0"/>
              <a:t>and is replaced by cooler air from </a:t>
            </a:r>
            <a:br>
              <a:rPr lang="en-US" sz="2400" dirty="0" smtClean="0"/>
            </a:br>
            <a:r>
              <a:rPr lang="en-US" sz="2400" dirty="0" smtClean="0"/>
              <a:t>above the water.</a:t>
            </a:r>
          </a:p>
          <a:p>
            <a:pPr lvl="1">
              <a:lnSpc>
                <a:spcPct val="90000"/>
              </a:lnSpc>
            </a:pPr>
            <a:r>
              <a:rPr lang="en-US" sz="2400" dirty="0" smtClean="0"/>
              <a:t>At night the ground cools faster,</a:t>
            </a:r>
          </a:p>
          <a:p>
            <a:pPr marL="457200" lvl="1" indent="0">
              <a:lnSpc>
                <a:spcPct val="90000"/>
              </a:lnSpc>
              <a:buNone/>
            </a:pPr>
            <a:r>
              <a:rPr lang="en-US" sz="2400" dirty="0"/>
              <a:t> </a:t>
            </a:r>
            <a:r>
              <a:rPr lang="en-US" sz="2400" dirty="0" smtClean="0"/>
              <a:t>   and the cycle is reversed</a:t>
            </a:r>
          </a:p>
        </p:txBody>
      </p:sp>
    </p:spTree>
    <p:extLst>
      <p:ext uri="{BB962C8B-B14F-4D97-AF65-F5344CB8AC3E}">
        <p14:creationId xmlns:p14="http://schemas.microsoft.com/office/powerpoint/2010/main" val="9946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2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25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2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990600"/>
            <a:ext cx="8229600" cy="1752600"/>
          </a:xfrm>
        </p:spPr>
        <p:txBody>
          <a:bodyPr/>
          <a:lstStyle/>
          <a:p>
            <a:pPr algn="l"/>
            <a:r>
              <a:rPr lang="en-US" sz="2400" smtClean="0"/>
              <a:t>Although warm air rises, why are mountaintops cold and snow covered, while the valleys below are relatively warm and green?</a:t>
            </a:r>
            <a:endParaRPr lang="en-US" sz="2800" b="1" i="1" smtClean="0">
              <a:latin typeface="Batang" pitchFamily="18" charset="-127"/>
              <a:ea typeface="Batang" pitchFamily="18" charset="-127"/>
            </a:endParaRPr>
          </a:p>
        </p:txBody>
      </p:sp>
      <p:sp>
        <p:nvSpPr>
          <p:cNvPr id="92163" name="Rectangle 3"/>
          <p:cNvSpPr>
            <a:spLocks noGrp="1" noChangeArrowheads="1"/>
          </p:cNvSpPr>
          <p:nvPr>
            <p:ph type="body" idx="1"/>
          </p:nvPr>
        </p:nvSpPr>
        <p:spPr>
          <a:xfrm>
            <a:off x="457200" y="2895600"/>
            <a:ext cx="8229600" cy="3962400"/>
          </a:xfrm>
        </p:spPr>
        <p:txBody>
          <a:bodyPr/>
          <a:lstStyle/>
          <a:p>
            <a:pPr marL="609600" indent="-609600">
              <a:buFontTx/>
              <a:buNone/>
            </a:pPr>
            <a:r>
              <a:rPr lang="en-US" sz="2400" dirty="0" smtClean="0"/>
              <a:t>A.	Warm air cools when rising.</a:t>
            </a:r>
            <a:endParaRPr lang="en-US" sz="2400" dirty="0" smtClean="0">
              <a:ea typeface="Batang" pitchFamily="18" charset="-127"/>
            </a:endParaRPr>
          </a:p>
          <a:p>
            <a:pPr marL="609600" indent="-609600">
              <a:buFontTx/>
              <a:buAutoNum type="alphaUcPeriod" startAt="2"/>
            </a:pPr>
            <a:r>
              <a:rPr lang="en-US" sz="2400" dirty="0" smtClean="0"/>
              <a:t>There is a thick insulating blanket of air above valleys.</a:t>
            </a:r>
            <a:r>
              <a:rPr lang="en-US" sz="2400" b="1" dirty="0" smtClean="0">
                <a:ea typeface="Batang" pitchFamily="18" charset="-127"/>
              </a:rPr>
              <a:t> </a:t>
            </a:r>
          </a:p>
          <a:p>
            <a:pPr marL="609600" indent="-609600">
              <a:buFontTx/>
              <a:buAutoNum type="alphaUcPeriod" startAt="2"/>
            </a:pPr>
            <a:r>
              <a:rPr lang="en-US" sz="2400" dirty="0" smtClean="0"/>
              <a:t>Both A and B.</a:t>
            </a:r>
            <a:endParaRPr lang="en-US" sz="2400" dirty="0" smtClean="0">
              <a:ea typeface="Batang" pitchFamily="18" charset="-127"/>
            </a:endParaRPr>
          </a:p>
          <a:p>
            <a:pPr marL="609600" indent="-609600">
              <a:buFontTx/>
              <a:buAutoNum type="alphaUcPeriod" startAt="4"/>
            </a:pPr>
            <a:r>
              <a:rPr lang="en-US" sz="2400" dirty="0" smtClean="0"/>
              <a:t>None of the above.</a:t>
            </a:r>
          </a:p>
          <a:p>
            <a:pPr marL="609600" indent="-609600">
              <a:buFontTx/>
              <a:buNone/>
            </a:pPr>
            <a:endParaRPr lang="en-US" sz="2400" dirty="0" smtClean="0"/>
          </a:p>
        </p:txBody>
      </p:sp>
      <p:sp>
        <p:nvSpPr>
          <p:cNvPr id="92164"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Convection</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23982"/>
            <a:ext cx="4572000" cy="303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642556"/>
            <a:ext cx="3491661" cy="215444"/>
          </a:xfrm>
          <a:prstGeom prst="rect">
            <a:avLst/>
          </a:prstGeom>
          <a:noFill/>
        </p:spPr>
        <p:txBody>
          <a:bodyPr wrap="none" rtlCol="0">
            <a:spAutoFit/>
          </a:bodyPr>
          <a:lstStyle/>
          <a:p>
            <a:r>
              <a:rPr lang="en-CA" sz="800" dirty="0" smtClean="0"/>
              <a:t>[image of Mt. </a:t>
            </a:r>
            <a:r>
              <a:rPr lang="en-CA" sz="800" dirty="0" err="1" smtClean="0"/>
              <a:t>Kilamanjaro</a:t>
            </a:r>
            <a:r>
              <a:rPr lang="en-CA" sz="800" dirty="0"/>
              <a:t> from </a:t>
            </a:r>
            <a:r>
              <a:rPr lang="en-CA" sz="800" dirty="0">
                <a:hlinkClick r:id="rId4"/>
              </a:rPr>
              <a:t>http://</a:t>
            </a:r>
            <a:r>
              <a:rPr lang="en-CA" sz="800" dirty="0" smtClean="0">
                <a:hlinkClick r:id="rId4"/>
              </a:rPr>
              <a:t>www.bmycharity.com/beckysclimb</a:t>
            </a:r>
            <a:r>
              <a:rPr lang="en-CA" sz="800" dirty="0" smtClean="0"/>
              <a:t> ]</a:t>
            </a:r>
            <a:endParaRPr lang="en-CA" sz="800" dirty="0"/>
          </a:p>
        </p:txBody>
      </p:sp>
    </p:spTree>
    <p:extLst>
      <p:ext uri="{BB962C8B-B14F-4D97-AF65-F5344CB8AC3E}">
        <p14:creationId xmlns:p14="http://schemas.microsoft.com/office/powerpoint/2010/main" val="3769736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457200" y="1143000"/>
            <a:ext cx="8229600" cy="4525963"/>
          </a:xfrm>
        </p:spPr>
        <p:txBody>
          <a:bodyPr/>
          <a:lstStyle/>
          <a:p>
            <a:pPr>
              <a:lnSpc>
                <a:spcPct val="90000"/>
              </a:lnSpc>
              <a:buFontTx/>
              <a:buNone/>
            </a:pPr>
            <a:r>
              <a:rPr lang="en-US" dirty="0" smtClean="0"/>
              <a:t>Cooling by expansion</a:t>
            </a:r>
          </a:p>
          <a:p>
            <a:pPr>
              <a:lnSpc>
                <a:spcPct val="90000"/>
              </a:lnSpc>
            </a:pPr>
            <a:r>
              <a:rPr lang="en-US" sz="2800" dirty="0" smtClean="0"/>
              <a:t>Opposite to the warming that occurs when air is compressed</a:t>
            </a:r>
          </a:p>
          <a:p>
            <a:pPr>
              <a:lnSpc>
                <a:spcPct val="90000"/>
              </a:lnSpc>
              <a:buFontTx/>
              <a:buNone/>
            </a:pPr>
            <a:r>
              <a:rPr lang="en-US" dirty="0" smtClean="0"/>
              <a:t>				</a:t>
            </a:r>
            <a:r>
              <a:rPr lang="en-US" sz="2800" dirty="0" smtClean="0"/>
              <a:t>Example:</a:t>
            </a:r>
            <a:r>
              <a:rPr lang="en-US" dirty="0" smtClean="0"/>
              <a:t> </a:t>
            </a:r>
            <a:r>
              <a:rPr lang="en-US" sz="2400" dirty="0" smtClean="0"/>
              <a:t>The “cloudy” region above 			hot steam issuing </a:t>
            </a:r>
            <a:r>
              <a:rPr lang="en-US" sz="1000" dirty="0" smtClean="0"/>
              <a:t> </a:t>
            </a:r>
            <a:r>
              <a:rPr lang="en-US" sz="2400" dirty="0" smtClean="0"/>
              <a:t>from the nozzle of a 			pressure cooker is cool </a:t>
            </a:r>
            <a:r>
              <a:rPr lang="en-US" sz="1000" dirty="0" smtClean="0"/>
              <a:t> </a:t>
            </a:r>
            <a:r>
              <a:rPr lang="en-US" sz="2400" dirty="0" smtClean="0"/>
              <a:t>to the touch (a 			combination of air expansion and 				mixing with cooler surrounding air).</a:t>
            </a:r>
          </a:p>
          <a:p>
            <a:pPr>
              <a:lnSpc>
                <a:spcPct val="90000"/>
              </a:lnSpc>
              <a:buFontTx/>
              <a:buNone/>
            </a:pPr>
            <a:r>
              <a:rPr lang="en-US" sz="2400" dirty="0" smtClean="0"/>
              <a:t>			</a:t>
            </a:r>
            <a:r>
              <a:rPr lang="en-US" sz="1000" dirty="0" smtClean="0"/>
              <a:t>                          </a:t>
            </a:r>
            <a:r>
              <a:rPr lang="en-US" sz="2400" dirty="0" smtClean="0"/>
              <a:t>Careful, the part at the nozzle that you 			can’t </a:t>
            </a:r>
            <a:r>
              <a:rPr lang="en-US" sz="1000" dirty="0" smtClean="0"/>
              <a:t> </a:t>
            </a:r>
            <a:r>
              <a:rPr lang="en-US" sz="2400" dirty="0" smtClean="0"/>
              <a:t>see is steam—ouch!</a:t>
            </a:r>
          </a:p>
          <a:p>
            <a:pPr>
              <a:lnSpc>
                <a:spcPct val="90000"/>
              </a:lnSpc>
              <a:buFontTx/>
              <a:buNone/>
            </a:pPr>
            <a:endParaRPr lang="en-US" sz="1800" dirty="0" smtClean="0"/>
          </a:p>
        </p:txBody>
      </p:sp>
      <p:pic>
        <p:nvPicPr>
          <p:cNvPr id="91142" name="Picture 6" descr="16_08_Figure"/>
          <p:cNvPicPr>
            <a:picLocks noChangeAspect="1" noChangeArrowheads="1"/>
          </p:cNvPicPr>
          <p:nvPr/>
        </p:nvPicPr>
        <p:blipFill>
          <a:blip r:embed="rId2" cstate="print">
            <a:extLst>
              <a:ext uri="{28A0092B-C50C-407E-A947-70E740481C1C}">
                <a14:useLocalDpi xmlns:a14="http://schemas.microsoft.com/office/drawing/2010/main" val="0"/>
              </a:ext>
            </a:extLst>
          </a:blip>
          <a:srcRect b="2580"/>
          <a:stretch>
            <a:fillRect/>
          </a:stretch>
        </p:blipFill>
        <p:spPr bwMode="auto">
          <a:xfrm>
            <a:off x="512763" y="2632075"/>
            <a:ext cx="2527300" cy="376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3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258225" y="171369"/>
            <a:ext cx="8537431" cy="2339602"/>
          </a:xfrm>
        </p:spPr>
        <p:txBody>
          <a:bodyPr/>
          <a:lstStyle/>
          <a:p>
            <a:pPr eaLnBrk="1" hangingPunct="1"/>
            <a:r>
              <a:rPr lang="en-US" sz="3800" dirty="0" smtClean="0"/>
              <a:t>PHY205H1S </a:t>
            </a:r>
            <a:br>
              <a:rPr lang="en-US" sz="3800" dirty="0" smtClean="0"/>
            </a:br>
            <a:r>
              <a:rPr lang="en-US" sz="3600" dirty="0" smtClean="0"/>
              <a:t>Physics of Everyday Life</a:t>
            </a:r>
            <a:r>
              <a:rPr lang="en-US" sz="3800" dirty="0" smtClean="0"/>
              <a:t/>
            </a:r>
            <a:br>
              <a:rPr lang="en-US" sz="3800" dirty="0" smtClean="0"/>
            </a:br>
            <a:r>
              <a:rPr lang="en-US" sz="3800" dirty="0" smtClean="0">
                <a:latin typeface="Times New Roman" charset="0"/>
              </a:rPr>
              <a:t>Class 12: </a:t>
            </a:r>
            <a:r>
              <a:rPr lang="en-US" sz="3800" b="1" dirty="0" smtClean="0">
                <a:latin typeface="Times New Roman" charset="0"/>
              </a:rPr>
              <a:t>Heat </a:t>
            </a:r>
            <a:endParaRPr lang="en-US" sz="3800" b="1" dirty="0">
              <a:latin typeface="Times New Roman" charset="0"/>
            </a:endParaRPr>
          </a:p>
        </p:txBody>
      </p:sp>
      <p:sp>
        <p:nvSpPr>
          <p:cNvPr id="16387" name="Rectangle 5"/>
          <p:cNvSpPr>
            <a:spLocks noGrp="1" noChangeArrowheads="1"/>
          </p:cNvSpPr>
          <p:nvPr>
            <p:ph type="body" idx="1"/>
          </p:nvPr>
        </p:nvSpPr>
        <p:spPr>
          <a:xfrm>
            <a:off x="250593" y="2815771"/>
            <a:ext cx="4123288" cy="3585029"/>
          </a:xfrm>
        </p:spPr>
        <p:txBody>
          <a:bodyPr/>
          <a:lstStyle/>
          <a:p>
            <a:pPr marL="457200" indent="-457200">
              <a:buFont typeface="Arial" pitchFamily="34" charset="0"/>
              <a:buChar char="•"/>
            </a:pPr>
            <a:r>
              <a:rPr lang="en-US" sz="2800" dirty="0"/>
              <a:t>Conduction</a:t>
            </a:r>
          </a:p>
          <a:p>
            <a:pPr marL="457200" indent="-457200">
              <a:buFont typeface="Arial" pitchFamily="34" charset="0"/>
              <a:buChar char="•"/>
            </a:pPr>
            <a:r>
              <a:rPr lang="en-US" sz="2800" dirty="0"/>
              <a:t>Convection</a:t>
            </a:r>
          </a:p>
          <a:p>
            <a:pPr marL="457200" indent="-457200">
              <a:buFont typeface="Arial" pitchFamily="34" charset="0"/>
              <a:buChar char="•"/>
            </a:pPr>
            <a:r>
              <a:rPr lang="en-US" sz="2800" dirty="0"/>
              <a:t>Radiation</a:t>
            </a:r>
          </a:p>
          <a:p>
            <a:pPr marL="457200" indent="-457200">
              <a:buFont typeface="Arial" pitchFamily="34" charset="0"/>
              <a:buChar char="•"/>
            </a:pPr>
            <a:r>
              <a:rPr lang="en-US" sz="2800" dirty="0"/>
              <a:t>Newton’s Law of Cooling</a:t>
            </a:r>
          </a:p>
          <a:p>
            <a:pPr marL="457200" indent="-457200">
              <a:buFont typeface="Arial" pitchFamily="34" charset="0"/>
              <a:buChar char="•"/>
            </a:pPr>
            <a:r>
              <a:rPr lang="en-US" sz="2800" dirty="0"/>
              <a:t>Global Warming and Greenhouse </a:t>
            </a:r>
            <a:r>
              <a:rPr lang="en-US" sz="2800" dirty="0" smtClean="0"/>
              <a:t>Effect</a:t>
            </a:r>
            <a:endParaRPr lang="en-US" sz="2800" dirty="0"/>
          </a:p>
        </p:txBody>
      </p:sp>
      <p:sp>
        <p:nvSpPr>
          <p:cNvPr id="2" name="TextBox 1"/>
          <p:cNvSpPr txBox="1"/>
          <p:nvPr/>
        </p:nvSpPr>
        <p:spPr>
          <a:xfrm>
            <a:off x="4823587" y="6627168"/>
            <a:ext cx="4288353" cy="230832"/>
          </a:xfrm>
          <a:prstGeom prst="rect">
            <a:avLst/>
          </a:prstGeom>
          <a:noFill/>
        </p:spPr>
        <p:txBody>
          <a:bodyPr wrap="none" rtlCol="0">
            <a:spAutoFit/>
          </a:bodyPr>
          <a:lstStyle/>
          <a:p>
            <a:r>
              <a:rPr lang="en-CA" sz="900" dirty="0"/>
              <a:t>[</a:t>
            </a:r>
            <a:r>
              <a:rPr lang="en-CA" sz="900" dirty="0" smtClean="0"/>
              <a:t>image from </a:t>
            </a:r>
            <a:r>
              <a:rPr lang="en-CA" sz="900" dirty="0"/>
              <a:t>http://petticoatsandpistols.com/2008/05/21/knee-slappin-barbecue</a:t>
            </a:r>
            <a:r>
              <a:rPr lang="en-CA" sz="900" dirty="0" smtClean="0"/>
              <a:t>/ ]</a:t>
            </a:r>
            <a:endParaRPr lang="en-CA" sz="900"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833" y="2484120"/>
            <a:ext cx="4894247" cy="330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706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jharlow\Documents\Documents\teaching\everyday13\hewitt materials\hewitt_ch16\figures_photos_16\16_07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165" y="938030"/>
            <a:ext cx="5749159" cy="3137655"/>
          </a:xfrm>
          <a:prstGeom prst="rect">
            <a:avLst/>
          </a:prstGeom>
          <a:noFill/>
          <a:extLst>
            <a:ext uri="{909E8E84-426E-40DD-AFC4-6F175D3DCCD1}">
              <a14:hiddenFill xmlns:a14="http://schemas.microsoft.com/office/drawing/2010/main">
                <a:solidFill>
                  <a:srgbClr val="FFFFFF"/>
                </a:solidFill>
              </a14:hiddenFill>
            </a:ext>
          </a:extLst>
        </p:spPr>
      </p:pic>
      <p:sp>
        <p:nvSpPr>
          <p:cNvPr id="90114" name="Rectangle 2"/>
          <p:cNvSpPr>
            <a:spLocks noGrp="1" noChangeArrowheads="1"/>
          </p:cNvSpPr>
          <p:nvPr>
            <p:ph type="title"/>
          </p:nvPr>
        </p:nvSpPr>
        <p:spPr>
          <a:xfrm>
            <a:off x="473529" y="144010"/>
            <a:ext cx="8229600" cy="688748"/>
          </a:xfrm>
        </p:spPr>
        <p:txBody>
          <a:bodyPr/>
          <a:lstStyle/>
          <a:p>
            <a:r>
              <a:rPr lang="en-US" dirty="0" smtClean="0"/>
              <a:t>Gas Cooling By Expansion</a:t>
            </a:r>
          </a:p>
        </p:txBody>
      </p:sp>
      <p:sp>
        <p:nvSpPr>
          <p:cNvPr id="3" name="Rectangle 2"/>
          <p:cNvSpPr/>
          <p:nvPr/>
        </p:nvSpPr>
        <p:spPr>
          <a:xfrm>
            <a:off x="1481959" y="3704897"/>
            <a:ext cx="1135117" cy="3707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115" name="Rectangle 3"/>
          <p:cNvSpPr>
            <a:spLocks noGrp="1" noChangeArrowheads="1"/>
          </p:cNvSpPr>
          <p:nvPr>
            <p:ph type="body" idx="1"/>
          </p:nvPr>
        </p:nvSpPr>
        <p:spPr>
          <a:xfrm>
            <a:off x="340177" y="3933791"/>
            <a:ext cx="8453133" cy="2612571"/>
          </a:xfrm>
        </p:spPr>
        <p:txBody>
          <a:bodyPr/>
          <a:lstStyle/>
          <a:p>
            <a:r>
              <a:rPr lang="en-US" sz="2400" dirty="0" smtClean="0"/>
              <a:t>Molecules in a region of expanding gas collide more often with receding molecules than with approaching ones</a:t>
            </a:r>
          </a:p>
          <a:p>
            <a:r>
              <a:rPr lang="en-US" sz="2400" dirty="0" smtClean="0"/>
              <a:t>Their rebound speeds therefore tend to decrease, and, as a result, the expanding gas cools.</a:t>
            </a:r>
          </a:p>
          <a:p>
            <a:r>
              <a:rPr lang="en-US" sz="2400" dirty="0" smtClean="0"/>
              <a:t>This phenomenon is used in refrigerators, which use cooled coils to remove heat from a low temperature environment</a:t>
            </a:r>
          </a:p>
        </p:txBody>
      </p:sp>
    </p:spTree>
    <p:extLst>
      <p:ext uri="{BB962C8B-B14F-4D97-AF65-F5344CB8AC3E}">
        <p14:creationId xmlns:p14="http://schemas.microsoft.com/office/powerpoint/2010/main" val="17813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descr="16_10_Figure"/>
          <p:cNvPicPr>
            <a:picLocks noChangeAspect="1" noChangeArrowheads="1"/>
          </p:cNvPicPr>
          <p:nvPr/>
        </p:nvPicPr>
        <p:blipFill>
          <a:blip r:embed="rId2">
            <a:extLst>
              <a:ext uri="{28A0092B-C50C-407E-A947-70E740481C1C}">
                <a14:useLocalDpi xmlns:a14="http://schemas.microsoft.com/office/drawing/2010/main" val="0"/>
              </a:ext>
            </a:extLst>
          </a:blip>
          <a:srcRect b="6778"/>
          <a:stretch>
            <a:fillRect/>
          </a:stretch>
        </p:blipFill>
        <p:spPr bwMode="auto">
          <a:xfrm>
            <a:off x="296863" y="3429000"/>
            <a:ext cx="8548687" cy="1943100"/>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p:cNvSpPr>
            <a:spLocks noGrp="1" noChangeArrowheads="1"/>
          </p:cNvSpPr>
          <p:nvPr>
            <p:ph type="title"/>
          </p:nvPr>
        </p:nvSpPr>
        <p:spPr/>
        <p:txBody>
          <a:bodyPr/>
          <a:lstStyle/>
          <a:p>
            <a:r>
              <a:rPr lang="en-US" smtClean="0"/>
              <a:t>Radiation</a:t>
            </a:r>
          </a:p>
        </p:txBody>
      </p:sp>
      <p:sp>
        <p:nvSpPr>
          <p:cNvPr id="97283" name="Rectangle 3"/>
          <p:cNvSpPr>
            <a:spLocks noGrp="1" noChangeArrowheads="1"/>
          </p:cNvSpPr>
          <p:nvPr>
            <p:ph type="body" idx="1"/>
          </p:nvPr>
        </p:nvSpPr>
        <p:spPr/>
        <p:txBody>
          <a:bodyPr/>
          <a:lstStyle/>
          <a:p>
            <a:r>
              <a:rPr lang="en-US" sz="2800" dirty="0" smtClean="0"/>
              <a:t>Transfer of energy via electromagnetic waves such as light or infrared.</a:t>
            </a:r>
            <a:endParaRPr lang="en-US" dirty="0" smtClean="0"/>
          </a:p>
          <a:p>
            <a:endParaRPr lang="en-US" dirty="0" smtClean="0"/>
          </a:p>
          <a:p>
            <a:endParaRPr lang="en-US" dirty="0" smtClean="0"/>
          </a:p>
          <a:p>
            <a:endParaRPr lang="en-US" dirty="0" smtClean="0"/>
          </a:p>
          <a:p>
            <a:pPr>
              <a:buFontTx/>
              <a:buNone/>
            </a:pPr>
            <a:endParaRPr lang="en-US" sz="18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990600"/>
            <a:ext cx="8229600" cy="1752600"/>
          </a:xfrm>
        </p:spPr>
        <p:txBody>
          <a:bodyPr/>
          <a:lstStyle/>
          <a:p>
            <a:pPr algn="l"/>
            <a:r>
              <a:rPr lang="en-US" sz="2400" smtClean="0"/>
              <a:t>The surface of Earth loses energy to outer space due mostly to</a:t>
            </a:r>
          </a:p>
        </p:txBody>
      </p:sp>
      <p:sp>
        <p:nvSpPr>
          <p:cNvPr id="98307" name="Rectangle 3"/>
          <p:cNvSpPr>
            <a:spLocks noGrp="1" noChangeArrowheads="1"/>
          </p:cNvSpPr>
          <p:nvPr>
            <p:ph type="body" idx="1"/>
          </p:nvPr>
        </p:nvSpPr>
        <p:spPr>
          <a:xfrm>
            <a:off x="457200" y="2895600"/>
            <a:ext cx="8229600" cy="3962400"/>
          </a:xfrm>
        </p:spPr>
        <p:txBody>
          <a:bodyPr/>
          <a:lstStyle/>
          <a:p>
            <a:pPr marL="609600" indent="-609600">
              <a:buFontTx/>
              <a:buNone/>
            </a:pPr>
            <a:r>
              <a:rPr lang="en-US" sz="2800" smtClean="0"/>
              <a:t>A.	conduction.</a:t>
            </a:r>
            <a:endParaRPr lang="en-US" sz="2800" smtClean="0">
              <a:ea typeface="Batang" pitchFamily="18" charset="-127"/>
            </a:endParaRPr>
          </a:p>
          <a:p>
            <a:pPr marL="609600" indent="-609600">
              <a:buFontTx/>
              <a:buAutoNum type="alphaUcPeriod" startAt="2"/>
            </a:pPr>
            <a:r>
              <a:rPr lang="en-US" sz="2800" smtClean="0"/>
              <a:t>convection.</a:t>
            </a:r>
            <a:r>
              <a:rPr lang="en-US" sz="2800" b="1" smtClean="0">
                <a:ea typeface="Batang" pitchFamily="18" charset="-127"/>
              </a:rPr>
              <a:t> </a:t>
            </a:r>
          </a:p>
          <a:p>
            <a:pPr marL="609600" indent="-609600">
              <a:buFontTx/>
              <a:buAutoNum type="alphaUcPeriod" startAt="2"/>
            </a:pPr>
            <a:r>
              <a:rPr lang="en-US" sz="2800" smtClean="0"/>
              <a:t>radiation.</a:t>
            </a:r>
            <a:endParaRPr lang="en-US" sz="2800" smtClean="0">
              <a:ea typeface="Batang" pitchFamily="18" charset="-127"/>
            </a:endParaRPr>
          </a:p>
          <a:p>
            <a:pPr marL="609600" indent="-609600">
              <a:buFontTx/>
              <a:buAutoNum type="alphaUcPeriod" startAt="4"/>
            </a:pPr>
            <a:r>
              <a:rPr lang="en-US" sz="2800" smtClean="0"/>
              <a:t>radioactivity.</a:t>
            </a:r>
          </a:p>
          <a:p>
            <a:pPr marL="609600" indent="-609600">
              <a:buFontTx/>
              <a:buNone/>
            </a:pPr>
            <a:endParaRPr lang="en-US" sz="2800" smtClean="0"/>
          </a:p>
        </p:txBody>
      </p:sp>
      <p:sp>
        <p:nvSpPr>
          <p:cNvPr id="98308"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Radiation</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240" y="2025015"/>
            <a:ext cx="3352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114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457200" y="130629"/>
            <a:ext cx="8229600" cy="4525963"/>
          </a:xfrm>
        </p:spPr>
        <p:txBody>
          <a:bodyPr/>
          <a:lstStyle/>
          <a:p>
            <a:pPr>
              <a:buFontTx/>
              <a:buNone/>
            </a:pPr>
            <a:r>
              <a:rPr lang="en-US" dirty="0" smtClean="0"/>
              <a:t>Radiation</a:t>
            </a:r>
          </a:p>
          <a:p>
            <a:r>
              <a:rPr lang="en-US" sz="2800" dirty="0" smtClean="0"/>
              <a:t>Transferred energy</a:t>
            </a:r>
          </a:p>
          <a:p>
            <a:r>
              <a:rPr lang="en-US" sz="2800" dirty="0" smtClean="0"/>
              <a:t>Exists as electromagnetic waves ranging from long (radio waves) to short wavelengths (X-rays)</a:t>
            </a:r>
          </a:p>
          <a:p>
            <a:r>
              <a:rPr lang="en-US" sz="2800" dirty="0" smtClean="0"/>
              <a:t>In visible region, ranges from long waves (red) to short waves (violet)</a:t>
            </a:r>
          </a:p>
        </p:txBody>
      </p:sp>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 y="3069771"/>
            <a:ext cx="8024909" cy="378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6200000">
            <a:off x="7797798" y="5511798"/>
            <a:ext cx="2476960" cy="215444"/>
          </a:xfrm>
          <a:prstGeom prst="rect">
            <a:avLst/>
          </a:prstGeom>
          <a:noFill/>
        </p:spPr>
        <p:txBody>
          <a:bodyPr wrap="none" rtlCol="0">
            <a:spAutoFit/>
          </a:bodyPr>
          <a:lstStyle/>
          <a:p>
            <a:r>
              <a:rPr lang="en-CA" sz="800" dirty="0" smtClean="0"/>
              <a:t>[image from </a:t>
            </a:r>
            <a:r>
              <a:rPr lang="en-CA" sz="800" dirty="0" smtClean="0">
                <a:hlinkClick r:id="rId3"/>
              </a:rPr>
              <a:t>http://www.yorku.ca/eye/spectru.htm</a:t>
            </a:r>
            <a:r>
              <a:rPr lang="en-CA" sz="800" dirty="0" smtClean="0"/>
              <a:t> ]</a:t>
            </a:r>
            <a:endParaRPr lang="en-CA"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1143000"/>
          </a:xfrm>
        </p:spPr>
        <p:txBody>
          <a:bodyPr/>
          <a:lstStyle/>
          <a:p>
            <a:r>
              <a:rPr lang="en-US" dirty="0" smtClean="0"/>
              <a:t>Wavelength and Frequency</a:t>
            </a:r>
          </a:p>
        </p:txBody>
      </p:sp>
      <p:pic>
        <p:nvPicPr>
          <p:cNvPr id="107528" name="Picture 8" descr="http://outreach.atnf.csiro.au/education/everyone/radio-astronomy/whatis_images/emwav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495" y="889859"/>
            <a:ext cx="7222805" cy="5968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990600"/>
            <a:ext cx="8229600" cy="1371600"/>
          </a:xfrm>
        </p:spPr>
        <p:txBody>
          <a:bodyPr/>
          <a:lstStyle/>
          <a:p>
            <a:pPr marL="838200" indent="-838200" algn="l"/>
            <a:r>
              <a:rPr lang="en-US" sz="2400" smtClean="0"/>
              <a:t>Which body glows with electromagnetic waves?</a:t>
            </a:r>
            <a:endParaRPr lang="en-US" sz="2800" b="1" i="1" smtClean="0">
              <a:latin typeface="Batang" pitchFamily="18" charset="-127"/>
              <a:ea typeface="Batang" pitchFamily="18" charset="-127"/>
            </a:endParaRPr>
          </a:p>
        </p:txBody>
      </p:sp>
      <p:sp>
        <p:nvSpPr>
          <p:cNvPr id="102403" name="Rectangle 3"/>
          <p:cNvSpPr>
            <a:spLocks noGrp="1" noChangeArrowheads="1"/>
          </p:cNvSpPr>
          <p:nvPr>
            <p:ph type="body" idx="1"/>
          </p:nvPr>
        </p:nvSpPr>
        <p:spPr>
          <a:xfrm>
            <a:off x="457200" y="2514600"/>
            <a:ext cx="8229600" cy="4343400"/>
          </a:xfrm>
        </p:spPr>
        <p:txBody>
          <a:bodyPr/>
          <a:lstStyle/>
          <a:p>
            <a:pPr marL="609600" indent="-609600">
              <a:buFontTx/>
              <a:buNone/>
            </a:pPr>
            <a:r>
              <a:rPr lang="en-US" sz="2800" dirty="0" smtClean="0"/>
              <a:t>A.	Sun</a:t>
            </a:r>
            <a:endParaRPr lang="en-US" sz="2800" dirty="0" smtClean="0">
              <a:ea typeface="Batang" pitchFamily="18" charset="-127"/>
            </a:endParaRPr>
          </a:p>
          <a:p>
            <a:pPr marL="609600" indent="-609600">
              <a:buFontTx/>
              <a:buAutoNum type="alphaUcPeriod" startAt="2"/>
            </a:pPr>
            <a:r>
              <a:rPr lang="en-US" sz="2800" dirty="0" smtClean="0"/>
              <a:t>Earth</a:t>
            </a:r>
            <a:endParaRPr lang="en-US" sz="2800" b="1" dirty="0" smtClean="0">
              <a:ea typeface="Batang" pitchFamily="18" charset="-127"/>
            </a:endParaRPr>
          </a:p>
          <a:p>
            <a:pPr marL="609600" indent="-609600">
              <a:buFontTx/>
              <a:buAutoNum type="alphaUcPeriod" startAt="2"/>
            </a:pPr>
            <a:r>
              <a:rPr lang="en-US" sz="2800" dirty="0" smtClean="0"/>
              <a:t>Both A and B.</a:t>
            </a:r>
            <a:endParaRPr lang="en-US" sz="2800" dirty="0" smtClean="0">
              <a:ea typeface="Batang" pitchFamily="18" charset="-127"/>
            </a:endParaRPr>
          </a:p>
          <a:p>
            <a:pPr marL="609600" indent="-609600">
              <a:buFontTx/>
              <a:buAutoNum type="alphaUcPeriod" startAt="4"/>
            </a:pPr>
            <a:r>
              <a:rPr lang="en-US" sz="2800" dirty="0" smtClean="0"/>
              <a:t>None of the above.</a:t>
            </a:r>
          </a:p>
          <a:p>
            <a:pPr marL="609600" indent="-609600">
              <a:buFontTx/>
              <a:buNone/>
            </a:pPr>
            <a:endParaRPr lang="en-US" sz="2800" dirty="0" smtClean="0"/>
          </a:p>
        </p:txBody>
      </p:sp>
      <p:sp>
        <p:nvSpPr>
          <p:cNvPr id="102404"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Radiation</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spTree>
    <p:extLst>
      <p:ext uri="{BB962C8B-B14F-4D97-AF65-F5344CB8AC3E}">
        <p14:creationId xmlns:p14="http://schemas.microsoft.com/office/powerpoint/2010/main" val="3187250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248103" y="130629"/>
            <a:ext cx="8649676" cy="3595233"/>
          </a:xfrm>
        </p:spPr>
        <p:txBody>
          <a:bodyPr/>
          <a:lstStyle/>
          <a:p>
            <a:pPr>
              <a:buFontTx/>
              <a:buNone/>
            </a:pPr>
            <a:r>
              <a:rPr lang="en-US" dirty="0" smtClean="0"/>
              <a:t>Radiation</a:t>
            </a:r>
          </a:p>
          <a:p>
            <a:r>
              <a:rPr lang="en-US" sz="2800" dirty="0" smtClean="0"/>
              <a:t>Every object above absolute zero radiates.</a:t>
            </a:r>
          </a:p>
          <a:p>
            <a:r>
              <a:rPr lang="en-US" sz="2800" dirty="0" smtClean="0"/>
              <a:t>From the Sun’s surface comes </a:t>
            </a:r>
            <a:r>
              <a:rPr lang="en-US" sz="2800" b="1" dirty="0" smtClean="0"/>
              <a:t>visible</a:t>
            </a:r>
            <a:r>
              <a:rPr lang="en-US" sz="2800" dirty="0" smtClean="0"/>
              <a:t> light, or solar radiation, which we can see.</a:t>
            </a:r>
          </a:p>
          <a:p>
            <a:r>
              <a:rPr lang="en-US" sz="2800" dirty="0" smtClean="0"/>
              <a:t>From the Earth’s surface comes terrestrial radiation in the form of </a:t>
            </a:r>
            <a:r>
              <a:rPr lang="en-US" sz="2800" b="1" dirty="0" smtClean="0"/>
              <a:t>infrared</a:t>
            </a:r>
            <a:r>
              <a:rPr lang="en-US" sz="2800" dirty="0" smtClean="0"/>
              <a:t> waves below our threshold of sight.</a:t>
            </a:r>
          </a:p>
        </p:txBody>
      </p:sp>
      <p:pic>
        <p:nvPicPr>
          <p:cNvPr id="108549" name="Picture 5" descr="http://www.enjoyspace.com/uploads/editorial_cases/juin2009/herschel/infrared-spitze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469" y="3446256"/>
            <a:ext cx="4762500" cy="2962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5674461" y="3323146"/>
            <a:ext cx="6692858" cy="246221"/>
          </a:xfrm>
          <a:prstGeom prst="rect">
            <a:avLst/>
          </a:prstGeom>
          <a:noFill/>
        </p:spPr>
        <p:txBody>
          <a:bodyPr wrap="none" rtlCol="0">
            <a:spAutoFit/>
          </a:bodyPr>
          <a:lstStyle/>
          <a:p>
            <a:r>
              <a:rPr lang="en-CA" sz="1000" dirty="0" smtClean="0"/>
              <a:t>[image downloaded Feb.1 2013 from </a:t>
            </a:r>
            <a:r>
              <a:rPr lang="en-CA" sz="1000" dirty="0" smtClean="0">
                <a:hlinkClick r:id="rId3"/>
              </a:rPr>
              <a:t>http://www.enjoyspace.com/en/editorial-cases/herschel-the-infrared-universe</a:t>
            </a:r>
            <a:r>
              <a:rPr lang="en-CA" sz="1000" dirty="0" smtClean="0"/>
              <a:t> ]</a:t>
            </a:r>
            <a:endParaRPr lang="en-CA" sz="1000" dirty="0"/>
          </a:p>
        </p:txBody>
      </p:sp>
      <p:grpSp>
        <p:nvGrpSpPr>
          <p:cNvPr id="12" name="Group 11"/>
          <p:cNvGrpSpPr/>
          <p:nvPr/>
        </p:nvGrpSpPr>
        <p:grpSpPr>
          <a:xfrm>
            <a:off x="114297" y="4215955"/>
            <a:ext cx="2841174" cy="1200329"/>
            <a:chOff x="114297" y="4215955"/>
            <a:chExt cx="2841174" cy="1200329"/>
          </a:xfrm>
        </p:grpSpPr>
        <p:sp>
          <p:nvSpPr>
            <p:cNvPr id="4" name="TextBox 3"/>
            <p:cNvSpPr txBox="1"/>
            <p:nvPr/>
          </p:nvSpPr>
          <p:spPr>
            <a:xfrm>
              <a:off x="114297" y="4215955"/>
              <a:ext cx="1861457" cy="1200329"/>
            </a:xfrm>
            <a:prstGeom prst="rect">
              <a:avLst/>
            </a:prstGeom>
            <a:noFill/>
            <a:ln>
              <a:solidFill>
                <a:srgbClr val="0070C0"/>
              </a:solidFill>
            </a:ln>
          </p:spPr>
          <p:txBody>
            <a:bodyPr wrap="square" rtlCol="0">
              <a:spAutoFit/>
            </a:bodyPr>
            <a:lstStyle/>
            <a:p>
              <a:pPr algn="ctr"/>
              <a:r>
                <a:rPr lang="en-CA" sz="2400" dirty="0" smtClean="0">
                  <a:latin typeface="Comic Sans MS" pitchFamily="66" charset="0"/>
                </a:rPr>
                <a:t>Image in reflected, visible light</a:t>
              </a:r>
              <a:endParaRPr lang="en-CA" sz="2400" dirty="0">
                <a:latin typeface="Comic Sans MS" pitchFamily="66" charset="0"/>
              </a:endParaRPr>
            </a:p>
          </p:txBody>
        </p:sp>
        <p:cxnSp>
          <p:nvCxnSpPr>
            <p:cNvPr id="6" name="Straight Arrow Connector 5"/>
            <p:cNvCxnSpPr>
              <a:stCxn id="4" idx="3"/>
            </p:cNvCxnSpPr>
            <p:nvPr/>
          </p:nvCxnSpPr>
          <p:spPr>
            <a:xfrm flipV="1">
              <a:off x="1975754" y="4506686"/>
              <a:ext cx="979717" cy="30943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878286" y="4031289"/>
            <a:ext cx="3057592" cy="1569660"/>
            <a:chOff x="5878286" y="4031289"/>
            <a:chExt cx="3057592" cy="1569660"/>
          </a:xfrm>
        </p:grpSpPr>
        <p:sp>
          <p:nvSpPr>
            <p:cNvPr id="8" name="TextBox 7"/>
            <p:cNvSpPr txBox="1"/>
            <p:nvPr/>
          </p:nvSpPr>
          <p:spPr>
            <a:xfrm>
              <a:off x="7151914" y="4031289"/>
              <a:ext cx="1783964" cy="1569660"/>
            </a:xfrm>
            <a:prstGeom prst="rect">
              <a:avLst/>
            </a:prstGeom>
            <a:noFill/>
            <a:ln>
              <a:solidFill>
                <a:srgbClr val="FF0000"/>
              </a:solidFill>
            </a:ln>
          </p:spPr>
          <p:txBody>
            <a:bodyPr wrap="square" rtlCol="0">
              <a:spAutoFit/>
            </a:bodyPr>
            <a:lstStyle/>
            <a:p>
              <a:pPr algn="ctr"/>
              <a:r>
                <a:rPr lang="en-CA" sz="2400" dirty="0" smtClean="0">
                  <a:latin typeface="Comic Sans MS" pitchFamily="66" charset="0"/>
                </a:rPr>
                <a:t>Image in emitted, infrared radiation</a:t>
              </a:r>
              <a:endParaRPr lang="en-CA" sz="2400" dirty="0">
                <a:latin typeface="Comic Sans MS" pitchFamily="66" charset="0"/>
              </a:endParaRPr>
            </a:p>
          </p:txBody>
        </p:sp>
        <p:cxnSp>
          <p:nvCxnSpPr>
            <p:cNvPr id="11" name="Straight Arrow Connector 10"/>
            <p:cNvCxnSpPr>
              <a:stCxn id="8" idx="1"/>
            </p:cNvCxnSpPr>
            <p:nvPr/>
          </p:nvCxnSpPr>
          <p:spPr>
            <a:xfrm flipH="1" flipV="1">
              <a:off x="5878286" y="4506686"/>
              <a:ext cx="1273628" cy="30943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5" name="Picture 7" descr="16_12_Figure"/>
          <p:cNvPicPr>
            <a:picLocks noChangeAspect="1" noChangeArrowheads="1"/>
          </p:cNvPicPr>
          <p:nvPr/>
        </p:nvPicPr>
        <p:blipFill>
          <a:blip r:embed="rId3" cstate="print">
            <a:extLst>
              <a:ext uri="{28A0092B-C50C-407E-A947-70E740481C1C}">
                <a14:useLocalDpi xmlns:a14="http://schemas.microsoft.com/office/drawing/2010/main" val="0"/>
              </a:ext>
            </a:extLst>
          </a:blip>
          <a:srcRect b="2673"/>
          <a:stretch>
            <a:fillRect/>
          </a:stretch>
        </p:blipFill>
        <p:spPr bwMode="auto">
          <a:xfrm>
            <a:off x="784362" y="1779814"/>
            <a:ext cx="7559538" cy="4853542"/>
          </a:xfrm>
          <a:prstGeom prst="rect">
            <a:avLst/>
          </a:prstGeom>
          <a:noFill/>
          <a:extLst>
            <a:ext uri="{909E8E84-426E-40DD-AFC4-6F175D3DCCD1}">
              <a14:hiddenFill xmlns:a14="http://schemas.microsoft.com/office/drawing/2010/main">
                <a:solidFill>
                  <a:srgbClr val="FFFFFF"/>
                </a:solidFill>
              </a14:hiddenFill>
            </a:ext>
          </a:extLst>
        </p:spPr>
      </p:pic>
      <p:sp>
        <p:nvSpPr>
          <p:cNvPr id="109571" name="Rectangle 3"/>
          <p:cNvSpPr>
            <a:spLocks noGrp="1" noChangeArrowheads="1"/>
          </p:cNvSpPr>
          <p:nvPr>
            <p:ph type="body" idx="1"/>
          </p:nvPr>
        </p:nvSpPr>
        <p:spPr>
          <a:xfrm>
            <a:off x="457200" y="163287"/>
            <a:ext cx="8229600" cy="1543050"/>
          </a:xfrm>
        </p:spPr>
        <p:txBody>
          <a:bodyPr/>
          <a:lstStyle/>
          <a:p>
            <a:pPr>
              <a:lnSpc>
                <a:spcPct val="90000"/>
              </a:lnSpc>
              <a:buFontTx/>
              <a:buNone/>
            </a:pPr>
            <a:r>
              <a:rPr lang="en-US" dirty="0" smtClean="0"/>
              <a:t>Blackbody Radiation</a:t>
            </a:r>
            <a:endParaRPr lang="en-US" sz="2400" dirty="0" smtClean="0"/>
          </a:p>
          <a:p>
            <a:pPr>
              <a:lnSpc>
                <a:spcPct val="90000"/>
              </a:lnSpc>
            </a:pPr>
            <a:r>
              <a:rPr lang="en-US" sz="2800" dirty="0" smtClean="0"/>
              <a:t>Frequency of radiation is proportional to the absolute temperature of the source (          </a:t>
            </a:r>
            <a:r>
              <a:rPr lang="en-US" sz="2800" dirty="0" smtClean="0">
                <a:sym typeface="Symbol" pitchFamily="18" charset="2"/>
              </a:rPr>
              <a:t>).</a:t>
            </a:r>
          </a:p>
          <a:p>
            <a:pPr>
              <a:lnSpc>
                <a:spcPct val="90000"/>
              </a:lnSpc>
              <a:buFontTx/>
              <a:buNone/>
            </a:pPr>
            <a:endParaRPr lang="en-US" sz="1600" dirty="0" smtClean="0">
              <a:sym typeface="Symbol" pitchFamily="18" charset="2"/>
            </a:endParaRPr>
          </a:p>
          <a:p>
            <a:pPr>
              <a:lnSpc>
                <a:spcPct val="90000"/>
              </a:lnSpc>
              <a:buFontTx/>
              <a:buNone/>
            </a:pPr>
            <a:endParaRPr lang="en-US" sz="1600" dirty="0" smtClean="0">
              <a:sym typeface="Symbol" pitchFamily="18" charset="2"/>
            </a:endParaRPr>
          </a:p>
          <a:p>
            <a:pPr>
              <a:lnSpc>
                <a:spcPct val="90000"/>
              </a:lnSpc>
              <a:buFontTx/>
              <a:buNone/>
            </a:pPr>
            <a:endParaRPr lang="en-US" sz="1600" dirty="0" smtClean="0">
              <a:sym typeface="Symbol" pitchFamily="18" charset="2"/>
            </a:endParaRPr>
          </a:p>
          <a:p>
            <a:pPr>
              <a:lnSpc>
                <a:spcPct val="90000"/>
              </a:lnSpc>
              <a:buFontTx/>
              <a:buNone/>
            </a:pPr>
            <a:endParaRPr lang="en-US" sz="1600" dirty="0" smtClean="0">
              <a:sym typeface="Symbol" pitchFamily="18" charset="2"/>
            </a:endParaRPr>
          </a:p>
          <a:p>
            <a:pPr>
              <a:lnSpc>
                <a:spcPct val="90000"/>
              </a:lnSpc>
              <a:buFontTx/>
              <a:buNone/>
            </a:pPr>
            <a:endParaRPr lang="en-US" sz="1600" dirty="0" smtClean="0">
              <a:sym typeface="Symbol" pitchFamily="18" charset="2"/>
            </a:endParaRPr>
          </a:p>
          <a:p>
            <a:pPr>
              <a:lnSpc>
                <a:spcPct val="90000"/>
              </a:lnSpc>
              <a:buFontTx/>
              <a:buNone/>
            </a:pPr>
            <a:endParaRPr lang="en-US" sz="1600" dirty="0" smtClean="0">
              <a:sym typeface="Symbol" pitchFamily="18" charset="2"/>
            </a:endParaRPr>
          </a:p>
          <a:p>
            <a:pPr>
              <a:lnSpc>
                <a:spcPct val="90000"/>
              </a:lnSpc>
              <a:buFontTx/>
              <a:buNone/>
            </a:pPr>
            <a:endParaRPr lang="en-US" sz="1600" dirty="0" smtClean="0">
              <a:sym typeface="Symbol" pitchFamily="18" charset="2"/>
            </a:endParaRPr>
          </a:p>
          <a:p>
            <a:pPr>
              <a:lnSpc>
                <a:spcPct val="90000"/>
              </a:lnSpc>
              <a:buFontTx/>
              <a:buNone/>
            </a:pPr>
            <a:endParaRPr lang="en-US" sz="1600" dirty="0" smtClean="0">
              <a:sym typeface="Symbol" pitchFamily="18" charset="2"/>
            </a:endParaRPr>
          </a:p>
          <a:p>
            <a:pPr>
              <a:lnSpc>
                <a:spcPct val="90000"/>
              </a:lnSpc>
              <a:buFontTx/>
              <a:buNone/>
            </a:pPr>
            <a:endParaRPr lang="en-US" sz="1600" dirty="0" smtClean="0">
              <a:sym typeface="Symbol" pitchFamily="18" charset="2"/>
            </a:endParaRPr>
          </a:p>
          <a:p>
            <a:pPr>
              <a:lnSpc>
                <a:spcPct val="90000"/>
              </a:lnSpc>
              <a:buFontTx/>
              <a:buNone/>
            </a:pPr>
            <a:r>
              <a:rPr lang="en-US" sz="1600" dirty="0" smtClean="0">
                <a:sym typeface="Symbol" pitchFamily="18" charset="2"/>
              </a:rPr>
              <a:t/>
            </a:r>
            <a:br>
              <a:rPr lang="en-US" sz="1600" dirty="0" smtClean="0">
                <a:sym typeface="Symbol" pitchFamily="18" charset="2"/>
              </a:rPr>
            </a:br>
            <a:endParaRPr lang="en-US" sz="1600" dirty="0" smtClean="0"/>
          </a:p>
        </p:txBody>
      </p:sp>
      <p:graphicFrame>
        <p:nvGraphicFramePr>
          <p:cNvPr id="109572" name="Object 4"/>
          <p:cNvGraphicFramePr>
            <a:graphicFrameLocks noChangeAspect="1"/>
          </p:cNvGraphicFramePr>
          <p:nvPr>
            <p:extLst>
              <p:ext uri="{D42A27DB-BD31-4B8C-83A1-F6EECF244321}">
                <p14:modId xmlns:p14="http://schemas.microsoft.com/office/powerpoint/2010/main" val="2099256810"/>
              </p:ext>
            </p:extLst>
          </p:nvPr>
        </p:nvGraphicFramePr>
        <p:xfrm>
          <a:off x="6708775" y="1099911"/>
          <a:ext cx="850900" cy="381000"/>
        </p:xfrm>
        <a:graphic>
          <a:graphicData uri="http://schemas.openxmlformats.org/presentationml/2006/ole">
            <mc:AlternateContent xmlns:mc="http://schemas.openxmlformats.org/markup-compatibility/2006">
              <mc:Choice xmlns:v="urn:schemas-microsoft-com:vml" Requires="v">
                <p:oleObj spid="_x0000_s109607" name="Equation" r:id="rId4" imgW="850680" imgH="380880" progId="Equation.3">
                  <p:embed/>
                </p:oleObj>
              </mc:Choice>
              <mc:Fallback>
                <p:oleObj name="Equation" r:id="rId4" imgW="850680" imgH="380880" progId="Equation.3">
                  <p:embed/>
                  <p:pic>
                    <p:nvPicPr>
                      <p:cNvPr id="0" name="Object 4"/>
                      <p:cNvPicPr>
                        <a:picLocks noChangeAspect="1" noChangeArrowheads="1"/>
                      </p:cNvPicPr>
                      <p:nvPr/>
                    </p:nvPicPr>
                    <p:blipFill>
                      <a:blip r:embed="rId5"/>
                      <a:srcRect/>
                      <a:stretch>
                        <a:fillRect/>
                      </a:stretch>
                    </p:blipFill>
                    <p:spPr bwMode="auto">
                      <a:xfrm>
                        <a:off x="6708775" y="1099911"/>
                        <a:ext cx="8509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8" name="Picture 6" descr="16_14_Figure"/>
          <p:cNvPicPr>
            <a:picLocks noChangeAspect="1" noChangeArrowheads="1"/>
          </p:cNvPicPr>
          <p:nvPr/>
        </p:nvPicPr>
        <p:blipFill>
          <a:blip r:embed="rId2" cstate="print">
            <a:extLst>
              <a:ext uri="{28A0092B-C50C-407E-A947-70E740481C1C}">
                <a14:useLocalDpi xmlns:a14="http://schemas.microsoft.com/office/drawing/2010/main" val="0"/>
              </a:ext>
            </a:extLst>
          </a:blip>
          <a:srcRect b="2580"/>
          <a:stretch>
            <a:fillRect/>
          </a:stretch>
        </p:blipFill>
        <p:spPr bwMode="auto">
          <a:xfrm>
            <a:off x="4719638" y="2933700"/>
            <a:ext cx="4108450" cy="3419475"/>
          </a:xfrm>
          <a:prstGeom prst="rect">
            <a:avLst/>
          </a:prstGeom>
          <a:noFill/>
          <a:extLst>
            <a:ext uri="{909E8E84-426E-40DD-AFC4-6F175D3DCCD1}">
              <a14:hiddenFill xmlns:a14="http://schemas.microsoft.com/office/drawing/2010/main">
                <a:solidFill>
                  <a:srgbClr val="FFFFFF"/>
                </a:solidFill>
              </a14:hiddenFill>
            </a:ext>
          </a:extLst>
        </p:spPr>
      </p:pic>
      <p:sp>
        <p:nvSpPr>
          <p:cNvPr id="110594" name="Rectangle 2"/>
          <p:cNvSpPr>
            <a:spLocks noGrp="1" noChangeArrowheads="1"/>
          </p:cNvSpPr>
          <p:nvPr>
            <p:ph type="title"/>
          </p:nvPr>
        </p:nvSpPr>
        <p:spPr>
          <a:xfrm>
            <a:off x="457200" y="0"/>
            <a:ext cx="8229600" cy="1143000"/>
          </a:xfrm>
        </p:spPr>
        <p:txBody>
          <a:bodyPr/>
          <a:lstStyle/>
          <a:p>
            <a:r>
              <a:rPr lang="en-US" smtClean="0"/>
              <a:t>Radiation</a:t>
            </a:r>
          </a:p>
        </p:txBody>
      </p:sp>
      <p:sp>
        <p:nvSpPr>
          <p:cNvPr id="110595" name="Rectangle 3"/>
          <p:cNvSpPr>
            <a:spLocks noGrp="1" noChangeArrowheads="1"/>
          </p:cNvSpPr>
          <p:nvPr>
            <p:ph type="body" idx="1"/>
          </p:nvPr>
        </p:nvSpPr>
        <p:spPr>
          <a:xfrm>
            <a:off x="457200" y="1143000"/>
            <a:ext cx="8229600" cy="4525963"/>
          </a:xfrm>
        </p:spPr>
        <p:txBody>
          <a:bodyPr/>
          <a:lstStyle/>
          <a:p>
            <a:pPr>
              <a:buFontTx/>
              <a:buNone/>
            </a:pPr>
            <a:r>
              <a:rPr lang="en-US" dirty="0" smtClean="0"/>
              <a:t>Range of temperatures of radiating objects</a:t>
            </a:r>
          </a:p>
          <a:p>
            <a:r>
              <a:rPr lang="en-US" sz="2400" dirty="0" smtClean="0"/>
              <a:t>Room-temperature emission is in the infrared.</a:t>
            </a:r>
          </a:p>
          <a:p>
            <a:pPr>
              <a:spcBef>
                <a:spcPct val="0"/>
              </a:spcBef>
            </a:pPr>
            <a:r>
              <a:rPr lang="en-US" sz="2400" dirty="0" smtClean="0"/>
              <a:t>Temperature above 500</a:t>
            </a:r>
            <a:r>
              <a:rPr lang="en-US" sz="2400" dirty="0" smtClean="0">
                <a:sym typeface="Symbol" pitchFamily="18" charset="2"/>
              </a:rPr>
              <a:t>C,</a:t>
            </a:r>
          </a:p>
          <a:p>
            <a:pPr>
              <a:spcBef>
                <a:spcPct val="0"/>
              </a:spcBef>
              <a:buFontTx/>
              <a:buNone/>
            </a:pPr>
            <a:r>
              <a:rPr lang="en-US" sz="2400" dirty="0" smtClean="0">
                <a:sym typeface="Symbol" pitchFamily="18" charset="2"/>
              </a:rPr>
              <a:t>    red light emitted, longest</a:t>
            </a:r>
          </a:p>
          <a:p>
            <a:pPr>
              <a:spcBef>
                <a:spcPct val="0"/>
              </a:spcBef>
              <a:buFontTx/>
              <a:buNone/>
            </a:pPr>
            <a:r>
              <a:rPr lang="en-US" sz="2400" dirty="0" smtClean="0">
                <a:sym typeface="Symbol" pitchFamily="18" charset="2"/>
              </a:rPr>
              <a:t>    waves visible.</a:t>
            </a:r>
            <a:endParaRPr lang="en-US" sz="2400" dirty="0" smtClean="0"/>
          </a:p>
          <a:p>
            <a:pPr>
              <a:spcBef>
                <a:spcPct val="0"/>
              </a:spcBef>
            </a:pPr>
            <a:r>
              <a:rPr lang="en-US" sz="2400" dirty="0" smtClean="0"/>
              <a:t>About 600</a:t>
            </a:r>
            <a:r>
              <a:rPr lang="en-US" sz="2400" dirty="0" smtClean="0">
                <a:sym typeface="Symbol" pitchFamily="18" charset="2"/>
              </a:rPr>
              <a:t>C, yellow light</a:t>
            </a:r>
          </a:p>
          <a:p>
            <a:pPr>
              <a:spcBef>
                <a:spcPct val="0"/>
              </a:spcBef>
              <a:buFontTx/>
              <a:buNone/>
            </a:pPr>
            <a:r>
              <a:rPr lang="en-US" sz="2400" dirty="0" smtClean="0">
                <a:sym typeface="Symbol" pitchFamily="18" charset="2"/>
              </a:rPr>
              <a:t>    emitted.</a:t>
            </a:r>
          </a:p>
          <a:p>
            <a:pPr>
              <a:spcBef>
                <a:spcPct val="0"/>
              </a:spcBef>
            </a:pPr>
            <a:r>
              <a:rPr lang="en-US" sz="2400" dirty="0" smtClean="0">
                <a:sym typeface="Symbol" pitchFamily="18" charset="2"/>
              </a:rPr>
              <a:t>At 1500C, object emits</a:t>
            </a:r>
          </a:p>
          <a:p>
            <a:pPr>
              <a:spcBef>
                <a:spcPct val="0"/>
              </a:spcBef>
              <a:buFontTx/>
              <a:buNone/>
            </a:pPr>
            <a:r>
              <a:rPr lang="en-US" sz="2400" dirty="0" smtClean="0">
                <a:sym typeface="Symbol" pitchFamily="18" charset="2"/>
              </a:rPr>
              <a:t>    white light (whole range</a:t>
            </a:r>
          </a:p>
          <a:p>
            <a:pPr>
              <a:spcBef>
                <a:spcPct val="0"/>
              </a:spcBef>
              <a:buFontTx/>
              <a:buNone/>
            </a:pPr>
            <a:r>
              <a:rPr lang="en-US" sz="2400" dirty="0" smtClean="0">
                <a:sym typeface="Symbol" pitchFamily="18" charset="2"/>
              </a:rPr>
              <a:t>    of visible light).</a:t>
            </a:r>
          </a:p>
          <a:p>
            <a:endParaRPr lang="en-US" sz="2800" dirty="0" smtClean="0"/>
          </a:p>
        </p:txBody>
      </p:sp>
    </p:spTree>
    <p:extLst>
      <p:ext uri="{BB962C8B-B14F-4D97-AF65-F5344CB8AC3E}">
        <p14:creationId xmlns:p14="http://schemas.microsoft.com/office/powerpoint/2010/main" val="128267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59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59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5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59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059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059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059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05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990600"/>
            <a:ext cx="8229600" cy="1371600"/>
          </a:xfrm>
        </p:spPr>
        <p:txBody>
          <a:bodyPr/>
          <a:lstStyle/>
          <a:p>
            <a:pPr marL="838200" indent="-838200" algn="l"/>
            <a:r>
              <a:rPr lang="en-US" sz="2400" smtClean="0"/>
              <a:t>Which is the better statement?</a:t>
            </a:r>
            <a:endParaRPr lang="en-US" sz="2800" b="1" i="1" smtClean="0">
              <a:latin typeface="Batang" pitchFamily="18" charset="-127"/>
              <a:ea typeface="Batang" pitchFamily="18" charset="-127"/>
            </a:endParaRPr>
          </a:p>
        </p:txBody>
      </p:sp>
      <p:sp>
        <p:nvSpPr>
          <p:cNvPr id="128003" name="Rectangle 3"/>
          <p:cNvSpPr>
            <a:spLocks noGrp="1" noChangeArrowheads="1"/>
          </p:cNvSpPr>
          <p:nvPr>
            <p:ph type="body" idx="1"/>
          </p:nvPr>
        </p:nvSpPr>
        <p:spPr>
          <a:xfrm>
            <a:off x="457200" y="2514600"/>
            <a:ext cx="8229600" cy="4343400"/>
          </a:xfrm>
        </p:spPr>
        <p:txBody>
          <a:bodyPr/>
          <a:lstStyle/>
          <a:p>
            <a:pPr marL="609600" indent="-609600">
              <a:buFontTx/>
              <a:buNone/>
            </a:pPr>
            <a:r>
              <a:rPr lang="en-US" sz="2400" dirty="0" smtClean="0"/>
              <a:t>A.	A black object absorbs energy well.</a:t>
            </a:r>
            <a:endParaRPr lang="en-US" sz="2400" dirty="0" smtClean="0">
              <a:ea typeface="Batang" pitchFamily="18" charset="-127"/>
            </a:endParaRPr>
          </a:p>
          <a:p>
            <a:pPr marL="609600" indent="-609600">
              <a:buFontTx/>
              <a:buAutoNum type="alphaUcPeriod" startAt="2"/>
            </a:pPr>
            <a:r>
              <a:rPr lang="en-US" sz="2400" dirty="0" smtClean="0"/>
              <a:t>An object that absorbs energy well is black.</a:t>
            </a:r>
            <a:r>
              <a:rPr lang="en-US" sz="2400" b="1" dirty="0" smtClean="0">
                <a:ea typeface="Batang" pitchFamily="18" charset="-127"/>
              </a:rPr>
              <a:t> </a:t>
            </a:r>
          </a:p>
          <a:p>
            <a:pPr marL="609600" indent="-609600">
              <a:buFontTx/>
              <a:buNone/>
            </a:pPr>
            <a:endParaRPr lang="en-US" sz="2400" dirty="0" smtClean="0"/>
          </a:p>
        </p:txBody>
      </p:sp>
      <p:sp>
        <p:nvSpPr>
          <p:cNvPr id="128004"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Radiation</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spTree>
    <p:extLst>
      <p:ext uri="{BB962C8B-B14F-4D97-AF65-F5344CB8AC3E}">
        <p14:creationId xmlns:p14="http://schemas.microsoft.com/office/powerpoint/2010/main" val="1857055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7338"/>
          </a:xfrm>
        </p:spPr>
        <p:txBody>
          <a:bodyPr/>
          <a:lstStyle/>
          <a:p>
            <a:r>
              <a:rPr lang="en-CA" sz="3600" dirty="0" smtClean="0"/>
              <a:t>Chapter 16 Pre-class reading question </a:t>
            </a:r>
            <a:endParaRPr lang="en-CA" sz="3600" dirty="0"/>
          </a:p>
        </p:txBody>
      </p:sp>
      <p:sp>
        <p:nvSpPr>
          <p:cNvPr id="3" name="Content Placeholder 2"/>
          <p:cNvSpPr>
            <a:spLocks noGrp="1"/>
          </p:cNvSpPr>
          <p:nvPr>
            <p:ph idx="1"/>
          </p:nvPr>
        </p:nvSpPr>
        <p:spPr>
          <a:xfrm>
            <a:off x="443753" y="1089212"/>
            <a:ext cx="8229600" cy="5190564"/>
          </a:xfrm>
        </p:spPr>
        <p:txBody>
          <a:bodyPr/>
          <a:lstStyle/>
          <a:p>
            <a:r>
              <a:rPr lang="en-CA" sz="2800" dirty="0"/>
              <a:t>Which of the following most prevents the escape of terrestrial </a:t>
            </a:r>
            <a:r>
              <a:rPr lang="en-CA" sz="2800" dirty="0" smtClean="0"/>
              <a:t>radiation (infrared)? </a:t>
            </a:r>
          </a:p>
          <a:p>
            <a:pPr marL="514350" indent="-514350">
              <a:buFont typeface="+mj-lt"/>
              <a:buAutoNum type="alphaUcPeriod"/>
            </a:pPr>
            <a:r>
              <a:rPr lang="en-CA" sz="2800" dirty="0" smtClean="0"/>
              <a:t>Carbon monoxide</a:t>
            </a:r>
          </a:p>
          <a:p>
            <a:pPr marL="514350" indent="-514350">
              <a:buFont typeface="+mj-lt"/>
              <a:buAutoNum type="alphaUcPeriod"/>
            </a:pPr>
            <a:r>
              <a:rPr lang="en-CA" sz="2800" dirty="0" smtClean="0"/>
              <a:t>Air</a:t>
            </a:r>
            <a:endParaRPr lang="en-CA" sz="2800" dirty="0"/>
          </a:p>
          <a:p>
            <a:pPr marL="514350" indent="-514350">
              <a:buFont typeface="+mj-lt"/>
              <a:buAutoNum type="alphaUcPeriod"/>
            </a:pPr>
            <a:r>
              <a:rPr lang="en-CA" sz="2800" dirty="0" smtClean="0"/>
              <a:t>Carbon </a:t>
            </a:r>
            <a:r>
              <a:rPr lang="en-CA" sz="2800" dirty="0"/>
              <a:t>dioxide</a:t>
            </a:r>
          </a:p>
          <a:p>
            <a:pPr marL="514350" indent="-514350">
              <a:buFont typeface="+mj-lt"/>
              <a:buAutoNum type="alphaUcPeriod"/>
            </a:pPr>
            <a:r>
              <a:rPr lang="en-CA" sz="2800" dirty="0" smtClean="0"/>
              <a:t>Molecular nitrogen</a:t>
            </a:r>
          </a:p>
          <a:p>
            <a:pPr marL="514350" indent="-514350">
              <a:buFont typeface="+mj-lt"/>
              <a:buAutoNum type="alphaUcPeriod"/>
            </a:pPr>
            <a:r>
              <a:rPr lang="en-CA" sz="2800" dirty="0" smtClean="0"/>
              <a:t>Molecular oxygen</a:t>
            </a:r>
            <a:endParaRPr lang="en-CA" sz="2800" dirty="0"/>
          </a:p>
        </p:txBody>
      </p:sp>
      <p:sp>
        <p:nvSpPr>
          <p:cNvPr id="4" name="TextBox 3"/>
          <p:cNvSpPr txBox="1"/>
          <p:nvPr/>
        </p:nvSpPr>
        <p:spPr>
          <a:xfrm>
            <a:off x="0" y="3572"/>
            <a:ext cx="954107" cy="369332"/>
          </a:xfrm>
          <a:prstGeom prst="rect">
            <a:avLst/>
          </a:prstGeom>
          <a:noFill/>
        </p:spPr>
        <p:txBody>
          <a:bodyPr wrap="none" rtlCol="0">
            <a:spAutoFit/>
          </a:bodyPr>
          <a:lstStyle/>
          <a:p>
            <a:r>
              <a:rPr lang="en-CA" dirty="0" smtClean="0"/>
              <a:t>2:10pm</a:t>
            </a:r>
            <a:endParaRPr lang="en-CA" dirty="0"/>
          </a:p>
        </p:txBody>
      </p:sp>
    </p:spTree>
    <p:extLst>
      <p:ext uri="{BB962C8B-B14F-4D97-AF65-F5344CB8AC3E}">
        <p14:creationId xmlns:p14="http://schemas.microsoft.com/office/powerpoint/2010/main" val="3947679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990600"/>
            <a:ext cx="8229600" cy="1752600"/>
          </a:xfrm>
        </p:spPr>
        <p:txBody>
          <a:bodyPr/>
          <a:lstStyle/>
          <a:p>
            <a:pPr algn="l"/>
            <a:r>
              <a:rPr lang="en-US" sz="2400" smtClean="0"/>
              <a:t>Which melts faster in sunshine—dirty snow or clean snow?</a:t>
            </a:r>
            <a:endParaRPr lang="en-US" sz="2800" b="1" i="1" smtClean="0">
              <a:latin typeface="Batang" pitchFamily="18" charset="-127"/>
              <a:ea typeface="Batang" pitchFamily="18" charset="-127"/>
            </a:endParaRPr>
          </a:p>
        </p:txBody>
      </p:sp>
      <p:sp>
        <p:nvSpPr>
          <p:cNvPr id="121859" name="Rectangle 3"/>
          <p:cNvSpPr>
            <a:spLocks noGrp="1" noChangeArrowheads="1"/>
          </p:cNvSpPr>
          <p:nvPr>
            <p:ph type="body" idx="1"/>
          </p:nvPr>
        </p:nvSpPr>
        <p:spPr>
          <a:xfrm>
            <a:off x="487363" y="2379663"/>
            <a:ext cx="8229600" cy="3962400"/>
          </a:xfrm>
        </p:spPr>
        <p:txBody>
          <a:bodyPr/>
          <a:lstStyle/>
          <a:p>
            <a:pPr marL="609600" indent="-609600">
              <a:buFontTx/>
              <a:buNone/>
            </a:pPr>
            <a:r>
              <a:rPr lang="en-US" sz="2400" dirty="0" smtClean="0"/>
              <a:t>A.	Dirty snow</a:t>
            </a:r>
            <a:endParaRPr lang="en-US" sz="2400" dirty="0" smtClean="0">
              <a:ea typeface="Batang" pitchFamily="18" charset="-127"/>
            </a:endParaRPr>
          </a:p>
          <a:p>
            <a:pPr marL="609600" indent="-609600">
              <a:buFontTx/>
              <a:buAutoNum type="alphaUcPeriod" startAt="2"/>
            </a:pPr>
            <a:r>
              <a:rPr lang="en-US" sz="2400" dirty="0" smtClean="0"/>
              <a:t>Clean snow</a:t>
            </a:r>
            <a:endParaRPr lang="en-US" sz="2400" b="1" dirty="0" smtClean="0">
              <a:ea typeface="Batang" pitchFamily="18" charset="-127"/>
            </a:endParaRPr>
          </a:p>
          <a:p>
            <a:pPr marL="609600" indent="-609600">
              <a:buFontTx/>
              <a:buAutoNum type="alphaUcPeriod" startAt="2"/>
            </a:pPr>
            <a:r>
              <a:rPr lang="en-US" sz="2400" dirty="0" smtClean="0"/>
              <a:t>Both A and B.</a:t>
            </a:r>
            <a:endParaRPr lang="en-US" sz="2400" dirty="0" smtClean="0">
              <a:ea typeface="Batang" pitchFamily="18" charset="-127"/>
            </a:endParaRPr>
          </a:p>
          <a:p>
            <a:pPr marL="609600" indent="-609600">
              <a:buFontTx/>
              <a:buAutoNum type="alphaUcPeriod" startAt="4"/>
            </a:pPr>
            <a:r>
              <a:rPr lang="en-US" sz="2400" dirty="0" smtClean="0"/>
              <a:t>None of the above.</a:t>
            </a:r>
          </a:p>
          <a:p>
            <a:pPr marL="609600" indent="-609600">
              <a:buFontTx/>
              <a:buNone/>
            </a:pPr>
            <a:endParaRPr lang="en-US" sz="2400" dirty="0" smtClean="0"/>
          </a:p>
        </p:txBody>
      </p:sp>
      <p:sp>
        <p:nvSpPr>
          <p:cNvPr id="121860"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Radiation</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spTree>
    <p:extLst>
      <p:ext uri="{BB962C8B-B14F-4D97-AF65-F5344CB8AC3E}">
        <p14:creationId xmlns:p14="http://schemas.microsoft.com/office/powerpoint/2010/main" val="3380138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1" name="Picture 5" descr="Clarke Boxwood cast iron stove - wood bur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779814" cy="1852460"/>
          </a:xfrm>
          <a:prstGeom prst="rect">
            <a:avLst/>
          </a:prstGeom>
          <a:noFill/>
          <a:extLst>
            <a:ext uri="{909E8E84-426E-40DD-AFC4-6F175D3DCCD1}">
              <a14:hiddenFill xmlns:a14="http://schemas.microsoft.com/office/drawing/2010/main">
                <a:solidFill>
                  <a:srgbClr val="FFFFFF"/>
                </a:solidFill>
              </a14:hiddenFill>
            </a:ext>
          </a:extLst>
        </p:spPr>
      </p:pic>
      <p:sp>
        <p:nvSpPr>
          <p:cNvPr id="111618" name="Rectangle 2"/>
          <p:cNvSpPr>
            <a:spLocks noGrp="1" noChangeArrowheads="1"/>
          </p:cNvSpPr>
          <p:nvPr>
            <p:ph type="title"/>
          </p:nvPr>
        </p:nvSpPr>
        <p:spPr>
          <a:xfrm>
            <a:off x="889906" y="176667"/>
            <a:ext cx="7796893" cy="770391"/>
          </a:xfrm>
        </p:spPr>
        <p:txBody>
          <a:bodyPr/>
          <a:lstStyle/>
          <a:p>
            <a:r>
              <a:rPr lang="en-US" dirty="0" smtClean="0"/>
              <a:t>Absorption and Emission</a:t>
            </a:r>
          </a:p>
        </p:txBody>
      </p:sp>
      <p:sp>
        <p:nvSpPr>
          <p:cNvPr id="111619" name="Rectangle 3"/>
          <p:cNvSpPr>
            <a:spLocks noGrp="1" noChangeArrowheads="1"/>
          </p:cNvSpPr>
          <p:nvPr>
            <p:ph type="body" idx="1"/>
          </p:nvPr>
        </p:nvSpPr>
        <p:spPr>
          <a:xfrm>
            <a:off x="391886" y="1852461"/>
            <a:ext cx="8229600" cy="4525963"/>
          </a:xfrm>
        </p:spPr>
        <p:txBody>
          <a:bodyPr/>
          <a:lstStyle/>
          <a:p>
            <a:r>
              <a:rPr lang="en-US" dirty="0" smtClean="0"/>
              <a:t>Any material that absorbs more than it emits is a net absorber.</a:t>
            </a:r>
          </a:p>
          <a:p>
            <a:r>
              <a:rPr lang="en-US" dirty="0" smtClean="0"/>
              <a:t>Any material that emits more than it absorbs is a net emitter.</a:t>
            </a:r>
          </a:p>
          <a:p>
            <a:r>
              <a:rPr lang="en-US" dirty="0" smtClean="0"/>
              <a:t>Net absorption or emission is relative to temperature of surroundings.</a:t>
            </a:r>
          </a:p>
          <a:p>
            <a:r>
              <a:rPr lang="en-US" dirty="0" smtClean="0"/>
              <a:t>Good absorbers are good emitters</a:t>
            </a:r>
          </a:p>
          <a:p>
            <a:r>
              <a:rPr lang="en-US" dirty="0" smtClean="0"/>
              <a:t>Poor absorbers are poor emitters</a:t>
            </a:r>
          </a:p>
          <a:p>
            <a:endParaRPr lang="en-US" dirty="0" smtClean="0"/>
          </a:p>
        </p:txBody>
      </p:sp>
      <p:sp>
        <p:nvSpPr>
          <p:cNvPr id="2" name="TextBox 1"/>
          <p:cNvSpPr txBox="1"/>
          <p:nvPr/>
        </p:nvSpPr>
        <p:spPr>
          <a:xfrm>
            <a:off x="5296472" y="6578525"/>
            <a:ext cx="3847528" cy="215444"/>
          </a:xfrm>
          <a:prstGeom prst="rect">
            <a:avLst/>
          </a:prstGeom>
          <a:noFill/>
        </p:spPr>
        <p:txBody>
          <a:bodyPr wrap="none" rtlCol="0">
            <a:spAutoFit/>
          </a:bodyPr>
          <a:lstStyle/>
          <a:p>
            <a:r>
              <a:rPr lang="en-CA" sz="800" dirty="0" smtClean="0"/>
              <a:t>[image from </a:t>
            </a:r>
            <a:r>
              <a:rPr lang="en-CA" sz="800" dirty="0" smtClean="0">
                <a:hlinkClick r:id="rId3"/>
              </a:rPr>
              <a:t>http://www.ironstoves.co.uk/clarke_boxwood_cast_iron_stove.html</a:t>
            </a:r>
            <a:r>
              <a:rPr lang="en-CA" sz="800" dirty="0" smtClean="0"/>
              <a:t> ]</a:t>
            </a:r>
            <a:endParaRPr lang="en-CA" sz="800" dirty="0"/>
          </a:p>
        </p:txBody>
      </p:sp>
    </p:spTree>
    <p:extLst>
      <p:ext uri="{BB962C8B-B14F-4D97-AF65-F5344CB8AC3E}">
        <p14:creationId xmlns:p14="http://schemas.microsoft.com/office/powerpoint/2010/main" val="4773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C:\Users\jharlow\Documents\Documents\teaching\everyday13\hewitt materials\hewitt_ch16\figures_photos_16\16_16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2003" y="3301136"/>
            <a:ext cx="3953782" cy="3418752"/>
          </a:xfrm>
          <a:prstGeom prst="rect">
            <a:avLst/>
          </a:prstGeom>
          <a:noFill/>
          <a:extLst>
            <a:ext uri="{909E8E84-426E-40DD-AFC4-6F175D3DCCD1}">
              <a14:hiddenFill xmlns:a14="http://schemas.microsoft.com/office/drawing/2010/main">
                <a:solidFill>
                  <a:srgbClr val="FFFFFF"/>
                </a:solidFill>
              </a14:hiddenFill>
            </a:ext>
          </a:extLst>
        </p:spPr>
      </p:pic>
      <p:sp>
        <p:nvSpPr>
          <p:cNvPr id="125955" name="Rectangle 3"/>
          <p:cNvSpPr>
            <a:spLocks noGrp="1" noChangeArrowheads="1"/>
          </p:cNvSpPr>
          <p:nvPr>
            <p:ph type="body" idx="1"/>
          </p:nvPr>
        </p:nvSpPr>
        <p:spPr>
          <a:xfrm>
            <a:off x="506185" y="244929"/>
            <a:ext cx="8229600" cy="3056207"/>
          </a:xfrm>
        </p:spPr>
        <p:txBody>
          <a:bodyPr/>
          <a:lstStyle/>
          <a:p>
            <a:pPr>
              <a:buFontTx/>
              <a:buNone/>
            </a:pPr>
            <a:r>
              <a:rPr lang="en-US" dirty="0" smtClean="0"/>
              <a:t>Reflection of radiant energy</a:t>
            </a:r>
            <a:endParaRPr lang="en-US" sz="2800" dirty="0" smtClean="0"/>
          </a:p>
          <a:p>
            <a:r>
              <a:rPr lang="en-US" sz="2800" dirty="0" smtClean="0"/>
              <a:t>Any surface that reflects very little or no radiant energy looks dark</a:t>
            </a:r>
          </a:p>
          <a:p>
            <a:pPr>
              <a:buFontTx/>
              <a:buNone/>
            </a:pPr>
            <a:r>
              <a:rPr lang="en-US" sz="2800" dirty="0" smtClean="0"/>
              <a:t>	Examples of dark objects: eye pupils, open ends of pipes in a stack, open doorways or windows of distant houses in the daytime</a:t>
            </a:r>
          </a:p>
        </p:txBody>
      </p:sp>
      <p:sp>
        <p:nvSpPr>
          <p:cNvPr id="6" name="Rectangle 3"/>
          <p:cNvSpPr txBox="1">
            <a:spLocks noChangeArrowheads="1"/>
          </p:cNvSpPr>
          <p:nvPr/>
        </p:nvSpPr>
        <p:spPr bwMode="auto">
          <a:xfrm>
            <a:off x="348341" y="3293015"/>
            <a:ext cx="3848101" cy="342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800" dirty="0" smtClean="0"/>
              <a:t>Good reflectors are poor absorbers.</a:t>
            </a:r>
          </a:p>
          <a:p>
            <a:pPr>
              <a:lnSpc>
                <a:spcPct val="90000"/>
              </a:lnSpc>
            </a:pPr>
            <a:r>
              <a:rPr lang="en-US" sz="2800" dirty="0" smtClean="0"/>
              <a:t>Poor absorbers are poor emitters.</a:t>
            </a:r>
          </a:p>
          <a:p>
            <a:pPr>
              <a:lnSpc>
                <a:spcPct val="90000"/>
              </a:lnSpc>
            </a:pPr>
            <a:r>
              <a:rPr lang="en-US" sz="2800" dirty="0" smtClean="0"/>
              <a:t>A white container will radiate heat more slowly than a black container</a:t>
            </a: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990600"/>
            <a:ext cx="8229600" cy="1371600"/>
          </a:xfrm>
        </p:spPr>
        <p:txBody>
          <a:bodyPr/>
          <a:lstStyle/>
          <a:p>
            <a:pPr marL="838200" indent="-838200" algn="l"/>
            <a:r>
              <a:rPr lang="en-US" sz="2400" smtClean="0"/>
              <a:t>A hot pizza placed in the snow is a net</a:t>
            </a:r>
            <a:endParaRPr lang="en-US" sz="2800" b="1" i="1" smtClean="0">
              <a:latin typeface="Batang" pitchFamily="18" charset="-127"/>
              <a:ea typeface="Batang" pitchFamily="18" charset="-127"/>
            </a:endParaRPr>
          </a:p>
        </p:txBody>
      </p:sp>
      <p:sp>
        <p:nvSpPr>
          <p:cNvPr id="117763" name="Rectangle 3"/>
          <p:cNvSpPr>
            <a:spLocks noGrp="1" noChangeArrowheads="1"/>
          </p:cNvSpPr>
          <p:nvPr>
            <p:ph type="body" idx="1"/>
          </p:nvPr>
        </p:nvSpPr>
        <p:spPr>
          <a:xfrm>
            <a:off x="457200" y="2514600"/>
            <a:ext cx="8229600" cy="4343400"/>
          </a:xfrm>
        </p:spPr>
        <p:txBody>
          <a:bodyPr/>
          <a:lstStyle/>
          <a:p>
            <a:pPr marL="609600" indent="-609600">
              <a:buFontTx/>
              <a:buNone/>
            </a:pPr>
            <a:r>
              <a:rPr lang="en-US" sz="2400" dirty="0" smtClean="0"/>
              <a:t>A.	absorber.</a:t>
            </a:r>
            <a:endParaRPr lang="en-US" sz="2400" dirty="0" smtClean="0">
              <a:ea typeface="Batang" pitchFamily="18" charset="-127"/>
            </a:endParaRPr>
          </a:p>
          <a:p>
            <a:pPr marL="609600" indent="-609600">
              <a:buFontTx/>
              <a:buAutoNum type="alphaUcPeriod" startAt="2"/>
            </a:pPr>
            <a:r>
              <a:rPr lang="en-US" sz="2400" dirty="0" smtClean="0"/>
              <a:t>emitter.</a:t>
            </a:r>
            <a:endParaRPr lang="en-US" sz="2400" b="1" dirty="0" smtClean="0">
              <a:ea typeface="Batang" pitchFamily="18" charset="-127"/>
            </a:endParaRPr>
          </a:p>
          <a:p>
            <a:pPr marL="609600" indent="-609600">
              <a:buFontTx/>
              <a:buAutoNum type="alphaUcPeriod" startAt="4"/>
            </a:pPr>
            <a:r>
              <a:rPr lang="en-US" sz="2400" dirty="0" smtClean="0"/>
              <a:t>neither</a:t>
            </a:r>
          </a:p>
          <a:p>
            <a:pPr marL="609600" indent="-609600">
              <a:buFontTx/>
              <a:buNone/>
            </a:pPr>
            <a:endParaRPr lang="en-US" sz="2400" dirty="0" smtClean="0"/>
          </a:p>
        </p:txBody>
      </p:sp>
      <p:sp>
        <p:nvSpPr>
          <p:cNvPr id="117764"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Radiation</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spTree>
    <p:extLst>
      <p:ext uri="{BB962C8B-B14F-4D97-AF65-F5344CB8AC3E}">
        <p14:creationId xmlns:p14="http://schemas.microsoft.com/office/powerpoint/2010/main" val="1962271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408212" y="1453243"/>
            <a:ext cx="8229600" cy="4816928"/>
          </a:xfrm>
        </p:spPr>
        <p:txBody>
          <a:bodyPr/>
          <a:lstStyle/>
          <a:p>
            <a:pPr>
              <a:lnSpc>
                <a:spcPct val="90000"/>
              </a:lnSpc>
              <a:buFontTx/>
              <a:buNone/>
            </a:pPr>
            <a:r>
              <a:rPr lang="en-US" dirty="0" smtClean="0"/>
              <a:t>Newton’s law of cooling:</a:t>
            </a:r>
            <a:endParaRPr lang="en-US" sz="2800" dirty="0" smtClean="0"/>
          </a:p>
          <a:p>
            <a:pPr marL="0" indent="0" algn="ctr">
              <a:lnSpc>
                <a:spcPct val="90000"/>
              </a:lnSpc>
              <a:buNone/>
            </a:pPr>
            <a:r>
              <a:rPr lang="en-US" sz="2800" dirty="0" smtClean="0">
                <a:sym typeface="Symbol" pitchFamily="18" charset="2"/>
              </a:rPr>
              <a:t>Rate of cooling ~ </a:t>
            </a:r>
            <a:r>
              <a:rPr lang="en-US" sz="2800" i="1" dirty="0" smtClean="0">
                <a:sym typeface="Symbol" pitchFamily="18" charset="2"/>
              </a:rPr>
              <a:t>T</a:t>
            </a:r>
            <a:r>
              <a:rPr lang="en-US" sz="2800" dirty="0" smtClean="0">
                <a:sym typeface="Symbol" pitchFamily="18" charset="2"/>
              </a:rPr>
              <a:t> </a:t>
            </a:r>
          </a:p>
          <a:p>
            <a:pPr>
              <a:lnSpc>
                <a:spcPct val="90000"/>
              </a:lnSpc>
            </a:pPr>
            <a:r>
              <a:rPr lang="en-US" sz="2800" dirty="0" smtClean="0"/>
              <a:t>Rate is proportional to the temperature difference, </a:t>
            </a:r>
            <a:r>
              <a:rPr lang="en-US" sz="2800" dirty="0" smtClean="0">
                <a:sym typeface="Symbol" pitchFamily="18" charset="2"/>
              </a:rPr>
              <a:t></a:t>
            </a:r>
            <a:r>
              <a:rPr lang="en-US" sz="2800" i="1" dirty="0" smtClean="0">
                <a:sym typeface="Symbol" pitchFamily="18" charset="2"/>
              </a:rPr>
              <a:t>T</a:t>
            </a:r>
            <a:r>
              <a:rPr lang="en-US" sz="2800" dirty="0" smtClean="0">
                <a:sym typeface="Symbol" pitchFamily="18" charset="2"/>
              </a:rPr>
              <a:t>, between the object and its surroundings</a:t>
            </a:r>
          </a:p>
          <a:p>
            <a:pPr>
              <a:lnSpc>
                <a:spcPct val="90000"/>
              </a:lnSpc>
            </a:pPr>
            <a:r>
              <a:rPr lang="en-US" sz="2800" dirty="0" smtClean="0"/>
              <a:t>Also applies to rate of warming</a:t>
            </a:r>
            <a:endParaRPr lang="en-US" sz="2800" dirty="0" smtClean="0">
              <a:sym typeface="Symbol" pitchFamily="18" charset="2"/>
            </a:endParaRPr>
          </a:p>
          <a:p>
            <a:pPr>
              <a:lnSpc>
                <a:spcPct val="90000"/>
              </a:lnSpc>
              <a:buFontTx/>
              <a:buNone/>
            </a:pPr>
            <a:r>
              <a:rPr lang="en-US" sz="2800" dirty="0" smtClean="0">
                <a:sym typeface="Symbol" pitchFamily="18" charset="2"/>
              </a:rPr>
              <a:t>	Examples:</a:t>
            </a:r>
          </a:p>
          <a:p>
            <a:pPr lvl="1">
              <a:lnSpc>
                <a:spcPct val="90000"/>
              </a:lnSpc>
              <a:buFont typeface="Times" pitchFamily="18" charset="0"/>
              <a:buChar char="•"/>
            </a:pPr>
            <a:r>
              <a:rPr lang="en-US" sz="2400" dirty="0" smtClean="0">
                <a:sym typeface="Symbol" pitchFamily="18" charset="2"/>
              </a:rPr>
              <a:t>Warmer house leaks more internal energy to the outside than a house that is less warm.</a:t>
            </a:r>
          </a:p>
          <a:p>
            <a:pPr lvl="1">
              <a:lnSpc>
                <a:spcPct val="90000"/>
              </a:lnSpc>
              <a:buFont typeface="Times" pitchFamily="18" charset="0"/>
              <a:buChar char="•"/>
            </a:pPr>
            <a:r>
              <a:rPr lang="en-US" sz="2400" dirty="0" smtClean="0">
                <a:sym typeface="Symbol" pitchFamily="18" charset="2"/>
              </a:rPr>
              <a:t>Frozen food will warm faster in a warm room than in a cold room.</a:t>
            </a:r>
            <a:endParaRPr lang="en-US" sz="2400" dirty="0" smtClean="0"/>
          </a:p>
        </p:txBody>
      </p:sp>
      <p:pic>
        <p:nvPicPr>
          <p:cNvPr id="132101" name="Picture 5" descr="Woman holding coffee c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929" y="0"/>
            <a:ext cx="3184071" cy="19104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6557875" y="4000501"/>
            <a:ext cx="4956806" cy="215444"/>
          </a:xfrm>
          <a:prstGeom prst="rect">
            <a:avLst/>
          </a:prstGeom>
          <a:noFill/>
        </p:spPr>
        <p:txBody>
          <a:bodyPr wrap="none" rtlCol="0">
            <a:spAutoFit/>
          </a:bodyPr>
          <a:lstStyle/>
          <a:p>
            <a:r>
              <a:rPr lang="en-CA" sz="800" dirty="0" smtClean="0"/>
              <a:t>[ image downloaded Feb. 1 2013 from </a:t>
            </a:r>
            <a:r>
              <a:rPr lang="en-CA" sz="800" dirty="0" smtClean="0">
                <a:hlinkClick r:id="rId3"/>
              </a:rPr>
              <a:t>http://www.guardian.co.uk/lifeandstyle/2009/apr/04/space-solves</a:t>
            </a:r>
            <a:r>
              <a:rPr lang="en-CA" sz="800" dirty="0" smtClean="0"/>
              <a:t> ]</a:t>
            </a:r>
            <a:endParaRPr lang="en-CA"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09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0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09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575"/>
            <a:ext cx="8229600" cy="655528"/>
          </a:xfrm>
        </p:spPr>
        <p:txBody>
          <a:bodyPr/>
          <a:lstStyle/>
          <a:p>
            <a:r>
              <a:rPr lang="en-CA" dirty="0" smtClean="0"/>
              <a:t>When to add cream to coffee…</a:t>
            </a:r>
            <a:endParaRPr lang="en-CA" dirty="0"/>
          </a:p>
        </p:txBody>
      </p:sp>
      <p:sp>
        <p:nvSpPr>
          <p:cNvPr id="3" name="Content Placeholder 2"/>
          <p:cNvSpPr>
            <a:spLocks noGrp="1"/>
          </p:cNvSpPr>
          <p:nvPr>
            <p:ph idx="1"/>
          </p:nvPr>
        </p:nvSpPr>
        <p:spPr>
          <a:xfrm>
            <a:off x="472965" y="985345"/>
            <a:ext cx="8229600" cy="3360877"/>
          </a:xfrm>
        </p:spPr>
        <p:txBody>
          <a:bodyPr/>
          <a:lstStyle/>
          <a:p>
            <a:r>
              <a:rPr lang="en-US" sz="2400" dirty="0" err="1"/>
              <a:t>Psy</a:t>
            </a:r>
            <a:r>
              <a:rPr lang="en-US" sz="2400" dirty="0"/>
              <a:t> likes to drink his coffee hot, and he likes cream in his coffee.  He buys it at Starbucks but does not want to drink it until he gets to his home, which is a 5 minute walk.  To keep the coffee as hot as possible, should he add the cream at Starbucks or at home</a:t>
            </a:r>
            <a:r>
              <a:rPr lang="en-US" sz="2400" dirty="0" smtClean="0"/>
              <a:t>?</a:t>
            </a:r>
          </a:p>
          <a:p>
            <a:pPr marL="457200" indent="-457200">
              <a:buFont typeface="+mj-lt"/>
              <a:buAutoNum type="alphaUcPeriod"/>
            </a:pPr>
            <a:r>
              <a:rPr lang="en-CA" sz="2400" dirty="0" smtClean="0"/>
              <a:t>Starbucks</a:t>
            </a:r>
            <a:r>
              <a:rPr lang="en-US" sz="2400" dirty="0" smtClean="0"/>
              <a:t>, before the 5-minute walk</a:t>
            </a:r>
          </a:p>
          <a:p>
            <a:pPr marL="457200" indent="-457200">
              <a:buFont typeface="+mj-lt"/>
              <a:buAutoNum type="alphaUcPeriod"/>
            </a:pPr>
            <a:r>
              <a:rPr lang="en-US" sz="2400" dirty="0" smtClean="0"/>
              <a:t>At home, just before drinking</a:t>
            </a:r>
          </a:p>
          <a:p>
            <a:pPr marL="457200" indent="-457200">
              <a:buFont typeface="+mj-lt"/>
              <a:buAutoNum type="alphaUcPeriod"/>
            </a:pPr>
            <a:r>
              <a:rPr lang="en-US" sz="2400" dirty="0" smtClean="0"/>
              <a:t>It doesn’t matter</a:t>
            </a:r>
            <a:endParaRPr lang="en-CA" sz="2400" dirty="0" smtClean="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486" y="4267906"/>
            <a:ext cx="45148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670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575"/>
            <a:ext cx="8229600" cy="655528"/>
          </a:xfrm>
        </p:spPr>
        <p:txBody>
          <a:bodyPr/>
          <a:lstStyle/>
          <a:p>
            <a:r>
              <a:rPr lang="en-CA" dirty="0" smtClean="0"/>
              <a:t>When to add cream to coffee…</a:t>
            </a:r>
            <a:endParaRPr lang="en-CA" dirty="0"/>
          </a:p>
        </p:txBody>
      </p:sp>
      <p:sp>
        <p:nvSpPr>
          <p:cNvPr id="3" name="Content Placeholder 2"/>
          <p:cNvSpPr>
            <a:spLocks noGrp="1"/>
          </p:cNvSpPr>
          <p:nvPr>
            <p:ph idx="1"/>
          </p:nvPr>
        </p:nvSpPr>
        <p:spPr>
          <a:xfrm>
            <a:off x="472965" y="985345"/>
            <a:ext cx="8229600" cy="5431221"/>
          </a:xfrm>
        </p:spPr>
        <p:txBody>
          <a:bodyPr/>
          <a:lstStyle/>
          <a:p>
            <a:r>
              <a:rPr lang="en-US" sz="2400" dirty="0" err="1"/>
              <a:t>Psy</a:t>
            </a:r>
            <a:r>
              <a:rPr lang="en-US" sz="2400" dirty="0"/>
              <a:t> likes to drink his coffee hot, and he likes cream in his coffee.  He buys it at Starbucks but does not want to drink it until he gets to his home, which is a 5 minute walk.  To keep the coffee as hot as possible, should he add the cream at Starbucks or at home</a:t>
            </a:r>
            <a:r>
              <a:rPr lang="en-US" sz="2400" dirty="0" smtClean="0"/>
              <a:t>?</a:t>
            </a:r>
          </a:p>
          <a:p>
            <a:r>
              <a:rPr lang="en-US" sz="2400" dirty="0" smtClean="0"/>
              <a:t>Best student answer from the </a:t>
            </a:r>
            <a:r>
              <a:rPr lang="en-US" sz="2400" dirty="0" err="1" smtClean="0"/>
              <a:t>facebook</a:t>
            </a:r>
            <a:r>
              <a:rPr lang="en-US" sz="2400" dirty="0" smtClean="0"/>
              <a:t> discussion page:</a:t>
            </a:r>
            <a:endParaRPr lang="en-CA" sz="2400" dirty="0" smtClean="0"/>
          </a:p>
          <a:p>
            <a:r>
              <a:rPr lang="en-CA" sz="2400" i="1" dirty="0" smtClean="0"/>
              <a:t>“Starbucks. Because </a:t>
            </a:r>
            <a:r>
              <a:rPr lang="en-CA" sz="2400" i="1" dirty="0"/>
              <a:t>if we </a:t>
            </a:r>
            <a:r>
              <a:rPr lang="en-CA" sz="2400" i="1" dirty="0" smtClean="0"/>
              <a:t>add </a:t>
            </a:r>
            <a:r>
              <a:rPr lang="en-CA" sz="2400" i="1" dirty="0"/>
              <a:t>cream at first, the temperature of the coffee </a:t>
            </a:r>
            <a:r>
              <a:rPr lang="en-CA" sz="2400" i="1" dirty="0" smtClean="0"/>
              <a:t>decreases </a:t>
            </a:r>
            <a:r>
              <a:rPr lang="en-CA" sz="2400" i="1" dirty="0"/>
              <a:t>a little bit first, but can maintain this "hotness" longer than </a:t>
            </a:r>
            <a:r>
              <a:rPr lang="en-CA" sz="2400" i="1" dirty="0" smtClean="0"/>
              <a:t>if we don’t </a:t>
            </a:r>
            <a:r>
              <a:rPr lang="en-CA" sz="2400" i="1" dirty="0"/>
              <a:t>add cream at first. The reason is because the environment does not take as much heat from the creamed coffee</a:t>
            </a:r>
            <a:r>
              <a:rPr lang="en-CA" sz="2400" i="1" dirty="0" smtClean="0"/>
              <a:t>.”</a:t>
            </a:r>
          </a:p>
          <a:p>
            <a:r>
              <a:rPr lang="en-CA" sz="2400" dirty="0" smtClean="0"/>
              <a:t>This is because of Newton’s Law of Cooling.</a:t>
            </a:r>
          </a:p>
          <a:p>
            <a:r>
              <a:rPr lang="en-CA" sz="2400" dirty="0" smtClean="0"/>
              <a:t>The higher is </a:t>
            </a:r>
            <a:r>
              <a:rPr lang="el-GR" sz="2400" dirty="0" smtClean="0"/>
              <a:t>Δ</a:t>
            </a:r>
            <a:r>
              <a:rPr lang="en-CA" sz="2400" i="1" dirty="0" smtClean="0"/>
              <a:t>T</a:t>
            </a:r>
            <a:r>
              <a:rPr lang="en-CA" sz="2400" dirty="0" smtClean="0"/>
              <a:t>, the greater the rate of heat loss to the environment. Adding cream cools the coffee and reduces </a:t>
            </a:r>
            <a:r>
              <a:rPr lang="el-GR" sz="2400" dirty="0"/>
              <a:t>Δ</a:t>
            </a:r>
            <a:r>
              <a:rPr lang="en-CA" sz="2400" i="1" dirty="0" smtClean="0"/>
              <a:t>T</a:t>
            </a:r>
            <a:r>
              <a:rPr lang="en-CA" sz="2400" dirty="0" smtClean="0"/>
              <a:t>.</a:t>
            </a:r>
            <a:endParaRPr lang="en-US" sz="2400" dirty="0"/>
          </a:p>
        </p:txBody>
      </p:sp>
    </p:spTree>
    <p:extLst>
      <p:ext uri="{BB962C8B-B14F-4D97-AF65-F5344CB8AC3E}">
        <p14:creationId xmlns:p14="http://schemas.microsoft.com/office/powerpoint/2010/main" val="171099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575"/>
            <a:ext cx="8229600" cy="655528"/>
          </a:xfrm>
        </p:spPr>
        <p:txBody>
          <a:bodyPr/>
          <a:lstStyle/>
          <a:p>
            <a:r>
              <a:rPr lang="en-CA" dirty="0" smtClean="0"/>
              <a:t>When to add cream to coffee…</a:t>
            </a:r>
            <a:endParaRPr lang="en-CA" dirty="0"/>
          </a:p>
        </p:txBody>
      </p:sp>
      <p:sp>
        <p:nvSpPr>
          <p:cNvPr id="3" name="Content Placeholder 2"/>
          <p:cNvSpPr>
            <a:spLocks noGrp="1"/>
          </p:cNvSpPr>
          <p:nvPr>
            <p:ph idx="1"/>
          </p:nvPr>
        </p:nvSpPr>
        <p:spPr>
          <a:xfrm>
            <a:off x="472965" y="985345"/>
            <a:ext cx="8229600" cy="5431221"/>
          </a:xfrm>
        </p:spPr>
        <p:txBody>
          <a:bodyPr/>
          <a:lstStyle/>
          <a:p>
            <a:r>
              <a:rPr lang="en-US" sz="2400" dirty="0" smtClean="0"/>
              <a:t>My reasoning:</a:t>
            </a:r>
          </a:p>
          <a:p>
            <a:r>
              <a:rPr lang="en-US" sz="2400" dirty="0" smtClean="0"/>
              <a:t>When you add the cream to the coffee, it is going to decrease its temperature by some amount; this is about the same whether you do it at home or at Starbucks.</a:t>
            </a:r>
          </a:p>
          <a:p>
            <a:r>
              <a:rPr lang="en-US" sz="2400" dirty="0" smtClean="0"/>
              <a:t>When you carry the coffee through the environment for 5 minutes, it will be losing heat, since the coffee temperature is higher than the environment.</a:t>
            </a:r>
          </a:p>
          <a:p>
            <a:r>
              <a:rPr lang="en-US" sz="2400" dirty="0" smtClean="0"/>
              <a:t>The rate of heat loss over this 5 minutes is proportional to </a:t>
            </a:r>
            <a:r>
              <a:rPr lang="el-GR" sz="2400" dirty="0" smtClean="0"/>
              <a:t>Δ</a:t>
            </a:r>
            <a:r>
              <a:rPr lang="en-CA" sz="2400" i="1" dirty="0" smtClean="0"/>
              <a:t>T</a:t>
            </a:r>
            <a:r>
              <a:rPr lang="en-CA" sz="2400" dirty="0"/>
              <a:t> </a:t>
            </a:r>
            <a:endParaRPr lang="en-CA" sz="2400" dirty="0" smtClean="0"/>
          </a:p>
          <a:p>
            <a:r>
              <a:rPr lang="en-CA" sz="2400" dirty="0" smtClean="0"/>
              <a:t>If you added the cream first, </a:t>
            </a:r>
            <a:r>
              <a:rPr lang="el-GR" sz="2400" dirty="0" smtClean="0"/>
              <a:t>Δ</a:t>
            </a:r>
            <a:r>
              <a:rPr lang="en-CA" sz="2400" i="1" dirty="0" smtClean="0"/>
              <a:t>T</a:t>
            </a:r>
            <a:r>
              <a:rPr lang="en-CA" sz="2400" dirty="0"/>
              <a:t> </a:t>
            </a:r>
            <a:r>
              <a:rPr lang="en-CA" sz="2400" dirty="0" smtClean="0"/>
              <a:t>is less while you carry it, so it is going to lose less heat en route.</a:t>
            </a:r>
          </a:p>
          <a:p>
            <a:r>
              <a:rPr lang="en-CA" sz="2400" dirty="0" smtClean="0"/>
              <a:t>In the end, this leads to hotter coffee when you eventually drink it.</a:t>
            </a:r>
            <a:endParaRPr lang="en-US" sz="2400" dirty="0"/>
          </a:p>
        </p:txBody>
      </p:sp>
      <mc:AlternateContent xmlns:mc="http://schemas.openxmlformats.org/markup-compatibility/2006" xmlns:a14="http://schemas.microsoft.com/office/drawing/2010/main">
        <mc:Choice Requires="a14">
          <p:sp>
            <p:nvSpPr>
              <p:cNvPr id="4" name="TextBox 3"/>
              <p:cNvSpPr txBox="1"/>
              <p:nvPr/>
            </p:nvSpPr>
            <p:spPr>
              <a:xfrm>
                <a:off x="3704897" y="4122684"/>
                <a:ext cx="277229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latin typeface="Cambria Math"/>
                          <a:ea typeface="Cambria Math"/>
                        </a:rPr>
                        <m:t>Δ</m:t>
                      </m:r>
                      <m:r>
                        <a:rPr lang="en-CA" sz="2400" b="0" i="1" smtClean="0">
                          <a:latin typeface="Cambria Math"/>
                          <a:ea typeface="Cambria Math"/>
                        </a:rPr>
                        <m:t>𝑇</m:t>
                      </m:r>
                      <m:r>
                        <a:rPr lang="en-CA" sz="2400" b="0" i="1" smtClean="0">
                          <a:latin typeface="Cambria Math"/>
                          <a:ea typeface="Cambria Math"/>
                        </a:rPr>
                        <m:t>=</m:t>
                      </m:r>
                      <m:sSub>
                        <m:sSubPr>
                          <m:ctrlPr>
                            <a:rPr lang="en-CA" sz="2400" b="0" i="1" smtClean="0">
                              <a:latin typeface="Cambria Math"/>
                              <a:ea typeface="Cambria Math"/>
                            </a:rPr>
                          </m:ctrlPr>
                        </m:sSubPr>
                        <m:e>
                          <m:r>
                            <a:rPr lang="en-CA" sz="2400" b="0" i="1" smtClean="0">
                              <a:latin typeface="Cambria Math"/>
                              <a:ea typeface="Cambria Math"/>
                            </a:rPr>
                            <m:t>𝑇</m:t>
                          </m:r>
                        </m:e>
                        <m:sub>
                          <m:r>
                            <m:rPr>
                              <m:sty m:val="p"/>
                            </m:rPr>
                            <a:rPr lang="en-CA" sz="2400" b="0" i="0" smtClean="0">
                              <a:latin typeface="Cambria Math"/>
                              <a:ea typeface="Cambria Math"/>
                            </a:rPr>
                            <m:t>coffee</m:t>
                          </m:r>
                        </m:sub>
                      </m:sSub>
                      <m:r>
                        <a:rPr lang="en-CA" sz="2400" b="0" i="1" smtClean="0">
                          <a:latin typeface="Cambria Math"/>
                          <a:ea typeface="Cambria Math"/>
                        </a:rPr>
                        <m:t>−</m:t>
                      </m:r>
                      <m:sSub>
                        <m:sSubPr>
                          <m:ctrlPr>
                            <a:rPr lang="en-CA" sz="2400" b="0" i="1" smtClean="0">
                              <a:latin typeface="Cambria Math"/>
                              <a:ea typeface="Cambria Math"/>
                            </a:rPr>
                          </m:ctrlPr>
                        </m:sSubPr>
                        <m:e>
                          <m:r>
                            <a:rPr lang="en-CA" sz="2400" b="0" i="1" smtClean="0">
                              <a:latin typeface="Cambria Math"/>
                              <a:ea typeface="Cambria Math"/>
                            </a:rPr>
                            <m:t>𝑇</m:t>
                          </m:r>
                        </m:e>
                        <m:sub>
                          <m:r>
                            <m:rPr>
                              <m:sty m:val="p"/>
                            </m:rPr>
                            <a:rPr lang="en-CA" sz="2400" b="0" i="0" smtClean="0">
                              <a:latin typeface="Cambria Math"/>
                              <a:ea typeface="Cambria Math"/>
                            </a:rPr>
                            <m:t>env</m:t>
                          </m:r>
                        </m:sub>
                      </m:sSub>
                    </m:oMath>
                  </m:oMathPara>
                </a14:m>
                <a:endParaRPr lang="en-CA"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704897" y="4122684"/>
                <a:ext cx="2772297" cy="461665"/>
              </a:xfrm>
              <a:prstGeom prst="rect">
                <a:avLst/>
              </a:prstGeom>
              <a:blipFill rotWithShape="1">
                <a:blip r:embed="rId2"/>
                <a:stretch>
                  <a:fillRect b="-5263"/>
                </a:stretch>
              </a:blipFill>
            </p:spPr>
            <p:txBody>
              <a:bodyPr/>
              <a:lstStyle/>
              <a:p>
                <a:r>
                  <a:rPr lang="en-CA">
                    <a:noFill/>
                  </a:rPr>
                  <a:t> </a:t>
                </a:r>
              </a:p>
            </p:txBody>
          </p:sp>
        </mc:Fallback>
      </mc:AlternateContent>
    </p:spTree>
    <p:extLst>
      <p:ext uri="{BB962C8B-B14F-4D97-AF65-F5344CB8AC3E}">
        <p14:creationId xmlns:p14="http://schemas.microsoft.com/office/powerpoint/2010/main" val="215690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990600"/>
            <a:ext cx="8229600" cy="1752600"/>
          </a:xfrm>
        </p:spPr>
        <p:txBody>
          <a:bodyPr/>
          <a:lstStyle/>
          <a:p>
            <a:pPr algn="l"/>
            <a:r>
              <a:rPr lang="en-US" sz="2400" smtClean="0"/>
              <a:t>It is commonly thought that a can of beverage will cool faster in the coldest part of a refrigerator. Knowledge of Newton’s law of cooling</a:t>
            </a:r>
            <a:endParaRPr lang="en-US" sz="2800" b="1" i="1" smtClean="0">
              <a:latin typeface="Batang" pitchFamily="18" charset="-127"/>
              <a:ea typeface="Batang" pitchFamily="18" charset="-127"/>
            </a:endParaRPr>
          </a:p>
        </p:txBody>
      </p:sp>
      <p:sp>
        <p:nvSpPr>
          <p:cNvPr id="134147" name="Rectangle 3"/>
          <p:cNvSpPr>
            <a:spLocks noGrp="1" noChangeArrowheads="1"/>
          </p:cNvSpPr>
          <p:nvPr>
            <p:ph type="body" idx="1"/>
          </p:nvPr>
        </p:nvSpPr>
        <p:spPr>
          <a:xfrm>
            <a:off x="457200" y="2895600"/>
            <a:ext cx="8229600" cy="2163763"/>
          </a:xfrm>
        </p:spPr>
        <p:txBody>
          <a:bodyPr/>
          <a:lstStyle/>
          <a:p>
            <a:pPr marL="609600" indent="-609600">
              <a:buFontTx/>
              <a:buNone/>
            </a:pPr>
            <a:r>
              <a:rPr lang="en-US" sz="2400" dirty="0" smtClean="0"/>
              <a:t>A.	supports this knowledge.</a:t>
            </a:r>
            <a:endParaRPr lang="en-US" sz="2400" dirty="0" smtClean="0">
              <a:ea typeface="Batang" pitchFamily="18" charset="-127"/>
            </a:endParaRPr>
          </a:p>
          <a:p>
            <a:pPr marL="609600" indent="-609600">
              <a:buFontTx/>
              <a:buAutoNum type="alphaUcPeriod" startAt="2"/>
            </a:pPr>
            <a:r>
              <a:rPr lang="en-US" sz="2400" dirty="0" smtClean="0"/>
              <a:t>shows this knowledge is false.</a:t>
            </a:r>
            <a:r>
              <a:rPr lang="en-US" sz="2400" b="1" dirty="0" smtClean="0">
                <a:ea typeface="Batang" pitchFamily="18" charset="-127"/>
              </a:rPr>
              <a:t> </a:t>
            </a:r>
          </a:p>
          <a:p>
            <a:pPr marL="609600" indent="-609600">
              <a:buFontTx/>
              <a:buAutoNum type="alphaUcPeriod" startAt="2"/>
            </a:pPr>
            <a:r>
              <a:rPr lang="en-US" sz="2400" dirty="0" smtClean="0"/>
              <a:t>may or may not support this knowledge.</a:t>
            </a:r>
            <a:endParaRPr lang="en-US" sz="2400" dirty="0" smtClean="0">
              <a:ea typeface="Batang" pitchFamily="18" charset="-127"/>
            </a:endParaRPr>
          </a:p>
          <a:p>
            <a:pPr marL="609600" indent="-609600">
              <a:buFontTx/>
              <a:buAutoNum type="alphaUcPeriod" startAt="4"/>
            </a:pPr>
            <a:r>
              <a:rPr lang="en-US" sz="2400" dirty="0" smtClean="0"/>
              <a:t>may or may not contradict this knowledge.</a:t>
            </a:r>
          </a:p>
          <a:p>
            <a:pPr marL="609600" indent="-609600">
              <a:buFontTx/>
              <a:buNone/>
            </a:pPr>
            <a:endParaRPr lang="en-US" sz="2400" dirty="0" smtClean="0"/>
          </a:p>
        </p:txBody>
      </p:sp>
      <p:sp>
        <p:nvSpPr>
          <p:cNvPr id="134148"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Newton’s Law of Cooling</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spTree>
    <p:extLst>
      <p:ext uri="{BB962C8B-B14F-4D97-AF65-F5344CB8AC3E}">
        <p14:creationId xmlns:p14="http://schemas.microsoft.com/office/powerpoint/2010/main" val="183987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design-simulation.com/Documents/IP/images/simulationimages/evaporationcondensation/evapor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7192" y="3545714"/>
            <a:ext cx="4020206" cy="34592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39762"/>
          </a:xfrm>
        </p:spPr>
        <p:txBody>
          <a:bodyPr/>
          <a:lstStyle/>
          <a:p>
            <a:r>
              <a:rPr lang="en-CA" dirty="0" smtClean="0"/>
              <a:t>Heat Transfer by Evaporation</a:t>
            </a:r>
            <a:endParaRPr lang="en-CA" dirty="0"/>
          </a:p>
        </p:txBody>
      </p:sp>
      <p:sp>
        <p:nvSpPr>
          <p:cNvPr id="3" name="Content Placeholder 2"/>
          <p:cNvSpPr>
            <a:spLocks noGrp="1"/>
          </p:cNvSpPr>
          <p:nvPr>
            <p:ph idx="1"/>
          </p:nvPr>
        </p:nvSpPr>
        <p:spPr>
          <a:xfrm>
            <a:off x="457200" y="1221828"/>
            <a:ext cx="8229600" cy="2924503"/>
          </a:xfrm>
        </p:spPr>
        <p:txBody>
          <a:bodyPr/>
          <a:lstStyle/>
          <a:p>
            <a:r>
              <a:rPr lang="en-CA" sz="2400" dirty="0" smtClean="0"/>
              <a:t>Fourth heat transfer mechanism, not mentioned in Hewitt</a:t>
            </a:r>
          </a:p>
          <a:p>
            <a:r>
              <a:rPr lang="en-CA" sz="2400" dirty="0" smtClean="0"/>
              <a:t>Molecules in a liquid are continuously moving and jiggling against one another</a:t>
            </a:r>
          </a:p>
          <a:p>
            <a:r>
              <a:rPr lang="en-CA" sz="2400" dirty="0" smtClean="0"/>
              <a:t>At the surface, sometimes a collision is such that a molecule ends up with enough energy to escape</a:t>
            </a:r>
          </a:p>
          <a:p>
            <a:r>
              <a:rPr lang="en-CA" sz="2400" dirty="0" smtClean="0"/>
              <a:t>When the molecule leaves the liquid, it takes thermal energy with it, and so this is a mode of heat transfer</a:t>
            </a:r>
          </a:p>
          <a:p>
            <a:endParaRPr lang="en-CA" sz="2400" dirty="0"/>
          </a:p>
        </p:txBody>
      </p:sp>
      <p:sp>
        <p:nvSpPr>
          <p:cNvPr id="4" name="TextBox 3"/>
          <p:cNvSpPr txBox="1"/>
          <p:nvPr/>
        </p:nvSpPr>
        <p:spPr>
          <a:xfrm rot="16200000">
            <a:off x="6953016" y="4667015"/>
            <a:ext cx="4166525" cy="215444"/>
          </a:xfrm>
          <a:prstGeom prst="rect">
            <a:avLst/>
          </a:prstGeom>
          <a:noFill/>
        </p:spPr>
        <p:txBody>
          <a:bodyPr wrap="none" rtlCol="0">
            <a:spAutoFit/>
          </a:bodyPr>
          <a:lstStyle/>
          <a:p>
            <a:r>
              <a:rPr lang="en-CA" sz="800" dirty="0" smtClean="0"/>
              <a:t>[</a:t>
            </a:r>
            <a:r>
              <a:rPr lang="en-CA" sz="800" dirty="0"/>
              <a:t>animation from </a:t>
            </a:r>
            <a:r>
              <a:rPr lang="en-CA" sz="800" dirty="0">
                <a:hlinkClick r:id="rId3"/>
              </a:rPr>
              <a:t>http://</a:t>
            </a:r>
            <a:r>
              <a:rPr lang="en-CA" sz="800" dirty="0" smtClean="0">
                <a:hlinkClick r:id="rId3"/>
              </a:rPr>
              <a:t>www.design-simulation.com/ip/simulationlibrary/evaporation.php</a:t>
            </a:r>
            <a:r>
              <a:rPr lang="en-CA" sz="800" dirty="0" smtClean="0"/>
              <a:t> ]</a:t>
            </a:r>
            <a:endParaRPr lang="en-CA" sz="800" dirty="0"/>
          </a:p>
        </p:txBody>
      </p:sp>
    </p:spTree>
    <p:extLst>
      <p:ext uri="{BB962C8B-B14F-4D97-AF65-F5344CB8AC3E}">
        <p14:creationId xmlns:p14="http://schemas.microsoft.com/office/powerpoint/2010/main" val="13793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7338"/>
          </a:xfrm>
        </p:spPr>
        <p:txBody>
          <a:bodyPr/>
          <a:lstStyle/>
          <a:p>
            <a:r>
              <a:rPr lang="en-CA" sz="3600" dirty="0" smtClean="0"/>
              <a:t>Chapter 16 Pre-class reading question </a:t>
            </a:r>
            <a:endParaRPr lang="en-CA" sz="3600" dirty="0"/>
          </a:p>
        </p:txBody>
      </p:sp>
      <p:sp>
        <p:nvSpPr>
          <p:cNvPr id="3" name="Content Placeholder 2"/>
          <p:cNvSpPr>
            <a:spLocks noGrp="1"/>
          </p:cNvSpPr>
          <p:nvPr>
            <p:ph idx="1"/>
          </p:nvPr>
        </p:nvSpPr>
        <p:spPr>
          <a:xfrm>
            <a:off x="443753" y="1089212"/>
            <a:ext cx="8229600" cy="5190564"/>
          </a:xfrm>
        </p:spPr>
        <p:txBody>
          <a:bodyPr/>
          <a:lstStyle/>
          <a:p>
            <a:r>
              <a:rPr lang="en-CA" sz="2800" dirty="0"/>
              <a:t>The relation ƒ ~ </a:t>
            </a:r>
            <a:r>
              <a:rPr lang="en-CA" sz="2800" i="1" dirty="0"/>
              <a:t>T</a:t>
            </a:r>
            <a:r>
              <a:rPr lang="en-CA" sz="2800" dirty="0"/>
              <a:t> tells us that high-temperature sources emit electromagnetic waves </a:t>
            </a:r>
            <a:r>
              <a:rPr lang="en-CA" sz="2800" dirty="0" smtClean="0"/>
              <a:t>of</a:t>
            </a:r>
          </a:p>
          <a:p>
            <a:pPr marL="514350" indent="-514350">
              <a:buFont typeface="+mj-lt"/>
              <a:buAutoNum type="alphaUcPeriod"/>
            </a:pPr>
            <a:r>
              <a:rPr lang="en-CA" sz="2800" dirty="0"/>
              <a:t>low frequency</a:t>
            </a:r>
          </a:p>
          <a:p>
            <a:pPr marL="514350" indent="-514350">
              <a:buFont typeface="+mj-lt"/>
              <a:buAutoNum type="alphaUcPeriod"/>
            </a:pPr>
            <a:r>
              <a:rPr lang="en-CA" sz="2800" dirty="0" smtClean="0"/>
              <a:t>high </a:t>
            </a:r>
            <a:r>
              <a:rPr lang="en-CA" sz="2800" dirty="0"/>
              <a:t>penetrating power</a:t>
            </a:r>
          </a:p>
          <a:p>
            <a:pPr marL="514350" indent="-514350">
              <a:buFont typeface="+mj-lt"/>
              <a:buAutoNum type="alphaUcPeriod"/>
            </a:pPr>
            <a:r>
              <a:rPr lang="en-CA" sz="2800" dirty="0" smtClean="0"/>
              <a:t>high </a:t>
            </a:r>
            <a:r>
              <a:rPr lang="en-CA" sz="2800" dirty="0"/>
              <a:t>frequency</a:t>
            </a:r>
          </a:p>
          <a:p>
            <a:pPr marL="514350" indent="-514350">
              <a:buFont typeface="+mj-lt"/>
              <a:buAutoNum type="alphaUcPeriod"/>
            </a:pPr>
            <a:r>
              <a:rPr lang="en-CA" sz="2800" dirty="0" smtClean="0"/>
              <a:t>long </a:t>
            </a:r>
            <a:r>
              <a:rPr lang="en-CA" sz="2800" dirty="0"/>
              <a:t>wavelengths </a:t>
            </a:r>
          </a:p>
        </p:txBody>
      </p:sp>
      <p:sp>
        <p:nvSpPr>
          <p:cNvPr id="4" name="TextBox 3"/>
          <p:cNvSpPr txBox="1"/>
          <p:nvPr/>
        </p:nvSpPr>
        <p:spPr>
          <a:xfrm>
            <a:off x="0" y="3572"/>
            <a:ext cx="936988" cy="369332"/>
          </a:xfrm>
          <a:prstGeom prst="rect">
            <a:avLst/>
          </a:prstGeom>
          <a:noFill/>
        </p:spPr>
        <p:txBody>
          <a:bodyPr wrap="none" rtlCol="0">
            <a:spAutoFit/>
          </a:bodyPr>
          <a:lstStyle/>
          <a:p>
            <a:r>
              <a:rPr lang="en-CA" dirty="0" smtClean="0"/>
              <a:t>2:11pm</a:t>
            </a:r>
            <a:endParaRPr lang="en-CA" dirty="0"/>
          </a:p>
        </p:txBody>
      </p:sp>
    </p:spTree>
    <p:extLst>
      <p:ext uri="{BB962C8B-B14F-4D97-AF65-F5344CB8AC3E}">
        <p14:creationId xmlns:p14="http://schemas.microsoft.com/office/powerpoint/2010/main" val="3701070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1"/>
          </p:nvPr>
        </p:nvSpPr>
        <p:spPr>
          <a:xfrm>
            <a:off x="261258" y="295274"/>
            <a:ext cx="8229600" cy="1827440"/>
          </a:xfrm>
        </p:spPr>
        <p:txBody>
          <a:bodyPr/>
          <a:lstStyle/>
          <a:p>
            <a:pPr>
              <a:buFontTx/>
              <a:buNone/>
            </a:pPr>
            <a:r>
              <a:rPr lang="en-US" sz="3600" smtClean="0"/>
              <a:t>Greenhouse effect</a:t>
            </a:r>
            <a:endParaRPr lang="en-US" smtClean="0"/>
          </a:p>
          <a:p>
            <a:r>
              <a:rPr lang="en-US" smtClean="0"/>
              <a:t>Named for a similar temperature-raising effect in florists’ greenhouses</a:t>
            </a:r>
          </a:p>
          <a:p>
            <a:pPr lvl="1"/>
            <a:endParaRPr lang="en-US" smtClean="0">
              <a:sym typeface="Symbol" pitchFamily="18" charset="2"/>
            </a:endParaRPr>
          </a:p>
          <a:p>
            <a:pPr lvl="1"/>
            <a:endParaRPr lang="en-US" smtClean="0">
              <a:sym typeface="Symbol" pitchFamily="18" charset="2"/>
            </a:endParaRPr>
          </a:p>
          <a:p>
            <a:pPr lvl="1"/>
            <a:endParaRPr lang="en-US" smtClean="0">
              <a:sym typeface="Symbol" pitchFamily="18" charset="2"/>
            </a:endParaRPr>
          </a:p>
          <a:p>
            <a:pPr lvl="1">
              <a:buFontTx/>
              <a:buNone/>
            </a:pPr>
            <a:endParaRPr lang="en-US" smtClean="0">
              <a:sym typeface="Symbol" pitchFamily="18" charset="2"/>
            </a:endParaRPr>
          </a:p>
          <a:p>
            <a:pPr lvl="1">
              <a:buFontTx/>
              <a:buNone/>
            </a:pPr>
            <a:endParaRPr lang="en-US" smtClean="0">
              <a:sym typeface="Symbol" pitchFamily="18" charset="2"/>
            </a:endParaRPr>
          </a:p>
          <a:p>
            <a:pPr lvl="1">
              <a:buFontTx/>
              <a:buNone/>
            </a:pPr>
            <a:endParaRPr lang="en-US" sz="2000" smtClean="0">
              <a:sym typeface="Symbol" pitchFamily="18" charset="2"/>
            </a:endParaRPr>
          </a:p>
        </p:txBody>
      </p:sp>
      <p:pic>
        <p:nvPicPr>
          <p:cNvPr id="136199" name="Picture 7" descr="16_21_Figure"/>
          <p:cNvPicPr>
            <a:picLocks noChangeAspect="1" noChangeArrowheads="1"/>
          </p:cNvPicPr>
          <p:nvPr/>
        </p:nvPicPr>
        <p:blipFill>
          <a:blip r:embed="rId2" cstate="print">
            <a:extLst>
              <a:ext uri="{28A0092B-C50C-407E-A947-70E740481C1C}">
                <a14:useLocalDpi xmlns:a14="http://schemas.microsoft.com/office/drawing/2010/main" val="0"/>
              </a:ext>
            </a:extLst>
          </a:blip>
          <a:srcRect b="2927"/>
          <a:stretch>
            <a:fillRect/>
          </a:stretch>
        </p:blipFill>
        <p:spPr bwMode="auto">
          <a:xfrm>
            <a:off x="979714" y="2172578"/>
            <a:ext cx="7272434" cy="4390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391885" y="489857"/>
            <a:ext cx="8278585" cy="5666014"/>
          </a:xfrm>
        </p:spPr>
        <p:txBody>
          <a:bodyPr/>
          <a:lstStyle/>
          <a:p>
            <a:pPr>
              <a:lnSpc>
                <a:spcPct val="90000"/>
              </a:lnSpc>
              <a:buFontTx/>
              <a:buNone/>
            </a:pPr>
            <a:r>
              <a:rPr lang="en-US" sz="4000" dirty="0" smtClean="0"/>
              <a:t>Greenhouse Gases</a:t>
            </a:r>
            <a:endParaRPr lang="en-US" sz="3600" dirty="0" smtClean="0"/>
          </a:p>
          <a:p>
            <a:pPr>
              <a:lnSpc>
                <a:spcPct val="90000"/>
              </a:lnSpc>
            </a:pPr>
            <a:r>
              <a:rPr lang="en-US" sz="2800" dirty="0" smtClean="0"/>
              <a:t>The Earth’s atmosphere contains mostly Nitrogen and Oxygen, both of which are transparent (non-absorbing) of both visible and infrared radiation</a:t>
            </a:r>
          </a:p>
          <a:p>
            <a:pPr>
              <a:lnSpc>
                <a:spcPct val="90000"/>
              </a:lnSpc>
            </a:pPr>
            <a:r>
              <a:rPr lang="en-US" sz="2800" dirty="0" smtClean="0"/>
              <a:t>Certain gases are </a:t>
            </a:r>
            <a:r>
              <a:rPr lang="en-US" sz="2800" i="1" dirty="0" smtClean="0"/>
              <a:t>transparent</a:t>
            </a:r>
            <a:r>
              <a:rPr lang="en-US" sz="2800" dirty="0" smtClean="0"/>
              <a:t> for visible radiation, but </a:t>
            </a:r>
            <a:r>
              <a:rPr lang="en-US" sz="2800" i="1" dirty="0" smtClean="0"/>
              <a:t>absorbing</a:t>
            </a:r>
            <a:r>
              <a:rPr lang="en-US" sz="2800" dirty="0" smtClean="0"/>
              <a:t> for infrared radiation</a:t>
            </a:r>
          </a:p>
          <a:p>
            <a:pPr>
              <a:lnSpc>
                <a:spcPct val="90000"/>
              </a:lnSpc>
            </a:pPr>
            <a:r>
              <a:rPr lang="en-US" sz="2800" dirty="0" smtClean="0"/>
              <a:t>These are called “greenhouse gases”:</a:t>
            </a:r>
          </a:p>
          <a:p>
            <a:pPr lvl="1">
              <a:lnSpc>
                <a:spcPct val="90000"/>
              </a:lnSpc>
            </a:pPr>
            <a:r>
              <a:rPr lang="en-US" sz="2400" dirty="0" smtClean="0"/>
              <a:t>Carbon Dioxide</a:t>
            </a:r>
          </a:p>
          <a:p>
            <a:pPr lvl="1">
              <a:lnSpc>
                <a:spcPct val="90000"/>
              </a:lnSpc>
            </a:pPr>
            <a:r>
              <a:rPr lang="en-US" sz="2400" dirty="0" smtClean="0"/>
              <a:t>Water </a:t>
            </a:r>
            <a:r>
              <a:rPr lang="en-US" sz="2400" dirty="0" err="1" smtClean="0"/>
              <a:t>vapour</a:t>
            </a:r>
            <a:endParaRPr lang="en-US" sz="2400" dirty="0" smtClean="0"/>
          </a:p>
          <a:p>
            <a:pPr lvl="1">
              <a:lnSpc>
                <a:spcPct val="90000"/>
              </a:lnSpc>
            </a:pPr>
            <a:r>
              <a:rPr lang="en-US" sz="2400" dirty="0" smtClean="0"/>
              <a:t>Methane</a:t>
            </a:r>
          </a:p>
          <a:p>
            <a:pPr lvl="1">
              <a:lnSpc>
                <a:spcPct val="90000"/>
              </a:lnSpc>
            </a:pPr>
            <a:r>
              <a:rPr lang="en-US" sz="2400" dirty="0" smtClean="0"/>
              <a:t>Nitrous oxide</a:t>
            </a:r>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a:p>
            <a:pPr>
              <a:lnSpc>
                <a:spcPct val="90000"/>
              </a:lnSpc>
              <a:buFontTx/>
              <a:buNone/>
            </a:pPr>
            <a:r>
              <a:rPr lang="en-US" sz="1800" dirty="0" smtClean="0"/>
              <a:t/>
            </a:r>
            <a:br>
              <a:rPr lang="en-US" sz="1800" dirty="0" smtClean="0"/>
            </a:br>
            <a:endParaRPr lang="en-US" sz="1800" dirty="0" smtClean="0">
              <a:sym typeface="Symbol" pitchFamily="18" charset="2"/>
            </a:endParaRPr>
          </a:p>
        </p:txBody>
      </p:sp>
      <p:pic>
        <p:nvPicPr>
          <p:cNvPr id="161794" name="Picture 2" descr="http://upload.wikimedia.org/wikipedia/commons/thumb/7/7c/Exhaust_pipe_muffler.JPG/320px-Exhaust_pipe_muff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026" y="4180113"/>
            <a:ext cx="3723974" cy="2478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74781" y="6658885"/>
            <a:ext cx="3469219" cy="215444"/>
          </a:xfrm>
          <a:prstGeom prst="rect">
            <a:avLst/>
          </a:prstGeom>
          <a:noFill/>
        </p:spPr>
        <p:txBody>
          <a:bodyPr wrap="none" rtlCol="0">
            <a:spAutoFit/>
          </a:bodyPr>
          <a:lstStyle/>
          <a:p>
            <a:r>
              <a:rPr lang="en-CA" sz="800" dirty="0" smtClean="0"/>
              <a:t>[image from </a:t>
            </a:r>
            <a:r>
              <a:rPr lang="en-CA" sz="800" dirty="0" smtClean="0">
                <a:hlinkClick r:id="rId3"/>
              </a:rPr>
              <a:t>http://en.wikipedia.org/wiki/File:Exhaust_pipe_muffler.JPG</a:t>
            </a:r>
            <a:r>
              <a:rPr lang="en-CA" sz="800" dirty="0" smtClean="0"/>
              <a:t> ]</a:t>
            </a:r>
            <a:endParaRPr lang="en-CA" sz="800" dirty="0"/>
          </a:p>
        </p:txBody>
      </p:sp>
    </p:spTree>
    <p:extLst>
      <p:ext uri="{BB962C8B-B14F-4D97-AF65-F5344CB8AC3E}">
        <p14:creationId xmlns:p14="http://schemas.microsoft.com/office/powerpoint/2010/main" val="42431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26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9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0" name="Picture 6" descr="16_22_Figure"/>
          <p:cNvPicPr>
            <a:picLocks noChangeAspect="1" noChangeArrowheads="1"/>
          </p:cNvPicPr>
          <p:nvPr/>
        </p:nvPicPr>
        <p:blipFill>
          <a:blip r:embed="rId2" cstate="print">
            <a:extLst>
              <a:ext uri="{28A0092B-C50C-407E-A947-70E740481C1C}">
                <a14:useLocalDpi xmlns:a14="http://schemas.microsoft.com/office/drawing/2010/main" val="0"/>
              </a:ext>
            </a:extLst>
          </a:blip>
          <a:srcRect b="2580"/>
          <a:stretch>
            <a:fillRect/>
          </a:stretch>
        </p:blipFill>
        <p:spPr bwMode="auto">
          <a:xfrm>
            <a:off x="5519058" y="2954610"/>
            <a:ext cx="3624942" cy="3871334"/>
          </a:xfrm>
          <a:prstGeom prst="rect">
            <a:avLst/>
          </a:prstGeom>
          <a:noFill/>
          <a:extLst>
            <a:ext uri="{909E8E84-426E-40DD-AFC4-6F175D3DCCD1}">
              <a14:hiddenFill xmlns:a14="http://schemas.microsoft.com/office/drawing/2010/main">
                <a:solidFill>
                  <a:srgbClr val="FFFFFF"/>
                </a:solidFill>
              </a14:hiddenFill>
            </a:ext>
          </a:extLst>
        </p:spPr>
      </p:pic>
      <p:sp>
        <p:nvSpPr>
          <p:cNvPr id="139267" name="Rectangle 3"/>
          <p:cNvSpPr>
            <a:spLocks noGrp="1" noChangeArrowheads="1"/>
          </p:cNvSpPr>
          <p:nvPr>
            <p:ph type="body" idx="1"/>
          </p:nvPr>
        </p:nvSpPr>
        <p:spPr>
          <a:xfrm>
            <a:off x="278192" y="120952"/>
            <a:ext cx="8605156" cy="2833658"/>
          </a:xfrm>
        </p:spPr>
        <p:txBody>
          <a:bodyPr/>
          <a:lstStyle/>
          <a:p>
            <a:pPr>
              <a:lnSpc>
                <a:spcPct val="90000"/>
              </a:lnSpc>
              <a:buFontTx/>
              <a:buNone/>
            </a:pPr>
            <a:r>
              <a:rPr lang="en-US" dirty="0" smtClean="0"/>
              <a:t>Greenhouse Effect on Earth</a:t>
            </a:r>
            <a:endParaRPr lang="en-US" sz="2800" dirty="0" smtClean="0"/>
          </a:p>
          <a:p>
            <a:pPr>
              <a:lnSpc>
                <a:spcPct val="90000"/>
              </a:lnSpc>
            </a:pPr>
            <a:r>
              <a:rPr lang="en-US" sz="2800" dirty="0" smtClean="0"/>
              <a:t>Energy absorbed as visible light from the Sun</a:t>
            </a:r>
          </a:p>
          <a:p>
            <a:pPr>
              <a:lnSpc>
                <a:spcPct val="90000"/>
              </a:lnSpc>
            </a:pPr>
            <a:r>
              <a:rPr lang="en-US" sz="2800" dirty="0" smtClean="0"/>
              <a:t>Part reradiated by Earth as longer-wavelength infrared radiation</a:t>
            </a:r>
          </a:p>
          <a:p>
            <a:r>
              <a:rPr lang="en-US" sz="2800" dirty="0" smtClean="0"/>
              <a:t>Terrestrial radiation absorbed by atmospheric greenhouse gases and re-emitted back to Earth.</a:t>
            </a:r>
          </a:p>
          <a:p>
            <a:pPr>
              <a:lnSpc>
                <a:spcPct val="90000"/>
              </a:lnSpc>
            </a:pPr>
            <a:endParaRPr lang="en-US" sz="2800" dirty="0" smtClean="0"/>
          </a:p>
          <a:p>
            <a:pPr>
              <a:lnSpc>
                <a:spcPct val="90000"/>
              </a:lnSpc>
            </a:pPr>
            <a:endParaRPr lang="en-US" sz="2800" dirty="0" smtClean="0"/>
          </a:p>
          <a:p>
            <a:pPr>
              <a:lnSpc>
                <a:spcPct val="90000"/>
              </a:lnSpc>
            </a:pPr>
            <a:endParaRPr lang="en-US" sz="2800" dirty="0" smtClean="0">
              <a:solidFill>
                <a:srgbClr val="FF0000"/>
              </a:solidFill>
            </a:endParaRPr>
          </a:p>
          <a:p>
            <a:pPr>
              <a:lnSpc>
                <a:spcPct val="90000"/>
              </a:lnSpc>
            </a:pPr>
            <a:endParaRPr lang="en-US" sz="2800" dirty="0" smtClean="0"/>
          </a:p>
          <a:p>
            <a:pPr>
              <a:lnSpc>
                <a:spcPct val="90000"/>
              </a:lnSpc>
            </a:pPr>
            <a:endParaRPr lang="en-US" sz="2800" dirty="0" smtClean="0"/>
          </a:p>
          <a:p>
            <a:pPr>
              <a:lnSpc>
                <a:spcPct val="90000"/>
              </a:lnSpc>
              <a:buFontTx/>
              <a:buNone/>
            </a:pPr>
            <a:r>
              <a:rPr lang="en-US" sz="1800" dirty="0" smtClean="0"/>
              <a:t/>
            </a:r>
            <a:br>
              <a:rPr lang="en-US" sz="1800" dirty="0" smtClean="0"/>
            </a:br>
            <a:endParaRPr lang="en-US" sz="1800" dirty="0" smtClean="0">
              <a:sym typeface="Symbol" pitchFamily="18" charset="2"/>
            </a:endParaRPr>
          </a:p>
        </p:txBody>
      </p:sp>
      <p:sp>
        <p:nvSpPr>
          <p:cNvPr id="6" name="Rectangle 3"/>
          <p:cNvSpPr txBox="1">
            <a:spLocks noChangeArrowheads="1"/>
          </p:cNvSpPr>
          <p:nvPr/>
        </p:nvSpPr>
        <p:spPr bwMode="auto">
          <a:xfrm>
            <a:off x="321734" y="2954610"/>
            <a:ext cx="5029199" cy="303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dirty="0" smtClean="0"/>
              <a:t>Equilibrium temperature determined by concentration of greenhouse gases in the atmosphere</a:t>
            </a:r>
          </a:p>
          <a:p>
            <a:r>
              <a:rPr lang="en-US" sz="2800" dirty="0" smtClean="0"/>
              <a:t>More greenhouse gases means higher temperature earth</a:t>
            </a:r>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a:p>
            <a:pPr>
              <a:lnSpc>
                <a:spcPct val="90000"/>
              </a:lnSpc>
            </a:pPr>
            <a:endParaRPr lang="en-US" sz="2800" dirty="0" smtClean="0"/>
          </a:p>
          <a:p>
            <a:pPr>
              <a:lnSpc>
                <a:spcPct val="90000"/>
              </a:lnSpc>
              <a:buFontTx/>
              <a:buNone/>
            </a:pPr>
            <a:r>
              <a:rPr lang="en-US" sz="1800" dirty="0" smtClean="0"/>
              <a:t/>
            </a:r>
            <a:br>
              <a:rPr lang="en-US" sz="1800" dirty="0" smtClean="0"/>
            </a:br>
            <a:endParaRPr lang="en-US" sz="1800" dirty="0" smtClean="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3" name="Picture 5" descr="Atmospheric carbon dioxide concentration from 1750 to 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993" y="138104"/>
            <a:ext cx="5899586" cy="38394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428" y="4117188"/>
            <a:ext cx="8602972" cy="2554545"/>
          </a:xfrm>
          <a:prstGeom prst="rect">
            <a:avLst/>
          </a:prstGeom>
          <a:noFill/>
        </p:spPr>
        <p:txBody>
          <a:bodyPr wrap="square" rtlCol="0">
            <a:spAutoFit/>
          </a:bodyPr>
          <a:lstStyle/>
          <a:p>
            <a:pPr marL="342900" indent="-342900">
              <a:buFont typeface="Arial" pitchFamily="34" charset="0"/>
              <a:buChar char="•"/>
            </a:pPr>
            <a:r>
              <a:rPr lang="en-CA" sz="2400" dirty="0" smtClean="0"/>
              <a:t>To examine times before systematic direct measurements began in 1958, scientists rely on data from bubbles trapped in polar ice cores. </a:t>
            </a:r>
          </a:p>
          <a:p>
            <a:pPr marL="342900" indent="-342900">
              <a:buFont typeface="Arial" pitchFamily="34" charset="0"/>
              <a:buChar char="•"/>
            </a:pPr>
            <a:r>
              <a:rPr lang="en-CA" sz="2400" dirty="0" smtClean="0"/>
              <a:t>For the past several thousand years, up until the last couple of centuries, average CO</a:t>
            </a:r>
            <a:r>
              <a:rPr lang="en-CA" sz="2400" baseline="-25000" dirty="0" smtClean="0"/>
              <a:t>2</a:t>
            </a:r>
            <a:r>
              <a:rPr lang="en-CA" sz="2400" dirty="0" smtClean="0"/>
              <a:t> concentration hovered in the 250 to 280 </a:t>
            </a:r>
            <a:r>
              <a:rPr lang="en-CA" sz="2400" dirty="0" err="1" smtClean="0"/>
              <a:t>ppmv</a:t>
            </a:r>
            <a:r>
              <a:rPr lang="en-CA" sz="2400" dirty="0" smtClean="0"/>
              <a:t> range.</a:t>
            </a:r>
          </a:p>
          <a:p>
            <a:pPr marL="342900" indent="-342900">
              <a:buFont typeface="Arial" pitchFamily="34" charset="0"/>
              <a:buChar char="•"/>
            </a:pPr>
            <a:r>
              <a:rPr lang="en-CA" sz="1600" dirty="0" smtClean="0"/>
              <a:t>http://www.windows2universe.org/earth/climate/greenhouse_effect_gases.html</a:t>
            </a:r>
          </a:p>
        </p:txBody>
      </p:sp>
    </p:spTree>
    <p:extLst>
      <p:ext uri="{BB962C8B-B14F-4D97-AF65-F5344CB8AC3E}">
        <p14:creationId xmlns:p14="http://schemas.microsoft.com/office/powerpoint/2010/main" val="20423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990600"/>
            <a:ext cx="8229600" cy="1752600"/>
          </a:xfrm>
        </p:spPr>
        <p:txBody>
          <a:bodyPr/>
          <a:lstStyle/>
          <a:p>
            <a:pPr algn="l"/>
            <a:r>
              <a:rPr lang="en-US" sz="2400" smtClean="0"/>
              <a:t>The “greenhouse gases” that contribute to global warming absorb</a:t>
            </a:r>
          </a:p>
        </p:txBody>
      </p:sp>
      <p:sp>
        <p:nvSpPr>
          <p:cNvPr id="141315" name="Rectangle 3"/>
          <p:cNvSpPr>
            <a:spLocks noGrp="1" noChangeArrowheads="1"/>
          </p:cNvSpPr>
          <p:nvPr>
            <p:ph type="body" idx="1"/>
          </p:nvPr>
        </p:nvSpPr>
        <p:spPr>
          <a:xfrm>
            <a:off x="471488" y="2586038"/>
            <a:ext cx="8229600" cy="3962400"/>
          </a:xfrm>
        </p:spPr>
        <p:txBody>
          <a:bodyPr/>
          <a:lstStyle/>
          <a:p>
            <a:pPr marL="609600" indent="-609600">
              <a:buFontTx/>
              <a:buNone/>
            </a:pPr>
            <a:r>
              <a:rPr lang="en-US" sz="2800" dirty="0" smtClean="0"/>
              <a:t>A.	more visible radiation than infrared.</a:t>
            </a:r>
            <a:endParaRPr lang="en-US" sz="2800" dirty="0" smtClean="0">
              <a:ea typeface="Batang" pitchFamily="18" charset="-127"/>
            </a:endParaRPr>
          </a:p>
          <a:p>
            <a:pPr marL="609600" indent="-609600">
              <a:buFontTx/>
              <a:buAutoNum type="alphaUcPeriod" startAt="2"/>
            </a:pPr>
            <a:r>
              <a:rPr lang="en-US" sz="2800" dirty="0" smtClean="0"/>
              <a:t>more infrared radiation than visible.</a:t>
            </a:r>
            <a:r>
              <a:rPr lang="en-US" sz="2800" b="1" dirty="0" smtClean="0">
                <a:ea typeface="Batang" pitchFamily="18" charset="-127"/>
              </a:rPr>
              <a:t> </a:t>
            </a:r>
          </a:p>
          <a:p>
            <a:pPr marL="609600" indent="-609600">
              <a:buFontTx/>
              <a:buAutoNum type="alphaUcPeriod" startAt="2"/>
            </a:pPr>
            <a:r>
              <a:rPr lang="en-US" sz="2800" dirty="0" smtClean="0"/>
              <a:t>visible and infrared radiation about equally.</a:t>
            </a:r>
            <a:endParaRPr lang="en-US" sz="2800" dirty="0" smtClean="0">
              <a:ea typeface="Batang" pitchFamily="18" charset="-127"/>
            </a:endParaRPr>
          </a:p>
          <a:p>
            <a:pPr marL="609600" indent="-609600">
              <a:buFontTx/>
              <a:buAutoNum type="alphaUcPeriod" startAt="4"/>
            </a:pPr>
            <a:r>
              <a:rPr lang="en-US" sz="2800" dirty="0" smtClean="0"/>
              <a:t>very little radiation of any kind.</a:t>
            </a:r>
          </a:p>
          <a:p>
            <a:pPr marL="609600" indent="-609600">
              <a:buFontTx/>
              <a:buNone/>
            </a:pPr>
            <a:endParaRPr lang="en-US" sz="2800" dirty="0" smtClean="0"/>
          </a:p>
        </p:txBody>
      </p:sp>
      <p:sp>
        <p:nvSpPr>
          <p:cNvPr id="141316" name="Rectangle 4"/>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Global Warming and the Greenhouse Effect</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spTree>
    <p:extLst>
      <p:ext uri="{BB962C8B-B14F-4D97-AF65-F5344CB8AC3E}">
        <p14:creationId xmlns:p14="http://schemas.microsoft.com/office/powerpoint/2010/main" val="1930478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p:cNvSpPr>
            <a:spLocks noGrp="1" noChangeArrowheads="1"/>
          </p:cNvSpPr>
          <p:nvPr>
            <p:ph type="title"/>
          </p:nvPr>
        </p:nvSpPr>
        <p:spPr/>
        <p:txBody>
          <a:bodyPr/>
          <a:lstStyle/>
          <a:p>
            <a:r>
              <a:rPr lang="en-US" smtClean="0"/>
              <a:t>Solar Power</a:t>
            </a:r>
          </a:p>
        </p:txBody>
      </p:sp>
      <p:pic>
        <p:nvPicPr>
          <p:cNvPr id="149508" name="Picture 102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46263" y="1187450"/>
            <a:ext cx="5413375" cy="356711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9" name="Text Box 1029"/>
          <p:cNvSpPr txBox="1">
            <a:spLocks noChangeArrowheads="1"/>
          </p:cNvSpPr>
          <p:nvPr/>
        </p:nvSpPr>
        <p:spPr bwMode="auto">
          <a:xfrm>
            <a:off x="747713" y="4687888"/>
            <a:ext cx="76485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a:t>More energy from the sun hits Earth in 1 hour than all of the energy consumed by humans in an entire year.</a:t>
            </a:r>
          </a:p>
          <a:p>
            <a:pPr algn="ctr">
              <a:spcBef>
                <a:spcPct val="50000"/>
              </a:spcBef>
            </a:pPr>
            <a:r>
              <a:rPr lang="en-US" sz="2400"/>
              <a:t> — </a:t>
            </a:r>
            <a:r>
              <a:rPr lang="en-US" sz="2000"/>
              <a:t>Nathan S. Lewis, California Institute of Technology</a:t>
            </a:r>
            <a:r>
              <a:rPr lang="en-US" sz="2400" b="1"/>
              <a:t/>
            </a:r>
            <a:br>
              <a:rPr lang="en-US" sz="2400" b="1"/>
            </a:br>
            <a:endParaRPr lang="en-US" sz="2400" b="1"/>
          </a:p>
        </p:txBody>
      </p:sp>
    </p:spTree>
    <p:extLst>
      <p:ext uri="{BB962C8B-B14F-4D97-AF65-F5344CB8AC3E}">
        <p14:creationId xmlns:p14="http://schemas.microsoft.com/office/powerpoint/2010/main" val="12570715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CA" dirty="0" smtClean="0"/>
              <a:t>Solar Research at U of T</a:t>
            </a:r>
            <a:endParaRPr lang="en-CA" dirty="0"/>
          </a:p>
        </p:txBody>
      </p:sp>
      <p:sp>
        <p:nvSpPr>
          <p:cNvPr id="3" name="Content Placeholder 2"/>
          <p:cNvSpPr>
            <a:spLocks noGrp="1"/>
          </p:cNvSpPr>
          <p:nvPr>
            <p:ph idx="1"/>
          </p:nvPr>
        </p:nvSpPr>
        <p:spPr>
          <a:xfrm>
            <a:off x="473529" y="1599342"/>
            <a:ext cx="5812971" cy="1162143"/>
          </a:xfrm>
        </p:spPr>
        <p:txBody>
          <a:bodyPr/>
          <a:lstStyle/>
          <a:p>
            <a:r>
              <a:rPr lang="en-CA" sz="2400" dirty="0" smtClean="0"/>
              <a:t>Ted Sargent is a professor in the Department of Electrical and Computer Engineering at U of T</a:t>
            </a:r>
          </a:p>
        </p:txBody>
      </p:sp>
      <p:sp>
        <p:nvSpPr>
          <p:cNvPr id="5" name="TextBox 4"/>
          <p:cNvSpPr txBox="1"/>
          <p:nvPr/>
        </p:nvSpPr>
        <p:spPr>
          <a:xfrm>
            <a:off x="2530929" y="6335486"/>
            <a:ext cx="5896807" cy="461665"/>
          </a:xfrm>
          <a:prstGeom prst="rect">
            <a:avLst/>
          </a:prstGeom>
          <a:noFill/>
        </p:spPr>
        <p:txBody>
          <a:bodyPr wrap="none" rtlCol="0">
            <a:spAutoFit/>
          </a:bodyPr>
          <a:lstStyle/>
          <a:p>
            <a:r>
              <a:rPr lang="en-CA" sz="2400" dirty="0"/>
              <a:t>See more at </a:t>
            </a:r>
            <a:r>
              <a:rPr lang="en-CA" sz="2400" dirty="0">
                <a:hlinkClick r:id="rId2"/>
              </a:rPr>
              <a:t>http://www.light.utoronto.ca</a:t>
            </a:r>
            <a:r>
              <a:rPr lang="en-CA" sz="2400" dirty="0" smtClean="0">
                <a:hlinkClick r:id="rId2"/>
              </a:rPr>
              <a:t>/</a:t>
            </a:r>
            <a:r>
              <a:rPr lang="en-CA" sz="2400" dirty="0" smtClean="0"/>
              <a:t> </a:t>
            </a:r>
            <a:endParaRPr lang="en-CA" sz="2400" dirty="0"/>
          </a:p>
        </p:txBody>
      </p:sp>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603" y="962527"/>
            <a:ext cx="2736397" cy="216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98134" y="3188154"/>
            <a:ext cx="8700935" cy="290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400" dirty="0" smtClean="0"/>
              <a:t>Dr. Sargent and his group are working on a paint-on solution that could turn almost any surface into a photovoltaic cell</a:t>
            </a:r>
          </a:p>
          <a:p>
            <a:r>
              <a:rPr lang="en-CA" sz="2400" dirty="0" smtClean="0"/>
              <a:t>Because the particles in the coating are sensitive to infrared, the new cells could potentially capture twice as much solar energy</a:t>
            </a:r>
          </a:p>
          <a:p>
            <a:r>
              <a:rPr lang="en-CA" sz="2400" dirty="0" smtClean="0"/>
              <a:t>The technology could even be applied to clothing. “Your jacket could be solar,” speculates Dr. Sargent.</a:t>
            </a:r>
            <a:endParaRPr lang="en-CA" sz="2400" dirty="0"/>
          </a:p>
        </p:txBody>
      </p:sp>
    </p:spTree>
    <p:extLst>
      <p:ext uri="{BB962C8B-B14F-4D97-AF65-F5344CB8AC3E}">
        <p14:creationId xmlns:p14="http://schemas.microsoft.com/office/powerpoint/2010/main" val="405799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20" name="Picture 4" descr="http://upload.wikimedia.org/wikipedia/commons/4/4a/Deep_water_wav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54" y="4635736"/>
            <a:ext cx="9186234" cy="6029939"/>
          </a:xfrm>
          <a:prstGeom prst="rect">
            <a:avLst/>
          </a:prstGeom>
          <a:noFill/>
          <a:extLst>
            <a:ext uri="{909E8E84-426E-40DD-AFC4-6F175D3DCCD1}">
              <a14:hiddenFill xmlns:a14="http://schemas.microsoft.com/office/drawing/2010/main">
                <a:solidFill>
                  <a:srgbClr val="FFFFFF"/>
                </a:solidFill>
              </a14:hiddenFill>
            </a:ext>
          </a:extLst>
        </p:spPr>
      </p:pic>
      <p:sp>
        <p:nvSpPr>
          <p:cNvPr id="33794" name="Rectangle 2"/>
          <p:cNvSpPr>
            <a:spLocks noGrp="1" noChangeArrowheads="1"/>
          </p:cNvSpPr>
          <p:nvPr>
            <p:ph type="title"/>
          </p:nvPr>
        </p:nvSpPr>
        <p:spPr>
          <a:xfrm>
            <a:off x="208277" y="198120"/>
            <a:ext cx="8737964" cy="792163"/>
          </a:xfrm>
        </p:spPr>
        <p:txBody>
          <a:bodyPr/>
          <a:lstStyle/>
          <a:p>
            <a:pPr eaLnBrk="1" hangingPunct="1"/>
            <a:r>
              <a:rPr lang="en-US" sz="3600" dirty="0" smtClean="0"/>
              <a:t>Before class on Wednesday…</a:t>
            </a:r>
          </a:p>
        </p:txBody>
      </p:sp>
      <p:sp>
        <p:nvSpPr>
          <p:cNvPr id="28675" name="Rectangle 3"/>
          <p:cNvSpPr>
            <a:spLocks noGrp="1" noChangeArrowheads="1"/>
          </p:cNvSpPr>
          <p:nvPr>
            <p:ph type="body" idx="1"/>
          </p:nvPr>
        </p:nvSpPr>
        <p:spPr>
          <a:xfrm>
            <a:off x="0" y="944559"/>
            <a:ext cx="7032625" cy="2277611"/>
          </a:xfrm>
        </p:spPr>
        <p:txBody>
          <a:bodyPr/>
          <a:lstStyle/>
          <a:p>
            <a:pPr eaLnBrk="1" hangingPunct="1"/>
            <a:r>
              <a:rPr lang="en-US" sz="2800" dirty="0" smtClean="0"/>
              <a:t>Please read Chapter 19, or at least watch the 10-minute pre-class video for class 13. </a:t>
            </a:r>
          </a:p>
        </p:txBody>
      </p:sp>
      <p:sp>
        <p:nvSpPr>
          <p:cNvPr id="2" name="AutoShape 4" descr="data:image/jpeg;base64,/9j/4AAQSkZJRgABAQAAAQABAAD/2wCEAAkGBhQSERUUEhMUEhUUFxUaGRgUGBQYGBgXFhUXGRYWFRcXGyYfFxsjGRcVIC8gIycpLiwsFR4xNTAqNScrLCoBCQoKDgwOGQ8PGiwkHyQsKSksLCwsLCwpLCwvLCwsKSksLCwsLCwpLCksKSwsLCwsLCwsLCwsKiwsKSwpKSksLP/AABEIAJ8BPQMBIgACEQEDEQH/xAAcAAEAAgIDAQAAAAAAAAAAAAAABAYFBwECAwj/xABEEAABAwEFBQUFBQUFCQAAAAABAAIDEQQFITFBBhJRYXEHEyKBkTJCUqGxFCNiksEzcrLR4RUkgqLSNENjc4OzwvDx/8QAGAEBAAMBAAAAAAAAAAAAAAAAAAECAwT/xAArEQACAgEDAgQGAwEAAAAAAAAAAQIREgMhMRNBIjJRcQSBseHw8WGh0UL/2gAMAwEAAhEDEQA/AN4oiIAiIgCIiAIsHe+1sMJ7ttZ5j7MUXicTzpg0czksFfFrtHcults32SL3Yoad686Bz8acwK8+CrkWUS4Wq8Y4/be1vIkVPQZlSAVrrYnZF0kgtczSxmcUbiXEjR76+oWxkVvkSSXAREVioREQBERAEREAREQBERAEREAREQBERAEREAREQBERAEREAREQBERAEREARF4W22siYXyODWtGJKA7Wm0tjaXvcGtAqSTQBU9t72q8HbtlrZ7PUgzEeIgH/d1zJ4jKq6WWwy3nL3k4LLK1xLGE07wA4VbmBhnr9LsxgaAAAABQAYAAaDgqLxGjqPuYGz3bZbthfLlQeJ7zvPdy3j9FrC2bZMmtX2m1tL2M/ZQVoORfX1pRevaltn38ncxOrFGdMnv+LmBoteGpxJU1Yuvc2s3twx/2YU5PP+lWW4u1OyWghryYHH46bv59PMBaNsNm33AcVlr+uXuWNOVVJWj6NBrkuHvABJIAGJJwAA1JWkNiO1F1kidFM187BTuwCAWnVtT7v081F2m29tNu8P7GL4GE4/vuzd8hyUkJGwL+7WYIXFsLe+I96tG+VAS75KvHtqlqPuI6f4/TNVW6LoYcZCAOZWQvax2Xu91mfEaFUyNMS63b2x2d9BLG+M8WkOHzofqrndd9w2lu9DI2Qa0OI6tOI8188WKCMu3JDQ6HQrIssdosb2zQPIpkW/TpyU5FcT6ERasd2zEQNHcA2g1Dq1EdB7w1qeGnFet09sfiDbVDuA+9HXDq05+qmytM2ci8bHbGSsbJG4PY4VBGRC9lJARQb2vmKzRmSZ4Y3TiTwaMyVqfajtcllJZZqws4++fMez5eqiyUrNr3jfsEH7aVjDwJ8Xk0Y/JV21dqdjbl3j+gAH+Y1+S0bNbJHklziSc/6rq2zkqLLUboHbBZtY5PIs/mp9k7UbE/Nz4/3m/6SVor7Gea6mAhLGJ9MWC+YZx91KyTk1wr5jMKavl6C1yRmocRTVXnZTtalicGWmsseAqfbbzqc+h9VNkNG6EUO673itMYkheHtPDMcnDQqYpKhERAEREAREQBERAEREAREQHV7wAScAFTRC68rQST/dIiBT43gk0FNMq9ApG1NsknkZZLO6jnEl590MGe9TH+vRWK67ubBE2NmTR6nUnqVn5nXY1XgV92SGMAAAFAMABkANAqJ2m7X9wz7PEfG4VeR7rDk3q7Xl1V1t9sbFE+R3ssaXHoBVfOd7Xk+0SSSvxdK8/U0A6ZK7KRXcxUj95xJ14rlsakNsprTVSrLZKlVcqLqNma2MuffkBIwC47Q7c0ybjfdWZs9qbZLOXH2iMFru8LWZHlxzJUR3JlsSdmrubPaoYXkhskjGEtpUBxpUVBFVadu+zySw/eQudJAdT7UZ4PoKUOjsOB0riOz+zF1vs1NJWH8pr+i+ipIg5pa4AgggggEEHMEHMK5m9j5W793Er2Zayto7YdkFayWLhUxOP/AGyf4T66LVlosT43Fj2ua5poWuBBB5g4hKJTOksysdx7Qu3DG41FMKquR2Zz3BrGlznGga3Ek8ANV0ieWnBQ1aJTpmQt1qo8GmVfqs1GIp48MHKvWlm8KrzsVsLCqtWi10zYfZztUbHP9mmd9zKaAk4MfkDyByPkdFte/L3ZZYJJ5PZjFaak5NaOZJA8184Wi0F2K2WLxdedyvYCXTWfcLhq9rMQeZLd7qWc1KboiUVZrvaPaea2TGSV3RoyaNGtHBY+EDVRpRQo2RWoizNWd8QOKz9jttkAxCpbASaDE8llbNc9MZXbn4RQu89G+azlS5NIpy4Re7I+xFtcKlY68ros5BcxwAFSa6Diq+L9ZDhZ2AO+N3iI6E/0C52imLZt0VALY3Hn4QPqCVRXdEtJK0zylutz/FulrfdGtOJ5lY60WEjRW6476du+NlWjUig9Sva191Mahvph8z/JOpTJWk2ir3DtHPY5A+J5HEaEcCNQt5bIbaR25mHgkA8Tf1bxH0+a1QbHHNvQthbGd07rhi4vBBFTwNCPNYC675ks0zZInFpYa9dMRwpotIyyMpwo+mUVe2R2xit0YLTuyAeJn6t4j6KwrQyCIiAIiIAiIgCIiAKFfF4Nhhe9xyBpxrTCimqp3/G+02uOztp3TQHSGpqKOx6+6OoVZulsXhFN78HvsTdDo4u+lO9LMAanMM91tdTShP8ARWVcNbQUGAC5UpUqIlJydsp/arbu7u54BoZHMb5V3j/CtLQxnDdxc0ZDU604rbnbIP7kz/mj+By1FFNUk0AqchoqsvFbHtDZ31LngtrgAcDniacFl7vs4YN9yx1nmFauyUe8r1LhujJUdtmipI4vy9zK6lfCMljrFYnSvaxoqXGn9Ty1XDIi4q67G7NueQBg+WoBPusHtu+R/KQplLFbCMMnb4M3sPcbnbz7PFGDDgJH7wL3EY00Gp5bwWbm22tFmd3dpioeLhUEcQ5tKjmKq53XdrLPE2KMUa0eZOpPMlLzuqK0M3JWB40rmDxacweYUdN1s9yOrG6a2/sw117dQSgb57smmJNWV/f93/EAtYdp1yP/ALQfJUls4a6NwOBDWNaRXlT5hZvaTYWazEyQlzo8fE0Vc0f8RozH4h5gKsy3gdwMlwbWrXM8TK/Fue7zLaKuclszVaUJbxexXbrs9X7uIfXAjAhwxBB0KzN47KSSWYWyJu82rmzNGccjT4nU+Bwo78O9wourrGC8SsIrgSWnCvHi3TMLaewszWSSMqKTtbK0Vw3gN2QcK+z6HgrR1E3RnPScUaNjfTArxlYtzbe9mULo5LRZmmORjS8xtHhfTE7o911K5YHhqtPhw5+i04Mk7PKCTRW7s+v77FbGueaRSeB/AB2Tj0ND0qoOz+zbJZQy0F8IkH3crd0ta7QSA4EHKoIoaKC2wSkUdRjQSCXGgwwz1VW1yaRi3s0W7tQ2G7h/2mAVgkOIblG4/wDg7TgcOCpNmudxG8892zideg1WcbebhGIWPkma3JrnP7pvRhNFFtMUhAcQXk13T7uGe7xpywVHN9jRaSW8tzyNpZEPuxuj4j7bunwhYya2ufhpwH68VON0OJ3pnhnX2vIBS7P3bf2Me8fjf+gUZJfyyzhKWz2X52INkup7hvHwN4uwWfvag3H7oJLSN52IbuvOFNTisParaAfE7vHcPdCmbSu+7jPCSQeoYR+qq7lJWWWMIvEg2i93E4En8Tv0GQXSz3i+uaxwcvTeoKDM59Ftglwcz1HLkz1htpfKCHU3deLqZ9OHqp9+XCJPvY6ePEt4ONd4fmBVVilLcQaK6XJeBdCQMXbpc3mW+23zAB8lnPwtM001kmir2C3zWWUPjJY5p0wW79iduGW1ga6jJgKlujgKVc31FQtMXha2vJNKfqVxYrJNGRLEaOFCC04jhRaqRi4+h9JgoqBsj2nMkAith7qQYb5wY7rT2T8uivscgcAWkEHIg1BHIhWszao7IiKSAiIgCIiAjXjbRFG57jQCmPCpABPKpWB2NHeGa0E133boxrgMfpueYK99tZiLOQNQRhrWjflv18gshcFk7uzxt/DX8xLv1WXM/Y38un7mQREWpgVvtAuR1qsT2MBc9pD2gUqS2tQOZBK0G9u44tNagmoxrzqvo7aRzhY7QW13hDLSmddw5LR+zOzkltkEMNGBuMjzXU69MgNSqM0i9ivuLjkvaC7HOW2YOxyFjTS0Sb5GB3WbteJaak+oVj2ZuCCONrhAxkjd5rji4hzSWu3XPxoSKjkVDT4LqUeTXGz2wMj2948d1GBUufgSB8DdepoFdNgLAKySUwb4GV4Zk/wn/EVk9tbZuWct1eQB6in+YtPkpuzdjEdmibSlWgnq7H6UHks1FZ16GspvpX6mTREXQcYVavvYKz2glzQYJDm6OlHH8bD4XdcDzVlRQ0nySpNbo1Va+ymdrqxuifwIc+J35aOHzVi2c2UtEBjLnRijqvoXF1AKUHhAqa5q5oqdKN2a9adUFRdoOzGN73S2YNY59S6N3sEnVpGLDyy6K9IrtWqZlGTi7RqW0bP2kUh+ySabrm7haK0wc44ADrzXVvZXaXmrxH/1JXH5NYtuIs1pRRs9eTNTQdm1qEgEjI3s/C8NYOBIpV3SiW/s8tRdRgw/C+NgpywC2yidKN2OvI0de2wlps0feGAOGNSH94W/iIAy5+tFU7ZLIc6gcBkvp1Vi/Oz6y2irg3uXnWMAA9W5elCpwrdDq3sz567rFWbaGKsLvwysP5o3fyCtl4dkMramN0cg6lh9CCPmsBednLmTtAxpA4fT9VlOXiV/nBvpxThKvzkpgbRdQppux/Bctut3BbZI58GQ6qwbO2ohrqe1GQ8cxk4fReMezExpSGV1ct1jzX0CsFybGWthMjoHMjDTv79Ad2mJocTTPLRZ6m8TXS8M1ZXdobHuTEt9h43mfuuxw6Go8lGsxk93e8lerkuWO0yMgnqO7eW1bStHeyMRlvCnmFs26NlbNZv2UTQ74j4nfmOXkmm8oldZYSNb7Kdms0xElqrGyoO6ah7hw/AOuP1W24YQxoa0BrWgAAZADAALui2So527CIikgIiIAiIgMfet2d9u5YGhr8JIJpzq0KcxgAAGAAAHQLsihRSdlnJtJBERSVOsjAQQcQQQehVU2I2YfYZLSwisb3Rujfh4gA4EGmRGHrgraiE2F5xQNbXdAG8S401JzK9Fw91ASchihBRNsrT3lqjiGNDpyH+p3+VXtraCg0WubqrNeW9o1zR5gmR3zqtjrn0d7kdnxSxUYeiCIi6DjCIiAIiIAiIgCIiAIiIAiIgBWp9nX7t4CuHhi+T2tP1K2wtYTWTu7wxwr3g9JCR8qLl+IdUzt+E3yRsd93xnExsJ5taf0XMNhjZ7LGN/da0fQL3RdRxBdZIw4FpFQQQRyOa7IgNR3rZTZbY04gV3Sf4XelCtqXfaxLG1494fMYEeRBWD2zuNs0RfQlzaZZ0rn5VJ6VXvsfOTCWnEsND13QSCNDWp81zaawnidmrJammpdzOoiLpOMIiIAiIgCIiAIiIAiIgCIiAKDfTyIH7vAV/dJG9Tid2qmucACTgAsXDZxaCXyYsBIa3Q0zJ4iuFNaHMUWc3/AMrlmmmt8nwit7CRt7xxJBe/vH4YjFwGfGhOHNXlRfsze8ZQAd20gUwADqAADyKlKNKOKotrTzlYREWpiEREAREQBERAEREAREQBERAFU73ukiUz7oc1r9440LRRu91qPRWxdTGMQRUHPnhRZ6mmpqma6Wo9N2hFIHAEZEAjoV2UC73FhMTvdxaeLdPMZeRU9WjK0UkqYREVip1eyoIORwWLtMZheJhiHBrZBxpg1/XT0WWXV7AQQRUEUPQqso2WjKjlrgRUYgrlYixSmGUwurQ1cxxNQRqOo18jqsuojLJEyjiwiIrlAiIgCIiAIiIAiIgCIvC3Wru2OdSpAwGrne60dSobpWyUrdIi3o8u3Ym5vOPIDGv6+QGqnRRBrQ0CgAAHQKHdtjcKvk/aO890cOuVegGinqkE95PuXm15V2CIi0MwiIgCIiAIiIAiIgCIiAIiIAiIgCIiAiXhZi4bzMHsru8+LTyNB6BelitQkYDrqOBXusTboJInGWJu+M3MyP4nN41GY4gFZSuLyXz/ANNI1JYv5GWRdY5A4AjEFdlqZhERARrfYhI2mTgatdwdx5jMEaglR7tvHePdvG7I3Atrw4cRTEHgsiotssIfRwo2Rvsu1HKvwnULOUXeS/ZpGSrF/olIo1jtm+KHB4wcOB/9+qkq8ZKStFGmnTCIikgIiIAiIgCIodpvRjNd45BrcSTwCq5KPJaMXLZEiecMaXONA0Ek8goNjcZnd4fYb7A4nV3McDrnwXWCB89HTt3Gih7s0NT+Kmg+fLJZMBUpzdvgu6gqXJyiItTIIiIAiIgCIiAIiIAiIgCIiAIiIAiIgCIiAIiIDHySmF+IJjccxkwnjwFdefRZAFcOaCKHEFQGvfC6jqGLR2O806B3Ln088vJ7fT7Gnn9/r9zIIuAarlamYREQEO2WDeIe0lj25EZGmjhqM/Vd7LbQ7A+FwwLTmCpKi2u7mSEOIo9vsvGDh56/1KzcWncTRSTVSJSLGyXkYf2wNMBvNBIPM0y8/mpjLWwiocKc8PqpU0yHBo9kXWOUOFQQei7K5QKFaxLvfdkc97AUNfZNCa6qaihqyU6MZ/ZkjxSWU0+Fnh9Xa+QCk2O7WRDwDlUkk04VONOSlIqqEVuWepJqgiIrlAiIgCIiAIiIAiIgCIiAIiIAiIgCIiAIiIAiIgCIiALhzQRQioOhXKIDHNsLojWIlzTmxxrThuk6cqr2sltLyQWObQ0x6VyOIHUKWuN3Guv8v/pVFCnsXcr5OURFcoEREAUaW7o3VqwY50wr1pmpKKGk+SU2uDzhiDRQZDLkOC9ERS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6" descr="data:image/jpeg;base64,/9j/4AAQSkZJRgABAQAAAQABAAD/2wCEAAkGBhQSERUUEhMUEhUUFxUaGRgUGBQYGBgXFhUXGRYWFRcXGyYfFxsjGRcVIC8gIycpLiwsFR4xNTAqNScrLCoBCQoKDgwOGQ8PGiwkHyQsKSksLCwsLCwpLCwvLCwsKSksLCwsLCwpLCksKSwsLCwsLCwsLCwsKiwsKSwpKSksLP/AABEIAJ8BPQMBIgACEQEDEQH/xAAcAAEAAgIDAQAAAAAAAAAAAAAABAYFBwECAwj/xABEEAABAwEFBQUFBQUFCQAAAAABAAIDEQQFITFBBhJRYXEHEyKBkTJCUqGxFCNiksEzcrLR4RUkgqLSNENjc4OzwvDx/8QAGAEBAAMBAAAAAAAAAAAAAAAAAAECAwT/xAArEQACAgEDAgQGAwEAAAAAAAAAAQIREgMhMRNBIjJRcQSBseHw8WGh0UL/2gAMAwEAAhEDEQA/AN4oiIAiIgCIiAIsHe+1sMJ7ttZ5j7MUXicTzpg0czksFfFrtHcults32SL3Yoad686Bz8acwK8+CrkWUS4Wq8Y4/be1vIkVPQZlSAVrrYnZF0kgtczSxmcUbiXEjR76+oWxkVvkSSXAREVioREQBERAEREAREQBERAEREAREQBERAEREAREQBERAEREAREQBERAEREARF4W22siYXyODWtGJKA7Wm0tjaXvcGtAqSTQBU9t72q8HbtlrZ7PUgzEeIgH/d1zJ4jKq6WWwy3nL3k4LLK1xLGE07wA4VbmBhnr9LsxgaAAAABQAYAAaDgqLxGjqPuYGz3bZbthfLlQeJ7zvPdy3j9FrC2bZMmtX2m1tL2M/ZQVoORfX1pRevaltn38ncxOrFGdMnv+LmBoteGpxJU1Yuvc2s3twx/2YU5PP+lWW4u1OyWghryYHH46bv59PMBaNsNm33AcVlr+uXuWNOVVJWj6NBrkuHvABJIAGJJwAA1JWkNiO1F1kidFM187BTuwCAWnVtT7v081F2m29tNu8P7GL4GE4/vuzd8hyUkJGwL+7WYIXFsLe+I96tG+VAS75KvHtqlqPuI6f4/TNVW6LoYcZCAOZWQvax2Xu91mfEaFUyNMS63b2x2d9BLG+M8WkOHzofqrndd9w2lu9DI2Qa0OI6tOI8188WKCMu3JDQ6HQrIssdosb2zQPIpkW/TpyU5FcT6ERasd2zEQNHcA2g1Dq1EdB7w1qeGnFet09sfiDbVDuA+9HXDq05+qmytM2ci8bHbGSsbJG4PY4VBGRC9lJARQb2vmKzRmSZ4Y3TiTwaMyVqfajtcllJZZqws4++fMez5eqiyUrNr3jfsEH7aVjDwJ8Xk0Y/JV21dqdjbl3j+gAH+Y1+S0bNbJHklziSc/6rq2zkqLLUboHbBZtY5PIs/mp9k7UbE/Nz4/3m/6SVor7Gea6mAhLGJ9MWC+YZx91KyTk1wr5jMKavl6C1yRmocRTVXnZTtalicGWmsseAqfbbzqc+h9VNkNG6EUO673itMYkheHtPDMcnDQqYpKhERAEREAREQBERAEREAREQHV7wAScAFTRC68rQST/dIiBT43gk0FNMq9ApG1NsknkZZLO6jnEl590MGe9TH+vRWK67ubBE2NmTR6nUnqVn5nXY1XgV92SGMAAAFAMABkANAqJ2m7X9wz7PEfG4VeR7rDk3q7Xl1V1t9sbFE+R3ssaXHoBVfOd7Xk+0SSSvxdK8/U0A6ZK7KRXcxUj95xJ14rlsakNsprTVSrLZKlVcqLqNma2MuffkBIwC47Q7c0ybjfdWZs9qbZLOXH2iMFru8LWZHlxzJUR3JlsSdmrubPaoYXkhskjGEtpUBxpUVBFVadu+zySw/eQudJAdT7UZ4PoKUOjsOB0riOz+zF1vs1NJWH8pr+i+ipIg5pa4AgggggEEHMEHMK5m9j5W793Er2Zayto7YdkFayWLhUxOP/AGyf4T66LVlosT43Fj2ua5poWuBBB5g4hKJTOksysdx7Qu3DG41FMKquR2Zz3BrGlznGga3Ek8ANV0ieWnBQ1aJTpmQt1qo8GmVfqs1GIp48MHKvWlm8KrzsVsLCqtWi10zYfZztUbHP9mmd9zKaAk4MfkDyByPkdFte/L3ZZYJJ5PZjFaak5NaOZJA8184Wi0F2K2WLxdedyvYCXTWfcLhq9rMQeZLd7qWc1KboiUVZrvaPaea2TGSV3RoyaNGtHBY+EDVRpRQo2RWoizNWd8QOKz9jttkAxCpbASaDE8llbNc9MZXbn4RQu89G+azlS5NIpy4Re7I+xFtcKlY68ros5BcxwAFSa6Diq+L9ZDhZ2AO+N3iI6E/0C52imLZt0VALY3Hn4QPqCVRXdEtJK0zylutz/FulrfdGtOJ5lY60WEjRW6476du+NlWjUig9Sva191Mahvph8z/JOpTJWk2ir3DtHPY5A+J5HEaEcCNQt5bIbaR25mHgkA8Tf1bxH0+a1QbHHNvQthbGd07rhi4vBBFTwNCPNYC675ks0zZInFpYa9dMRwpotIyyMpwo+mUVe2R2xit0YLTuyAeJn6t4j6KwrQyCIiAIiIAiIgCIiAKFfF4Nhhe9xyBpxrTCimqp3/G+02uOztp3TQHSGpqKOx6+6OoVZulsXhFN78HvsTdDo4u+lO9LMAanMM91tdTShP8ARWVcNbQUGAC5UpUqIlJydsp/arbu7u54BoZHMb5V3j/CtLQxnDdxc0ZDU604rbnbIP7kz/mj+By1FFNUk0AqchoqsvFbHtDZ31LngtrgAcDniacFl7vs4YN9yx1nmFauyUe8r1LhujJUdtmipI4vy9zK6lfCMljrFYnSvaxoqXGn9Ty1XDIi4q67G7NueQBg+WoBPusHtu+R/KQplLFbCMMnb4M3sPcbnbz7PFGDDgJH7wL3EY00Gp5bwWbm22tFmd3dpioeLhUEcQ5tKjmKq53XdrLPE2KMUa0eZOpPMlLzuqK0M3JWB40rmDxacweYUdN1s9yOrG6a2/sw117dQSgb57smmJNWV/f93/EAtYdp1yP/ALQfJUls4a6NwOBDWNaRXlT5hZvaTYWazEyQlzo8fE0Vc0f8RozH4h5gKsy3gdwMlwbWrXM8TK/Fue7zLaKuclszVaUJbxexXbrs9X7uIfXAjAhwxBB0KzN47KSSWYWyJu82rmzNGccjT4nU+Bwo78O9wourrGC8SsIrgSWnCvHi3TMLaewszWSSMqKTtbK0Vw3gN2QcK+z6HgrR1E3RnPScUaNjfTArxlYtzbe9mULo5LRZmmORjS8xtHhfTE7o911K5YHhqtPhw5+i04Mk7PKCTRW7s+v77FbGueaRSeB/AB2Tj0ND0qoOz+zbJZQy0F8IkH3crd0ta7QSA4EHKoIoaKC2wSkUdRjQSCXGgwwz1VW1yaRi3s0W7tQ2G7h/2mAVgkOIblG4/wDg7TgcOCpNmudxG8892zideg1WcbebhGIWPkma3JrnP7pvRhNFFtMUhAcQXk13T7uGe7xpywVHN9jRaSW8tzyNpZEPuxuj4j7bunwhYya2ufhpwH68VON0OJ3pnhnX2vIBS7P3bf2Me8fjf+gUZJfyyzhKWz2X52INkup7hvHwN4uwWfvag3H7oJLSN52IbuvOFNTisParaAfE7vHcPdCmbSu+7jPCSQeoYR+qq7lJWWWMIvEg2i93E4En8Tv0GQXSz3i+uaxwcvTeoKDM59Ftglwcz1HLkz1htpfKCHU3deLqZ9OHqp9+XCJPvY6ePEt4ONd4fmBVVilLcQaK6XJeBdCQMXbpc3mW+23zAB8lnPwtM001kmir2C3zWWUPjJY5p0wW79iduGW1ga6jJgKlujgKVc31FQtMXha2vJNKfqVxYrJNGRLEaOFCC04jhRaqRi4+h9JgoqBsj2nMkAith7qQYb5wY7rT2T8uivscgcAWkEHIg1BHIhWszao7IiKSAiIgCIiAjXjbRFG57jQCmPCpABPKpWB2NHeGa0E133boxrgMfpueYK99tZiLOQNQRhrWjflv18gshcFk7uzxt/DX8xLv1WXM/Y38un7mQREWpgVvtAuR1qsT2MBc9pD2gUqS2tQOZBK0G9u44tNagmoxrzqvo7aRzhY7QW13hDLSmddw5LR+zOzkltkEMNGBuMjzXU69MgNSqM0i9ivuLjkvaC7HOW2YOxyFjTS0Sb5GB3WbteJaak+oVj2ZuCCONrhAxkjd5rji4hzSWu3XPxoSKjkVDT4LqUeTXGz2wMj2948d1GBUufgSB8DdepoFdNgLAKySUwb4GV4Zk/wn/EVk9tbZuWct1eQB6in+YtPkpuzdjEdmibSlWgnq7H6UHks1FZ16GspvpX6mTREXQcYVavvYKz2glzQYJDm6OlHH8bD4XdcDzVlRQ0nySpNbo1Va+ymdrqxuifwIc+J35aOHzVi2c2UtEBjLnRijqvoXF1AKUHhAqa5q5oqdKN2a9adUFRdoOzGN73S2YNY59S6N3sEnVpGLDyy6K9IrtWqZlGTi7RqW0bP2kUh+ySabrm7haK0wc44ADrzXVvZXaXmrxH/1JXH5NYtuIs1pRRs9eTNTQdm1qEgEjI3s/C8NYOBIpV3SiW/s8tRdRgw/C+NgpywC2yidKN2OvI0de2wlps0feGAOGNSH94W/iIAy5+tFU7ZLIc6gcBkvp1Vi/Oz6y2irg3uXnWMAA9W5elCpwrdDq3sz567rFWbaGKsLvwysP5o3fyCtl4dkMramN0cg6lh9CCPmsBednLmTtAxpA4fT9VlOXiV/nBvpxThKvzkpgbRdQppux/Bctut3BbZI58GQ6qwbO2ohrqe1GQ8cxk4fReMezExpSGV1ct1jzX0CsFybGWthMjoHMjDTv79Ad2mJocTTPLRZ6m8TXS8M1ZXdobHuTEt9h43mfuuxw6Go8lGsxk93e8lerkuWO0yMgnqO7eW1bStHeyMRlvCnmFs26NlbNZv2UTQ74j4nfmOXkmm8oldZYSNb7Kdms0xElqrGyoO6ah7hw/AOuP1W24YQxoa0BrWgAAZADAALui2So527CIikgIiIAiIgMfet2d9u5YGhr8JIJpzq0KcxgAAGAAAHQLsihRSdlnJtJBERSVOsjAQQcQQQehVU2I2YfYZLSwisb3Rujfh4gA4EGmRGHrgraiE2F5xQNbXdAG8S401JzK9Fw91ASchihBRNsrT3lqjiGNDpyH+p3+VXtraCg0WubqrNeW9o1zR5gmR3zqtjrn0d7kdnxSxUYeiCIi6DjCIiAIiIAiIgCIiAIiIAiIgBWp9nX7t4CuHhi+T2tP1K2wtYTWTu7wxwr3g9JCR8qLl+IdUzt+E3yRsd93xnExsJ5taf0XMNhjZ7LGN/da0fQL3RdRxBdZIw4FpFQQQRyOa7IgNR3rZTZbY04gV3Sf4XelCtqXfaxLG1494fMYEeRBWD2zuNs0RfQlzaZZ0rn5VJ6VXvsfOTCWnEsND13QSCNDWp81zaawnidmrJammpdzOoiLpOMIiIAiIgCIiAIiIAiIgCIiAKDfTyIH7vAV/dJG9Tid2qmucACTgAsXDZxaCXyYsBIa3Q0zJ4iuFNaHMUWc3/AMrlmmmt8nwit7CRt7xxJBe/vH4YjFwGfGhOHNXlRfsze8ZQAd20gUwADqAADyKlKNKOKotrTzlYREWpiEREAREQBERAEREAREQBERAFU73ukiUz7oc1r9440LRRu91qPRWxdTGMQRUHPnhRZ6mmpqma6Wo9N2hFIHAEZEAjoV2UC73FhMTvdxaeLdPMZeRU9WjK0UkqYREVip1eyoIORwWLtMZheJhiHBrZBxpg1/XT0WWXV7AQQRUEUPQqso2WjKjlrgRUYgrlYixSmGUwurQ1cxxNQRqOo18jqsuojLJEyjiwiIrlAiIgCIiAIiIAiIgCIvC3Wru2OdSpAwGrne60dSobpWyUrdIi3o8u3Ym5vOPIDGv6+QGqnRRBrQ0CgAAHQKHdtjcKvk/aO890cOuVegGinqkE95PuXm15V2CIi0MwiIgCIiAIiIAiIgCIiAIiIAiIgCIiAiXhZi4bzMHsru8+LTyNB6BelitQkYDrqOBXusTboJInGWJu+M3MyP4nN41GY4gFZSuLyXz/ANNI1JYv5GWRdY5A4AjEFdlqZhERARrfYhI2mTgatdwdx5jMEaglR7tvHePdvG7I3Atrw4cRTEHgsiotssIfRwo2Rvsu1HKvwnULOUXeS/ZpGSrF/olIo1jtm+KHB4wcOB/9+qkq8ZKStFGmnTCIikgIiIAiIgCIodpvRjNd45BrcSTwCq5KPJaMXLZEiecMaXONA0Ek8goNjcZnd4fYb7A4nV3McDrnwXWCB89HTt3Gih7s0NT+Kmg+fLJZMBUpzdvgu6gqXJyiItTIIiIAiIgCIiAIiIAiIgCIiAIiIAiIgCIiAIiIDHySmF+IJjccxkwnjwFdefRZAFcOaCKHEFQGvfC6jqGLR2O806B3Ln088vJ7fT7Gnn9/r9zIIuAarlamYREQEO2WDeIe0lj25EZGmjhqM/Vd7LbQ7A+FwwLTmCpKi2u7mSEOIo9vsvGDh56/1KzcWncTRSTVSJSLGyXkYf2wNMBvNBIPM0y8/mpjLWwiocKc8PqpU0yHBo9kXWOUOFQQei7K5QKFaxLvfdkc97AUNfZNCa6qaihqyU6MZ/ZkjxSWU0+Fnh9Xa+QCk2O7WRDwDlUkk04VONOSlIqqEVuWepJqgiIrlAiIgCIiAIiIAiIgCIiAIiIAiIgCIiAIiIAiIgCIiALhzQRQioOhXKIDHNsLojWIlzTmxxrThuk6cqr2sltLyQWObQ0x6VyOIHUKWuN3Guv8v/pVFCnsXcr5OURFcoEREAUaW7o3VqwY50wr1pmpKKGk+SU2uDzhiDRQZDLkOC9ERSQ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8" descr="data:image/jpeg;base64,/9j/4AAQSkZJRgABAQAAAQABAAD/2wCEAAkGBhIREBMQERQQFRMWFRMUFRcUFBAQFhUSFhQWFhgVFxkXGyYfGBojGhUVHzAgIycpLC0sFR4xNzAsNSYrLCkBCQoKDgwOGg8PGiklHyQtLCktNSwsKSwpKiwsLCwsLCwsLCwsLCkpKiwsLCwpKSwsLCwsLCwpLCwsKSwsLCksKv/AABEIAMgA/AMBIgACEQEDEQH/xAAcAAEAAgMBAQEAAAAAAAAAAAAABgcCAwUEAQj/xAA/EAABBAECAwYEAgcHBAMAAAABAAIDEQQSIQUGMRMiQVFhcQcygZEUUiMzQnKCobFiksHR4fDxFSSzwmN0o//EABkBAQEBAQEBAAAAAAAAAAAAAAACAwEEBf/EACgRAQEAAgEDBAEDBQAAAAAAAAABAhEhAxIxIjJBgXETUWEEkbHR8f/aAAwDAQACEQMRAD8AvFERAREQEREBERARF8JQfUXMn5nxGGnZEAPl2jCf5FejD4vBMailiefJj2OI+gNrm4723zp60RF1wREQEREBERAREQEREBERAREQEREBERAREQEREBERAREQczmLjrMPHfkPBOnZrR1c89G+nv5AqiOY+dMnMee2edF7RssMA8qHX3NlWh8WInnGiI+QSHV7lh0k/Zw+qpyTG3tYZ5c6ezpYejunl7+GR3W211sDv0UsbyuXAOFtcKLS0lpB2PzDdv8AyoPj5zonhwJoeFkfb+tKW8J50jAAc4AVp8arfr91U1UZXKJLytzvLBM3DznF7XENjmd8zXnoyXzB8H/e+oshfnjj/Mgnka2MaiSN2i6ry9OiuvlLjjcnHidqaZAwCQBwLmuFDvDqFUvOmeWPHc7iIuTzHzNDgxskm1U94YA0AmyCSaJGwAJKq3TOS26jrIsIZQ5oc3cEAg+YO4P2Wa64IiICIiAiIgIiICIiAiIgIiICIiAiIgIiICIubx7mCHDiMs7gBvQ6ucQLpo8T/TxoJ4JNtnG+EtyoJIH7B4q/Frhu1w9iAVQ/F+ByY0jopAdTTR/zHm09QVM5eaeLZB/FwRSx4p2ja1kUl/23626nNP5m7DwPidEnNEWYBFxFoglHdZkRAuZ+7I02QPqR7LzdWy/n/L6H9PLj55n8eYrqeHZc3Jj2pWFxbkTKZ3ms7aMi2yQHtWuB8aG/++q48XJOXIdLcecn1jewf3ngAfdRMrOLK1y6WOXMyiM8NaacB7nrZA8Pa1JOW+YGY8kLor7YPYXO3A0WQ9h8wQQP92pfwX4UzxwO1mPtHG+zvwrf9J0DunSxvV+Ij0nwzyn5GlsMzBqouIa0D11XX1Fq+d70z9FmplOFn8X+JeHjuDCZZTtq7FgkDL3GokjffoLKhHOnEDxCd80RvEx2QAOojXJLI1p67g70Qd/0Xqo9mYkuFka2t16HEU8EA1t3vW7P1Uq5eZ23BuIF2jtTKZywbECNsUjdvI9m7f3Xe7vljO9OdLKWfwsDk2fXgY99RGGH+Aln/qu0ohyNxNrMeGB3VwyXt9mPYSP/ANCfopbrF1Yurrxrz/mPutsLvGPN1ZrO/lkiIqZiIiAiIgIiICIiAiIgIiICIiAiIgIi4XNXNLMNgbRfPJ3YYmguL3nYWBuG2Rv9t1y3TslvEa+bucYcGPenyuBLIwa6ftuP7LB5/QWo3y3ytNnyt4hxK3DZ0MJBAI6tLmn5WeIZ49XX4/OVuQ55ZjmcUp0hOrsyWu1PB2LtJLQxoA0sG3n5GxlElyu8mtswmsfuvgC4PMPJ0GWLoRy+EjQDfo9vR499/Ihd9FdkvFZ45XG7inXZWbweUNoNjJ6HU7Gl9WE7sefLY/vBWHwDnCDK0j9XI4WGPI389Dujx7b7bgLs5eJHKx0crWPY4U5rgHNI9QeqozmLi2Pi5UkOM1kmKCDofKXtMgrUYXAamaSRuSbLTRrZZauHjw37ser7pq/uvhNKqrl74q6aZKXPZQHfIErPTV8sg9XaT5klWBgc1YkzS9k0Y0gucHns3NAFklr6IHr0WkylZZdPLFEPidw9ks2LjxtAnnfRe0uB0NLW94A04d4mzuAw7hQbMgm4Vkvj0tMr2Pbq1l7HREFuwaQfHdrvEArr88c+RvyHTYj9Zji7ON4Dmhr33qlBcALAJA9aIUEg4y8SfiAbdsbNE6vze9+awvNtj04cSY11sHm/KgdC4OY4Q6tAcwAaXANc1xbRINAdeoU0Hxajlkx5jDJE6NxD6Ila6J7aeBVOuwwjbq0KsYZrPSzZJFk6rG4/1Uk4HwCeRpkhoFgJJc/RQ2ojcb+i5uziL7JlzV5cH47BlR9pBIx7R1qwW+jmmi0+4WGNzBFLIWQkyBt65G/qmULov6Od6Nv1pfniR74XHS498UaLgHNO5Y7fvC/A9aU2zviBEOHR4zG9jq1MlA6GPYkDxL33uf3vMLT9RhejpJeK/FqKOYRwRGVgPek16A4DYmMUdQ/tGgfbdTrFyWyRskYba9rXtPm1wBB+xVKcL47gHAmgaXjJlZRdIzQHfpIyyON29NABNGrNlW3yof8AsMT/AOvB/wCJqrC2+UdTHGTh1URFoxEREBERAREQEREBERARF5OKcSZjwvnkNMYLPqfAD1JofVPBJt4eZ+Y24cQdRfK86IoxuXyeA9ul+4AskBeLlvlcskOblntMuQAkmtMQqgyMdBQ2v1O+5J0cq8Ndkv8A+p5TR2r/ANQzeooqoVfibJvyN7WVLVE9XNa5Xt9M+xYySABZLy57e6rZPPPxlreqwj5gjPUhRDjk5aSovk8XMdne/IdT6J/JOUs+JHNlRDExy4yy0CG9SHHSIx6uO3tt+0u3wDkbHgw240sccjnC5XOaDqkI3ondoHQVVADx3VWcvTGTMGVJvoNt8R2lUPo0dPWvJXJwbiolaAeqzwm/VW2d7Z2T7/KoedeTZOHTCeEuMBd3HGnaHVXZvB2IPQE7O6H16PL3CcLisZiDnY2S23OibodE7p342vBIbYFtaRVnwKtvLxWSMdG9rXMcCHNcA4EHqCCql555AZgtOXjzaGBw0xuc4PDydhE8buPU0dwAe8uZY65Xh1N8b1UU4xw2cROJa6THic+PUxn6IPJA+YfmJbV+YXMz+DvhaHAAtIYSQKB1Dz9P8FMcfC4u7GPD/wANL2RIkJdGxpI1CQ/pLAJJA2NnwWJ5M4jI4NbjuDf/AJHsjbVVvZ8vIErLWU1JHp3jd91iI8D4g3Hk7QNaTfdsBwI8bBBX2fjEg1EE2SOhIFnpfpfh0XtyOF9jM7HlLNUWvaO5BK8mxRppa2iAOptp+nJzcjtJNRc5w1FxcfENC5dWuS2Y8MnYRf3ju8mz6k9Vrk4XpNm12eBOjlLgXOYatltu/Xr02PS+ikv4GGZlvbpkZTZABpBaQA2Q/wCJ912Wx3txs2gbotqo19P9+Ct34V84a2DDyHgSMpkBca1sF9wX1c2unUivIqD5vDhEHNod090jcObZ1b+lClyM6eg4xEh1tewj5muDg4EnzBFqplpnnhLH6XRVjwTnDiGMI5OINkfA8sBkLIg1rZK0va+PZwqzR8PWgbOBW0y28mWHaIiKkCIiAiIgIiIC15EWppbqc2xVtoOHsSDRWxEEEzuUM+M/9vmTuZ+UyPD69C6wf5LdhclRyEOzH5sxG+md5LL9m+H13U1RR2YtP1Mv3YNeOgr+izXyl80K2bJYSx6hSyS0EQ47wg7mlWHGwTN2TRuNvrVl1flAIHqXUrx4xkRxwSSyEBrGlxJ9B0+p2+qgXKfKZkx/xU4HazOdIdqphoNb6Du2B5EKM53elr0727yQ/FjMQAbdD/dqZcq8XOoArqDlBtrz53KcjO9FstGSUcYlyTjl2GYe16gSte5pHiBpIo/dRrgPA5MjJbl8RmbJLEf0ULWlkUTvzUervX2NmhXt4Nxzsf0cx3Ug7OOXvCr8x1U6dmWmziGcyCJ80hpjGl7j12Av6n0VOScZ4lxrIdDCTHF4sa4xsjYTX6Rw3cfTxN0KupZ8WMl8XD9JunSxtLvSnOAPpqa37LZ8H+HCPAEtU6d733XWNp0MF+IGlx/iJ8VN5ummOscduVL8FiOzLMm3UBIXsJG11oAdsBfQ/deTmX4QsgxHzQyPe6KMue0tb3+vaPHiKZ0G/wAnXdW4vhF7LvZD9XJ+YeFYcrJg43pAAbvY0k2Kr9nr91IszP1DVfe3B8LZt3SOmx/qtvMvCPweVNADpY1zHxC6BhfZF34NNt266VwJ5u9Q233J/wA/JeXKW5PbhcZjw3ZXECLZZ06dPTwo7ff+i5McnzDbzH0/5P8AJMp51EHzdvZ1HZpFjoAAfDzPovJJIW9CQdwaJ3aSCQfTYLXHHhjnlyu/k4N4jwaTFcQXND4QTvWwfGfYHT/cXQ+GfMLsjG7CU/psemOB+YsFhrvcUWn1b6qB/C/jOS10sWGzHkLg2R7JHOEmkOLe6ba01Yv94Lof9Ufh8UblSQPx+0dUzXWWua/aRzXbAi9L/HcHfdO7Wqns7t6/K30WEUocA5pBaRYIIIIPiCOoWa3eUREQEREBERAREQEREBERARFpzMtkUbpZHBrGgucT4AIIn8Rp9bcfBYRryZmNcB8wha4Ev9KdoP0NKVQ44jY1jQNLWhrR5NaKA+wUF5Lw5s3Mk4nktkDWksxg7ut098EgeTQavxLnHqNrCUY88tM+NYtDZWg77FbNQI6hfXxg9QvHNwsH5SQfdWzRnmng7T3waIXEwuaDEdNnZdrjvD5Wg24kKu+K6gV0SbnvmsTYRia6nOczcCz3bd/6hTblXMDsaIUABHHQ2AHcHStlR2YS4UT0s+9NOw9VI+E8xSsYxocflb/QLOe6tLPRF0GUDxCwGSD0BKivLnEtdazf1UuZVbK2aG/Ejk/8XEMhj9EsDXu6Eh8YGosNbg2Nj6keNil+FY8kzmxR058jqDRQce7djVtpoG+94eC/TbhYoqgOZ+EO4dlCPdvZPMuPIL70OrUzcftMNtP+RF55z5b9K/Dz8K5AysySdkRhBhJa8vcWguc9zQ1ulpB/V+3RTnln4Lwsik/HU+aRrmjs3O0wjanNJAuTxsivCjvfU+EOIRhyyu3dLO8n+ENbX94PP1U6IXcZwnqZeqqL5A4e7F483H1XodkRE9NTWxSEWPC9IPpStbnfghysRzWDVIwiRg/M5vVv8TS4e5ChPJPDxPxzMy/2Y5cjSfMlxiH8g9Wqk9UsMrccpVN8sz5cMD8jDkLmxuuaB4LgGmyH6fAEAgkUQWG7G6srljmiPNiDm919d5hIJHhYI+Zvr96XJmx24XFRM1oEWW3Q+ttM7XbO/i1D6lxX3mHke3DL4eW4+W0lwI2ZJq2cHNoiz51v4+YnGWeF52Zc35S9FG+U+cW5dxStMOUy+0hdqBoV3m2BY3G3Ue1EyRaS7YWWXVERF1wREQEREBERAREQFApy7i+WYw+sKB3eALx27wQdi0ix03vYEHqe70+duaWwxuxozqyJGloDd9Id3bP9rrQ89zsCtvKWPFi40cOtr5GglxZbrc86nAeYB2HoAs76rr4+Wsnbj3fPx/tIoYWsaGMAa1oDWgCgABQAHgKWa1Ryl3gR77LZS0ZPq1vmAWdL7SCP8bgmmFMbQ9VEM3lSQWXKz1ozIQ5pvyQUNzBgiPTfjq8augNv5rXjsprf3W/0C63P+OS5gFi3ll+Hf2+9A9FmeDODehH+mynH3Vrl7I28M4g5nQqX8I5gkNDqoKyFzXdDSk/BchratWyTzG4lqHeC4nxCwYJ8CZ0jQ4xt1sP7TXWB3T69K8bXtxOKxbbhb+KYTMrGmhBA7SN7AetEjY/Q0fopvh3G6u1d8mccm4blOx81pjxsk9tDId2Me8A/N+UgtB/KRfQ2rA5l5gbjQWzvTSd3HY0F5kkI2Ia3ctHzE+Q8yL4PIjvxGG7FyWxyPxpHQvY8NkADSQ2r2Nd5oI8GKVYeJHC1rGRtY1t6Q0bCzZrysrk8cLy13cuXyVy3+Dx6cKkfRdZBIq6BI2LrLnGvF5ralIVg2UHxWa7JrhFtt3XN5h4QMnHfF0d8zD+WQdD7dQfQlaeVuMHIxwX7SsJjladiJGmjY9av7+S7CjHFMf8AB5Qzm/qZKZlC6DegbP8ASgD6b+am8Xa8fVO3+z7zdya3KAmiqPKZ3mSNAaXFo7rXO96o+HtYWrlbm8yOOJmAR5bO6bpolNu+WttVDoOvUbdJU1wIBFEHcEb7KN85coNzWB7KbkRg9m6yL2NMcR0FmwRuDv5grL5hjlL6cv8AiSoobyZzc57zg5ZP4lhc0Gtn6B3gXAkF4p111AvzUyVS7TljcbqiIi6kREQEREBERB4MzgUEsjZJI2uc0UDVbetdfHr5leqHGYwUxrWj0AC2ogIiICIiAtc47p9lsXwhBXPPGC0twjtvnQtPsbtTTK4LG4HZRX4ivEcWKfy5sR+wcf8ABTtwsEKZ5q77Yr3jcLI7AAUQmzHB2yn3MfDbJ2ULyuG0TsrQ1Y+Y++pUu4FxlwIFqJRQUu1wyOiEHUfN+F4tHMwHs8wBkgHy9qDWrwAPyO86MvVT9V1zjCHYDnGgYnMkaTfiezI26WJDv6KbcB4h2+LDNtb42ONChqIGr+dqJxbF5c4y/T1vgafBaXYjh8riF6kVIeMvmHg138lrlzDpLZInFpBBFB4IOxBHiF0EQQnA4u3AlEOvViOI0azT8Zxd8rtVXFuKNmq+80ilDmhzSC0gEEEEEHoQR1C0ZfDYpRUkbHj+00FZYeDHE3TExrG+TRQ+ymTSrd/lC/ihy4HY5zIu5LCdbixoBc0uYC8kUbYBqB8KP0knKvGzl4rJnANfu14G4D2mjXodnD0cF1ZIw4FrgCCCCCLBB6gjxC8fCODQ4sZigbpYXOdVk7u8r8Nht6JrnbvdvHVe5ERUgREQEREBERAREQEREBERAREQQT4ls1jFi06g7LivettLgQD6gu9q9lO1Afipqb+EkAJDJu0JuqLG6he/Sg4+zSp602onurTKeifbz5mGHj1UU4pwI70FNFhJEHdQrZq0fwwg9F1+F8J1KRZ3BWEEiwVlg8K0AboOXxbg+rHkj7x1RyNodTbDsPVef4czPkwGd7drnt2FMonWA0VsAH6a8NJUrkjFG/I/alDvhZOTjSB3XVE8dANDoI2t6eNM3UX3RpJvC/SXdo4dRfss45wfdbFqkxwd+h8wrZtqLza3N67jzW6OUO6IM0REBERAREQEREBERAREQEREBERAREQEREEQ+JeO92K1zGPeWvIpjXPIDmObdNBJ72kV5EqVwXpbYo0LHka6LYi5rnarluSCIi6lqyPlWxvQLGUbFfY3WAgyXE5W5ZbgskYHl+p5cCRWmMANYz6AdV20TTu7rQiIjgtEkJ6tW9EGqGa9jsVtXyl9QEREBERAREQEREBERAREQEREBERAREQEREBERB8IWnGPUeRW9aGmpCPMIN6IiAiIgIiICIiAiIgIiICIiAiIgIiICIiAiIgIiICIiAiIgIiICxMe4PkviIM0REBERAREQEREBERAREQ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10" descr="data:image/jpeg;base64,/9j/4AAQSkZJRgABAQAAAQABAAD/2wCEAAkGBhIREBMQERQQFRMWFRMUFRcUFBAQFhUSFhQWFhgVFxkXGyYfGBojGhUVHzAgIycpLC0sFR4xNzAsNSYrLCkBCQoKDgwOGg8PGiklHyQtLCktNSwsKSwpKiwsLCwsLCwsLCwsLCkpKiwsLCwpKSwsLCwsLCwpLCwsKSwsLCksKv/AABEIAMgA/AMBIgACEQEDEQH/xAAcAAEAAgMBAQEAAAAAAAAAAAAABgcCAwUEAQj/xAA/EAABBAECAwYEAgcHBAMAAAABAAIDEQQSIQUGMRMiQVFhcQcygZEUUiMzQnKCobFiksHR4fDxFSSzwmN0o//EABkBAQEBAQEBAAAAAAAAAAAAAAACAwEEBf/EACgRAQEAAgEDBAEDBQAAAAAAAAABAhEhAxIxIjJBgXETUWEEkbHR8f/aAAwDAQACEQMRAD8AvFERAREQEREBERARF8JQfUXMn5nxGGnZEAPl2jCf5FejD4vBMailiefJj2OI+gNrm4723zp60RF1wREQEREBERAREQEREBERAREQEREBERAREQEREBERAREQczmLjrMPHfkPBOnZrR1c89G+nv5AqiOY+dMnMee2edF7RssMA8qHX3NlWh8WInnGiI+QSHV7lh0k/Zw+qpyTG3tYZ5c6ezpYejunl7+GR3W211sDv0UsbyuXAOFtcKLS0lpB2PzDdv8AyoPj5zonhwJoeFkfb+tKW8J50jAAc4AVp8arfr91U1UZXKJLytzvLBM3DznF7XENjmd8zXnoyXzB8H/e+oshfnjj/Mgnka2MaiSN2i6ry9OiuvlLjjcnHidqaZAwCQBwLmuFDvDqFUvOmeWPHc7iIuTzHzNDgxskm1U94YA0AmyCSaJGwAJKq3TOS26jrIsIZQ5oc3cEAg+YO4P2Wa64IiICIiAiIgIiICIiAiIgIiICIiAiIgIiICIubx7mCHDiMs7gBvQ6ucQLpo8T/TxoJ4JNtnG+EtyoJIH7B4q/Frhu1w9iAVQ/F+ByY0jopAdTTR/zHm09QVM5eaeLZB/FwRSx4p2ja1kUl/23626nNP5m7DwPidEnNEWYBFxFoglHdZkRAuZ+7I02QPqR7LzdWy/n/L6H9PLj55n8eYrqeHZc3Jj2pWFxbkTKZ3ms7aMi2yQHtWuB8aG/++q48XJOXIdLcecn1jewf3ngAfdRMrOLK1y6WOXMyiM8NaacB7nrZA8Pa1JOW+YGY8kLor7YPYXO3A0WQ9h8wQQP92pfwX4UzxwO1mPtHG+zvwrf9J0DunSxvV+Ij0nwzyn5GlsMzBqouIa0D11XX1Fq+d70z9FmplOFn8X+JeHjuDCZZTtq7FgkDL3GokjffoLKhHOnEDxCd80RvEx2QAOojXJLI1p67g70Qd/0Xqo9mYkuFka2t16HEU8EA1t3vW7P1Uq5eZ23BuIF2jtTKZywbECNsUjdvI9m7f3Xe7vljO9OdLKWfwsDk2fXgY99RGGH+Aln/qu0ohyNxNrMeGB3VwyXt9mPYSP/ANCfopbrF1Yurrxrz/mPutsLvGPN1ZrO/lkiIqZiIiAiIgIiICIiAiIgIiICIiAiIgIi4XNXNLMNgbRfPJ3YYmguL3nYWBuG2Rv9t1y3TslvEa+bucYcGPenyuBLIwa6ftuP7LB5/QWo3y3ytNnyt4hxK3DZ0MJBAI6tLmn5WeIZ49XX4/OVuQ55ZjmcUp0hOrsyWu1PB2LtJLQxoA0sG3n5GxlElyu8mtswmsfuvgC4PMPJ0GWLoRy+EjQDfo9vR499/Ihd9FdkvFZ45XG7inXZWbweUNoNjJ6HU7Gl9WE7sefLY/vBWHwDnCDK0j9XI4WGPI389Dujx7b7bgLs5eJHKx0crWPY4U5rgHNI9QeqozmLi2Pi5UkOM1kmKCDofKXtMgrUYXAamaSRuSbLTRrZZauHjw37ser7pq/uvhNKqrl74q6aZKXPZQHfIErPTV8sg9XaT5klWBgc1YkzS9k0Y0gucHns3NAFklr6IHr0WkylZZdPLFEPidw9ks2LjxtAnnfRe0uB0NLW94A04d4mzuAw7hQbMgm4Vkvj0tMr2Pbq1l7HREFuwaQfHdrvEArr88c+RvyHTYj9Zji7ON4Dmhr33qlBcALAJA9aIUEg4y8SfiAbdsbNE6vze9+awvNtj04cSY11sHm/KgdC4OY4Q6tAcwAaXANc1xbRINAdeoU0Hxajlkx5jDJE6NxD6Ila6J7aeBVOuwwjbq0KsYZrPSzZJFk6rG4/1Uk4HwCeRpkhoFgJJc/RQ2ojcb+i5uziL7JlzV5cH47BlR9pBIx7R1qwW+jmmi0+4WGNzBFLIWQkyBt65G/qmULov6Od6Nv1pfniR74XHS498UaLgHNO5Y7fvC/A9aU2zviBEOHR4zG9jq1MlA6GPYkDxL33uf3vMLT9RhejpJeK/FqKOYRwRGVgPek16A4DYmMUdQ/tGgfbdTrFyWyRskYba9rXtPm1wBB+xVKcL47gHAmgaXjJlZRdIzQHfpIyyON29NABNGrNlW3yof8AsMT/AOvB/wCJqrC2+UdTHGTh1URFoxEREBERAREQEREBERARF5OKcSZjwvnkNMYLPqfAD1JofVPBJt4eZ+Y24cQdRfK86IoxuXyeA9ul+4AskBeLlvlcskOblntMuQAkmtMQqgyMdBQ2v1O+5J0cq8Ndkv8A+p5TR2r/ANQzeooqoVfibJvyN7WVLVE9XNa5Xt9M+xYySABZLy57e6rZPPPxlreqwj5gjPUhRDjk5aSovk8XMdne/IdT6J/JOUs+JHNlRDExy4yy0CG9SHHSIx6uO3tt+0u3wDkbHgw240sccjnC5XOaDqkI3ondoHQVVADx3VWcvTGTMGVJvoNt8R2lUPo0dPWvJXJwbiolaAeqzwm/VW2d7Z2T7/KoedeTZOHTCeEuMBd3HGnaHVXZvB2IPQE7O6H16PL3CcLisZiDnY2S23OibodE7p342vBIbYFtaRVnwKtvLxWSMdG9rXMcCHNcA4EHqCCql555AZgtOXjzaGBw0xuc4PDydhE8buPU0dwAe8uZY65Xh1N8b1UU4xw2cROJa6THic+PUxn6IPJA+YfmJbV+YXMz+DvhaHAAtIYSQKB1Dz9P8FMcfC4u7GPD/wANL2RIkJdGxpI1CQ/pLAJJA2NnwWJ5M4jI4NbjuDf/AJHsjbVVvZ8vIErLWU1JHp3jd91iI8D4g3Hk7QNaTfdsBwI8bBBX2fjEg1EE2SOhIFnpfpfh0XtyOF9jM7HlLNUWvaO5BK8mxRppa2iAOptp+nJzcjtJNRc5w1FxcfENC5dWuS2Y8MnYRf3ju8mz6k9Vrk4XpNm12eBOjlLgXOYatltu/Xr02PS+ikv4GGZlvbpkZTZABpBaQA2Q/wCJ912Wx3txs2gbotqo19P9+Ct34V84a2DDyHgSMpkBca1sF9wX1c2unUivIqD5vDhEHNod090jcObZ1b+lClyM6eg4xEh1tewj5muDg4EnzBFqplpnnhLH6XRVjwTnDiGMI5OINkfA8sBkLIg1rZK0va+PZwqzR8PWgbOBW0y28mWHaIiKkCIiAiIgIiIC15EWppbqc2xVtoOHsSDRWxEEEzuUM+M/9vmTuZ+UyPD69C6wf5LdhclRyEOzH5sxG+md5LL9m+H13U1RR2YtP1Mv3YNeOgr+izXyl80K2bJYSx6hSyS0EQ47wg7mlWHGwTN2TRuNvrVl1flAIHqXUrx4xkRxwSSyEBrGlxJ9B0+p2+qgXKfKZkx/xU4HazOdIdqphoNb6Du2B5EKM53elr0727yQ/FjMQAbdD/dqZcq8XOoArqDlBtrz53KcjO9FstGSUcYlyTjl2GYe16gSte5pHiBpIo/dRrgPA5MjJbl8RmbJLEf0ULWlkUTvzUervX2NmhXt4Nxzsf0cx3Ug7OOXvCr8x1U6dmWmziGcyCJ80hpjGl7j12Av6n0VOScZ4lxrIdDCTHF4sa4xsjYTX6Rw3cfTxN0KupZ8WMl8XD9JunSxtLvSnOAPpqa37LZ8H+HCPAEtU6d733XWNp0MF+IGlx/iJ8VN5ummOscduVL8FiOzLMm3UBIXsJG11oAdsBfQ/deTmX4QsgxHzQyPe6KMue0tb3+vaPHiKZ0G/wAnXdW4vhF7LvZD9XJ+YeFYcrJg43pAAbvY0k2Kr9nr91IszP1DVfe3B8LZt3SOmx/qtvMvCPweVNADpY1zHxC6BhfZF34NNt266VwJ5u9Q233J/wA/JeXKW5PbhcZjw3ZXECLZZ06dPTwo7ff+i5McnzDbzH0/5P8AJMp51EHzdvZ1HZpFjoAAfDzPovJJIW9CQdwaJ3aSCQfTYLXHHhjnlyu/k4N4jwaTFcQXND4QTvWwfGfYHT/cXQ+GfMLsjG7CU/psemOB+YsFhrvcUWn1b6qB/C/jOS10sWGzHkLg2R7JHOEmkOLe6ba01Yv94Lof9Ufh8UblSQPx+0dUzXWWua/aRzXbAi9L/HcHfdO7Wqns7t6/K30WEUocA5pBaRYIIIIPiCOoWa3eUREQEREBERAREQEREBERARFpzMtkUbpZHBrGgucT4AIIn8Rp9bcfBYRryZmNcB8wha4Ev9KdoP0NKVQ44jY1jQNLWhrR5NaKA+wUF5Lw5s3Mk4nktkDWksxg7ut098EgeTQavxLnHqNrCUY88tM+NYtDZWg77FbNQI6hfXxg9QvHNwsH5SQfdWzRnmng7T3waIXEwuaDEdNnZdrjvD5Wg24kKu+K6gV0SbnvmsTYRia6nOczcCz3bd/6hTblXMDsaIUABHHQ2AHcHStlR2YS4UT0s+9NOw9VI+E8xSsYxocflb/QLOe6tLPRF0GUDxCwGSD0BKivLnEtdazf1UuZVbK2aG/Ejk/8XEMhj9EsDXu6Eh8YGosNbg2Nj6keNil+FY8kzmxR058jqDRQce7djVtpoG+94eC/TbhYoqgOZ+EO4dlCPdvZPMuPIL70OrUzcftMNtP+RF55z5b9K/Dz8K5AysySdkRhBhJa8vcWguc9zQ1ulpB/V+3RTnln4Lwsik/HU+aRrmjs3O0wjanNJAuTxsivCjvfU+EOIRhyyu3dLO8n+ENbX94PP1U6IXcZwnqZeqqL5A4e7F483H1XodkRE9NTWxSEWPC9IPpStbnfghysRzWDVIwiRg/M5vVv8TS4e5ChPJPDxPxzMy/2Y5cjSfMlxiH8g9Wqk9UsMrccpVN8sz5cMD8jDkLmxuuaB4LgGmyH6fAEAgkUQWG7G6srljmiPNiDm919d5hIJHhYI+Zvr96XJmx24XFRM1oEWW3Q+ttM7XbO/i1D6lxX3mHke3DL4eW4+W0lwI2ZJq2cHNoiz51v4+YnGWeF52Zc35S9FG+U+cW5dxStMOUy+0hdqBoV3m2BY3G3Ue1EyRaS7YWWXVERF1wREQEREBERAREQFApy7i+WYw+sKB3eALx27wQdi0ix03vYEHqe70+duaWwxuxozqyJGloDd9Id3bP9rrQ89zsCtvKWPFi40cOtr5GglxZbrc86nAeYB2HoAs76rr4+Wsnbj3fPx/tIoYWsaGMAa1oDWgCgABQAHgKWa1Ryl3gR77LZS0ZPq1vmAWdL7SCP8bgmmFMbQ9VEM3lSQWXKz1ozIQ5pvyQUNzBgiPTfjq8augNv5rXjsprf3W/0C63P+OS5gFi3ll+Hf2+9A9FmeDODehH+mynH3Vrl7I28M4g5nQqX8I5gkNDqoKyFzXdDSk/BchratWyTzG4lqHeC4nxCwYJ8CZ0jQ4xt1sP7TXWB3T69K8bXtxOKxbbhb+KYTMrGmhBA7SN7AetEjY/Q0fopvh3G6u1d8mccm4blOx81pjxsk9tDId2Me8A/N+UgtB/KRfQ2rA5l5gbjQWzvTSd3HY0F5kkI2Ia3ctHzE+Q8yL4PIjvxGG7FyWxyPxpHQvY8NkADSQ2r2Nd5oI8GKVYeJHC1rGRtY1t6Q0bCzZrysrk8cLy13cuXyVy3+Dx6cKkfRdZBIq6BI2LrLnGvF5ralIVg2UHxWa7JrhFtt3XN5h4QMnHfF0d8zD+WQdD7dQfQlaeVuMHIxwX7SsJjladiJGmjY9av7+S7CjHFMf8AB5Qzm/qZKZlC6DegbP8ASgD6b+am8Xa8fVO3+z7zdya3KAmiqPKZ3mSNAaXFo7rXO96o+HtYWrlbm8yOOJmAR5bO6bpolNu+WttVDoOvUbdJU1wIBFEHcEb7KN85coNzWB7KbkRg9m6yL2NMcR0FmwRuDv5grL5hjlL6cv8AiSoobyZzc57zg5ZP4lhc0Gtn6B3gXAkF4p111AvzUyVS7TljcbqiIi6kREQEREBERB4MzgUEsjZJI2uc0UDVbetdfHr5leqHGYwUxrWj0AC2ogIiICIiAtc47p9lsXwhBXPPGC0twjtvnQtPsbtTTK4LG4HZRX4ivEcWKfy5sR+wcf8ABTtwsEKZ5q77Yr3jcLI7AAUQmzHB2yn3MfDbJ2ULyuG0TsrQ1Y+Y++pUu4FxlwIFqJRQUu1wyOiEHUfN+F4tHMwHs8wBkgHy9qDWrwAPyO86MvVT9V1zjCHYDnGgYnMkaTfiezI26WJDv6KbcB4h2+LDNtb42ONChqIGr+dqJxbF5c4y/T1vgafBaXYjh8riF6kVIeMvmHg138lrlzDpLZInFpBBFB4IOxBHiF0EQQnA4u3AlEOvViOI0azT8Zxd8rtVXFuKNmq+80ilDmhzSC0gEEEEEHoQR1C0ZfDYpRUkbHj+00FZYeDHE3TExrG+TRQ+ymTSrd/lC/ihy4HY5zIu5LCdbixoBc0uYC8kUbYBqB8KP0knKvGzl4rJnANfu14G4D2mjXodnD0cF1ZIw4FrgCCCCCLBB6gjxC8fCODQ4sZigbpYXOdVk7u8r8Nht6JrnbvdvHVe5ERUgREQEREBERAREQEREBERAREQQT4ls1jFi06g7LivettLgQD6gu9q9lO1Afipqb+EkAJDJu0JuqLG6he/Sg4+zSp602onurTKeifbz5mGHj1UU4pwI70FNFhJEHdQrZq0fwwg9F1+F8J1KRZ3BWEEiwVlg8K0AboOXxbg+rHkj7x1RyNodTbDsPVef4czPkwGd7drnt2FMonWA0VsAH6a8NJUrkjFG/I/alDvhZOTjSB3XVE8dANDoI2t6eNM3UX3RpJvC/SXdo4dRfss45wfdbFqkxwd+h8wrZtqLza3N67jzW6OUO6IM0REBERAREQEREBERAREQEREBERAREQEREEQ+JeO92K1zGPeWvIpjXPIDmObdNBJ72kV5EqVwXpbYo0LHka6LYi5rnarluSCIi6lqyPlWxvQLGUbFfY3WAgyXE5W5ZbgskYHl+p5cCRWmMANYz6AdV20TTu7rQiIjgtEkJ6tW9EGqGa9jsVtXyl9QEREBERAREQEREBERAREQEREBERAREQEREBERB8IWnGPUeRW9aGmpCPMIN6IiAiIgIiICIiAiIgIiICIiAiIgIiICIiAiIgIiICIiAiIgIiICxMe4PkviIM0REBERAREQEREBERAREQf/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160" y="1447800"/>
            <a:ext cx="2031683" cy="201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94560" y="4343400"/>
            <a:ext cx="5074920" cy="14020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3"/>
          <p:cNvSpPr txBox="1">
            <a:spLocks noChangeArrowheads="1"/>
          </p:cNvSpPr>
          <p:nvPr/>
        </p:nvSpPr>
        <p:spPr bwMode="auto">
          <a:xfrm>
            <a:off x="612775" y="3259026"/>
            <a:ext cx="7779657" cy="324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800" dirty="0" smtClean="0"/>
              <a:t>Something to think about:</a:t>
            </a:r>
          </a:p>
          <a:p>
            <a:pPr eaLnBrk="1" hangingPunct="1"/>
            <a:r>
              <a:rPr lang="en-US" sz="2800" dirty="0" smtClean="0"/>
              <a:t>As some water waves pass you, your boat bobs up and down with a frequency of 0.5 Hz.   What is the </a:t>
            </a:r>
            <a:r>
              <a:rPr lang="en-US" sz="2800" b="1" dirty="0" smtClean="0"/>
              <a:t>period</a:t>
            </a:r>
            <a:r>
              <a:rPr lang="en-US" sz="2800" dirty="0" smtClean="0"/>
              <a:t> of these waves?</a:t>
            </a:r>
          </a:p>
          <a:p>
            <a:pPr eaLnBrk="1" hangingPunct="1"/>
            <a:r>
              <a:rPr lang="en-US" sz="2800" dirty="0" smtClean="0"/>
              <a:t>If the wavelength is 3 m, what is the </a:t>
            </a:r>
            <a:r>
              <a:rPr lang="en-US" sz="2800" b="1" dirty="0" smtClean="0"/>
              <a:t>speed</a:t>
            </a:r>
            <a:r>
              <a:rPr lang="en-US" sz="2800" dirty="0" smtClean="0"/>
              <a:t> of these waves?</a:t>
            </a:r>
          </a:p>
        </p:txBody>
      </p:sp>
      <p:sp>
        <p:nvSpPr>
          <p:cNvPr id="8" name="TextBox 7"/>
          <p:cNvSpPr txBox="1"/>
          <p:nvPr/>
        </p:nvSpPr>
        <p:spPr>
          <a:xfrm>
            <a:off x="-42234" y="-22543"/>
            <a:ext cx="3233578" cy="215444"/>
          </a:xfrm>
          <a:prstGeom prst="rect">
            <a:avLst/>
          </a:prstGeom>
          <a:noFill/>
        </p:spPr>
        <p:txBody>
          <a:bodyPr wrap="none" rtlCol="0">
            <a:spAutoFit/>
          </a:bodyPr>
          <a:lstStyle/>
          <a:p>
            <a:r>
              <a:rPr lang="en-CA" sz="800" dirty="0"/>
              <a:t>[image from </a:t>
            </a:r>
            <a:r>
              <a:rPr lang="en-CA" sz="800" dirty="0">
                <a:hlinkClick r:id="rId4"/>
              </a:rPr>
              <a:t>http://</a:t>
            </a:r>
            <a:r>
              <a:rPr lang="en-CA" sz="800" dirty="0" smtClean="0">
                <a:hlinkClick r:id="rId4"/>
              </a:rPr>
              <a:t>en.wikipedia.org/wiki/File:Deep_water_wave.gif</a:t>
            </a:r>
            <a:r>
              <a:rPr lang="en-CA" sz="800" dirty="0" smtClean="0"/>
              <a:t> ]</a:t>
            </a:r>
            <a:endParaRPr lang="en-CA" sz="800" dirty="0"/>
          </a:p>
        </p:txBody>
      </p:sp>
    </p:spTree>
    <p:extLst>
      <p:ext uri="{BB962C8B-B14F-4D97-AF65-F5344CB8AC3E}">
        <p14:creationId xmlns:p14="http://schemas.microsoft.com/office/powerpoint/2010/main" val="2036312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7338"/>
          </a:xfrm>
        </p:spPr>
        <p:txBody>
          <a:bodyPr/>
          <a:lstStyle/>
          <a:p>
            <a:r>
              <a:rPr lang="en-CA" sz="3600" dirty="0" smtClean="0"/>
              <a:t>Chapter 16 Pre-class reading question </a:t>
            </a:r>
            <a:endParaRPr lang="en-CA" sz="3600" dirty="0"/>
          </a:p>
        </p:txBody>
      </p:sp>
      <p:sp>
        <p:nvSpPr>
          <p:cNvPr id="3" name="Content Placeholder 2"/>
          <p:cNvSpPr>
            <a:spLocks noGrp="1"/>
          </p:cNvSpPr>
          <p:nvPr>
            <p:ph idx="1"/>
          </p:nvPr>
        </p:nvSpPr>
        <p:spPr>
          <a:xfrm>
            <a:off x="443753" y="1089212"/>
            <a:ext cx="8229600" cy="5190564"/>
          </a:xfrm>
        </p:spPr>
        <p:txBody>
          <a:bodyPr/>
          <a:lstStyle/>
          <a:p>
            <a:r>
              <a:rPr lang="en-CA" sz="2800" dirty="0"/>
              <a:t>When your foot stands on a tile floor, thermal energy always </a:t>
            </a:r>
            <a:r>
              <a:rPr lang="en-CA" sz="2800" dirty="0" smtClean="0"/>
              <a:t>flows</a:t>
            </a:r>
          </a:p>
          <a:p>
            <a:pPr marL="514350" indent="-514350">
              <a:buFont typeface="+mj-lt"/>
              <a:buAutoNum type="alphaUcPeriod"/>
            </a:pPr>
            <a:r>
              <a:rPr lang="en-CA" sz="2800" dirty="0" smtClean="0"/>
              <a:t>from </a:t>
            </a:r>
            <a:r>
              <a:rPr lang="en-CA" sz="2800" dirty="0"/>
              <a:t>the tile to your foot</a:t>
            </a:r>
          </a:p>
          <a:p>
            <a:pPr marL="514350" indent="-514350">
              <a:buFont typeface="+mj-lt"/>
              <a:buAutoNum type="alphaUcPeriod"/>
            </a:pPr>
            <a:r>
              <a:rPr lang="en-CA" sz="2800" dirty="0" smtClean="0"/>
              <a:t>from </a:t>
            </a:r>
            <a:r>
              <a:rPr lang="en-CA" sz="2800" dirty="0"/>
              <a:t>your foot to the tile </a:t>
            </a:r>
            <a:endParaRPr lang="en-CA" sz="2800" dirty="0" smtClean="0"/>
          </a:p>
          <a:p>
            <a:pPr marL="514350" indent="-514350">
              <a:buFont typeface="+mj-lt"/>
              <a:buAutoNum type="alphaUcPeriod"/>
            </a:pPr>
            <a:r>
              <a:rPr lang="en-CA" sz="2800" dirty="0"/>
              <a:t>upward</a:t>
            </a:r>
          </a:p>
          <a:p>
            <a:pPr marL="514350" indent="-514350">
              <a:buFont typeface="+mj-lt"/>
              <a:buAutoNum type="alphaUcPeriod"/>
            </a:pPr>
            <a:r>
              <a:rPr lang="en-CA" sz="2800" dirty="0" smtClean="0"/>
              <a:t>downward</a:t>
            </a:r>
          </a:p>
          <a:p>
            <a:pPr marL="514350" indent="-514350">
              <a:buFont typeface="+mj-lt"/>
              <a:buAutoNum type="alphaUcPeriod"/>
            </a:pPr>
            <a:r>
              <a:rPr lang="en-CA" sz="2800" dirty="0"/>
              <a:t>from either your foot or the tile depending on the temperatures of the tile and your foot</a:t>
            </a:r>
          </a:p>
          <a:p>
            <a:pPr marL="514350" indent="-514350">
              <a:buFont typeface="+mj-lt"/>
              <a:buAutoNum type="alphaUcPeriod"/>
            </a:pPr>
            <a:endParaRPr lang="en-CA" sz="2800" dirty="0"/>
          </a:p>
        </p:txBody>
      </p:sp>
      <p:sp>
        <p:nvSpPr>
          <p:cNvPr id="4" name="TextBox 3"/>
          <p:cNvSpPr txBox="1"/>
          <p:nvPr/>
        </p:nvSpPr>
        <p:spPr>
          <a:xfrm>
            <a:off x="0" y="3572"/>
            <a:ext cx="954107" cy="369332"/>
          </a:xfrm>
          <a:prstGeom prst="rect">
            <a:avLst/>
          </a:prstGeom>
          <a:noFill/>
        </p:spPr>
        <p:txBody>
          <a:bodyPr wrap="none" rtlCol="0">
            <a:spAutoFit/>
          </a:bodyPr>
          <a:lstStyle/>
          <a:p>
            <a:r>
              <a:rPr lang="en-CA" dirty="0" smtClean="0"/>
              <a:t>5:10pm</a:t>
            </a:r>
            <a:endParaRPr lang="en-CA" dirty="0"/>
          </a:p>
        </p:txBody>
      </p:sp>
    </p:spTree>
    <p:extLst>
      <p:ext uri="{BB962C8B-B14F-4D97-AF65-F5344CB8AC3E}">
        <p14:creationId xmlns:p14="http://schemas.microsoft.com/office/powerpoint/2010/main" val="4129297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7338"/>
          </a:xfrm>
        </p:spPr>
        <p:txBody>
          <a:bodyPr/>
          <a:lstStyle/>
          <a:p>
            <a:r>
              <a:rPr lang="en-CA" sz="3600" dirty="0" smtClean="0"/>
              <a:t>Chapter 16 Pre-class reading question </a:t>
            </a:r>
            <a:endParaRPr lang="en-CA" sz="3600" dirty="0"/>
          </a:p>
        </p:txBody>
      </p:sp>
      <p:sp>
        <p:nvSpPr>
          <p:cNvPr id="3" name="Content Placeholder 2"/>
          <p:cNvSpPr>
            <a:spLocks noGrp="1"/>
          </p:cNvSpPr>
          <p:nvPr>
            <p:ph idx="1"/>
          </p:nvPr>
        </p:nvSpPr>
        <p:spPr>
          <a:xfrm>
            <a:off x="443753" y="1089212"/>
            <a:ext cx="8229600" cy="5190564"/>
          </a:xfrm>
        </p:spPr>
        <p:txBody>
          <a:bodyPr/>
          <a:lstStyle/>
          <a:p>
            <a:r>
              <a:rPr lang="en-CA" sz="2800" dirty="0"/>
              <a:t>A good absorber of radiation is </a:t>
            </a:r>
            <a:r>
              <a:rPr lang="en-CA" sz="2800" dirty="0" smtClean="0"/>
              <a:t>a</a:t>
            </a:r>
            <a:endParaRPr lang="en-CA" sz="2800" dirty="0"/>
          </a:p>
          <a:p>
            <a:pPr marL="514350" indent="-514350">
              <a:buFont typeface="+mj-lt"/>
              <a:buAutoNum type="alphaUcPeriod"/>
            </a:pPr>
            <a:r>
              <a:rPr lang="en-CA" sz="2800" dirty="0"/>
              <a:t>	good reflector.</a:t>
            </a:r>
          </a:p>
          <a:p>
            <a:pPr marL="514350" indent="-514350">
              <a:buFont typeface="+mj-lt"/>
              <a:buAutoNum type="alphaUcPeriod"/>
            </a:pPr>
            <a:r>
              <a:rPr lang="en-CA" sz="2800" dirty="0"/>
              <a:t>	poor emitter of radiation.</a:t>
            </a:r>
          </a:p>
          <a:p>
            <a:pPr marL="514350" indent="-514350">
              <a:buFont typeface="+mj-lt"/>
              <a:buAutoNum type="alphaUcPeriod"/>
            </a:pPr>
            <a:r>
              <a:rPr lang="en-CA" sz="2800" dirty="0"/>
              <a:t>	good emitter of radiation</a:t>
            </a:r>
            <a:r>
              <a:rPr lang="en-CA" sz="2800" dirty="0" smtClean="0"/>
              <a:t>.</a:t>
            </a:r>
            <a:endParaRPr lang="en-CA" sz="2800" dirty="0"/>
          </a:p>
        </p:txBody>
      </p:sp>
      <p:sp>
        <p:nvSpPr>
          <p:cNvPr id="4" name="TextBox 3"/>
          <p:cNvSpPr txBox="1"/>
          <p:nvPr/>
        </p:nvSpPr>
        <p:spPr>
          <a:xfrm>
            <a:off x="0" y="3572"/>
            <a:ext cx="936988" cy="369332"/>
          </a:xfrm>
          <a:prstGeom prst="rect">
            <a:avLst/>
          </a:prstGeom>
          <a:noFill/>
        </p:spPr>
        <p:txBody>
          <a:bodyPr wrap="none" rtlCol="0">
            <a:spAutoFit/>
          </a:bodyPr>
          <a:lstStyle/>
          <a:p>
            <a:r>
              <a:rPr lang="en-CA" dirty="0" smtClean="0"/>
              <a:t>5:11pm</a:t>
            </a:r>
            <a:endParaRPr lang="en-CA" dirty="0"/>
          </a:p>
        </p:txBody>
      </p:sp>
    </p:spTree>
    <p:extLst>
      <p:ext uri="{BB962C8B-B14F-4D97-AF65-F5344CB8AC3E}">
        <p14:creationId xmlns:p14="http://schemas.microsoft.com/office/powerpoint/2010/main" val="4213638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489857" y="144009"/>
            <a:ext cx="8229600" cy="688748"/>
          </a:xfrm>
        </p:spPr>
        <p:txBody>
          <a:bodyPr/>
          <a:lstStyle/>
          <a:p>
            <a:r>
              <a:rPr lang="en-US" dirty="0" smtClean="0"/>
              <a:t>Heat Transfer</a:t>
            </a:r>
          </a:p>
        </p:txBody>
      </p:sp>
      <p:sp>
        <p:nvSpPr>
          <p:cNvPr id="78851" name="Rectangle 1027"/>
          <p:cNvSpPr>
            <a:spLocks noGrp="1" noChangeArrowheads="1"/>
          </p:cNvSpPr>
          <p:nvPr>
            <p:ph type="body" idx="1"/>
          </p:nvPr>
        </p:nvSpPr>
        <p:spPr>
          <a:xfrm>
            <a:off x="277587" y="800100"/>
            <a:ext cx="8654142" cy="4525963"/>
          </a:xfrm>
        </p:spPr>
        <p:txBody>
          <a:bodyPr/>
          <a:lstStyle/>
          <a:p>
            <a:pPr marL="0" indent="0">
              <a:buFontTx/>
              <a:buNone/>
            </a:pPr>
            <a:r>
              <a:rPr lang="en-US" dirty="0" smtClean="0"/>
              <a:t>Objects in thermal contact at different temperatures tend to reach a common temperature in three ways:</a:t>
            </a:r>
          </a:p>
        </p:txBody>
      </p:sp>
      <p:pic>
        <p:nvPicPr>
          <p:cNvPr id="78855" name="Picture 1031" descr="Heat transmittance via conduction, convection and rad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758" y="2295142"/>
            <a:ext cx="7641771" cy="44322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5958032" y="3179019"/>
            <a:ext cx="6094938" cy="276999"/>
          </a:xfrm>
          <a:prstGeom prst="rect">
            <a:avLst/>
          </a:prstGeom>
          <a:noFill/>
        </p:spPr>
        <p:txBody>
          <a:bodyPr wrap="none" rtlCol="0">
            <a:spAutoFit/>
          </a:bodyPr>
          <a:lstStyle/>
          <a:p>
            <a:r>
              <a:rPr lang="en-CA" sz="1200" dirty="0" smtClean="0"/>
              <a:t>[Image from Beodom.com Copyright </a:t>
            </a:r>
            <a:r>
              <a:rPr lang="en-CA" sz="1200" dirty="0" err="1" smtClean="0"/>
              <a:t>Ecovolve</a:t>
            </a:r>
            <a:r>
              <a:rPr lang="en-CA" sz="1200" dirty="0" smtClean="0"/>
              <a:t> S.A.S. 2006-2013.  </a:t>
            </a:r>
            <a:r>
              <a:rPr lang="en-CA" sz="1200" dirty="0" smtClean="0">
                <a:hlinkClick r:id="rId3"/>
              </a:rPr>
              <a:t>http://goo.gl/PSXR7</a:t>
            </a:r>
            <a:r>
              <a:rPr lang="en-CA" sz="1200" dirty="0" smtClean="0"/>
              <a:t> </a:t>
            </a:r>
            <a:endParaRPr lang="en-CA" sz="1200" dirty="0"/>
          </a:p>
        </p:txBody>
      </p:sp>
    </p:spTree>
    <p:extLst>
      <p:ext uri="{BB962C8B-B14F-4D97-AF65-F5344CB8AC3E}">
        <p14:creationId xmlns:p14="http://schemas.microsoft.com/office/powerpoint/2010/main" val="630337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Grp="1" noChangeArrowheads="1"/>
          </p:cNvSpPr>
          <p:nvPr>
            <p:ph type="title"/>
          </p:nvPr>
        </p:nvSpPr>
        <p:spPr>
          <a:xfrm>
            <a:off x="445795" y="261257"/>
            <a:ext cx="8229600" cy="786719"/>
          </a:xfrm>
        </p:spPr>
        <p:txBody>
          <a:bodyPr/>
          <a:lstStyle/>
          <a:p>
            <a:r>
              <a:rPr lang="en-US" dirty="0" smtClean="0"/>
              <a:t>Conduction</a:t>
            </a:r>
          </a:p>
        </p:txBody>
      </p:sp>
      <p:sp>
        <p:nvSpPr>
          <p:cNvPr id="79875" name="Rectangle 1027"/>
          <p:cNvSpPr>
            <a:spLocks noGrp="1" noChangeArrowheads="1"/>
          </p:cNvSpPr>
          <p:nvPr>
            <p:ph type="body" idx="1"/>
          </p:nvPr>
        </p:nvSpPr>
        <p:spPr>
          <a:xfrm>
            <a:off x="457200" y="1533525"/>
            <a:ext cx="8229600" cy="1503589"/>
          </a:xfrm>
        </p:spPr>
        <p:txBody>
          <a:bodyPr/>
          <a:lstStyle/>
          <a:p>
            <a:r>
              <a:rPr lang="en-US" sz="2800" dirty="0" smtClean="0"/>
              <a:t>Transfer of internal energy by electron and molecular collisions within a substance, especially a solid</a:t>
            </a:r>
          </a:p>
          <a:p>
            <a:endParaRPr lang="en-US" dirty="0" smtClean="0"/>
          </a:p>
          <a:p>
            <a:endParaRPr lang="en-US" dirty="0" smtClean="0"/>
          </a:p>
          <a:p>
            <a:endParaRPr lang="en-US" dirty="0" smtClean="0"/>
          </a:p>
        </p:txBody>
      </p:sp>
      <p:pic>
        <p:nvPicPr>
          <p:cNvPr id="79878" name="Picture 1030" descr="16_02_Figure"/>
          <p:cNvPicPr>
            <a:picLocks noChangeAspect="1" noChangeArrowheads="1"/>
          </p:cNvPicPr>
          <p:nvPr/>
        </p:nvPicPr>
        <p:blipFill>
          <a:blip r:embed="rId2" cstate="print">
            <a:extLst>
              <a:ext uri="{28A0092B-C50C-407E-A947-70E740481C1C}">
                <a14:useLocalDpi xmlns:a14="http://schemas.microsoft.com/office/drawing/2010/main" val="0"/>
              </a:ext>
            </a:extLst>
          </a:blip>
          <a:srcRect b="2411"/>
          <a:stretch>
            <a:fillRect/>
          </a:stretch>
        </p:blipFill>
        <p:spPr bwMode="auto">
          <a:xfrm>
            <a:off x="2522764" y="2971799"/>
            <a:ext cx="4075663" cy="3679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a:xfrm>
            <a:off x="457200" y="990600"/>
            <a:ext cx="8229600" cy="2133600"/>
          </a:xfrm>
        </p:spPr>
        <p:txBody>
          <a:bodyPr/>
          <a:lstStyle/>
          <a:p>
            <a:pPr algn="l"/>
            <a:r>
              <a:rPr lang="en-US" sz="2800" dirty="0" smtClean="0"/>
              <a:t>If you hold one end of a metal bar against a piece of ice, the end in your hand will soon become cold. Does cold flow from the ice to your hand?</a:t>
            </a:r>
          </a:p>
        </p:txBody>
      </p:sp>
      <p:sp>
        <p:nvSpPr>
          <p:cNvPr id="82947" name="Rectangle 1027"/>
          <p:cNvSpPr>
            <a:spLocks noGrp="1" noChangeArrowheads="1"/>
          </p:cNvSpPr>
          <p:nvPr>
            <p:ph type="body" idx="1"/>
          </p:nvPr>
        </p:nvSpPr>
        <p:spPr>
          <a:xfrm>
            <a:off x="457200" y="2892425"/>
            <a:ext cx="8229600" cy="3581400"/>
          </a:xfrm>
        </p:spPr>
        <p:txBody>
          <a:bodyPr/>
          <a:lstStyle/>
          <a:p>
            <a:pPr marL="609600" indent="-609600">
              <a:buFontTx/>
              <a:buNone/>
            </a:pPr>
            <a:r>
              <a:rPr lang="en-US" sz="2800" dirty="0" smtClean="0"/>
              <a:t>A.	Yes</a:t>
            </a:r>
            <a:endParaRPr lang="en-US" sz="2800" dirty="0" smtClean="0">
              <a:ea typeface="Batang" pitchFamily="18" charset="-127"/>
            </a:endParaRPr>
          </a:p>
          <a:p>
            <a:pPr marL="609600" indent="-609600">
              <a:buFontTx/>
              <a:buAutoNum type="alphaUcPeriod" startAt="2"/>
            </a:pPr>
            <a:r>
              <a:rPr lang="en-US" sz="2800" dirty="0" smtClean="0"/>
              <a:t>In some cases, yes</a:t>
            </a:r>
            <a:endParaRPr lang="en-US" sz="2800" b="1" dirty="0" smtClean="0">
              <a:ea typeface="Batang" pitchFamily="18" charset="-127"/>
            </a:endParaRPr>
          </a:p>
          <a:p>
            <a:pPr marL="609600" indent="-609600">
              <a:buFontTx/>
              <a:buAutoNum type="alphaUcPeriod" startAt="2"/>
            </a:pPr>
            <a:r>
              <a:rPr lang="en-US" sz="2800" dirty="0" smtClean="0"/>
              <a:t>No</a:t>
            </a:r>
            <a:endParaRPr lang="en-US" sz="2800" dirty="0" smtClean="0">
              <a:ea typeface="Batang" pitchFamily="18" charset="-127"/>
            </a:endParaRPr>
          </a:p>
          <a:p>
            <a:pPr marL="609600" indent="-609600">
              <a:buFontTx/>
              <a:buAutoNum type="alphaUcPeriod" startAt="4"/>
            </a:pPr>
            <a:r>
              <a:rPr lang="en-US" sz="2800" dirty="0" smtClean="0"/>
              <a:t>In some cases, no</a:t>
            </a:r>
          </a:p>
          <a:p>
            <a:pPr marL="609600" indent="-609600">
              <a:buFontTx/>
              <a:buNone/>
            </a:pPr>
            <a:endParaRPr lang="en-US" sz="2800" dirty="0" smtClean="0"/>
          </a:p>
        </p:txBody>
      </p:sp>
      <p:sp>
        <p:nvSpPr>
          <p:cNvPr id="82948" name="Rectangle 1028"/>
          <p:cNvSpPr>
            <a:spLocks noChangeArrowheads="1"/>
          </p:cNvSpPr>
          <p:nvPr/>
        </p:nvSpPr>
        <p:spPr bwMode="auto">
          <a:xfrm>
            <a:off x="0" y="0"/>
            <a:ext cx="9144000" cy="762000"/>
          </a:xfrm>
          <a:prstGeom prst="rect">
            <a:avLst/>
          </a:prstGeom>
          <a:solidFill>
            <a:srgbClr val="3B7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chemeClr val="bg1"/>
                </a:solidFill>
                <a:cs typeface="Arial" charset="0"/>
              </a:rPr>
              <a:t>Conduction</a:t>
            </a:r>
          </a:p>
          <a:p>
            <a:pPr algn="ctr"/>
            <a:r>
              <a:rPr lang="en-US" sz="2400" b="1">
                <a:solidFill>
                  <a:schemeClr val="bg1"/>
                </a:solidFill>
                <a:cs typeface="Arial" charset="0"/>
              </a:rPr>
              <a:t>CHECK YOUR NEIGHBOR</a:t>
            </a:r>
            <a:r>
              <a:rPr lang="en-US" sz="2400" b="1" i="1">
                <a:solidFill>
                  <a:schemeClr val="folHlink"/>
                </a:solidFill>
                <a:cs typeface="Arial" charset="0"/>
              </a:rPr>
              <a:t> </a:t>
            </a:r>
          </a:p>
        </p:txBody>
      </p:sp>
    </p:spTree>
    <p:extLst>
      <p:ext uri="{BB962C8B-B14F-4D97-AF65-F5344CB8AC3E}">
        <p14:creationId xmlns:p14="http://schemas.microsoft.com/office/powerpoint/2010/main" val="3426052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6961</TotalTime>
  <Words>2030</Words>
  <Application>Microsoft Office PowerPoint</Application>
  <PresentationFormat>On-screen Show (4:3)</PresentationFormat>
  <Paragraphs>314</Paragraphs>
  <Slides>47</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Default Design</vt:lpstr>
      <vt:lpstr>Equation</vt:lpstr>
      <vt:lpstr>Note on Posted Slides</vt:lpstr>
      <vt:lpstr>PHY205H1S  Physics of Everyday Life Class 12: Heat </vt:lpstr>
      <vt:lpstr>Chapter 16 Pre-class reading question </vt:lpstr>
      <vt:lpstr>Chapter 16 Pre-class reading question </vt:lpstr>
      <vt:lpstr>Chapter 16 Pre-class reading question </vt:lpstr>
      <vt:lpstr>Chapter 16 Pre-class reading question </vt:lpstr>
      <vt:lpstr>Heat Transfer</vt:lpstr>
      <vt:lpstr>Conduction</vt:lpstr>
      <vt:lpstr>If you hold one end of a metal bar against a piece of ice, the end in your hand will soon become cold. Does cold flow from the ice to your hand?</vt:lpstr>
      <vt:lpstr>Conduction</vt:lpstr>
      <vt:lpstr>Conduction</vt:lpstr>
      <vt:lpstr>PowerPoint Presentation</vt:lpstr>
      <vt:lpstr>Conduction</vt:lpstr>
      <vt:lpstr>Liquid Nitrogen</vt:lpstr>
      <vt:lpstr>Convection</vt:lpstr>
      <vt:lpstr>Convection</vt:lpstr>
      <vt:lpstr>PowerPoint Presentation</vt:lpstr>
      <vt:lpstr>Although warm air rises, why are mountaintops cold and snow covered, while the valleys below are relatively warm and green?</vt:lpstr>
      <vt:lpstr>PowerPoint Presentation</vt:lpstr>
      <vt:lpstr>Gas Cooling By Expansion</vt:lpstr>
      <vt:lpstr>Radiation</vt:lpstr>
      <vt:lpstr>The surface of Earth loses energy to outer space due mostly to</vt:lpstr>
      <vt:lpstr>PowerPoint Presentation</vt:lpstr>
      <vt:lpstr>Wavelength and Frequency</vt:lpstr>
      <vt:lpstr>Which body glows with electromagnetic waves?</vt:lpstr>
      <vt:lpstr>PowerPoint Presentation</vt:lpstr>
      <vt:lpstr>PowerPoint Presentation</vt:lpstr>
      <vt:lpstr>Radiation</vt:lpstr>
      <vt:lpstr>Which is the better statement?</vt:lpstr>
      <vt:lpstr>Which melts faster in sunshine—dirty snow or clean snow?</vt:lpstr>
      <vt:lpstr>Absorption and Emission</vt:lpstr>
      <vt:lpstr>PowerPoint Presentation</vt:lpstr>
      <vt:lpstr>A hot pizza placed in the snow is a net</vt:lpstr>
      <vt:lpstr>PowerPoint Presentation</vt:lpstr>
      <vt:lpstr>When to add cream to coffee…</vt:lpstr>
      <vt:lpstr>When to add cream to coffee…</vt:lpstr>
      <vt:lpstr>When to add cream to coffee…</vt:lpstr>
      <vt:lpstr>It is commonly thought that a can of beverage will cool faster in the coldest part of a refrigerator. Knowledge of Newton’s law of cooling</vt:lpstr>
      <vt:lpstr>Heat Transfer by Evaporation</vt:lpstr>
      <vt:lpstr>PowerPoint Presentation</vt:lpstr>
      <vt:lpstr>PowerPoint Presentation</vt:lpstr>
      <vt:lpstr>PowerPoint Presentation</vt:lpstr>
      <vt:lpstr>PowerPoint Presentation</vt:lpstr>
      <vt:lpstr>The “greenhouse gases” that contribute to global warming absorb</vt:lpstr>
      <vt:lpstr>Solar Power</vt:lpstr>
      <vt:lpstr>Solar Research at U of T</vt:lpstr>
      <vt:lpstr>Before class on Wednesday…</vt:lpstr>
    </vt:vector>
  </TitlesOfParts>
  <Company>Pearson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Hewitt/Lyons/Suchocki/Yeh, Conceptual Integrated Science</dc:title>
  <dc:creator>Ashley Taylor Anderson</dc:creator>
  <cp:lastModifiedBy>jharlow</cp:lastModifiedBy>
  <cp:revision>366</cp:revision>
  <cp:lastPrinted>2013-02-25T21:30:18Z</cp:lastPrinted>
  <dcterms:created xsi:type="dcterms:W3CDTF">2006-04-27T22:35:13Z</dcterms:created>
  <dcterms:modified xsi:type="dcterms:W3CDTF">2013-02-26T14:17:19Z</dcterms:modified>
</cp:coreProperties>
</file>