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494" r:id="rId2"/>
    <p:sldId id="426" r:id="rId3"/>
    <p:sldId id="364" r:id="rId4"/>
    <p:sldId id="398" r:id="rId5"/>
    <p:sldId id="435" r:id="rId6"/>
    <p:sldId id="495" r:id="rId7"/>
    <p:sldId id="418" r:id="rId8"/>
    <p:sldId id="496" r:id="rId9"/>
    <p:sldId id="421" r:id="rId10"/>
    <p:sldId id="476" r:id="rId11"/>
    <p:sldId id="497" r:id="rId12"/>
    <p:sldId id="377" r:id="rId13"/>
    <p:sldId id="447" r:id="rId14"/>
    <p:sldId id="485" r:id="rId15"/>
    <p:sldId id="462" r:id="rId16"/>
    <p:sldId id="463" r:id="rId17"/>
    <p:sldId id="467" r:id="rId18"/>
    <p:sldId id="380" r:id="rId19"/>
    <p:sldId id="478" r:id="rId20"/>
    <p:sldId id="385" r:id="rId21"/>
    <p:sldId id="386" r:id="rId22"/>
    <p:sldId id="480" r:id="rId23"/>
    <p:sldId id="371" r:id="rId24"/>
    <p:sldId id="412" r:id="rId25"/>
    <p:sldId id="372" r:id="rId26"/>
    <p:sldId id="413" r:id="rId27"/>
    <p:sldId id="498" r:id="rId28"/>
    <p:sldId id="499" r:id="rId29"/>
    <p:sldId id="492" r:id="rId30"/>
    <p:sldId id="389" r:id="rId31"/>
    <p:sldId id="486" r:id="rId32"/>
    <p:sldId id="425" r:id="rId33"/>
    <p:sldId id="500" r:id="rId34"/>
    <p:sldId id="487" r:id="rId35"/>
    <p:sldId id="490" r:id="rId36"/>
    <p:sldId id="501" r:id="rId37"/>
    <p:sldId id="456" r:id="rId38"/>
    <p:sldId id="457" r:id="rId39"/>
    <p:sldId id="502" r:id="rId40"/>
    <p:sldId id="503" r:id="rId41"/>
    <p:sldId id="465" r:id="rId42"/>
    <p:sldId id="461" r:id="rId43"/>
    <p:sldId id="464" r:id="rId44"/>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3B79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71" autoAdjust="0"/>
    <p:restoredTop sz="91537" autoAdjust="0"/>
  </p:normalViewPr>
  <p:slideViewPr>
    <p:cSldViewPr snapToGrid="0">
      <p:cViewPr varScale="1">
        <p:scale>
          <a:sx n="53" d="100"/>
          <a:sy n="53" d="100"/>
        </p:scale>
        <p:origin x="-59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7" d="100"/>
          <a:sy n="77" d="100"/>
        </p:scale>
        <p:origin x="-2088"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28003"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28004"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28005"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7169E56-F674-4B0A-94ED-8DC492B92AF0}" type="slidenum">
              <a:rPr lang="en-US"/>
              <a:pPr>
                <a:defRPr/>
              </a:pPr>
              <a:t>‹#›</a:t>
            </a:fld>
            <a:endParaRPr lang="en-US"/>
          </a:p>
        </p:txBody>
      </p:sp>
    </p:spTree>
    <p:extLst>
      <p:ext uri="{BB962C8B-B14F-4D97-AF65-F5344CB8AC3E}">
        <p14:creationId xmlns:p14="http://schemas.microsoft.com/office/powerpoint/2010/main" val="4070574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8915" name="Rectangle 3"/>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427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7" name="Rectangle 5"/>
          <p:cNvSpPr>
            <a:spLocks noGrp="1" noChangeArrowheads="1"/>
          </p:cNvSpPr>
          <p:nvPr>
            <p:ph type="body" sz="quarter" idx="3"/>
          </p:nvPr>
        </p:nvSpPr>
        <p:spPr bwMode="auto">
          <a:xfrm>
            <a:off x="914400" y="4416425"/>
            <a:ext cx="50292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8918" name="Rectangle 6"/>
          <p:cNvSpPr>
            <a:spLocks noGrp="1" noChangeArrowheads="1"/>
          </p:cNvSpPr>
          <p:nvPr>
            <p:ph type="ftr" sz="quarter" idx="4"/>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8919" name="Rectangle 7"/>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33AD5A4-0A13-431B-AA34-C04B1D1359BE}" type="slidenum">
              <a:rPr lang="en-US"/>
              <a:pPr>
                <a:defRPr/>
              </a:pPr>
              <a:t>‹#›</a:t>
            </a:fld>
            <a:endParaRPr lang="en-US"/>
          </a:p>
        </p:txBody>
      </p:sp>
    </p:spTree>
    <p:extLst>
      <p:ext uri="{BB962C8B-B14F-4D97-AF65-F5344CB8AC3E}">
        <p14:creationId xmlns:p14="http://schemas.microsoft.com/office/powerpoint/2010/main" val="328462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Batang" pitchFamily="18" charset="-127"/>
              </a:rPr>
              <a:t>D. </a:t>
            </a:r>
            <a:r>
              <a:rPr lang="en-US" smtClean="0"/>
              <a:t>20 m/s</a:t>
            </a:r>
            <a:endParaRPr lang="en-US" smtClean="0">
              <a:ea typeface="Batang" pitchFamily="18" charset="-127"/>
            </a:endParaRPr>
          </a:p>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AFDB66-43C4-7E4A-9449-BAA98630E155}" type="slidenum">
              <a:rPr lang="en-US"/>
              <a:pPr/>
              <a:t>14</a:t>
            </a:fld>
            <a:endParaRPr lang="en-US"/>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p:txBody>
          <a:bodyPr/>
          <a:lstStyle/>
          <a:p>
            <a:r>
              <a:rPr lang="en-US"/>
              <a:t>Answer: 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Batang" pitchFamily="18" charset="-127"/>
              </a:rPr>
              <a:t>C.   wavelength.</a:t>
            </a:r>
          </a:p>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Batang" pitchFamily="18" charset="-127"/>
              </a:rPr>
              <a:t>C. </a:t>
            </a:r>
            <a:r>
              <a:rPr lang="en-US" smtClean="0"/>
              <a:t>Both A and B.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3BC58B-D85F-994F-8C12-3504DDFE6D5D}" type="slidenum">
              <a:rPr lang="en-US"/>
              <a:pPr/>
              <a:t>29</a:t>
            </a:fld>
            <a:endParaRPr lang="en-US"/>
          </a:p>
        </p:txBody>
      </p:sp>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p:txBody>
          <a:bodyPr/>
          <a:lstStyle/>
          <a:p>
            <a:r>
              <a:rPr lang="en-US"/>
              <a:t>STT21.2</a:t>
            </a:r>
          </a:p>
          <a:p>
            <a:r>
              <a:rPr lang="en-US"/>
              <a:t>Answer: A</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462900-2C37-144C-8D14-CEAEC93F4A01}" type="slidenum">
              <a:rPr lang="en-US"/>
              <a:pPr/>
              <a:t>34</a:t>
            </a:fld>
            <a:endParaRPr lang="en-US"/>
          </a:p>
        </p:txBody>
      </p:sp>
      <p:sp>
        <p:nvSpPr>
          <p:cNvPr id="49154" name="Rectangle 2"/>
          <p:cNvSpPr>
            <a:spLocks noGrp="1" noRot="1" noChangeAspect="1" noChangeArrowheads="1" noTextEdit="1"/>
          </p:cNvSpPr>
          <p:nvPr>
            <p:ph type="sldImg"/>
          </p:nvPr>
        </p:nvSpPr>
        <p:spPr>
          <a:xfrm>
            <a:off x="1180207" y="697845"/>
            <a:ext cx="4500563" cy="3486150"/>
          </a:xfrm>
          <a:ln/>
        </p:spPr>
      </p:sp>
      <p:sp>
        <p:nvSpPr>
          <p:cNvPr id="49155" name="Rectangle 3"/>
          <p:cNvSpPr>
            <a:spLocks noGrp="1" noChangeArrowheads="1"/>
          </p:cNvSpPr>
          <p:nvPr>
            <p:ph type="body" idx="1"/>
          </p:nvPr>
        </p:nvSpPr>
        <p:spPr/>
        <p:txBody>
          <a:bodyPr/>
          <a:lstStyle/>
          <a:p>
            <a:r>
              <a:rPr lang="en-US"/>
              <a:t>STT20.6</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BD9548-C76B-414E-9BFC-73C9B491AF37}" type="slidenum">
              <a:rPr lang="en-US"/>
              <a:pPr/>
              <a:t>35</a:t>
            </a:fld>
            <a:endParaRPr lang="en-US"/>
          </a:p>
        </p:txBody>
      </p:sp>
      <p:sp>
        <p:nvSpPr>
          <p:cNvPr id="51202" name="Rectangle 2"/>
          <p:cNvSpPr>
            <a:spLocks noGrp="1" noRot="1" noChangeAspect="1" noChangeArrowheads="1" noTextEdit="1"/>
          </p:cNvSpPr>
          <p:nvPr>
            <p:ph type="sldImg"/>
          </p:nvPr>
        </p:nvSpPr>
        <p:spPr>
          <a:xfrm>
            <a:off x="1106488" y="698500"/>
            <a:ext cx="4646612" cy="3486150"/>
          </a:xfrm>
          <a:ln/>
        </p:spPr>
      </p:sp>
      <p:sp>
        <p:nvSpPr>
          <p:cNvPr id="51203" name="Rectangle 3"/>
          <p:cNvSpPr>
            <a:spLocks noGrp="1" noChangeArrowheads="1"/>
          </p:cNvSpPr>
          <p:nvPr>
            <p:ph type="body" idx="1"/>
          </p:nvPr>
        </p:nvSpPr>
        <p:spPr/>
        <p:txBody>
          <a:bodyPr/>
          <a:lstStyle/>
          <a:p>
            <a:r>
              <a:rPr lang="en-US"/>
              <a:t>STT20.6</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Batang" pitchFamily="18" charset="-127"/>
              </a:rPr>
              <a:t>C.   both A and B.</a:t>
            </a:r>
          </a:p>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Batang" pitchFamily="18" charset="-127"/>
              </a:rPr>
              <a:t>C. </a:t>
            </a:r>
            <a:r>
              <a:rPr lang="en-US" smtClean="0"/>
              <a:t>0.002 s</a:t>
            </a:r>
            <a:endParaRPr lang="en-US" smtClean="0">
              <a:ea typeface="Batang" pitchFamily="18" charset="-127"/>
            </a:endParaRPr>
          </a:p>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04AA0-1ED4-4C02-8BA9-8C590D3F90D4}" type="slidenum">
              <a:rPr lang="en-US"/>
              <a:pPr>
                <a:defRPr/>
              </a:pPr>
              <a:t>‹#›</a:t>
            </a:fld>
            <a:endParaRPr lang="en-US"/>
          </a:p>
        </p:txBody>
      </p:sp>
    </p:spTree>
    <p:extLst>
      <p:ext uri="{BB962C8B-B14F-4D97-AF65-F5344CB8AC3E}">
        <p14:creationId xmlns:p14="http://schemas.microsoft.com/office/powerpoint/2010/main" val="3820745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47C297-D0D2-45EA-ACA3-83914003D327}" type="slidenum">
              <a:rPr lang="en-US"/>
              <a:pPr>
                <a:defRPr/>
              </a:pPr>
              <a:t>‹#›</a:t>
            </a:fld>
            <a:endParaRPr lang="en-US"/>
          </a:p>
        </p:txBody>
      </p:sp>
    </p:spTree>
    <p:extLst>
      <p:ext uri="{BB962C8B-B14F-4D97-AF65-F5344CB8AC3E}">
        <p14:creationId xmlns:p14="http://schemas.microsoft.com/office/powerpoint/2010/main" val="2922441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52A252-89B6-42BB-A6A3-5AA6A6E99165}" type="slidenum">
              <a:rPr lang="en-US"/>
              <a:pPr>
                <a:defRPr/>
              </a:pPr>
              <a:t>‹#›</a:t>
            </a:fld>
            <a:endParaRPr lang="en-US"/>
          </a:p>
        </p:txBody>
      </p:sp>
    </p:spTree>
    <p:extLst>
      <p:ext uri="{BB962C8B-B14F-4D97-AF65-F5344CB8AC3E}">
        <p14:creationId xmlns:p14="http://schemas.microsoft.com/office/powerpoint/2010/main" val="944176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C0B330-B0B0-4FFA-9A54-83FA801DE4F4}" type="slidenum">
              <a:rPr lang="en-US"/>
              <a:pPr>
                <a:defRPr/>
              </a:pPr>
              <a:t>‹#›</a:t>
            </a:fld>
            <a:endParaRPr lang="en-US"/>
          </a:p>
        </p:txBody>
      </p:sp>
    </p:spTree>
    <p:extLst>
      <p:ext uri="{BB962C8B-B14F-4D97-AF65-F5344CB8AC3E}">
        <p14:creationId xmlns:p14="http://schemas.microsoft.com/office/powerpoint/2010/main" val="321153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944C95-7654-4015-ACAD-F29E215B42B7}" type="slidenum">
              <a:rPr lang="en-US"/>
              <a:pPr>
                <a:defRPr/>
              </a:pPr>
              <a:t>‹#›</a:t>
            </a:fld>
            <a:endParaRPr lang="en-US"/>
          </a:p>
        </p:txBody>
      </p:sp>
    </p:spTree>
    <p:extLst>
      <p:ext uri="{BB962C8B-B14F-4D97-AF65-F5344CB8AC3E}">
        <p14:creationId xmlns:p14="http://schemas.microsoft.com/office/powerpoint/2010/main" val="1067111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6A683B-A8B5-4B94-A849-0C981E30655B}" type="slidenum">
              <a:rPr lang="en-US"/>
              <a:pPr>
                <a:defRPr/>
              </a:pPr>
              <a:t>‹#›</a:t>
            </a:fld>
            <a:endParaRPr lang="en-US"/>
          </a:p>
        </p:txBody>
      </p:sp>
    </p:spTree>
    <p:extLst>
      <p:ext uri="{BB962C8B-B14F-4D97-AF65-F5344CB8AC3E}">
        <p14:creationId xmlns:p14="http://schemas.microsoft.com/office/powerpoint/2010/main" val="1800854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7C97EDB-9296-4A3B-BB75-8D461E57ABFD}" type="slidenum">
              <a:rPr lang="en-US"/>
              <a:pPr>
                <a:defRPr/>
              </a:pPr>
              <a:t>‹#›</a:t>
            </a:fld>
            <a:endParaRPr lang="en-US"/>
          </a:p>
        </p:txBody>
      </p:sp>
    </p:spTree>
    <p:extLst>
      <p:ext uri="{BB962C8B-B14F-4D97-AF65-F5344CB8AC3E}">
        <p14:creationId xmlns:p14="http://schemas.microsoft.com/office/powerpoint/2010/main" val="716733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D77EAA7-EDAC-4C31-9715-C0841F5F1C9E}" type="slidenum">
              <a:rPr lang="en-US"/>
              <a:pPr>
                <a:defRPr/>
              </a:pPr>
              <a:t>‹#›</a:t>
            </a:fld>
            <a:endParaRPr lang="en-US"/>
          </a:p>
        </p:txBody>
      </p:sp>
    </p:spTree>
    <p:extLst>
      <p:ext uri="{BB962C8B-B14F-4D97-AF65-F5344CB8AC3E}">
        <p14:creationId xmlns:p14="http://schemas.microsoft.com/office/powerpoint/2010/main" val="4079069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9246167-3CA0-4FAD-B071-A19397A7B8DE}" type="slidenum">
              <a:rPr lang="en-US"/>
              <a:pPr>
                <a:defRPr/>
              </a:pPr>
              <a:t>‹#›</a:t>
            </a:fld>
            <a:endParaRPr lang="en-US"/>
          </a:p>
        </p:txBody>
      </p:sp>
    </p:spTree>
    <p:extLst>
      <p:ext uri="{BB962C8B-B14F-4D97-AF65-F5344CB8AC3E}">
        <p14:creationId xmlns:p14="http://schemas.microsoft.com/office/powerpoint/2010/main" val="974041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B2A927-8136-49F8-9973-CF898393F204}" type="slidenum">
              <a:rPr lang="en-US"/>
              <a:pPr>
                <a:defRPr/>
              </a:pPr>
              <a:t>‹#›</a:t>
            </a:fld>
            <a:endParaRPr lang="en-US"/>
          </a:p>
        </p:txBody>
      </p:sp>
    </p:spTree>
    <p:extLst>
      <p:ext uri="{BB962C8B-B14F-4D97-AF65-F5344CB8AC3E}">
        <p14:creationId xmlns:p14="http://schemas.microsoft.com/office/powerpoint/2010/main" val="42173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6503F2-E677-4CCD-AF3C-71CB6C0456BA}" type="slidenum">
              <a:rPr lang="en-US"/>
              <a:pPr>
                <a:defRPr/>
              </a:pPr>
              <a:t>‹#›</a:t>
            </a:fld>
            <a:endParaRPr lang="en-US"/>
          </a:p>
        </p:txBody>
      </p:sp>
    </p:spTree>
    <p:extLst>
      <p:ext uri="{BB962C8B-B14F-4D97-AF65-F5344CB8AC3E}">
        <p14:creationId xmlns:p14="http://schemas.microsoft.com/office/powerpoint/2010/main" val="2975660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20A6110-2030-4B36-918F-8A55E53E1EF2}" type="slidenum">
              <a:rPr lang="en-US"/>
              <a:pPr>
                <a:defRPr/>
              </a:pPr>
              <a:t>‹#›</a:t>
            </a:fld>
            <a:endParaRPr lang="en-US"/>
          </a:p>
        </p:txBody>
      </p:sp>
      <p:sp>
        <p:nvSpPr>
          <p:cNvPr id="1031" name="Text Box 7"/>
          <p:cNvSpPr txBox="1">
            <a:spLocks noChangeArrowheads="1"/>
          </p:cNvSpPr>
          <p:nvPr userDrawn="1"/>
        </p:nvSpPr>
        <p:spPr bwMode="auto">
          <a:xfrm>
            <a:off x="220663" y="6580188"/>
            <a:ext cx="1620837" cy="152400"/>
          </a:xfrm>
          <a:prstGeom prst="rect">
            <a:avLst/>
          </a:prstGeom>
          <a:noFill/>
          <a:ln w="9525">
            <a:noFill/>
            <a:miter lim="800000"/>
            <a:headEnd/>
            <a:tailEnd/>
          </a:ln>
          <a:effec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000">
                <a:solidFill>
                  <a:srgbClr val="999999"/>
                </a:solidFill>
                <a:latin typeface="Times New Roman" pitchFamily="18" charset="0"/>
              </a:rPr>
              <a:t>© 2010 Pearson Education, Inc.</a:t>
            </a: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maths.gla.ac.uk/~fhg/waves/waves1.html"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Rp5eg_lk8zA"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maths.gla.ac.uk/~fhg/waves/waves1.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http://en.wikibooks.org/wiki/A-level_Physics_(Advancing_Physics)/Standing_Wave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webspace.utexas.edu/cokerwr/www/index.html/waves.html"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physicsclassroom.com/class/waves/u10l3d.cfm" TargetMode="External"/><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www.youtube.com/watch?v=Rp5eg_lk8zA"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micromachine.stanford.edu/~hopcroft/Research/resonators.html" TargetMode="Externa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english.ioa.cas.cn/rs/psk/200907/t20090708_22106.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CA" dirty="0" smtClean="0"/>
              <a:t>Note on Posted Slides</a:t>
            </a:r>
            <a:endParaRPr lang="en-CA" dirty="0"/>
          </a:p>
        </p:txBody>
      </p:sp>
      <p:sp>
        <p:nvSpPr>
          <p:cNvPr id="3" name="Content Placeholder 2"/>
          <p:cNvSpPr>
            <a:spLocks noGrp="1"/>
          </p:cNvSpPr>
          <p:nvPr>
            <p:ph idx="1"/>
          </p:nvPr>
        </p:nvSpPr>
        <p:spPr>
          <a:xfrm>
            <a:off x="457200" y="1143000"/>
            <a:ext cx="8229600" cy="4983163"/>
          </a:xfrm>
        </p:spPr>
        <p:txBody>
          <a:bodyPr/>
          <a:lstStyle/>
          <a:p>
            <a:r>
              <a:rPr lang="en-CA" dirty="0" smtClean="0"/>
              <a:t>These are the slides that I intended to show in class on </a:t>
            </a:r>
            <a:r>
              <a:rPr lang="en-CA" dirty="0" smtClean="0"/>
              <a:t>Wed. </a:t>
            </a:r>
            <a:r>
              <a:rPr lang="en-CA" dirty="0" smtClean="0"/>
              <a:t>Feb. </a:t>
            </a:r>
            <a:r>
              <a:rPr lang="en-CA" dirty="0" smtClean="0"/>
              <a:t>27, </a:t>
            </a:r>
            <a:r>
              <a:rPr lang="en-CA" dirty="0" smtClean="0"/>
              <a:t>2013.  </a:t>
            </a:r>
          </a:p>
          <a:p>
            <a:r>
              <a:rPr lang="en-CA" dirty="0" smtClean="0"/>
              <a:t>They contain important ideas and questions from your reading.  </a:t>
            </a:r>
          </a:p>
          <a:p>
            <a:r>
              <a:rPr lang="en-CA" dirty="0" smtClean="0"/>
              <a:t>Due to time constraints, I was probably not able to show all the slides during class.  </a:t>
            </a:r>
          </a:p>
          <a:p>
            <a:r>
              <a:rPr lang="en-CA" dirty="0"/>
              <a:t>T</a:t>
            </a:r>
            <a:r>
              <a:rPr lang="en-CA" dirty="0" smtClean="0"/>
              <a:t>hey are all posted here for completeness.</a:t>
            </a:r>
          </a:p>
        </p:txBody>
      </p:sp>
    </p:spTree>
    <p:extLst>
      <p:ext uri="{BB962C8B-B14F-4D97-AF65-F5344CB8AC3E}">
        <p14:creationId xmlns:p14="http://schemas.microsoft.com/office/powerpoint/2010/main" val="54927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990600"/>
            <a:ext cx="8229600" cy="1752600"/>
          </a:xfrm>
          <a:noFill/>
        </p:spPr>
        <p:txBody>
          <a:bodyPr anchor="t"/>
          <a:lstStyle/>
          <a:p>
            <a:pPr algn="l"/>
            <a:r>
              <a:rPr lang="en-US" sz="2800" smtClean="0"/>
              <a:t>A sound wave has a frequency of 500 Hz.  What is the period of vibration of the air molecules due to the sound wave?</a:t>
            </a:r>
          </a:p>
        </p:txBody>
      </p:sp>
      <p:sp>
        <p:nvSpPr>
          <p:cNvPr id="190467" name="Rectangle 3"/>
          <p:cNvSpPr>
            <a:spLocks noGrp="1" noChangeArrowheads="1"/>
          </p:cNvSpPr>
          <p:nvPr>
            <p:ph type="body" idx="1"/>
          </p:nvPr>
        </p:nvSpPr>
        <p:spPr>
          <a:xfrm>
            <a:off x="333375" y="2576513"/>
            <a:ext cx="8229600" cy="3108325"/>
          </a:xfrm>
        </p:spPr>
        <p:txBody>
          <a:bodyPr/>
          <a:lstStyle/>
          <a:p>
            <a:pPr marL="609600" indent="-609600">
              <a:buFontTx/>
              <a:buNone/>
            </a:pPr>
            <a:r>
              <a:rPr lang="en-US" sz="2800" dirty="0" smtClean="0"/>
              <a:t>A.	1 s</a:t>
            </a:r>
            <a:endParaRPr lang="en-US" sz="2800" dirty="0" smtClean="0">
              <a:ea typeface="Batang" pitchFamily="18" charset="-127"/>
            </a:endParaRPr>
          </a:p>
          <a:p>
            <a:pPr marL="609600" indent="-609600">
              <a:buFontTx/>
              <a:buAutoNum type="alphaUcPeriod" startAt="2"/>
            </a:pPr>
            <a:r>
              <a:rPr lang="en-US" sz="2800" dirty="0" smtClean="0"/>
              <a:t>0.01 s</a:t>
            </a:r>
            <a:r>
              <a:rPr lang="en-US" sz="2800" b="1" dirty="0" smtClean="0">
                <a:ea typeface="Batang" pitchFamily="18" charset="-127"/>
              </a:rPr>
              <a:t> </a:t>
            </a:r>
          </a:p>
          <a:p>
            <a:pPr marL="609600" indent="-609600">
              <a:buFontTx/>
              <a:buAutoNum type="alphaUcPeriod" startAt="2"/>
            </a:pPr>
            <a:r>
              <a:rPr lang="en-US" sz="2800" dirty="0" smtClean="0"/>
              <a:t>0.002 s</a:t>
            </a:r>
            <a:endParaRPr lang="en-US" sz="2800" dirty="0" smtClean="0">
              <a:ea typeface="Batang" pitchFamily="18" charset="-127"/>
            </a:endParaRPr>
          </a:p>
          <a:p>
            <a:pPr marL="609600" indent="-609600">
              <a:buFontTx/>
              <a:buAutoNum type="alphaUcPeriod" startAt="4"/>
            </a:pPr>
            <a:r>
              <a:rPr lang="en-US" sz="2800" dirty="0" smtClean="0"/>
              <a:t>0.005 s</a:t>
            </a:r>
          </a:p>
          <a:p>
            <a:pPr marL="609600" indent="-609600">
              <a:buFontTx/>
              <a:buNone/>
            </a:pPr>
            <a:endParaRPr lang="en-US" sz="2800" dirty="0" smtClean="0"/>
          </a:p>
        </p:txBody>
      </p:sp>
      <p:sp>
        <p:nvSpPr>
          <p:cNvPr id="22532" name="Rectangle 4"/>
          <p:cNvSpPr>
            <a:spLocks noChangeArrowheads="1"/>
          </p:cNvSpPr>
          <p:nvPr/>
        </p:nvSpPr>
        <p:spPr bwMode="auto">
          <a:xfrm>
            <a:off x="0" y="0"/>
            <a:ext cx="9144000" cy="762000"/>
          </a:xfrm>
          <a:prstGeom prst="rect">
            <a:avLst/>
          </a:prstGeom>
          <a:solidFill>
            <a:srgbClr val="3B79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400" b="1">
                <a:solidFill>
                  <a:schemeClr val="bg1"/>
                </a:solidFill>
                <a:cs typeface="Arial" charset="0"/>
              </a:rPr>
              <a:t>Wave Description</a:t>
            </a:r>
          </a:p>
          <a:p>
            <a:pPr algn="ctr"/>
            <a:r>
              <a:rPr lang="en-US" sz="2400" b="1">
                <a:solidFill>
                  <a:schemeClr val="bg1"/>
                </a:solidFill>
                <a:cs typeface="Arial" charset="0"/>
              </a:rPr>
              <a:t>CHECK YOUR NEIGHBOR</a:t>
            </a:r>
            <a:r>
              <a:rPr lang="en-US" sz="2400" b="1" i="1">
                <a:solidFill>
                  <a:schemeClr val="folHlink"/>
                </a:solidFill>
                <a:cs typeface="Arial" charset="0"/>
              </a:rPr>
              <a:t> </a:t>
            </a:r>
          </a:p>
        </p:txBody>
      </p:sp>
    </p:spTree>
    <p:extLst>
      <p:ext uri="{BB962C8B-B14F-4D97-AF65-F5344CB8AC3E}">
        <p14:creationId xmlns:p14="http://schemas.microsoft.com/office/powerpoint/2010/main" val="34253558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10" name="Picture 10" descr="19_04_Figure"/>
          <p:cNvPicPr>
            <a:picLocks noChangeAspect="1" noChangeArrowheads="1"/>
          </p:cNvPicPr>
          <p:nvPr/>
        </p:nvPicPr>
        <p:blipFill>
          <a:blip r:embed="rId3" cstate="print">
            <a:extLst>
              <a:ext uri="{28A0092B-C50C-407E-A947-70E740481C1C}">
                <a14:useLocalDpi xmlns:a14="http://schemas.microsoft.com/office/drawing/2010/main" val="0"/>
              </a:ext>
            </a:extLst>
          </a:blip>
          <a:srcRect b="2805"/>
          <a:stretch>
            <a:fillRect/>
          </a:stretch>
        </p:blipFill>
        <p:spPr bwMode="auto">
          <a:xfrm>
            <a:off x="2646363" y="4124325"/>
            <a:ext cx="3835400" cy="2546350"/>
          </a:xfrm>
          <a:prstGeom prst="rect">
            <a:avLst/>
          </a:prstGeom>
          <a:noFill/>
          <a:extLst>
            <a:ext uri="{909E8E84-426E-40DD-AFC4-6F175D3DCCD1}">
              <a14:hiddenFill xmlns:a14="http://schemas.microsoft.com/office/drawing/2010/main">
                <a:solidFill>
                  <a:srgbClr val="FFFFFF"/>
                </a:solidFill>
              </a14:hiddenFill>
            </a:ext>
          </a:extLst>
        </p:spPr>
      </p:pic>
      <p:sp>
        <p:nvSpPr>
          <p:cNvPr id="25602" name="Rectangle 2"/>
          <p:cNvSpPr>
            <a:spLocks noGrp="1" noChangeArrowheads="1"/>
          </p:cNvSpPr>
          <p:nvPr>
            <p:ph type="title"/>
          </p:nvPr>
        </p:nvSpPr>
        <p:spPr>
          <a:xfrm>
            <a:off x="457200" y="0"/>
            <a:ext cx="8229600" cy="1143000"/>
          </a:xfrm>
        </p:spPr>
        <p:txBody>
          <a:bodyPr/>
          <a:lstStyle/>
          <a:p>
            <a:r>
              <a:rPr lang="en-US" smtClean="0"/>
              <a:t>Wave Motion</a:t>
            </a:r>
          </a:p>
        </p:txBody>
      </p:sp>
      <p:sp>
        <p:nvSpPr>
          <p:cNvPr id="25603" name="Rectangle 3"/>
          <p:cNvSpPr>
            <a:spLocks noGrp="1" noChangeArrowheads="1"/>
          </p:cNvSpPr>
          <p:nvPr>
            <p:ph type="body" idx="1"/>
          </p:nvPr>
        </p:nvSpPr>
        <p:spPr>
          <a:xfrm>
            <a:off x="457200" y="1066800"/>
            <a:ext cx="8229600" cy="4525963"/>
          </a:xfrm>
        </p:spPr>
        <p:txBody>
          <a:bodyPr/>
          <a:lstStyle/>
          <a:p>
            <a:pPr>
              <a:lnSpc>
                <a:spcPct val="90000"/>
              </a:lnSpc>
            </a:pPr>
            <a:r>
              <a:rPr lang="en-US" sz="2800" dirty="0" smtClean="0"/>
              <a:t>Waves transport energy and not matter.</a:t>
            </a:r>
          </a:p>
          <a:p>
            <a:pPr>
              <a:lnSpc>
                <a:spcPct val="90000"/>
              </a:lnSpc>
              <a:buFontTx/>
              <a:buNone/>
            </a:pPr>
            <a:r>
              <a:rPr lang="en-US" sz="2800" dirty="0" smtClean="0"/>
              <a:t>	Examples:</a:t>
            </a:r>
            <a:r>
              <a:rPr lang="en-US" dirty="0" smtClean="0"/>
              <a:t> </a:t>
            </a:r>
          </a:p>
          <a:p>
            <a:pPr lvl="1">
              <a:lnSpc>
                <a:spcPct val="90000"/>
              </a:lnSpc>
              <a:buFontTx/>
              <a:buChar char="•"/>
            </a:pPr>
            <a:r>
              <a:rPr lang="en-US" sz="2400" dirty="0" smtClean="0"/>
              <a:t>Drop a stone in a quiet pond and the resulting ripples carry no water across the pond.</a:t>
            </a:r>
          </a:p>
          <a:p>
            <a:pPr lvl="1">
              <a:lnSpc>
                <a:spcPct val="90000"/>
              </a:lnSpc>
              <a:buFontTx/>
              <a:buChar char="•"/>
            </a:pPr>
            <a:r>
              <a:rPr lang="en-US" sz="2400" dirty="0" smtClean="0"/>
              <a:t>Waves travel across grass on a windy day.</a:t>
            </a:r>
          </a:p>
          <a:p>
            <a:pPr lvl="1">
              <a:lnSpc>
                <a:spcPct val="90000"/>
              </a:lnSpc>
              <a:buFontTx/>
              <a:buChar char="•"/>
            </a:pPr>
            <a:r>
              <a:rPr lang="en-US" sz="2400" dirty="0" smtClean="0"/>
              <a:t>Molecules in air propagate a disturbance through air.</a:t>
            </a:r>
          </a:p>
          <a:p>
            <a:pPr lvl="1">
              <a:lnSpc>
                <a:spcPct val="90000"/>
              </a:lnSpc>
              <a:buFontTx/>
              <a:buNone/>
            </a:pPr>
            <a:endParaRPr lang="en-US" sz="1800" dirty="0" smtClean="0"/>
          </a:p>
          <a:p>
            <a:pPr lvl="1">
              <a:lnSpc>
                <a:spcPct val="90000"/>
              </a:lnSpc>
              <a:buFontTx/>
              <a:buNone/>
            </a:pPr>
            <a:endParaRPr lang="en-US" sz="1800" dirty="0" smtClean="0"/>
          </a:p>
          <a:p>
            <a:pPr lvl="1">
              <a:lnSpc>
                <a:spcPct val="90000"/>
              </a:lnSpc>
              <a:buFontTx/>
              <a:buNone/>
            </a:pPr>
            <a:r>
              <a:rPr lang="en-US" sz="1800" dirty="0" smtClean="0"/>
              <a:t/>
            </a:r>
            <a:br>
              <a:rPr lang="en-US" sz="1800" dirty="0" smtClean="0"/>
            </a:br>
            <a:endParaRPr lang="en-US" sz="1800" dirty="0" smtClean="0"/>
          </a:p>
        </p:txBody>
      </p:sp>
    </p:spTree>
    <p:extLst>
      <p:ext uri="{BB962C8B-B14F-4D97-AF65-F5344CB8AC3E}">
        <p14:creationId xmlns:p14="http://schemas.microsoft.com/office/powerpoint/2010/main" val="81829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17" name="Picture 45" descr="19_06_Figure"/>
          <p:cNvPicPr>
            <a:picLocks noChangeAspect="1" noChangeArrowheads="1"/>
          </p:cNvPicPr>
          <p:nvPr/>
        </p:nvPicPr>
        <p:blipFill>
          <a:blip r:embed="rId3" cstate="print">
            <a:extLst>
              <a:ext uri="{28A0092B-C50C-407E-A947-70E740481C1C}">
                <a14:useLocalDpi xmlns:a14="http://schemas.microsoft.com/office/drawing/2010/main" val="0"/>
              </a:ext>
            </a:extLst>
          </a:blip>
          <a:srcRect b="6418"/>
          <a:stretch>
            <a:fillRect/>
          </a:stretch>
        </p:blipFill>
        <p:spPr bwMode="auto">
          <a:xfrm>
            <a:off x="385618" y="4114800"/>
            <a:ext cx="8646160" cy="2409825"/>
          </a:xfrm>
          <a:prstGeom prst="rect">
            <a:avLst/>
          </a:prstGeom>
          <a:noFill/>
          <a:extLst>
            <a:ext uri="{909E8E84-426E-40DD-AFC4-6F175D3DCCD1}">
              <a14:hiddenFill xmlns:a14="http://schemas.microsoft.com/office/drawing/2010/main">
                <a:solidFill>
                  <a:srgbClr val="FFFFFF"/>
                </a:solidFill>
              </a14:hiddenFill>
            </a:ext>
          </a:extLst>
        </p:spPr>
      </p:pic>
      <p:sp>
        <p:nvSpPr>
          <p:cNvPr id="3077" name="Rectangle 4"/>
          <p:cNvSpPr>
            <a:spLocks noGrp="1" noChangeArrowheads="1"/>
          </p:cNvSpPr>
          <p:nvPr>
            <p:ph type="body" idx="1"/>
          </p:nvPr>
        </p:nvSpPr>
        <p:spPr>
          <a:xfrm>
            <a:off x="457200" y="233832"/>
            <a:ext cx="8229600" cy="4525963"/>
          </a:xfrm>
        </p:spPr>
        <p:txBody>
          <a:bodyPr/>
          <a:lstStyle/>
          <a:p>
            <a:pPr>
              <a:buFontTx/>
              <a:buNone/>
            </a:pPr>
            <a:r>
              <a:rPr lang="en-US" sz="4000" dirty="0" smtClean="0"/>
              <a:t>Wave speed</a:t>
            </a:r>
          </a:p>
          <a:p>
            <a:r>
              <a:rPr lang="en-US" sz="2800" dirty="0" smtClean="0"/>
              <a:t>Describes how fast a disturbance moves through a medium</a:t>
            </a:r>
          </a:p>
          <a:p>
            <a:r>
              <a:rPr lang="en-US" sz="2800" dirty="0" smtClean="0"/>
              <a:t>Related to frequency and wavelength of a wave</a:t>
            </a:r>
          </a:p>
          <a:p>
            <a:pPr>
              <a:buFontTx/>
              <a:buNone/>
            </a:pPr>
            <a:r>
              <a:rPr lang="en-US" sz="2800" dirty="0" smtClean="0"/>
              <a:t>	</a:t>
            </a:r>
          </a:p>
          <a:p>
            <a:pPr>
              <a:buFontTx/>
              <a:buNone/>
            </a:pPr>
            <a:r>
              <a:rPr lang="en-US" sz="2800" dirty="0" smtClean="0"/>
              <a:t>Example:</a:t>
            </a:r>
            <a:r>
              <a:rPr lang="en-US" dirty="0" smtClean="0"/>
              <a:t> </a:t>
            </a:r>
          </a:p>
          <a:p>
            <a:pPr lvl="1">
              <a:buFontTx/>
              <a:buChar char="•"/>
            </a:pPr>
            <a:r>
              <a:rPr lang="en-US" sz="2400" dirty="0" smtClean="0"/>
              <a:t>A wave with wavelength 1 meter and frequency of </a:t>
            </a:r>
          </a:p>
          <a:p>
            <a:pPr lvl="1">
              <a:buFontTx/>
              <a:buNone/>
            </a:pPr>
            <a:r>
              <a:rPr lang="en-US" sz="2400" dirty="0" smtClean="0"/>
              <a:t>	1 Hz has a speed of 1 m/s.</a:t>
            </a:r>
          </a:p>
        </p:txBody>
      </p:sp>
      <p:sp>
        <p:nvSpPr>
          <p:cNvPr id="3116" name="Text Box 44"/>
          <p:cNvSpPr txBox="1">
            <a:spLocks noChangeArrowheads="1"/>
          </p:cNvSpPr>
          <p:nvPr/>
        </p:nvSpPr>
        <p:spPr bwMode="auto">
          <a:xfrm>
            <a:off x="1638300" y="2291232"/>
            <a:ext cx="6316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t>Wave speed </a:t>
            </a:r>
            <a:r>
              <a:rPr lang="en-US" sz="2800" dirty="0">
                <a:sym typeface="Symbol" pitchFamily="18" charset="2"/>
              </a:rPr>
              <a:t></a:t>
            </a:r>
            <a:r>
              <a:rPr lang="en-US" sz="2800" dirty="0"/>
              <a:t> frequency </a:t>
            </a:r>
            <a:r>
              <a:rPr lang="en-US" sz="2800" dirty="0">
                <a:sym typeface="Symbol" pitchFamily="18" charset="2"/>
              </a:rPr>
              <a:t></a:t>
            </a:r>
            <a:r>
              <a:rPr lang="en-US" sz="2800" dirty="0"/>
              <a:t> wavelength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7">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7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990600"/>
            <a:ext cx="8229600" cy="1752600"/>
          </a:xfrm>
          <a:noFill/>
        </p:spPr>
        <p:txBody>
          <a:bodyPr anchor="t"/>
          <a:lstStyle/>
          <a:p>
            <a:pPr algn="l"/>
            <a:r>
              <a:rPr lang="en-US" sz="2800" dirty="0" smtClean="0"/>
              <a:t>A wave with wavelength 10 meters and time between crests of 0.5 seconds is traveling in water.  What is the wave speed?</a:t>
            </a:r>
          </a:p>
        </p:txBody>
      </p:sp>
      <p:sp>
        <p:nvSpPr>
          <p:cNvPr id="194563" name="Rectangle 3"/>
          <p:cNvSpPr>
            <a:spLocks noGrp="1" noChangeArrowheads="1"/>
          </p:cNvSpPr>
          <p:nvPr>
            <p:ph type="body" idx="1"/>
          </p:nvPr>
        </p:nvSpPr>
        <p:spPr>
          <a:xfrm>
            <a:off x="333375" y="2576513"/>
            <a:ext cx="8229600" cy="3108325"/>
          </a:xfrm>
        </p:spPr>
        <p:txBody>
          <a:bodyPr/>
          <a:lstStyle/>
          <a:p>
            <a:pPr marL="609600" indent="-609600">
              <a:buFontTx/>
              <a:buAutoNum type="alphaUcPeriod"/>
            </a:pPr>
            <a:r>
              <a:rPr lang="en-US" sz="2800" dirty="0" smtClean="0"/>
              <a:t>0.1 m/s</a:t>
            </a:r>
          </a:p>
          <a:p>
            <a:pPr marL="609600" indent="-609600">
              <a:buFontTx/>
              <a:buAutoNum type="alphaUcPeriod"/>
            </a:pPr>
            <a:r>
              <a:rPr lang="en-US" sz="2800" dirty="0" smtClean="0"/>
              <a:t>2 m/s</a:t>
            </a:r>
          </a:p>
          <a:p>
            <a:pPr marL="609600" indent="-609600">
              <a:buFontTx/>
              <a:buAutoNum type="alphaUcPeriod"/>
            </a:pPr>
            <a:r>
              <a:rPr lang="en-US" sz="2800" dirty="0" smtClean="0"/>
              <a:t>5 m/s</a:t>
            </a:r>
          </a:p>
          <a:p>
            <a:pPr marL="609600" indent="-609600">
              <a:buFontTx/>
              <a:buAutoNum type="alphaUcPeriod"/>
            </a:pPr>
            <a:r>
              <a:rPr lang="en-US" sz="2800" dirty="0" smtClean="0"/>
              <a:t>20 m/s</a:t>
            </a:r>
          </a:p>
          <a:p>
            <a:pPr marL="609600" indent="-609600">
              <a:buFontTx/>
              <a:buAutoNum type="alphaUcPeriod"/>
            </a:pPr>
            <a:endParaRPr lang="en-US" sz="2800" dirty="0" smtClean="0"/>
          </a:p>
          <a:p>
            <a:pPr marL="609600" indent="-609600">
              <a:buFontTx/>
              <a:buNone/>
            </a:pPr>
            <a:endParaRPr lang="en-US" sz="2800" dirty="0" smtClean="0"/>
          </a:p>
        </p:txBody>
      </p:sp>
      <p:sp>
        <p:nvSpPr>
          <p:cNvPr id="26628" name="Rectangle 4"/>
          <p:cNvSpPr>
            <a:spLocks noChangeArrowheads="1"/>
          </p:cNvSpPr>
          <p:nvPr/>
        </p:nvSpPr>
        <p:spPr bwMode="auto">
          <a:xfrm>
            <a:off x="0" y="0"/>
            <a:ext cx="9144000" cy="762000"/>
          </a:xfrm>
          <a:prstGeom prst="rect">
            <a:avLst/>
          </a:prstGeom>
          <a:solidFill>
            <a:srgbClr val="3B79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400" b="1">
                <a:solidFill>
                  <a:schemeClr val="bg1"/>
                </a:solidFill>
                <a:cs typeface="Arial" charset="0"/>
              </a:rPr>
              <a:t>Wave Speed</a:t>
            </a:r>
          </a:p>
          <a:p>
            <a:pPr algn="ctr"/>
            <a:r>
              <a:rPr lang="en-US" sz="2400" b="1">
                <a:solidFill>
                  <a:schemeClr val="bg1"/>
                </a:solidFill>
                <a:cs typeface="Arial" charset="0"/>
              </a:rPr>
              <a:t>CHECK YOUR NEIGHBOR</a:t>
            </a:r>
            <a:r>
              <a:rPr lang="en-US" sz="2400" b="1" i="1">
                <a:solidFill>
                  <a:schemeClr val="folHlink"/>
                </a:solidFill>
                <a:cs typeface="Arial" charset="0"/>
              </a:rPr>
              <a:t> </a:t>
            </a:r>
          </a:p>
        </p:txBody>
      </p:sp>
    </p:spTree>
    <p:extLst>
      <p:ext uri="{BB962C8B-B14F-4D97-AF65-F5344CB8AC3E}">
        <p14:creationId xmlns:p14="http://schemas.microsoft.com/office/powerpoint/2010/main" val="13520088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58" name="Picture 2" descr="20_stt03"/>
          <p:cNvPicPr>
            <a:picLocks noChangeAspect="1" noChangeArrowheads="1"/>
          </p:cNvPicPr>
          <p:nvPr/>
        </p:nvPicPr>
        <p:blipFill>
          <a:blip r:embed="rId3"/>
          <a:srcRect b="13412"/>
          <a:stretch>
            <a:fillRect/>
          </a:stretch>
        </p:blipFill>
        <p:spPr bwMode="auto">
          <a:xfrm>
            <a:off x="152400" y="1752600"/>
            <a:ext cx="6404173" cy="4114800"/>
          </a:xfrm>
          <a:prstGeom prst="rect">
            <a:avLst/>
          </a:prstGeom>
          <a:noFill/>
        </p:spPr>
      </p:pic>
      <p:sp>
        <p:nvSpPr>
          <p:cNvPr id="224259" name="Text Box 3"/>
          <p:cNvSpPr txBox="1">
            <a:spLocks noChangeArrowheads="1"/>
          </p:cNvSpPr>
          <p:nvPr/>
        </p:nvSpPr>
        <p:spPr bwMode="auto">
          <a:xfrm>
            <a:off x="4867275" y="552450"/>
            <a:ext cx="3802063" cy="1554163"/>
          </a:xfrm>
          <a:prstGeom prst="rect">
            <a:avLst/>
          </a:prstGeom>
          <a:solidFill>
            <a:schemeClr val="bg1"/>
          </a:solidFill>
          <a:ln w="9525">
            <a:noFill/>
            <a:miter lim="800000"/>
            <a:headEnd/>
            <a:tailEnd/>
          </a:ln>
          <a:effectLst/>
        </p:spPr>
        <p:txBody>
          <a:bodyPr>
            <a:prstTxWarp prst="textNoShape">
              <a:avLst/>
            </a:prstTxWarp>
            <a:spAutoFit/>
          </a:bodyPr>
          <a:lstStyle/>
          <a:p>
            <a:r>
              <a:rPr lang="en-US" sz="3200" b="1">
                <a:solidFill>
                  <a:srgbClr val="336699"/>
                </a:solidFill>
              </a:rPr>
              <a:t>What is the frequency of this traveling wave?</a:t>
            </a:r>
          </a:p>
        </p:txBody>
      </p:sp>
      <p:sp>
        <p:nvSpPr>
          <p:cNvPr id="224260" name="Text Box 4"/>
          <p:cNvSpPr txBox="1">
            <a:spLocks noChangeArrowheads="1"/>
          </p:cNvSpPr>
          <p:nvPr/>
        </p:nvSpPr>
        <p:spPr bwMode="auto">
          <a:xfrm>
            <a:off x="7010400" y="2819400"/>
            <a:ext cx="1533525" cy="2593975"/>
          </a:xfrm>
          <a:prstGeom prst="rect">
            <a:avLst/>
          </a:prstGeom>
          <a:noFill/>
          <a:ln w="9525">
            <a:noFill/>
            <a:miter lim="800000"/>
            <a:headEnd/>
            <a:tailEnd/>
          </a:ln>
          <a:effectLst/>
        </p:spPr>
        <p:txBody>
          <a:bodyPr wrap="none">
            <a:prstTxWarp prst="textNoShape">
              <a:avLst/>
            </a:prstTxWarp>
            <a:spAutoFit/>
          </a:bodyPr>
          <a:lstStyle/>
          <a:p>
            <a:pPr marL="401638" indent="-401638">
              <a:lnSpc>
                <a:spcPts val="3000"/>
              </a:lnSpc>
              <a:spcBef>
                <a:spcPct val="35000"/>
              </a:spcBef>
              <a:buFontTx/>
              <a:buAutoNum type="alphaUcPeriod"/>
            </a:pPr>
            <a:r>
              <a:rPr lang="en-US" sz="2800" dirty="0"/>
              <a:t>0.1 Hz</a:t>
            </a:r>
          </a:p>
          <a:p>
            <a:pPr marL="401638" indent="-401638">
              <a:lnSpc>
                <a:spcPts val="3000"/>
              </a:lnSpc>
              <a:spcBef>
                <a:spcPct val="35000"/>
              </a:spcBef>
              <a:buFontTx/>
              <a:buAutoNum type="alphaUcPeriod"/>
            </a:pPr>
            <a:r>
              <a:rPr lang="en-US" sz="2800" dirty="0"/>
              <a:t>0.2 Hz</a:t>
            </a:r>
          </a:p>
          <a:p>
            <a:pPr marL="401638" indent="-401638">
              <a:lnSpc>
                <a:spcPts val="3000"/>
              </a:lnSpc>
              <a:spcBef>
                <a:spcPct val="35000"/>
              </a:spcBef>
              <a:buFontTx/>
              <a:buAutoNum type="alphaUcPeriod"/>
            </a:pPr>
            <a:r>
              <a:rPr lang="en-US" sz="2800" dirty="0"/>
              <a:t>2 Hz</a:t>
            </a:r>
          </a:p>
          <a:p>
            <a:pPr marL="401638" indent="-401638">
              <a:lnSpc>
                <a:spcPts val="3000"/>
              </a:lnSpc>
              <a:spcBef>
                <a:spcPct val="35000"/>
              </a:spcBef>
              <a:buFontTx/>
              <a:buAutoNum type="alphaUcPeriod"/>
            </a:pPr>
            <a:r>
              <a:rPr lang="en-US" sz="2800" dirty="0"/>
              <a:t>5 Hz</a:t>
            </a:r>
          </a:p>
          <a:p>
            <a:pPr marL="401638" indent="-401638">
              <a:lnSpc>
                <a:spcPts val="3000"/>
              </a:lnSpc>
              <a:spcBef>
                <a:spcPct val="35000"/>
              </a:spcBef>
              <a:buFontTx/>
              <a:buAutoNum type="alphaUcPeriod"/>
            </a:pPr>
            <a:r>
              <a:rPr lang="en-US" sz="2800" dirty="0"/>
              <a:t>10 Hz</a:t>
            </a:r>
          </a:p>
        </p:txBody>
      </p:sp>
    </p:spTree>
    <p:extLst>
      <p:ext uri="{BB962C8B-B14F-4D97-AF65-F5344CB8AC3E}">
        <p14:creationId xmlns:p14="http://schemas.microsoft.com/office/powerpoint/2010/main" val="9730820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227"/>
            <a:ext cx="8229600" cy="507415"/>
          </a:xfrm>
        </p:spPr>
        <p:txBody>
          <a:bodyPr/>
          <a:lstStyle/>
          <a:p>
            <a:r>
              <a:rPr lang="en-CA" dirty="0" smtClean="0"/>
              <a:t>“Hi” from some TAs in Eureka</a:t>
            </a:r>
            <a:endParaRPr lang="en-CA" dirty="0"/>
          </a:p>
        </p:txBody>
      </p:sp>
      <p:pic>
        <p:nvPicPr>
          <p:cNvPr id="1026" name="Picture 2" descr="deborachecksallherequipmentcarefull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9831" y="1366914"/>
            <a:ext cx="3479299" cy="46390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milyhelpszenwiththeeaer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333" y="934452"/>
            <a:ext cx="4187825" cy="23500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ancoolsthebrukerdetectorswithliquidnitrog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649" y="3674415"/>
            <a:ext cx="4260964" cy="28388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30199" y="3293052"/>
            <a:ext cx="582211" cy="369332"/>
          </a:xfrm>
          <a:prstGeom prst="rect">
            <a:avLst/>
          </a:prstGeom>
          <a:noFill/>
        </p:spPr>
        <p:txBody>
          <a:bodyPr wrap="none" rtlCol="0">
            <a:spAutoFit/>
          </a:bodyPr>
          <a:lstStyle/>
          <a:p>
            <a:r>
              <a:rPr lang="en-CA" dirty="0" smtClean="0"/>
              <a:t>Zen</a:t>
            </a:r>
            <a:endParaRPr lang="en-CA" dirty="0"/>
          </a:p>
        </p:txBody>
      </p:sp>
      <p:sp>
        <p:nvSpPr>
          <p:cNvPr id="8" name="TextBox 7"/>
          <p:cNvSpPr txBox="1"/>
          <p:nvPr/>
        </p:nvSpPr>
        <p:spPr>
          <a:xfrm>
            <a:off x="3434673" y="6469575"/>
            <a:ext cx="607859" cy="369332"/>
          </a:xfrm>
          <a:prstGeom prst="rect">
            <a:avLst/>
          </a:prstGeom>
          <a:noFill/>
        </p:spPr>
        <p:txBody>
          <a:bodyPr wrap="none" rtlCol="0">
            <a:spAutoFit/>
          </a:bodyPr>
          <a:lstStyle/>
          <a:p>
            <a:r>
              <a:rPr lang="en-CA" dirty="0" smtClean="0"/>
              <a:t>Dan</a:t>
            </a:r>
            <a:endParaRPr lang="en-CA" dirty="0"/>
          </a:p>
        </p:txBody>
      </p:sp>
      <p:sp>
        <p:nvSpPr>
          <p:cNvPr id="9" name="TextBox 8"/>
          <p:cNvSpPr txBox="1"/>
          <p:nvPr/>
        </p:nvSpPr>
        <p:spPr>
          <a:xfrm>
            <a:off x="6718374" y="6155983"/>
            <a:ext cx="941283" cy="369332"/>
          </a:xfrm>
          <a:prstGeom prst="rect">
            <a:avLst/>
          </a:prstGeom>
          <a:noFill/>
        </p:spPr>
        <p:txBody>
          <a:bodyPr wrap="none" rtlCol="0">
            <a:spAutoFit/>
          </a:bodyPr>
          <a:lstStyle/>
          <a:p>
            <a:r>
              <a:rPr lang="en-CA" dirty="0" smtClean="0"/>
              <a:t>Debora</a:t>
            </a:r>
            <a:endParaRPr lang="en-CA" dirty="0"/>
          </a:p>
        </p:txBody>
      </p:sp>
    </p:spTree>
    <p:extLst>
      <p:ext uri="{BB962C8B-B14F-4D97-AF65-F5344CB8AC3E}">
        <p14:creationId xmlns:p14="http://schemas.microsoft.com/office/powerpoint/2010/main" val="10375724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s://fbcdn-sphotos-b-a.akamaihd.net/hphotos-ak-ash4/482413_10101650610330742_602549313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8748" y="726309"/>
            <a:ext cx="3344922" cy="59465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18227"/>
            <a:ext cx="8229600" cy="507415"/>
          </a:xfrm>
        </p:spPr>
        <p:txBody>
          <a:bodyPr/>
          <a:lstStyle/>
          <a:p>
            <a:r>
              <a:rPr lang="en-CA" dirty="0" smtClean="0"/>
              <a:t>“Hi” from some TAs in Eureka</a:t>
            </a:r>
            <a:endParaRPr lang="en-CA" dirty="0"/>
          </a:p>
        </p:txBody>
      </p:sp>
      <p:sp>
        <p:nvSpPr>
          <p:cNvPr id="9" name="TextBox 8"/>
          <p:cNvSpPr txBox="1"/>
          <p:nvPr/>
        </p:nvSpPr>
        <p:spPr>
          <a:xfrm>
            <a:off x="88974" y="4176622"/>
            <a:ext cx="1917676" cy="2308324"/>
          </a:xfrm>
          <a:prstGeom prst="rect">
            <a:avLst/>
          </a:prstGeom>
          <a:noFill/>
        </p:spPr>
        <p:txBody>
          <a:bodyPr wrap="square" rtlCol="0">
            <a:spAutoFit/>
          </a:bodyPr>
          <a:lstStyle/>
          <a:p>
            <a:r>
              <a:rPr lang="en-CA" dirty="0" smtClean="0"/>
              <a:t>Dan, Debora and Zen are investigating a hole in the Earth’s ozone layer as the sun rises over the Arctic.</a:t>
            </a:r>
            <a:endParaRPr lang="en-CA" dirty="0"/>
          </a:p>
        </p:txBody>
      </p:sp>
      <p:pic>
        <p:nvPicPr>
          <p:cNvPr id="3074" name="Picture 2" descr="viewfromthepearlridgelabroo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6650" y="3837915"/>
            <a:ext cx="3973029" cy="264703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oadingequipmentat0p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935" y="878041"/>
            <a:ext cx="4197020" cy="3147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799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Tutorials continue this week…</a:t>
            </a:r>
            <a:endParaRPr lang="en-CA" dirty="0"/>
          </a:p>
        </p:txBody>
      </p:sp>
      <p:sp>
        <p:nvSpPr>
          <p:cNvPr id="3" name="Content Placeholder 2"/>
          <p:cNvSpPr>
            <a:spLocks noGrp="1"/>
          </p:cNvSpPr>
          <p:nvPr>
            <p:ph idx="1"/>
          </p:nvPr>
        </p:nvSpPr>
        <p:spPr/>
        <p:txBody>
          <a:bodyPr/>
          <a:lstStyle/>
          <a:p>
            <a:r>
              <a:rPr lang="en-CA" dirty="0" smtClean="0"/>
              <a:t>I have arranged for substitutes for Dan, Debora and Zen</a:t>
            </a:r>
          </a:p>
          <a:p>
            <a:r>
              <a:rPr lang="en-CA" dirty="0" smtClean="0"/>
              <a:t>This week you will be working with your team on a worksheet on Thermal Physics and Heat</a:t>
            </a:r>
          </a:p>
          <a:p>
            <a:r>
              <a:rPr lang="en-CA" dirty="0" smtClean="0"/>
              <a:t>Your TA will be reviewing Chapters 12-16, 19 and 20 for the test on Mar. 6</a:t>
            </a:r>
          </a:p>
          <a:p>
            <a:r>
              <a:rPr lang="en-CA" dirty="0" smtClean="0"/>
              <a:t>The test is one week from right now!</a:t>
            </a:r>
            <a:endParaRPr lang="en-CA" dirty="0"/>
          </a:p>
        </p:txBody>
      </p:sp>
    </p:spTree>
    <p:extLst>
      <p:ext uri="{BB962C8B-B14F-4D97-AF65-F5344CB8AC3E}">
        <p14:creationId xmlns:p14="http://schemas.microsoft.com/office/powerpoint/2010/main" val="373041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80" name="Picture 8" descr="http://www.maths.gla.ac.uk/%7Efhg/waves/transvers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4834" y="4355279"/>
            <a:ext cx="5631120" cy="2502721"/>
          </a:xfrm>
          <a:prstGeom prst="rect">
            <a:avLst/>
          </a:prstGeom>
          <a:noFill/>
          <a:extLst>
            <a:ext uri="{909E8E84-426E-40DD-AFC4-6F175D3DCCD1}">
              <a14:hiddenFill xmlns:a14="http://schemas.microsoft.com/office/drawing/2010/main">
                <a:solidFill>
                  <a:srgbClr val="FFFFFF"/>
                </a:solidFill>
              </a14:hiddenFill>
            </a:ext>
          </a:extLst>
        </p:spPr>
      </p:pic>
      <p:sp>
        <p:nvSpPr>
          <p:cNvPr id="28675" name="Rectangle 3"/>
          <p:cNvSpPr>
            <a:spLocks noGrp="1" noChangeArrowheads="1"/>
          </p:cNvSpPr>
          <p:nvPr>
            <p:ph type="body" idx="1"/>
          </p:nvPr>
        </p:nvSpPr>
        <p:spPr>
          <a:xfrm>
            <a:off x="362607" y="672860"/>
            <a:ext cx="8229600" cy="4113234"/>
          </a:xfrm>
        </p:spPr>
        <p:txBody>
          <a:bodyPr/>
          <a:lstStyle/>
          <a:p>
            <a:pPr>
              <a:lnSpc>
                <a:spcPct val="90000"/>
              </a:lnSpc>
              <a:buFontTx/>
              <a:buNone/>
            </a:pPr>
            <a:r>
              <a:rPr lang="en-US" sz="4000" dirty="0" smtClean="0"/>
              <a:t>Transverse waves</a:t>
            </a:r>
          </a:p>
          <a:p>
            <a:pPr>
              <a:lnSpc>
                <a:spcPct val="90000"/>
              </a:lnSpc>
            </a:pPr>
            <a:r>
              <a:rPr lang="en-US" sz="2800" dirty="0" smtClean="0"/>
              <a:t>Medium vibrates perpendicularly to direction of energy transfer</a:t>
            </a:r>
          </a:p>
          <a:p>
            <a:pPr>
              <a:lnSpc>
                <a:spcPct val="90000"/>
              </a:lnSpc>
            </a:pPr>
            <a:r>
              <a:rPr lang="en-US" sz="2800" dirty="0" smtClean="0"/>
              <a:t>Side-to-side movement</a:t>
            </a:r>
          </a:p>
          <a:p>
            <a:pPr>
              <a:lnSpc>
                <a:spcPct val="90000"/>
              </a:lnSpc>
              <a:buFontTx/>
              <a:buNone/>
            </a:pPr>
            <a:r>
              <a:rPr lang="en-US" sz="2800" dirty="0" smtClean="0"/>
              <a:t>	Examples:</a:t>
            </a:r>
          </a:p>
          <a:p>
            <a:pPr lvl="1">
              <a:lnSpc>
                <a:spcPct val="90000"/>
              </a:lnSpc>
              <a:buFontTx/>
              <a:buChar char="•"/>
            </a:pPr>
            <a:r>
              <a:rPr lang="en-US" sz="2400" dirty="0" smtClean="0"/>
              <a:t>Vibrations in stretched strings of musical instruments</a:t>
            </a:r>
          </a:p>
          <a:p>
            <a:pPr lvl="1">
              <a:lnSpc>
                <a:spcPct val="90000"/>
              </a:lnSpc>
              <a:buFontTx/>
              <a:buChar char="•"/>
            </a:pPr>
            <a:r>
              <a:rPr lang="en-US" sz="2400" dirty="0" smtClean="0"/>
              <a:t>Electromagnetic waves, such as light and radio</a:t>
            </a:r>
          </a:p>
        </p:txBody>
      </p:sp>
      <p:sp>
        <p:nvSpPr>
          <p:cNvPr id="3" name="TextBox 2"/>
          <p:cNvSpPr txBox="1"/>
          <p:nvPr/>
        </p:nvSpPr>
        <p:spPr>
          <a:xfrm rot="16200000">
            <a:off x="7435519" y="5149520"/>
            <a:ext cx="3201517" cy="215444"/>
          </a:xfrm>
          <a:prstGeom prst="rect">
            <a:avLst/>
          </a:prstGeom>
          <a:noFill/>
        </p:spPr>
        <p:txBody>
          <a:bodyPr wrap="none" rtlCol="0">
            <a:spAutoFit/>
          </a:bodyPr>
          <a:lstStyle/>
          <a:p>
            <a:r>
              <a:rPr lang="en-CA" sz="800" dirty="0" smtClean="0"/>
              <a:t>[image from </a:t>
            </a:r>
            <a:r>
              <a:rPr lang="en-CA" sz="800" dirty="0" smtClean="0">
                <a:hlinkClick r:id="rId4"/>
              </a:rPr>
              <a:t>http://www.maths.gla.ac.uk/~fhg/waves/waves1.html</a:t>
            </a:r>
            <a:r>
              <a:rPr lang="en-CA" sz="800" dirty="0" smtClean="0"/>
              <a:t> ]</a:t>
            </a:r>
            <a:endParaRPr lang="en-CA" sz="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6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978568"/>
            <a:ext cx="8229600" cy="1752600"/>
          </a:xfrm>
        </p:spPr>
        <p:txBody>
          <a:bodyPr/>
          <a:lstStyle/>
          <a:p>
            <a:pPr algn="l"/>
            <a:r>
              <a:rPr lang="en-US" sz="2800" dirty="0" smtClean="0"/>
              <a:t>The distance between adjacent peaks in the direction of travel for a transverse wave is its</a:t>
            </a:r>
            <a:endParaRPr lang="en-US" sz="2800" b="1" i="1" dirty="0" smtClean="0">
              <a:latin typeface="Batang" pitchFamily="18" charset="-127"/>
              <a:ea typeface="Batang" pitchFamily="18" charset="-127"/>
            </a:endParaRPr>
          </a:p>
        </p:txBody>
      </p:sp>
      <p:sp>
        <p:nvSpPr>
          <p:cNvPr id="29699" name="Rectangle 3"/>
          <p:cNvSpPr>
            <a:spLocks noGrp="1" noChangeArrowheads="1"/>
          </p:cNvSpPr>
          <p:nvPr>
            <p:ph type="body" idx="1"/>
          </p:nvPr>
        </p:nvSpPr>
        <p:spPr>
          <a:xfrm>
            <a:off x="457200" y="2895600"/>
            <a:ext cx="8229600" cy="3962400"/>
          </a:xfrm>
        </p:spPr>
        <p:txBody>
          <a:bodyPr/>
          <a:lstStyle/>
          <a:p>
            <a:pPr marL="609600" indent="-609600">
              <a:buFontTx/>
              <a:buNone/>
            </a:pPr>
            <a:r>
              <a:rPr lang="en-US" sz="2800" dirty="0" smtClean="0"/>
              <a:t>A.	frequency.</a:t>
            </a:r>
            <a:endParaRPr lang="en-US" sz="2800" dirty="0" smtClean="0">
              <a:ea typeface="Batang" pitchFamily="18" charset="-127"/>
            </a:endParaRPr>
          </a:p>
          <a:p>
            <a:pPr marL="609600" indent="-609600">
              <a:buFontTx/>
              <a:buAutoNum type="alphaUcPeriod" startAt="2"/>
            </a:pPr>
            <a:r>
              <a:rPr lang="en-US" sz="2800" dirty="0" smtClean="0"/>
              <a:t>period.</a:t>
            </a:r>
            <a:r>
              <a:rPr lang="en-US" sz="2800" b="1" dirty="0" smtClean="0">
                <a:ea typeface="Batang" pitchFamily="18" charset="-127"/>
              </a:rPr>
              <a:t> </a:t>
            </a:r>
          </a:p>
          <a:p>
            <a:pPr marL="609600" indent="-609600">
              <a:buFontTx/>
              <a:buAutoNum type="alphaUcPeriod" startAt="2"/>
            </a:pPr>
            <a:r>
              <a:rPr lang="en-US" sz="2800" dirty="0" smtClean="0"/>
              <a:t>wavelength.</a:t>
            </a:r>
            <a:endParaRPr lang="en-US" sz="2800" dirty="0" smtClean="0">
              <a:ea typeface="Batang" pitchFamily="18" charset="-127"/>
            </a:endParaRPr>
          </a:p>
          <a:p>
            <a:pPr marL="609600" indent="-609600">
              <a:buFontTx/>
              <a:buAutoNum type="alphaUcPeriod" startAt="4"/>
            </a:pPr>
            <a:r>
              <a:rPr lang="en-US" sz="2800" dirty="0" smtClean="0"/>
              <a:t>amplitude.</a:t>
            </a:r>
          </a:p>
          <a:p>
            <a:pPr marL="609600" indent="-609600">
              <a:buFontTx/>
              <a:buNone/>
            </a:pPr>
            <a:endParaRPr lang="en-US" sz="2800" dirty="0" smtClean="0"/>
          </a:p>
        </p:txBody>
      </p:sp>
      <p:sp>
        <p:nvSpPr>
          <p:cNvPr id="29700" name="Rectangle 4"/>
          <p:cNvSpPr>
            <a:spLocks noChangeArrowheads="1"/>
          </p:cNvSpPr>
          <p:nvPr/>
        </p:nvSpPr>
        <p:spPr bwMode="auto">
          <a:xfrm>
            <a:off x="0" y="0"/>
            <a:ext cx="9144000" cy="762000"/>
          </a:xfrm>
          <a:prstGeom prst="rect">
            <a:avLst/>
          </a:prstGeom>
          <a:solidFill>
            <a:srgbClr val="3B79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400" b="1">
                <a:solidFill>
                  <a:schemeClr val="bg1"/>
                </a:solidFill>
                <a:cs typeface="Arial" charset="0"/>
              </a:rPr>
              <a:t>Transverse Waves</a:t>
            </a:r>
          </a:p>
          <a:p>
            <a:pPr algn="ctr"/>
            <a:r>
              <a:rPr lang="en-US" sz="2400" b="1">
                <a:solidFill>
                  <a:schemeClr val="bg1"/>
                </a:solidFill>
                <a:cs typeface="Arial" charset="0"/>
              </a:rPr>
              <a:t>CHECK YOUR NEIGHBOR</a:t>
            </a:r>
            <a:r>
              <a:rPr lang="en-US" sz="2400" b="1" i="1">
                <a:solidFill>
                  <a:schemeClr val="folHlink"/>
                </a:solidFill>
                <a:cs typeface="Arial" charset="0"/>
              </a:rPr>
              <a:t> </a:t>
            </a:r>
          </a:p>
        </p:txBody>
      </p:sp>
    </p:spTree>
    <p:extLst>
      <p:ext uri="{BB962C8B-B14F-4D97-AF65-F5344CB8AC3E}">
        <p14:creationId xmlns:p14="http://schemas.microsoft.com/office/powerpoint/2010/main" val="5375422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185195" y="171369"/>
            <a:ext cx="5047647" cy="3153698"/>
          </a:xfrm>
        </p:spPr>
        <p:txBody>
          <a:bodyPr/>
          <a:lstStyle/>
          <a:p>
            <a:pPr eaLnBrk="1" hangingPunct="1"/>
            <a:r>
              <a:rPr lang="en-US" sz="3800" dirty="0" smtClean="0"/>
              <a:t>PHY205H1S </a:t>
            </a:r>
            <a:br>
              <a:rPr lang="en-US" sz="3800" dirty="0" smtClean="0"/>
            </a:br>
            <a:r>
              <a:rPr lang="en-US" sz="3600" dirty="0" smtClean="0"/>
              <a:t>Physics of Everyday Life</a:t>
            </a:r>
            <a:r>
              <a:rPr lang="en-US" sz="3800" dirty="0" smtClean="0"/>
              <a:t/>
            </a:r>
            <a:br>
              <a:rPr lang="en-US" sz="3800" dirty="0" smtClean="0"/>
            </a:br>
            <a:r>
              <a:rPr lang="en-US" sz="3800" dirty="0" smtClean="0">
                <a:latin typeface="Times New Roman" charset="0"/>
              </a:rPr>
              <a:t>Class 13: </a:t>
            </a:r>
            <a:r>
              <a:rPr lang="en-US" sz="3800" b="1" dirty="0" smtClean="0">
                <a:latin typeface="Times New Roman" charset="0"/>
              </a:rPr>
              <a:t>Vibrations and Waves </a:t>
            </a:r>
            <a:endParaRPr lang="en-US" sz="3800" b="1" dirty="0">
              <a:latin typeface="Times New Roman" charset="0"/>
            </a:endParaRPr>
          </a:p>
        </p:txBody>
      </p:sp>
      <p:sp>
        <p:nvSpPr>
          <p:cNvPr id="6" name="Rectangle 3"/>
          <p:cNvSpPr txBox="1">
            <a:spLocks noChangeArrowheads="1"/>
          </p:cNvSpPr>
          <p:nvPr/>
        </p:nvSpPr>
        <p:spPr bwMode="auto">
          <a:xfrm>
            <a:off x="363253" y="3325067"/>
            <a:ext cx="4055637" cy="3216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457200" indent="-457200" algn="l" eaLnBrk="1" hangingPunct="1">
              <a:lnSpc>
                <a:spcPct val="90000"/>
              </a:lnSpc>
              <a:buFont typeface="Arial" pitchFamily="34" charset="0"/>
              <a:buChar char="•"/>
            </a:pPr>
            <a:r>
              <a:rPr lang="en-US" dirty="0"/>
              <a:t>Vibrations of a Pendulum</a:t>
            </a:r>
          </a:p>
          <a:p>
            <a:pPr marL="457200" indent="-457200" algn="l" eaLnBrk="1" hangingPunct="1">
              <a:lnSpc>
                <a:spcPct val="90000"/>
              </a:lnSpc>
              <a:buFont typeface="Arial" pitchFamily="34" charset="0"/>
              <a:buChar char="•"/>
            </a:pPr>
            <a:r>
              <a:rPr lang="en-US" dirty="0"/>
              <a:t>Wave Description</a:t>
            </a:r>
          </a:p>
          <a:p>
            <a:pPr marL="457200" indent="-457200" algn="l" eaLnBrk="1" hangingPunct="1">
              <a:lnSpc>
                <a:spcPct val="90000"/>
              </a:lnSpc>
              <a:buFont typeface="Arial" pitchFamily="34" charset="0"/>
              <a:buChar char="•"/>
            </a:pPr>
            <a:r>
              <a:rPr lang="en-US" dirty="0"/>
              <a:t>Wave Speed</a:t>
            </a:r>
          </a:p>
          <a:p>
            <a:pPr marL="457200" indent="-457200" algn="l" eaLnBrk="1" hangingPunct="1">
              <a:lnSpc>
                <a:spcPct val="90000"/>
              </a:lnSpc>
              <a:buFont typeface="Arial" pitchFamily="34" charset="0"/>
              <a:buChar char="•"/>
            </a:pPr>
            <a:r>
              <a:rPr lang="en-US" dirty="0"/>
              <a:t>Transverse Waves</a:t>
            </a:r>
          </a:p>
          <a:p>
            <a:pPr marL="457200" indent="-457200" algn="l" eaLnBrk="1" hangingPunct="1">
              <a:lnSpc>
                <a:spcPct val="90000"/>
              </a:lnSpc>
              <a:buFont typeface="Arial" pitchFamily="34" charset="0"/>
              <a:buChar char="•"/>
            </a:pPr>
            <a:r>
              <a:rPr lang="en-US" dirty="0"/>
              <a:t>Longitudinal </a:t>
            </a:r>
            <a:r>
              <a:rPr lang="en-US" dirty="0" smtClean="0"/>
              <a:t>Waves</a:t>
            </a:r>
            <a:endParaRPr lang="en-US" dirty="0"/>
          </a:p>
        </p:txBody>
      </p:sp>
      <p:sp>
        <p:nvSpPr>
          <p:cNvPr id="7" name="Rectangle 3"/>
          <p:cNvSpPr txBox="1">
            <a:spLocks noChangeArrowheads="1"/>
          </p:cNvSpPr>
          <p:nvPr/>
        </p:nvSpPr>
        <p:spPr bwMode="auto">
          <a:xfrm>
            <a:off x="4716888" y="3357963"/>
            <a:ext cx="4055637" cy="3216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457200" indent="-457200" algn="l" eaLnBrk="1" hangingPunct="1">
              <a:lnSpc>
                <a:spcPct val="90000"/>
              </a:lnSpc>
              <a:buFont typeface="Arial" pitchFamily="34" charset="0"/>
              <a:buChar char="•"/>
            </a:pPr>
            <a:r>
              <a:rPr lang="en-US" dirty="0" smtClean="0"/>
              <a:t>Wave </a:t>
            </a:r>
            <a:r>
              <a:rPr lang="en-US" dirty="0"/>
              <a:t>Interference</a:t>
            </a:r>
          </a:p>
          <a:p>
            <a:pPr marL="457200" indent="-457200" algn="l" eaLnBrk="1" hangingPunct="1">
              <a:lnSpc>
                <a:spcPct val="90000"/>
              </a:lnSpc>
              <a:buFont typeface="Arial" pitchFamily="34" charset="0"/>
              <a:buChar char="•"/>
            </a:pPr>
            <a:r>
              <a:rPr lang="en-US" dirty="0"/>
              <a:t>Standing Waves</a:t>
            </a:r>
          </a:p>
          <a:p>
            <a:pPr marL="457200" indent="-457200" algn="l" eaLnBrk="1" hangingPunct="1">
              <a:lnSpc>
                <a:spcPct val="90000"/>
              </a:lnSpc>
              <a:buFont typeface="Arial" pitchFamily="34" charset="0"/>
              <a:buChar char="•"/>
            </a:pPr>
            <a:r>
              <a:rPr lang="en-US" dirty="0"/>
              <a:t>Doppler Effect</a:t>
            </a:r>
          </a:p>
          <a:p>
            <a:pPr marL="457200" indent="-457200" algn="l" eaLnBrk="1" hangingPunct="1">
              <a:lnSpc>
                <a:spcPct val="90000"/>
              </a:lnSpc>
              <a:buFont typeface="Arial" pitchFamily="34" charset="0"/>
              <a:buChar char="•"/>
            </a:pPr>
            <a:r>
              <a:rPr lang="en-US" dirty="0"/>
              <a:t>Bow Waves</a:t>
            </a:r>
          </a:p>
          <a:p>
            <a:pPr marL="457200" indent="-457200" algn="l" eaLnBrk="1" hangingPunct="1">
              <a:lnSpc>
                <a:spcPct val="90000"/>
              </a:lnSpc>
              <a:buFont typeface="Arial" pitchFamily="34" charset="0"/>
              <a:buChar char="•"/>
            </a:pPr>
            <a:r>
              <a:rPr lang="en-US" dirty="0"/>
              <a:t>Shock Waves</a:t>
            </a:r>
          </a:p>
          <a:p>
            <a:pPr marL="457200" indent="-457200" algn="l" eaLnBrk="1" hangingPunct="1">
              <a:buFont typeface="Arial" pitchFamily="34" charset="0"/>
              <a:buChar char="•"/>
            </a:pPr>
            <a:endParaRPr lang="en-US" dirty="0" smtClean="0"/>
          </a:p>
          <a:p>
            <a:pPr marL="457200" indent="-457200" algn="l" eaLnBrk="1" hangingPunct="1">
              <a:buFont typeface="Arial" pitchFamily="34" charset="0"/>
              <a:buChar char="•"/>
            </a:pPr>
            <a:endParaRPr 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9773" y="567159"/>
            <a:ext cx="3911158" cy="2487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918751" y="333866"/>
            <a:ext cx="3982180" cy="246221"/>
          </a:xfrm>
          <a:prstGeom prst="rect">
            <a:avLst/>
          </a:prstGeom>
          <a:noFill/>
        </p:spPr>
        <p:txBody>
          <a:bodyPr wrap="none" rtlCol="0">
            <a:spAutoFit/>
          </a:bodyPr>
          <a:lstStyle/>
          <a:p>
            <a:r>
              <a:rPr lang="en-CA" sz="1000" dirty="0" smtClean="0"/>
              <a:t>[</a:t>
            </a:r>
            <a:r>
              <a:rPr lang="en-CA" sz="1000" dirty="0"/>
              <a:t>still from video at </a:t>
            </a:r>
            <a:r>
              <a:rPr lang="en-CA" sz="1000" dirty="0">
                <a:hlinkClick r:id="rId3"/>
              </a:rPr>
              <a:t>http://</a:t>
            </a:r>
            <a:r>
              <a:rPr lang="en-CA" sz="1000" dirty="0" smtClean="0">
                <a:hlinkClick r:id="rId3"/>
              </a:rPr>
              <a:t>www.youtube.com/watch?v=Rp5eg_lk8zA</a:t>
            </a:r>
            <a:r>
              <a:rPr lang="en-CA" sz="1000" dirty="0" smtClean="0"/>
              <a:t> ]</a:t>
            </a:r>
            <a:endParaRPr lang="en-CA" sz="1000" dirty="0"/>
          </a:p>
        </p:txBody>
      </p:sp>
    </p:spTree>
    <p:extLst>
      <p:ext uri="{BB962C8B-B14F-4D97-AF65-F5344CB8AC3E}">
        <p14:creationId xmlns:p14="http://schemas.microsoft.com/office/powerpoint/2010/main" val="31608792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331076" y="212835"/>
            <a:ext cx="8229600" cy="4525963"/>
          </a:xfrm>
        </p:spPr>
        <p:txBody>
          <a:bodyPr/>
          <a:lstStyle/>
          <a:p>
            <a:pPr>
              <a:buFontTx/>
              <a:buNone/>
            </a:pPr>
            <a:r>
              <a:rPr lang="en-US" sz="4000" dirty="0" smtClean="0"/>
              <a:t>Longitudinal waves</a:t>
            </a:r>
          </a:p>
          <a:p>
            <a:r>
              <a:rPr lang="en-US" sz="2800" dirty="0" smtClean="0"/>
              <a:t>Medium vibrates parallel to direction of energy transfer </a:t>
            </a:r>
          </a:p>
          <a:p>
            <a:r>
              <a:rPr lang="en-US" sz="2800" dirty="0" smtClean="0"/>
              <a:t>Backward and forward movement</a:t>
            </a:r>
            <a:r>
              <a:rPr lang="en-US" sz="2800" dirty="0"/>
              <a:t> </a:t>
            </a:r>
            <a:r>
              <a:rPr lang="en-US" sz="2800" dirty="0" smtClean="0"/>
              <a:t>consists of</a:t>
            </a:r>
          </a:p>
          <a:p>
            <a:pPr lvl="1"/>
            <a:r>
              <a:rPr lang="en-US" sz="2400" dirty="0" smtClean="0"/>
              <a:t>compressions (wave compressed)</a:t>
            </a:r>
          </a:p>
          <a:p>
            <a:pPr lvl="1"/>
            <a:r>
              <a:rPr lang="en-US" sz="2400" dirty="0" smtClean="0"/>
              <a:t>rarefactions (stretched region between compressions)</a:t>
            </a:r>
          </a:p>
          <a:p>
            <a:pPr lvl="1">
              <a:buFontTx/>
              <a:buNone/>
            </a:pPr>
            <a:r>
              <a:rPr lang="en-US" sz="2400" dirty="0" smtClean="0"/>
              <a:t>Example: sound waves in solid, liquid, gas</a:t>
            </a:r>
          </a:p>
        </p:txBody>
      </p:sp>
      <p:pic>
        <p:nvPicPr>
          <p:cNvPr id="33800" name="Picture 8" descr="http://www.maths.gla.ac.uk/%7Efhg/waves/longi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123" y="4256691"/>
            <a:ext cx="6366879" cy="24467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rot="16200000">
            <a:off x="7435519" y="5149520"/>
            <a:ext cx="3201517" cy="215444"/>
          </a:xfrm>
          <a:prstGeom prst="rect">
            <a:avLst/>
          </a:prstGeom>
          <a:noFill/>
        </p:spPr>
        <p:txBody>
          <a:bodyPr wrap="none" rtlCol="0">
            <a:spAutoFit/>
          </a:bodyPr>
          <a:lstStyle/>
          <a:p>
            <a:r>
              <a:rPr lang="en-CA" sz="800" dirty="0" smtClean="0"/>
              <a:t>[image from </a:t>
            </a:r>
            <a:r>
              <a:rPr lang="en-CA" sz="800" dirty="0" smtClean="0">
                <a:hlinkClick r:id="rId4"/>
              </a:rPr>
              <a:t>http://www.maths.gla.ac.uk/~fhg/waves/waves1.html</a:t>
            </a:r>
            <a:r>
              <a:rPr lang="en-CA" sz="800" dirty="0" smtClean="0"/>
              <a:t> ]</a:t>
            </a:r>
            <a:endParaRPr lang="en-CA" sz="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7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50349"/>
            <a:ext cx="8229600" cy="1143000"/>
          </a:xfrm>
        </p:spPr>
        <p:txBody>
          <a:bodyPr/>
          <a:lstStyle/>
          <a:p>
            <a:r>
              <a:rPr lang="en-US" dirty="0" smtClean="0"/>
              <a:t>Longitudinal Waves</a:t>
            </a:r>
          </a:p>
        </p:txBody>
      </p:sp>
      <p:sp>
        <p:nvSpPr>
          <p:cNvPr id="34819" name="Rectangle 3"/>
          <p:cNvSpPr>
            <a:spLocks noGrp="1" noChangeArrowheads="1"/>
          </p:cNvSpPr>
          <p:nvPr>
            <p:ph type="body" idx="1"/>
          </p:nvPr>
        </p:nvSpPr>
        <p:spPr>
          <a:xfrm>
            <a:off x="236483" y="1092133"/>
            <a:ext cx="8229600" cy="3274128"/>
          </a:xfrm>
        </p:spPr>
        <p:txBody>
          <a:bodyPr/>
          <a:lstStyle/>
          <a:p>
            <a:pPr lvl="1">
              <a:buFont typeface="Arial" pitchFamily="34" charset="0"/>
              <a:buChar char="•"/>
            </a:pPr>
            <a:r>
              <a:rPr lang="en-US" sz="3200" dirty="0" smtClean="0"/>
              <a:t>Sound is a longitudinal wave.</a:t>
            </a:r>
          </a:p>
          <a:p>
            <a:pPr lvl="1">
              <a:buFont typeface="Arial" pitchFamily="34" charset="0"/>
              <a:buChar char="•"/>
            </a:pPr>
            <a:r>
              <a:rPr lang="en-US" sz="3200" dirty="0" smtClean="0"/>
              <a:t>Compression regions travel at the speed of sound.</a:t>
            </a:r>
          </a:p>
          <a:p>
            <a:pPr lvl="1">
              <a:buFont typeface="Arial" pitchFamily="34" charset="0"/>
              <a:buChar char="•"/>
            </a:pPr>
            <a:r>
              <a:rPr lang="en-US" sz="3200" dirty="0" smtClean="0"/>
              <a:t>In a compression region, the density and pressure of the air is higher than the average density and pressure.</a:t>
            </a:r>
          </a:p>
        </p:txBody>
      </p:sp>
      <p:pic>
        <p:nvPicPr>
          <p:cNvPr id="5" name="Picture 12" descr="http://www.acs.psu.edu/drussell/Demos/waves/Lwave-v8.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17393" y="4262471"/>
            <a:ext cx="7872227" cy="26175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990600"/>
            <a:ext cx="8229600" cy="1752600"/>
          </a:xfrm>
        </p:spPr>
        <p:txBody>
          <a:bodyPr/>
          <a:lstStyle/>
          <a:p>
            <a:pPr algn="l"/>
            <a:r>
              <a:rPr lang="en-US" sz="2400" smtClean="0"/>
              <a:t>The wavelength of a longitudinal wave is the distance between</a:t>
            </a:r>
          </a:p>
        </p:txBody>
      </p:sp>
      <p:sp>
        <p:nvSpPr>
          <p:cNvPr id="35843" name="Rectangle 3"/>
          <p:cNvSpPr>
            <a:spLocks noGrp="1" noChangeArrowheads="1"/>
          </p:cNvSpPr>
          <p:nvPr>
            <p:ph type="body" idx="1"/>
          </p:nvPr>
        </p:nvSpPr>
        <p:spPr>
          <a:xfrm>
            <a:off x="471488" y="2525713"/>
            <a:ext cx="8229600" cy="3962400"/>
          </a:xfrm>
        </p:spPr>
        <p:txBody>
          <a:bodyPr/>
          <a:lstStyle/>
          <a:p>
            <a:pPr marL="609600" indent="-609600">
              <a:buFontTx/>
              <a:buNone/>
            </a:pPr>
            <a:r>
              <a:rPr lang="en-US" sz="2400" dirty="0" smtClean="0"/>
              <a:t>A.	successive compressions.</a:t>
            </a:r>
            <a:endParaRPr lang="en-US" sz="2400" dirty="0" smtClean="0">
              <a:ea typeface="Batang" pitchFamily="18" charset="-127"/>
            </a:endParaRPr>
          </a:p>
          <a:p>
            <a:pPr marL="609600" indent="-609600">
              <a:buFontTx/>
              <a:buAutoNum type="alphaUcPeriod" startAt="2"/>
            </a:pPr>
            <a:r>
              <a:rPr lang="en-US" sz="2400" dirty="0" smtClean="0"/>
              <a:t>successive rarefactions.</a:t>
            </a:r>
            <a:r>
              <a:rPr lang="en-US" sz="2400" b="1" dirty="0" smtClean="0">
                <a:ea typeface="Batang" pitchFamily="18" charset="-127"/>
              </a:rPr>
              <a:t> </a:t>
            </a:r>
          </a:p>
          <a:p>
            <a:pPr marL="609600" indent="-609600">
              <a:buFontTx/>
              <a:buAutoNum type="alphaUcPeriod" startAt="2"/>
            </a:pPr>
            <a:r>
              <a:rPr lang="en-US" sz="2400" dirty="0" smtClean="0"/>
              <a:t>Both A and B. </a:t>
            </a:r>
            <a:endParaRPr lang="en-US" sz="2400" dirty="0" smtClean="0">
              <a:ea typeface="Batang" pitchFamily="18" charset="-127"/>
            </a:endParaRPr>
          </a:p>
          <a:p>
            <a:pPr marL="609600" indent="-609600">
              <a:buFontTx/>
              <a:buAutoNum type="alphaUcPeriod" startAt="4"/>
            </a:pPr>
            <a:r>
              <a:rPr lang="en-US" sz="2400" dirty="0" smtClean="0"/>
              <a:t>None of the above. </a:t>
            </a:r>
          </a:p>
          <a:p>
            <a:pPr marL="609600" indent="-609600">
              <a:buFontTx/>
              <a:buNone/>
            </a:pPr>
            <a:endParaRPr lang="en-US" sz="2400" dirty="0" smtClean="0"/>
          </a:p>
        </p:txBody>
      </p:sp>
      <p:sp>
        <p:nvSpPr>
          <p:cNvPr id="35844" name="Rectangle 4"/>
          <p:cNvSpPr>
            <a:spLocks noChangeArrowheads="1"/>
          </p:cNvSpPr>
          <p:nvPr/>
        </p:nvSpPr>
        <p:spPr bwMode="auto">
          <a:xfrm>
            <a:off x="0" y="0"/>
            <a:ext cx="9144000" cy="762000"/>
          </a:xfrm>
          <a:prstGeom prst="rect">
            <a:avLst/>
          </a:prstGeom>
          <a:solidFill>
            <a:srgbClr val="3B79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400" b="1">
                <a:solidFill>
                  <a:schemeClr val="bg1"/>
                </a:solidFill>
                <a:cs typeface="Arial" charset="0"/>
              </a:rPr>
              <a:t>Longitudinal Waves</a:t>
            </a:r>
          </a:p>
          <a:p>
            <a:pPr algn="ctr"/>
            <a:r>
              <a:rPr lang="en-US" sz="2400" b="1">
                <a:solidFill>
                  <a:schemeClr val="bg1"/>
                </a:solidFill>
                <a:cs typeface="Arial" charset="0"/>
              </a:rPr>
              <a:t>CHECK YOUR NEIGHBOR</a:t>
            </a:r>
            <a:r>
              <a:rPr lang="en-US" sz="2400" b="1" i="1">
                <a:solidFill>
                  <a:schemeClr val="folHlink"/>
                </a:solidFill>
                <a:cs typeface="Arial" charset="0"/>
              </a:rPr>
              <a:t> </a:t>
            </a:r>
          </a:p>
        </p:txBody>
      </p:sp>
    </p:spTree>
    <p:extLst>
      <p:ext uri="{BB962C8B-B14F-4D97-AF65-F5344CB8AC3E}">
        <p14:creationId xmlns:p14="http://schemas.microsoft.com/office/powerpoint/2010/main" val="34934735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6" name="Picture 8" descr="http://www.upscale.utoronto.ca/PHY132S/Waves/03/SuperPos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7172" y="3090042"/>
            <a:ext cx="4600301" cy="4600302"/>
          </a:xfrm>
          <a:prstGeom prst="rect">
            <a:avLst/>
          </a:prstGeom>
          <a:noFill/>
          <a:extLst>
            <a:ext uri="{909E8E84-426E-40DD-AFC4-6F175D3DCCD1}">
              <a14:hiddenFill xmlns:a14="http://schemas.microsoft.com/office/drawing/2010/main">
                <a:solidFill>
                  <a:srgbClr val="FFFFFF"/>
                </a:solidFill>
              </a14:hiddenFill>
            </a:ext>
          </a:extLst>
        </p:spPr>
      </p:pic>
      <p:sp>
        <p:nvSpPr>
          <p:cNvPr id="37891" name="Rectangle 3"/>
          <p:cNvSpPr>
            <a:spLocks noGrp="1" noChangeArrowheads="1"/>
          </p:cNvSpPr>
          <p:nvPr>
            <p:ph type="body" idx="4294967295"/>
          </p:nvPr>
        </p:nvSpPr>
        <p:spPr>
          <a:xfrm>
            <a:off x="318157" y="383628"/>
            <a:ext cx="8296275" cy="3601776"/>
          </a:xfrm>
        </p:spPr>
        <p:txBody>
          <a:bodyPr/>
          <a:lstStyle/>
          <a:p>
            <a:pPr eaLnBrk="1" hangingPunct="1">
              <a:lnSpc>
                <a:spcPct val="90000"/>
              </a:lnSpc>
            </a:pPr>
            <a:r>
              <a:rPr lang="en-US" sz="3000" b="1" dirty="0" smtClean="0"/>
              <a:t>Wave interference</a:t>
            </a:r>
            <a:r>
              <a:rPr lang="en-US" sz="3000" dirty="0" smtClean="0"/>
              <a:t> occurs when two or more waves interact with each other because they occur in the same place at the same time.</a:t>
            </a:r>
          </a:p>
          <a:p>
            <a:pPr eaLnBrk="1" hangingPunct="1">
              <a:lnSpc>
                <a:spcPct val="90000"/>
              </a:lnSpc>
            </a:pPr>
            <a:endParaRPr lang="en-US" sz="3000" dirty="0" smtClean="0"/>
          </a:p>
          <a:p>
            <a:pPr eaLnBrk="1" hangingPunct="1">
              <a:lnSpc>
                <a:spcPct val="90000"/>
              </a:lnSpc>
            </a:pPr>
            <a:r>
              <a:rPr lang="en-US" sz="3000" b="1" dirty="0" smtClean="0"/>
              <a:t>Superposition principle</a:t>
            </a:r>
            <a:r>
              <a:rPr lang="en-US" sz="3000" dirty="0" smtClean="0"/>
              <a:t>: The disturbance due the interference of waves is determined by adding the disturbances produced by each wave.</a:t>
            </a:r>
          </a:p>
          <a:p>
            <a:pPr eaLnBrk="1" hangingPunct="1">
              <a:lnSpc>
                <a:spcPct val="90000"/>
              </a:lnSpc>
            </a:pPr>
            <a:endParaRPr lang="en-US" sz="3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24" name="Picture 12" descr="19_10_Figure"/>
          <p:cNvPicPr>
            <a:picLocks noChangeAspect="1" noChangeArrowheads="1"/>
          </p:cNvPicPr>
          <p:nvPr/>
        </p:nvPicPr>
        <p:blipFill>
          <a:blip r:embed="rId3">
            <a:extLst>
              <a:ext uri="{28A0092B-C50C-407E-A947-70E740481C1C}">
                <a14:useLocalDpi xmlns:a14="http://schemas.microsoft.com/office/drawing/2010/main" val="0"/>
              </a:ext>
            </a:extLst>
          </a:blip>
          <a:srcRect r="52689" b="10233"/>
          <a:stretch>
            <a:fillRect/>
          </a:stretch>
        </p:blipFill>
        <p:spPr bwMode="auto">
          <a:xfrm>
            <a:off x="5329238" y="1635125"/>
            <a:ext cx="36195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38925" name="Picture 13" descr="19_10_Figure"/>
          <p:cNvPicPr>
            <a:picLocks noChangeAspect="1" noChangeArrowheads="1"/>
          </p:cNvPicPr>
          <p:nvPr/>
        </p:nvPicPr>
        <p:blipFill>
          <a:blip r:embed="rId3">
            <a:extLst>
              <a:ext uri="{28A0092B-C50C-407E-A947-70E740481C1C}">
                <a14:useLocalDpi xmlns:a14="http://schemas.microsoft.com/office/drawing/2010/main" val="0"/>
              </a:ext>
            </a:extLst>
          </a:blip>
          <a:srcRect l="50009" b="10233"/>
          <a:stretch>
            <a:fillRect/>
          </a:stretch>
        </p:blipFill>
        <p:spPr bwMode="auto">
          <a:xfrm>
            <a:off x="5108575" y="3662363"/>
            <a:ext cx="3822700" cy="1371600"/>
          </a:xfrm>
          <a:prstGeom prst="rect">
            <a:avLst/>
          </a:prstGeom>
          <a:noFill/>
          <a:extLst>
            <a:ext uri="{909E8E84-426E-40DD-AFC4-6F175D3DCCD1}">
              <a14:hiddenFill xmlns:a14="http://schemas.microsoft.com/office/drawing/2010/main">
                <a:solidFill>
                  <a:srgbClr val="FFFFFF"/>
                </a:solidFill>
              </a14:hiddenFill>
            </a:ext>
          </a:extLst>
        </p:spPr>
      </p:pic>
      <p:sp>
        <p:nvSpPr>
          <p:cNvPr id="38914" name="Rectangle 2"/>
          <p:cNvSpPr>
            <a:spLocks noGrp="1" noChangeArrowheads="1"/>
          </p:cNvSpPr>
          <p:nvPr>
            <p:ph type="title" idx="4294967295"/>
          </p:nvPr>
        </p:nvSpPr>
        <p:spPr>
          <a:xfrm>
            <a:off x="0" y="0"/>
            <a:ext cx="9144000" cy="1009650"/>
          </a:xfrm>
        </p:spPr>
        <p:txBody>
          <a:bodyPr/>
          <a:lstStyle/>
          <a:p>
            <a:pPr eaLnBrk="1" hangingPunct="1"/>
            <a:r>
              <a:rPr lang="en-US" sz="4300" smtClean="0"/>
              <a:t>Wave Interference</a:t>
            </a:r>
          </a:p>
        </p:txBody>
      </p:sp>
      <p:sp>
        <p:nvSpPr>
          <p:cNvPr id="38915" name="Rectangle 3"/>
          <p:cNvSpPr>
            <a:spLocks noGrp="1" noChangeArrowheads="1"/>
          </p:cNvSpPr>
          <p:nvPr>
            <p:ph type="body" idx="4294967295"/>
          </p:nvPr>
        </p:nvSpPr>
        <p:spPr>
          <a:xfrm>
            <a:off x="214313" y="1004888"/>
            <a:ext cx="4929187" cy="5243512"/>
          </a:xfrm>
        </p:spPr>
        <p:txBody>
          <a:bodyPr/>
          <a:lstStyle/>
          <a:p>
            <a:pPr>
              <a:lnSpc>
                <a:spcPct val="90000"/>
              </a:lnSpc>
              <a:buFontTx/>
              <a:buNone/>
            </a:pPr>
            <a:r>
              <a:rPr lang="en-US" sz="2600" b="1" dirty="0" smtClean="0"/>
              <a:t>Constructive interference</a:t>
            </a:r>
            <a:r>
              <a:rPr lang="en-US" sz="2600" dirty="0" smtClean="0"/>
              <a:t> : When the crest of one wave overlaps the crest of another, their individual effects add together to produce a wave of increased amplitude.</a:t>
            </a:r>
          </a:p>
          <a:p>
            <a:pPr>
              <a:lnSpc>
                <a:spcPct val="90000"/>
              </a:lnSpc>
              <a:buFontTx/>
              <a:buNone/>
            </a:pPr>
            <a:r>
              <a:rPr lang="en-US" sz="2600" b="1" dirty="0" smtClean="0"/>
              <a:t>Destructive interference</a:t>
            </a:r>
            <a:r>
              <a:rPr lang="en-US" sz="2600" dirty="0" smtClean="0"/>
              <a:t>: When the crest of one wave overlaps the trough of another, the high part of one wave simply fills in the low part of another. So, their individual effects are reduced (or even canceled out).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8" name="Picture 8" descr="19_12_Figure"/>
          <p:cNvPicPr>
            <a:picLocks noChangeAspect="1" noChangeArrowheads="1"/>
          </p:cNvPicPr>
          <p:nvPr/>
        </p:nvPicPr>
        <p:blipFill>
          <a:blip r:embed="rId3" cstate="print">
            <a:extLst>
              <a:ext uri="{28A0092B-C50C-407E-A947-70E740481C1C}">
                <a14:useLocalDpi xmlns:a14="http://schemas.microsoft.com/office/drawing/2010/main" val="0"/>
              </a:ext>
            </a:extLst>
          </a:blip>
          <a:srcRect b="2942"/>
          <a:stretch>
            <a:fillRect/>
          </a:stretch>
        </p:blipFill>
        <p:spPr bwMode="auto">
          <a:xfrm>
            <a:off x="3910013" y="1606550"/>
            <a:ext cx="5067300" cy="3895725"/>
          </a:xfrm>
          <a:prstGeom prst="rect">
            <a:avLst/>
          </a:prstGeom>
          <a:noFill/>
          <a:extLst>
            <a:ext uri="{909E8E84-426E-40DD-AFC4-6F175D3DCCD1}">
              <a14:hiddenFill xmlns:a14="http://schemas.microsoft.com/office/drawing/2010/main">
                <a:solidFill>
                  <a:srgbClr val="FFFFFF"/>
                </a:solidFill>
              </a14:hiddenFill>
            </a:ext>
          </a:extLst>
        </p:spPr>
      </p:pic>
      <p:sp>
        <p:nvSpPr>
          <p:cNvPr id="40962" name="Rectangle 2"/>
          <p:cNvSpPr>
            <a:spLocks noGrp="1" noChangeArrowheads="1"/>
          </p:cNvSpPr>
          <p:nvPr>
            <p:ph type="title" idx="4294967295"/>
          </p:nvPr>
        </p:nvSpPr>
        <p:spPr>
          <a:xfrm>
            <a:off x="0" y="0"/>
            <a:ext cx="9144000" cy="1009650"/>
          </a:xfrm>
        </p:spPr>
        <p:txBody>
          <a:bodyPr/>
          <a:lstStyle/>
          <a:p>
            <a:pPr eaLnBrk="1" hangingPunct="1"/>
            <a:r>
              <a:rPr lang="en-US" sz="4300" smtClean="0"/>
              <a:t>Standing Waves</a:t>
            </a:r>
          </a:p>
        </p:txBody>
      </p:sp>
      <p:sp>
        <p:nvSpPr>
          <p:cNvPr id="40963" name="Rectangle 3"/>
          <p:cNvSpPr>
            <a:spLocks noGrp="1" noChangeArrowheads="1"/>
          </p:cNvSpPr>
          <p:nvPr>
            <p:ph type="body" idx="4294967295"/>
          </p:nvPr>
        </p:nvSpPr>
        <p:spPr>
          <a:xfrm>
            <a:off x="0" y="1039813"/>
            <a:ext cx="3709988" cy="5511800"/>
          </a:xfrm>
        </p:spPr>
        <p:txBody>
          <a:bodyPr/>
          <a:lstStyle/>
          <a:p>
            <a:r>
              <a:rPr lang="en-US" sz="2400" dirty="0" smtClean="0"/>
              <a:t>If we tie a rope to a wall and shake the free end up and down, we produce a train of waves in the rope.</a:t>
            </a:r>
          </a:p>
          <a:p>
            <a:r>
              <a:rPr lang="en-US" sz="2400" dirty="0" smtClean="0"/>
              <a:t>The wall is too rigid to shake, so the waves are reflected back along the rope.</a:t>
            </a:r>
          </a:p>
          <a:p>
            <a:r>
              <a:rPr lang="en-US" sz="2400" dirty="0" smtClean="0"/>
              <a:t>By shaking the rope just right, we can cause the incident and reflected waves to form a </a:t>
            </a:r>
            <a:r>
              <a:rPr lang="en-US" sz="2400" b="1" dirty="0" smtClean="0"/>
              <a:t>standing wave</a:t>
            </a:r>
            <a:r>
              <a:rPr lang="en-US" sz="2400" dirty="0" smtClean="0"/>
              <a:t>.</a:t>
            </a:r>
            <a:endParaRPr lang="en-US" sz="24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0" y="0"/>
            <a:ext cx="9144000" cy="1009650"/>
          </a:xfrm>
        </p:spPr>
        <p:txBody>
          <a:bodyPr/>
          <a:lstStyle/>
          <a:p>
            <a:pPr eaLnBrk="1" hangingPunct="1"/>
            <a:r>
              <a:rPr lang="en-US" sz="4300" smtClean="0"/>
              <a:t>Standing Waves</a:t>
            </a:r>
          </a:p>
        </p:txBody>
      </p:sp>
      <p:sp>
        <p:nvSpPr>
          <p:cNvPr id="41987" name="Rectangle 3"/>
          <p:cNvSpPr>
            <a:spLocks noGrp="1" noChangeArrowheads="1"/>
          </p:cNvSpPr>
          <p:nvPr>
            <p:ph type="body" idx="4294967295"/>
          </p:nvPr>
        </p:nvSpPr>
        <p:spPr>
          <a:xfrm>
            <a:off x="0" y="1004888"/>
            <a:ext cx="8875986" cy="5243512"/>
          </a:xfrm>
        </p:spPr>
        <p:txBody>
          <a:bodyPr/>
          <a:lstStyle/>
          <a:p>
            <a:pPr>
              <a:spcBef>
                <a:spcPct val="100000"/>
              </a:spcBef>
            </a:pPr>
            <a:r>
              <a:rPr lang="en-US" sz="2400" b="1" dirty="0" smtClean="0"/>
              <a:t>Nodes</a:t>
            </a:r>
            <a:r>
              <a:rPr lang="en-US" sz="2400" dirty="0" smtClean="0"/>
              <a:t> are the regions of minimal or zero displacement, with minimal or zero energy.</a:t>
            </a:r>
          </a:p>
          <a:p>
            <a:pPr>
              <a:spcBef>
                <a:spcPct val="100000"/>
              </a:spcBef>
            </a:pPr>
            <a:r>
              <a:rPr lang="en-US" sz="2400" b="1" dirty="0" smtClean="0"/>
              <a:t>Antinodes</a:t>
            </a:r>
            <a:r>
              <a:rPr lang="en-US" sz="2400" dirty="0" smtClean="0"/>
              <a:t> are the regions of maximum displacement and maximum energy.</a:t>
            </a:r>
          </a:p>
          <a:p>
            <a:pPr>
              <a:spcBef>
                <a:spcPct val="100000"/>
              </a:spcBef>
            </a:pPr>
            <a:r>
              <a:rPr lang="en-US" sz="2400" dirty="0" smtClean="0"/>
              <a:t>Antinodes and nodes occur equally apart from each other.</a:t>
            </a:r>
          </a:p>
        </p:txBody>
      </p:sp>
      <p:pic>
        <p:nvPicPr>
          <p:cNvPr id="41995" name="Picture 11" descr="Harmonic Standing Wav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28085" y="3843009"/>
            <a:ext cx="7248525" cy="35337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rot="16200000">
            <a:off x="6550661" y="4264662"/>
            <a:ext cx="4971233" cy="215444"/>
          </a:xfrm>
          <a:prstGeom prst="rect">
            <a:avLst/>
          </a:prstGeom>
          <a:noFill/>
        </p:spPr>
        <p:txBody>
          <a:bodyPr wrap="none" rtlCol="0">
            <a:spAutoFit/>
          </a:bodyPr>
          <a:lstStyle/>
          <a:p>
            <a:r>
              <a:rPr lang="en-CA" sz="800" dirty="0" smtClean="0"/>
              <a:t>[image from </a:t>
            </a:r>
            <a:r>
              <a:rPr lang="en-CA" sz="800" dirty="0" smtClean="0">
                <a:hlinkClick r:id="rId4"/>
              </a:rPr>
              <a:t>http://en.wikibooks.org/wiki/A-level_Physics_%28Advancing_Physics%29/Standing_Waves</a:t>
            </a:r>
            <a:r>
              <a:rPr lang="en-CA" sz="800" dirty="0" smtClean="0"/>
              <a:t> ]</a:t>
            </a:r>
            <a:endParaRPr lang="en-CA" sz="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6" name="Picture 8" descr="19_13_Figure"/>
          <p:cNvPicPr>
            <a:picLocks noChangeAspect="1" noChangeArrowheads="1"/>
          </p:cNvPicPr>
          <p:nvPr/>
        </p:nvPicPr>
        <p:blipFill>
          <a:blip r:embed="rId3" cstate="print">
            <a:extLst>
              <a:ext uri="{28A0092B-C50C-407E-A947-70E740481C1C}">
                <a14:useLocalDpi xmlns:a14="http://schemas.microsoft.com/office/drawing/2010/main" val="0"/>
              </a:ext>
            </a:extLst>
          </a:blip>
          <a:srcRect b="2692"/>
          <a:stretch>
            <a:fillRect/>
          </a:stretch>
        </p:blipFill>
        <p:spPr bwMode="auto">
          <a:xfrm>
            <a:off x="4645025" y="2041525"/>
            <a:ext cx="4346575" cy="2774950"/>
          </a:xfrm>
          <a:prstGeom prst="rect">
            <a:avLst/>
          </a:prstGeom>
          <a:noFill/>
          <a:extLst>
            <a:ext uri="{909E8E84-426E-40DD-AFC4-6F175D3DCCD1}">
              <a14:hiddenFill xmlns:a14="http://schemas.microsoft.com/office/drawing/2010/main">
                <a:solidFill>
                  <a:srgbClr val="FFFFFF"/>
                </a:solidFill>
              </a14:hiddenFill>
            </a:ext>
          </a:extLst>
        </p:spPr>
      </p:pic>
      <p:sp>
        <p:nvSpPr>
          <p:cNvPr id="43010" name="Rectangle 2"/>
          <p:cNvSpPr>
            <a:spLocks noGrp="1" noChangeArrowheads="1"/>
          </p:cNvSpPr>
          <p:nvPr>
            <p:ph type="title" idx="4294967295"/>
          </p:nvPr>
        </p:nvSpPr>
        <p:spPr>
          <a:xfrm>
            <a:off x="0" y="0"/>
            <a:ext cx="9144000" cy="1009650"/>
          </a:xfrm>
        </p:spPr>
        <p:txBody>
          <a:bodyPr/>
          <a:lstStyle/>
          <a:p>
            <a:pPr eaLnBrk="1" hangingPunct="1"/>
            <a:r>
              <a:rPr lang="en-US" sz="4300" dirty="0" smtClean="0"/>
              <a:t>How to make a standing wave</a:t>
            </a:r>
          </a:p>
        </p:txBody>
      </p:sp>
      <p:sp>
        <p:nvSpPr>
          <p:cNvPr id="43011" name="Rectangle 3"/>
          <p:cNvSpPr>
            <a:spLocks noGrp="1" noChangeArrowheads="1"/>
          </p:cNvSpPr>
          <p:nvPr>
            <p:ph type="body" idx="4294967295"/>
          </p:nvPr>
        </p:nvSpPr>
        <p:spPr>
          <a:xfrm>
            <a:off x="0" y="890588"/>
            <a:ext cx="4638675" cy="5700712"/>
          </a:xfrm>
        </p:spPr>
        <p:txBody>
          <a:bodyPr/>
          <a:lstStyle/>
          <a:p>
            <a:pPr eaLnBrk="1" hangingPunct="1">
              <a:lnSpc>
                <a:spcPct val="90000"/>
              </a:lnSpc>
            </a:pPr>
            <a:r>
              <a:rPr lang="en-US" sz="2400" dirty="0" smtClean="0"/>
              <a:t>Tie a string to a firm support. Shake the string from side to side with your hand. </a:t>
            </a:r>
          </a:p>
          <a:p>
            <a:pPr eaLnBrk="1" hangingPunct="1">
              <a:lnSpc>
                <a:spcPct val="90000"/>
              </a:lnSpc>
            </a:pPr>
            <a:r>
              <a:rPr lang="en-US" sz="2400" dirty="0" smtClean="0"/>
              <a:t>If you shake the string with the right frequency, you will set up a standing wave.</a:t>
            </a:r>
          </a:p>
          <a:p>
            <a:pPr eaLnBrk="1" hangingPunct="1">
              <a:lnSpc>
                <a:spcPct val="90000"/>
              </a:lnSpc>
            </a:pPr>
            <a:r>
              <a:rPr lang="en-US" sz="2400" dirty="0" smtClean="0"/>
              <a:t>If you shake the string with </a:t>
            </a:r>
            <a:r>
              <a:rPr lang="en-US" sz="2400" b="1" dirty="0" smtClean="0"/>
              <a:t>twice</a:t>
            </a:r>
            <a:r>
              <a:rPr lang="en-US" sz="2400" dirty="0" smtClean="0"/>
              <a:t> the frequency, a standing wave of </a:t>
            </a:r>
            <a:r>
              <a:rPr lang="en-US" sz="2400" b="1" dirty="0" smtClean="0"/>
              <a:t>half</a:t>
            </a:r>
            <a:r>
              <a:rPr lang="en-US" sz="2400" dirty="0" smtClean="0"/>
              <a:t> the wavelength, having </a:t>
            </a:r>
            <a:r>
              <a:rPr lang="en-US" sz="2400" b="1" dirty="0" smtClean="0"/>
              <a:t>two</a:t>
            </a:r>
            <a:r>
              <a:rPr lang="en-US" sz="2400" dirty="0" smtClean="0"/>
              <a:t> loops results.</a:t>
            </a:r>
          </a:p>
          <a:p>
            <a:pPr eaLnBrk="1" hangingPunct="1">
              <a:lnSpc>
                <a:spcPct val="90000"/>
              </a:lnSpc>
            </a:pPr>
            <a:r>
              <a:rPr lang="en-US" sz="2400" dirty="0" smtClean="0"/>
              <a:t>If you shake the string with </a:t>
            </a:r>
            <a:r>
              <a:rPr lang="en-US" sz="2400" b="1" dirty="0" smtClean="0"/>
              <a:t>three</a:t>
            </a:r>
            <a:r>
              <a:rPr lang="en-US" sz="2400" dirty="0" smtClean="0"/>
              <a:t> </a:t>
            </a:r>
            <a:r>
              <a:rPr lang="en-US" sz="2400" b="1" dirty="0" smtClean="0"/>
              <a:t>times</a:t>
            </a:r>
            <a:r>
              <a:rPr lang="en-US" sz="2400" dirty="0" smtClean="0"/>
              <a:t> the frequency, a standing wave of </a:t>
            </a:r>
            <a:r>
              <a:rPr lang="en-US" sz="2400" b="1" dirty="0" smtClean="0"/>
              <a:t>one-third</a:t>
            </a:r>
            <a:r>
              <a:rPr lang="en-US" sz="2400" dirty="0" smtClean="0"/>
              <a:t> the wavelength, having </a:t>
            </a:r>
            <a:r>
              <a:rPr lang="en-US" sz="2400" b="1" dirty="0" smtClean="0"/>
              <a:t>three</a:t>
            </a:r>
            <a:r>
              <a:rPr lang="en-US" sz="2400" dirty="0" smtClean="0"/>
              <a:t> loops results.</a:t>
            </a:r>
          </a:p>
        </p:txBody>
      </p:sp>
    </p:spTree>
    <p:extLst>
      <p:ext uri="{BB962C8B-B14F-4D97-AF65-F5344CB8AC3E}">
        <p14:creationId xmlns:p14="http://schemas.microsoft.com/office/powerpoint/2010/main" val="160034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0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0" y="0"/>
            <a:ext cx="9144000" cy="1009650"/>
          </a:xfrm>
        </p:spPr>
        <p:txBody>
          <a:bodyPr/>
          <a:lstStyle/>
          <a:p>
            <a:pPr eaLnBrk="1" hangingPunct="1"/>
            <a:r>
              <a:rPr lang="en-US" sz="4300" smtClean="0"/>
              <a:t>Standing Waves</a:t>
            </a:r>
          </a:p>
        </p:txBody>
      </p:sp>
      <p:sp>
        <p:nvSpPr>
          <p:cNvPr id="44035" name="Rectangle 3"/>
          <p:cNvSpPr>
            <a:spLocks noGrp="1" noChangeArrowheads="1"/>
          </p:cNvSpPr>
          <p:nvPr>
            <p:ph type="body" idx="4294967295"/>
          </p:nvPr>
        </p:nvSpPr>
        <p:spPr>
          <a:xfrm>
            <a:off x="290513" y="1323975"/>
            <a:ext cx="3741737" cy="3109913"/>
          </a:xfrm>
        </p:spPr>
        <p:txBody>
          <a:bodyPr/>
          <a:lstStyle/>
          <a:p>
            <a:pPr eaLnBrk="1" hangingPunct="1"/>
            <a:r>
              <a:rPr lang="en-US" smtClean="0"/>
              <a:t>Examples:</a:t>
            </a:r>
          </a:p>
          <a:p>
            <a:pPr lvl="1" eaLnBrk="1" hangingPunct="1"/>
            <a:r>
              <a:rPr lang="en-US" smtClean="0"/>
              <a:t>Waves in a guitar string</a:t>
            </a:r>
          </a:p>
          <a:p>
            <a:pPr lvl="1" eaLnBrk="1" hangingPunct="1"/>
            <a:r>
              <a:rPr lang="en-US" smtClean="0"/>
              <a:t>Sound waves     in a trumpet  </a:t>
            </a:r>
          </a:p>
        </p:txBody>
      </p:sp>
      <p:pic>
        <p:nvPicPr>
          <p:cNvPr id="44043" name="Picture 11" descr="19_14_Figure"/>
          <p:cNvPicPr>
            <a:picLocks noChangeAspect="1" noChangeArrowheads="1"/>
          </p:cNvPicPr>
          <p:nvPr/>
        </p:nvPicPr>
        <p:blipFill>
          <a:blip r:embed="rId3">
            <a:extLst>
              <a:ext uri="{28A0092B-C50C-407E-A947-70E740481C1C}">
                <a14:useLocalDpi xmlns:a14="http://schemas.microsoft.com/office/drawing/2010/main" val="0"/>
              </a:ext>
            </a:extLst>
          </a:blip>
          <a:srcRect b="3838"/>
          <a:stretch>
            <a:fillRect/>
          </a:stretch>
        </p:blipFill>
        <p:spPr bwMode="auto">
          <a:xfrm>
            <a:off x="6561138" y="3036888"/>
            <a:ext cx="2422525" cy="3524250"/>
          </a:xfrm>
          <a:prstGeom prst="rect">
            <a:avLst/>
          </a:prstGeom>
          <a:noFill/>
          <a:extLst>
            <a:ext uri="{909E8E84-426E-40DD-AFC4-6F175D3DCCD1}">
              <a14:hiddenFill xmlns:a14="http://schemas.microsoft.com/office/drawing/2010/main">
                <a:solidFill>
                  <a:srgbClr val="FFFFFF"/>
                </a:solidFill>
              </a14:hiddenFill>
            </a:ext>
          </a:extLst>
        </p:spPr>
      </p:pic>
      <p:pic>
        <p:nvPicPr>
          <p:cNvPr id="44044" name="Picture 12" descr="25_05_Figure"/>
          <p:cNvPicPr>
            <a:picLocks noChangeAspect="1" noChangeArrowheads="1"/>
          </p:cNvPicPr>
          <p:nvPr/>
        </p:nvPicPr>
        <p:blipFill>
          <a:blip r:embed="rId4">
            <a:extLst>
              <a:ext uri="{28A0092B-C50C-407E-A947-70E740481C1C}">
                <a14:useLocalDpi xmlns:a14="http://schemas.microsoft.com/office/drawing/2010/main" val="0"/>
              </a:ext>
            </a:extLst>
          </a:blip>
          <a:srcRect b="4895"/>
          <a:stretch>
            <a:fillRect/>
          </a:stretch>
        </p:blipFill>
        <p:spPr bwMode="auto">
          <a:xfrm>
            <a:off x="3659188" y="3027363"/>
            <a:ext cx="2803525" cy="356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8670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02" name="Picture 2" descr="21_stt_02_02"/>
          <p:cNvPicPr>
            <a:picLocks noChangeAspect="1" noChangeArrowheads="1"/>
          </p:cNvPicPr>
          <p:nvPr/>
        </p:nvPicPr>
        <p:blipFill>
          <a:blip r:embed="rId3"/>
          <a:srcRect b="65747"/>
          <a:stretch>
            <a:fillRect/>
          </a:stretch>
        </p:blipFill>
        <p:spPr bwMode="auto">
          <a:xfrm>
            <a:off x="0" y="3124200"/>
            <a:ext cx="15383382" cy="2557462"/>
          </a:xfrm>
          <a:prstGeom prst="rect">
            <a:avLst/>
          </a:prstGeom>
          <a:noFill/>
        </p:spPr>
      </p:pic>
      <p:grpSp>
        <p:nvGrpSpPr>
          <p:cNvPr id="2" name="Group 3"/>
          <p:cNvGrpSpPr>
            <a:grpSpLocks/>
          </p:cNvGrpSpPr>
          <p:nvPr/>
        </p:nvGrpSpPr>
        <p:grpSpPr bwMode="auto">
          <a:xfrm>
            <a:off x="2743200" y="228600"/>
            <a:ext cx="3536950" cy="2265363"/>
            <a:chOff x="1501" y="225"/>
            <a:chExt cx="2228" cy="1427"/>
          </a:xfrm>
        </p:grpSpPr>
        <p:pic>
          <p:nvPicPr>
            <p:cNvPr id="256004" name="Picture 4" descr="21_stt_02_01"/>
            <p:cNvPicPr>
              <a:picLocks noChangeAspect="1" noChangeArrowheads="1"/>
            </p:cNvPicPr>
            <p:nvPr/>
          </p:nvPicPr>
          <p:blipFill>
            <a:blip r:embed="rId4"/>
            <a:srcRect/>
            <a:stretch>
              <a:fillRect/>
            </a:stretch>
          </p:blipFill>
          <p:spPr bwMode="auto">
            <a:xfrm>
              <a:off x="1501" y="225"/>
              <a:ext cx="2228" cy="1378"/>
            </a:xfrm>
            <a:prstGeom prst="rect">
              <a:avLst/>
            </a:prstGeom>
            <a:noFill/>
          </p:spPr>
        </p:pic>
        <p:sp>
          <p:nvSpPr>
            <p:cNvPr id="256005" name="Rectangle 5"/>
            <p:cNvSpPr>
              <a:spLocks noChangeArrowheads="1"/>
            </p:cNvSpPr>
            <p:nvPr/>
          </p:nvSpPr>
          <p:spPr bwMode="auto">
            <a:xfrm>
              <a:off x="1888" y="1434"/>
              <a:ext cx="1476" cy="218"/>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grpSp>
      <p:sp>
        <p:nvSpPr>
          <p:cNvPr id="256006" name="Text Box 6"/>
          <p:cNvSpPr txBox="1">
            <a:spLocks noChangeArrowheads="1"/>
          </p:cNvSpPr>
          <p:nvPr/>
        </p:nvSpPr>
        <p:spPr bwMode="auto">
          <a:xfrm>
            <a:off x="304800" y="1752600"/>
            <a:ext cx="8159750" cy="1569660"/>
          </a:xfrm>
          <a:prstGeom prst="rect">
            <a:avLst/>
          </a:prstGeom>
          <a:noFill/>
          <a:ln w="9525">
            <a:noFill/>
            <a:miter lim="800000"/>
            <a:headEnd/>
            <a:tailEnd/>
          </a:ln>
          <a:effectLst/>
        </p:spPr>
        <p:txBody>
          <a:bodyPr wrap="square">
            <a:prstTxWarp prst="textNoShape">
              <a:avLst/>
            </a:prstTxWarp>
            <a:spAutoFit/>
          </a:bodyPr>
          <a:lstStyle/>
          <a:p>
            <a:r>
              <a:rPr lang="en-US" sz="2400" dirty="0">
                <a:solidFill>
                  <a:srgbClr val="316598"/>
                </a:solidFill>
              </a:rPr>
              <a:t>A standing wave on a string vibrates as shown at the top. Suppose </a:t>
            </a:r>
            <a:r>
              <a:rPr lang="en-US" sz="2400" dirty="0" smtClean="0">
                <a:solidFill>
                  <a:srgbClr val="316598"/>
                </a:solidFill>
              </a:rPr>
              <a:t>the frequency is doubled while the </a:t>
            </a:r>
            <a:r>
              <a:rPr lang="en-US" sz="2400" dirty="0">
                <a:solidFill>
                  <a:srgbClr val="316598"/>
                </a:solidFill>
              </a:rPr>
              <a:t>tension</a:t>
            </a:r>
            <a:r>
              <a:rPr lang="en-US" sz="2400" dirty="0" smtClean="0">
                <a:solidFill>
                  <a:srgbClr val="316598"/>
                </a:solidFill>
              </a:rPr>
              <a:t> and </a:t>
            </a:r>
            <a:r>
              <a:rPr lang="en-US" sz="2400" dirty="0">
                <a:solidFill>
                  <a:srgbClr val="316598"/>
                </a:solidFill>
              </a:rPr>
              <a:t>the length of the string are held constant. Which standing wave pattern is produced?</a:t>
            </a:r>
          </a:p>
        </p:txBody>
      </p:sp>
      <p:pic>
        <p:nvPicPr>
          <p:cNvPr id="8" name="Picture 2" descr="21_stt_02_02"/>
          <p:cNvPicPr>
            <a:picLocks noChangeAspect="1" noChangeArrowheads="1"/>
          </p:cNvPicPr>
          <p:nvPr/>
        </p:nvPicPr>
        <p:blipFill>
          <a:blip r:embed="rId3"/>
          <a:srcRect b="65747"/>
          <a:stretch>
            <a:fillRect/>
          </a:stretch>
        </p:blipFill>
        <p:spPr bwMode="auto">
          <a:xfrm>
            <a:off x="-9372600" y="4800600"/>
            <a:ext cx="15383382" cy="2557462"/>
          </a:xfrm>
          <a:prstGeom prst="rect">
            <a:avLst/>
          </a:prstGeom>
          <a:noFill/>
        </p:spPr>
      </p:pic>
    </p:spTree>
    <p:extLst>
      <p:ext uri="{BB962C8B-B14F-4D97-AF65-F5344CB8AC3E}">
        <p14:creationId xmlns:p14="http://schemas.microsoft.com/office/powerpoint/2010/main" val="41744801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0" name="Picture 8" descr="https://webspace.utexas.edu/cokerwr/www/index.html/wat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3560" y="4989573"/>
            <a:ext cx="3638550" cy="1590675"/>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title" idx="4294967295"/>
          </p:nvPr>
        </p:nvSpPr>
        <p:spPr>
          <a:xfrm>
            <a:off x="249838" y="0"/>
            <a:ext cx="8515790" cy="1009650"/>
          </a:xfrm>
        </p:spPr>
        <p:txBody>
          <a:bodyPr/>
          <a:lstStyle/>
          <a:p>
            <a:pPr eaLnBrk="1" hangingPunct="1"/>
            <a:r>
              <a:rPr lang="en-US" sz="4300" dirty="0" smtClean="0"/>
              <a:t>Vibrations and Waves</a:t>
            </a:r>
            <a:endParaRPr lang="en-US" dirty="0" smtClean="0"/>
          </a:p>
        </p:txBody>
      </p:sp>
      <p:sp>
        <p:nvSpPr>
          <p:cNvPr id="8195" name="Rectangle 3"/>
          <p:cNvSpPr>
            <a:spLocks noGrp="1" noChangeArrowheads="1"/>
          </p:cNvSpPr>
          <p:nvPr>
            <p:ph type="body" idx="4294967295"/>
          </p:nvPr>
        </p:nvSpPr>
        <p:spPr>
          <a:xfrm>
            <a:off x="315314" y="821613"/>
            <a:ext cx="8686796" cy="1170753"/>
          </a:xfrm>
        </p:spPr>
        <p:txBody>
          <a:bodyPr/>
          <a:lstStyle/>
          <a:p>
            <a:r>
              <a:rPr lang="en-US" dirty="0" smtClean="0"/>
              <a:t>A </a:t>
            </a:r>
            <a:r>
              <a:rPr lang="en-US" i="1" dirty="0" smtClean="0"/>
              <a:t>vibration </a:t>
            </a:r>
            <a:r>
              <a:rPr lang="en-US" dirty="0" smtClean="0"/>
              <a:t>is a periodic linear motion of a particle about an equilibrium position. </a:t>
            </a:r>
          </a:p>
        </p:txBody>
      </p:sp>
      <p:sp>
        <p:nvSpPr>
          <p:cNvPr id="5" name="Rectangle 3"/>
          <p:cNvSpPr txBox="1">
            <a:spLocks noChangeArrowheads="1"/>
          </p:cNvSpPr>
          <p:nvPr/>
        </p:nvSpPr>
        <p:spPr bwMode="auto">
          <a:xfrm>
            <a:off x="315314" y="1876095"/>
            <a:ext cx="8515790" cy="3673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dirty="0" smtClean="0"/>
              <a:t>When many particles vibrate and carry energy through space, this is a </a:t>
            </a:r>
            <a:r>
              <a:rPr lang="en-US" i="1" dirty="0" smtClean="0"/>
              <a:t>wave. </a:t>
            </a:r>
            <a:r>
              <a:rPr lang="en-US" dirty="0" smtClean="0"/>
              <a:t>A wave extends from one place to another.</a:t>
            </a:r>
          </a:p>
          <a:p>
            <a:r>
              <a:rPr lang="en-US" dirty="0" smtClean="0"/>
              <a:t>Examples are:</a:t>
            </a:r>
          </a:p>
          <a:p>
            <a:pPr lvl="1"/>
            <a:r>
              <a:rPr lang="en-US" dirty="0" smtClean="0"/>
              <a:t>water waves</a:t>
            </a:r>
          </a:p>
          <a:p>
            <a:pPr lvl="1"/>
            <a:r>
              <a:rPr lang="en-US" dirty="0" smtClean="0"/>
              <a:t>light, which is an electromagnetic wave</a:t>
            </a:r>
          </a:p>
          <a:p>
            <a:pPr lvl="1"/>
            <a:r>
              <a:rPr lang="en-US" dirty="0" smtClean="0"/>
              <a:t>sound</a:t>
            </a:r>
          </a:p>
        </p:txBody>
      </p:sp>
      <p:sp>
        <p:nvSpPr>
          <p:cNvPr id="2" name="TextBox 1"/>
          <p:cNvSpPr txBox="1"/>
          <p:nvPr/>
        </p:nvSpPr>
        <p:spPr>
          <a:xfrm>
            <a:off x="2569779" y="6580248"/>
            <a:ext cx="6574221" cy="246221"/>
          </a:xfrm>
          <a:prstGeom prst="rect">
            <a:avLst/>
          </a:prstGeom>
          <a:noFill/>
        </p:spPr>
        <p:txBody>
          <a:bodyPr wrap="square" rtlCol="0">
            <a:spAutoFit/>
          </a:bodyPr>
          <a:lstStyle/>
          <a:p>
            <a:r>
              <a:rPr lang="en-CA" sz="1000" dirty="0" smtClean="0"/>
              <a:t>[image from </a:t>
            </a:r>
            <a:r>
              <a:rPr lang="en-CA" sz="1000" dirty="0" smtClean="0">
                <a:hlinkClick r:id="rId4"/>
              </a:rPr>
              <a:t>https://webspace.utexas.edu/cokerwr/www/index.html/waves.html</a:t>
            </a:r>
            <a:r>
              <a:rPr lang="en-CA" sz="1000" dirty="0" smtClean="0"/>
              <a:t> ©1999 by Daniel A. Russell ]</a:t>
            </a:r>
            <a:endParaRPr lang="en-CA"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72966" y="132748"/>
            <a:ext cx="8229600" cy="623996"/>
          </a:xfrm>
        </p:spPr>
        <p:txBody>
          <a:bodyPr/>
          <a:lstStyle/>
          <a:p>
            <a:r>
              <a:rPr lang="en-US" dirty="0" smtClean="0"/>
              <a:t>Waves in 2D or 3D</a:t>
            </a:r>
          </a:p>
        </p:txBody>
      </p:sp>
      <p:sp>
        <p:nvSpPr>
          <p:cNvPr id="45059" name="Rectangle 3"/>
          <p:cNvSpPr>
            <a:spLocks noGrp="1" noChangeArrowheads="1"/>
          </p:cNvSpPr>
          <p:nvPr>
            <p:ph type="body" idx="1"/>
          </p:nvPr>
        </p:nvSpPr>
        <p:spPr>
          <a:xfrm>
            <a:off x="261258" y="953815"/>
            <a:ext cx="8551666" cy="1378568"/>
          </a:xfrm>
        </p:spPr>
        <p:txBody>
          <a:bodyPr/>
          <a:lstStyle/>
          <a:p>
            <a:pPr>
              <a:lnSpc>
                <a:spcPct val="90000"/>
              </a:lnSpc>
            </a:pPr>
            <a:r>
              <a:rPr lang="en-US" sz="2800" dirty="0" smtClean="0"/>
              <a:t>As wave energy leaves a source, the regions of crests are circles or spheres around the source, which spread out at the speed of the wave</a:t>
            </a:r>
          </a:p>
        </p:txBody>
      </p:sp>
      <p:pic>
        <p:nvPicPr>
          <p:cNvPr id="7" name="Picture 6" descr="dipole0.gif"/>
          <p:cNvPicPr>
            <a:picLocks noChangeAspect="1"/>
          </p:cNvPicPr>
          <p:nvPr/>
        </p:nvPicPr>
        <p:blipFill>
          <a:blip r:embed="rId3"/>
          <a:stretch>
            <a:fillRect/>
          </a:stretch>
        </p:blipFill>
        <p:spPr>
          <a:xfrm>
            <a:off x="2816977" y="2352805"/>
            <a:ext cx="3657600" cy="36576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20_21_01"/>
          <p:cNvPicPr>
            <a:picLocks noChangeAspect="1" noChangeArrowheads="1"/>
          </p:cNvPicPr>
          <p:nvPr/>
        </p:nvPicPr>
        <p:blipFill>
          <a:blip r:embed="rId3"/>
          <a:srcRect/>
          <a:stretch>
            <a:fillRect/>
          </a:stretch>
        </p:blipFill>
        <p:spPr bwMode="auto">
          <a:xfrm>
            <a:off x="1842052" y="499493"/>
            <a:ext cx="5226842" cy="674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425148" y="499493"/>
            <a:ext cx="503582" cy="29563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058" name="Rectangle 2"/>
          <p:cNvSpPr>
            <a:spLocks noGrp="1" noChangeArrowheads="1"/>
          </p:cNvSpPr>
          <p:nvPr>
            <p:ph type="title"/>
          </p:nvPr>
        </p:nvSpPr>
        <p:spPr>
          <a:xfrm>
            <a:off x="472966" y="132748"/>
            <a:ext cx="8229600" cy="623996"/>
          </a:xfrm>
        </p:spPr>
        <p:txBody>
          <a:bodyPr/>
          <a:lstStyle/>
          <a:p>
            <a:r>
              <a:rPr lang="en-US" dirty="0" smtClean="0"/>
              <a:t>Waves in 2D or 3D</a:t>
            </a:r>
          </a:p>
        </p:txBody>
      </p:sp>
    </p:spTree>
    <p:extLst>
      <p:ext uri="{BB962C8B-B14F-4D97-AF65-F5344CB8AC3E}">
        <p14:creationId xmlns:p14="http://schemas.microsoft.com/office/powerpoint/2010/main" val="17855577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title"/>
          </p:nvPr>
        </p:nvSpPr>
        <p:spPr>
          <a:xfrm>
            <a:off x="457200" y="152400"/>
            <a:ext cx="8229600" cy="334963"/>
          </a:xfrm>
        </p:spPr>
        <p:txBody>
          <a:bodyPr/>
          <a:lstStyle/>
          <a:p>
            <a:r>
              <a:rPr lang="en-US" sz="4000"/>
              <a:t>Doppler Effect</a:t>
            </a:r>
          </a:p>
        </p:txBody>
      </p:sp>
      <p:pic>
        <p:nvPicPr>
          <p:cNvPr id="131074" name="Picture 2" descr="http://www.physicsclassroom.com/class/waves/u10l3d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745" y="1193289"/>
            <a:ext cx="6777459" cy="368926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057799" y="6593138"/>
            <a:ext cx="5086201" cy="276999"/>
          </a:xfrm>
          <a:prstGeom prst="rect">
            <a:avLst/>
          </a:prstGeom>
          <a:noFill/>
        </p:spPr>
        <p:txBody>
          <a:bodyPr wrap="none" rtlCol="0">
            <a:spAutoFit/>
          </a:bodyPr>
          <a:lstStyle/>
          <a:p>
            <a:r>
              <a:rPr lang="en-CA" sz="1200" dirty="0" smtClean="0"/>
              <a:t>[image from </a:t>
            </a:r>
            <a:r>
              <a:rPr lang="en-CA" sz="1200" dirty="0" smtClean="0">
                <a:hlinkClick r:id="rId3"/>
              </a:rPr>
              <a:t>http://www.physicsclassroom.com/class/waves/u10l3d.cfm</a:t>
            </a:r>
            <a:r>
              <a:rPr lang="en-CA" sz="1200" dirty="0" smtClean="0"/>
              <a:t> ]</a:t>
            </a:r>
            <a:endParaRPr lang="en-CA" sz="1200" dirty="0"/>
          </a:p>
        </p:txBody>
      </p:sp>
    </p:spTree>
    <p:extLst>
      <p:ext uri="{BB962C8B-B14F-4D97-AF65-F5344CB8AC3E}">
        <p14:creationId xmlns:p14="http://schemas.microsoft.com/office/powerpoint/2010/main" val="29918163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72966" y="132748"/>
            <a:ext cx="8229600" cy="623996"/>
          </a:xfrm>
        </p:spPr>
        <p:txBody>
          <a:bodyPr/>
          <a:lstStyle/>
          <a:p>
            <a:r>
              <a:rPr lang="en-US" dirty="0" smtClean="0"/>
              <a:t>Doppler Effect</a:t>
            </a:r>
          </a:p>
        </p:txBody>
      </p:sp>
      <p:sp>
        <p:nvSpPr>
          <p:cNvPr id="45059" name="Rectangle 3"/>
          <p:cNvSpPr>
            <a:spLocks noGrp="1" noChangeArrowheads="1"/>
          </p:cNvSpPr>
          <p:nvPr>
            <p:ph type="body" idx="1"/>
          </p:nvPr>
        </p:nvSpPr>
        <p:spPr>
          <a:xfrm>
            <a:off x="261258" y="953815"/>
            <a:ext cx="8551666" cy="2941092"/>
          </a:xfrm>
        </p:spPr>
        <p:txBody>
          <a:bodyPr/>
          <a:lstStyle/>
          <a:p>
            <a:pPr>
              <a:lnSpc>
                <a:spcPct val="90000"/>
              </a:lnSpc>
            </a:pPr>
            <a:r>
              <a:rPr lang="en-US" sz="2800" dirty="0" smtClean="0"/>
              <a:t>If a sound source is not moving relative to you, you hear the “rest frequency” of the emitted sound.</a:t>
            </a:r>
          </a:p>
          <a:p>
            <a:pPr>
              <a:lnSpc>
                <a:spcPct val="90000"/>
              </a:lnSpc>
            </a:pPr>
            <a:r>
              <a:rPr lang="en-US" sz="2800" dirty="0" smtClean="0"/>
              <a:t>If the source is moving toward you, you will hear a frequency that is higher than the rest frequency.</a:t>
            </a:r>
          </a:p>
          <a:p>
            <a:pPr>
              <a:lnSpc>
                <a:spcPct val="90000"/>
              </a:lnSpc>
            </a:pPr>
            <a:r>
              <a:rPr lang="en-US" sz="2800" dirty="0" smtClean="0"/>
              <a:t>If the source is moving away from you, you will hear a frequency that is lower than the rest frequency.</a:t>
            </a:r>
          </a:p>
        </p:txBody>
      </p:sp>
      <p:pic>
        <p:nvPicPr>
          <p:cNvPr id="4506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894906"/>
            <a:ext cx="4476750"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txBox="1">
            <a:spLocks noChangeArrowheads="1"/>
          </p:cNvSpPr>
          <p:nvPr/>
        </p:nvSpPr>
        <p:spPr bwMode="auto">
          <a:xfrm>
            <a:off x="315310" y="3894906"/>
            <a:ext cx="4256689" cy="277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90000"/>
              </a:lnSpc>
            </a:pPr>
            <a:r>
              <a:rPr lang="en-US" sz="2800" dirty="0" smtClean="0"/>
              <a:t>By measuring the difference between the observed and known rest frequencies, you can determine the speed of the source.</a:t>
            </a:r>
          </a:p>
        </p:txBody>
      </p:sp>
    </p:spTree>
    <p:extLst>
      <p:ext uri="{BB962C8B-B14F-4D97-AF65-F5344CB8AC3E}">
        <p14:creationId xmlns:p14="http://schemas.microsoft.com/office/powerpoint/2010/main" val="271113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685800" y="914400"/>
            <a:ext cx="7848600" cy="2041525"/>
          </a:xfrm>
          <a:prstGeom prst="rect">
            <a:avLst/>
          </a:prstGeom>
          <a:noFill/>
          <a:ln w="9525">
            <a:noFill/>
            <a:miter lim="800000"/>
            <a:headEnd/>
            <a:tailEnd/>
          </a:ln>
          <a:effectLst/>
        </p:spPr>
        <p:txBody>
          <a:bodyPr>
            <a:prstTxWarp prst="textNoShape">
              <a:avLst/>
            </a:prstTxWarp>
            <a:spAutoFit/>
          </a:bodyPr>
          <a:lstStyle/>
          <a:p>
            <a:r>
              <a:rPr lang="en-US" sz="3200" dirty="0">
                <a:latin typeface="Times New Roman" charset="0"/>
              </a:rPr>
              <a:t>Valerie is standing in the middle of the road, as a police car approaches her at a constant speed, </a:t>
            </a:r>
            <a:r>
              <a:rPr lang="en-US" sz="3200" i="1" dirty="0">
                <a:latin typeface="Times New Roman" charset="0"/>
              </a:rPr>
              <a:t>v</a:t>
            </a:r>
            <a:r>
              <a:rPr lang="en-US" sz="3200" dirty="0">
                <a:latin typeface="Times New Roman" charset="0"/>
              </a:rPr>
              <a:t>.  The siren on the police car emits a “rest frequency” of </a:t>
            </a:r>
            <a:r>
              <a:rPr lang="en-US" sz="3200" i="1" dirty="0">
                <a:latin typeface="Times New Roman" charset="0"/>
              </a:rPr>
              <a:t>f</a:t>
            </a:r>
            <a:r>
              <a:rPr lang="en-US" sz="3200" baseline="-25000" dirty="0">
                <a:latin typeface="Times New Roman" charset="0"/>
              </a:rPr>
              <a:t>0</a:t>
            </a:r>
            <a:r>
              <a:rPr lang="en-US" sz="3200" dirty="0">
                <a:latin typeface="Times New Roman" charset="0"/>
              </a:rPr>
              <a:t>.</a:t>
            </a:r>
          </a:p>
        </p:txBody>
      </p:sp>
      <p:sp>
        <p:nvSpPr>
          <p:cNvPr id="48131" name="Text Box 3"/>
          <p:cNvSpPr txBox="1">
            <a:spLocks noChangeArrowheads="1"/>
          </p:cNvSpPr>
          <p:nvPr/>
        </p:nvSpPr>
        <p:spPr bwMode="auto">
          <a:xfrm>
            <a:off x="1905000" y="152400"/>
            <a:ext cx="5776913" cy="701675"/>
          </a:xfrm>
          <a:prstGeom prst="rect">
            <a:avLst/>
          </a:prstGeom>
          <a:noFill/>
          <a:ln w="9525">
            <a:noFill/>
            <a:miter lim="800000"/>
            <a:headEnd/>
            <a:tailEnd/>
          </a:ln>
          <a:effectLst/>
        </p:spPr>
        <p:txBody>
          <a:bodyPr wrap="none">
            <a:prstTxWarp prst="textNoShape">
              <a:avLst/>
            </a:prstTxWarp>
            <a:spAutoFit/>
          </a:bodyPr>
          <a:lstStyle/>
          <a:p>
            <a:r>
              <a:rPr lang="en-US" sz="4000"/>
              <a:t>Which statement is true?</a:t>
            </a:r>
          </a:p>
        </p:txBody>
      </p:sp>
      <p:sp>
        <p:nvSpPr>
          <p:cNvPr id="48132" name="Text Box 4"/>
          <p:cNvSpPr txBox="1">
            <a:spLocks noChangeArrowheads="1"/>
          </p:cNvSpPr>
          <p:nvPr/>
        </p:nvSpPr>
        <p:spPr bwMode="auto">
          <a:xfrm>
            <a:off x="762000" y="2971800"/>
            <a:ext cx="8001000" cy="3503613"/>
          </a:xfrm>
          <a:prstGeom prst="rect">
            <a:avLst/>
          </a:prstGeom>
          <a:noFill/>
          <a:ln w="9525">
            <a:noFill/>
            <a:miter lim="800000"/>
            <a:headEnd/>
            <a:tailEnd/>
          </a:ln>
          <a:effectLst/>
        </p:spPr>
        <p:txBody>
          <a:bodyPr>
            <a:prstTxWarp prst="textNoShape">
              <a:avLst/>
            </a:prstTxWarp>
            <a:spAutoFit/>
          </a:bodyPr>
          <a:lstStyle/>
          <a:p>
            <a:pPr marL="457200" indent="-457200">
              <a:buFontTx/>
              <a:buAutoNum type="alphaUcPeriod"/>
            </a:pPr>
            <a:r>
              <a:rPr lang="en-US" sz="3200" dirty="0"/>
              <a:t>The frequency she hears rises steadily as the police car gets closer and closer.</a:t>
            </a:r>
          </a:p>
          <a:p>
            <a:pPr marL="457200" indent="-457200">
              <a:buFontTx/>
              <a:buAutoNum type="alphaUcPeriod"/>
            </a:pPr>
            <a:r>
              <a:rPr lang="en-US" sz="3200" dirty="0"/>
              <a:t>The frequency she hears steadily decreases as the police car gets closer and closer.</a:t>
            </a:r>
          </a:p>
          <a:p>
            <a:pPr marL="457200" indent="-457200">
              <a:buFontTx/>
              <a:buAutoNum type="alphaUcPeriod"/>
            </a:pPr>
            <a:r>
              <a:rPr lang="en-US" sz="3200" dirty="0"/>
              <a:t>The frequency she hears does not change as the police car gets closer.</a:t>
            </a:r>
          </a:p>
        </p:txBody>
      </p:sp>
    </p:spTree>
    <p:extLst>
      <p:ext uri="{BB962C8B-B14F-4D97-AF65-F5344CB8AC3E}">
        <p14:creationId xmlns:p14="http://schemas.microsoft.com/office/powerpoint/2010/main" val="32256008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533400" y="921026"/>
            <a:ext cx="8458200" cy="2062103"/>
          </a:xfrm>
          <a:prstGeom prst="rect">
            <a:avLst/>
          </a:prstGeom>
          <a:noFill/>
          <a:ln w="9525">
            <a:noFill/>
            <a:miter lim="800000"/>
            <a:headEnd/>
            <a:tailEnd/>
          </a:ln>
          <a:effectLst/>
        </p:spPr>
        <p:txBody>
          <a:bodyPr>
            <a:prstTxWarp prst="textNoShape">
              <a:avLst/>
            </a:prstTxWarp>
            <a:spAutoFit/>
          </a:bodyPr>
          <a:lstStyle/>
          <a:p>
            <a:r>
              <a:rPr lang="en-US" sz="3200" dirty="0">
                <a:latin typeface="Times New Roman" charset="0"/>
              </a:rPr>
              <a:t>Valerie is standing in the middle of the road, </a:t>
            </a:r>
            <a:r>
              <a:rPr lang="en-US" sz="3200" dirty="0" smtClean="0">
                <a:latin typeface="Times New Roman" charset="0"/>
              </a:rPr>
              <a:t>listening to the siren of a </a:t>
            </a:r>
            <a:r>
              <a:rPr lang="en-US" sz="3200" dirty="0">
                <a:latin typeface="Times New Roman" charset="0"/>
              </a:rPr>
              <a:t>police car </a:t>
            </a:r>
            <a:r>
              <a:rPr lang="en-US" sz="3200" dirty="0" smtClean="0">
                <a:latin typeface="Times New Roman" charset="0"/>
              </a:rPr>
              <a:t>approaching her </a:t>
            </a:r>
            <a:r>
              <a:rPr lang="en-US" sz="3200" dirty="0">
                <a:latin typeface="Times New Roman" charset="0"/>
              </a:rPr>
              <a:t>at a constant speed, </a:t>
            </a:r>
            <a:r>
              <a:rPr lang="en-US" sz="3200" i="1" dirty="0">
                <a:latin typeface="Times New Roman" charset="0"/>
              </a:rPr>
              <a:t>v</a:t>
            </a:r>
            <a:r>
              <a:rPr lang="en-US" sz="3200" dirty="0">
                <a:latin typeface="Times New Roman" charset="0"/>
              </a:rPr>
              <a:t>. </a:t>
            </a:r>
            <a:r>
              <a:rPr lang="en-US" sz="3200" dirty="0" smtClean="0">
                <a:latin typeface="Times New Roman" charset="0"/>
              </a:rPr>
              <a:t>Daniel is listening to a similar siren on a police car that is not moving. </a:t>
            </a:r>
            <a:endParaRPr lang="en-US" sz="3200" dirty="0">
              <a:latin typeface="Times New Roman" charset="0"/>
            </a:endParaRPr>
          </a:p>
        </p:txBody>
      </p:sp>
      <p:sp>
        <p:nvSpPr>
          <p:cNvPr id="50179" name="Text Box 3"/>
          <p:cNvSpPr txBox="1">
            <a:spLocks noChangeArrowheads="1"/>
          </p:cNvSpPr>
          <p:nvPr/>
        </p:nvSpPr>
        <p:spPr bwMode="auto">
          <a:xfrm>
            <a:off x="1905000" y="76200"/>
            <a:ext cx="5776913" cy="701675"/>
          </a:xfrm>
          <a:prstGeom prst="rect">
            <a:avLst/>
          </a:prstGeom>
          <a:noFill/>
          <a:ln w="9525">
            <a:noFill/>
            <a:miter lim="800000"/>
            <a:headEnd/>
            <a:tailEnd/>
          </a:ln>
          <a:effectLst/>
        </p:spPr>
        <p:txBody>
          <a:bodyPr>
            <a:prstTxWarp prst="textNoShape">
              <a:avLst/>
            </a:prstTxWarp>
            <a:spAutoFit/>
          </a:bodyPr>
          <a:lstStyle/>
          <a:p>
            <a:r>
              <a:rPr lang="en-US" sz="4000"/>
              <a:t>Which statement is true?</a:t>
            </a:r>
          </a:p>
        </p:txBody>
      </p:sp>
      <p:sp>
        <p:nvSpPr>
          <p:cNvPr id="50180" name="Text Box 4"/>
          <p:cNvSpPr txBox="1">
            <a:spLocks noChangeArrowheads="1"/>
          </p:cNvSpPr>
          <p:nvPr/>
        </p:nvSpPr>
        <p:spPr bwMode="auto">
          <a:xfrm>
            <a:off x="533400" y="3281363"/>
            <a:ext cx="7620000" cy="3046988"/>
          </a:xfrm>
          <a:prstGeom prst="rect">
            <a:avLst/>
          </a:prstGeom>
          <a:noFill/>
          <a:ln w="9525">
            <a:noFill/>
            <a:miter lim="800000"/>
            <a:headEnd/>
            <a:tailEnd/>
          </a:ln>
          <a:effectLst/>
        </p:spPr>
        <p:txBody>
          <a:bodyPr wrap="square">
            <a:prstTxWarp prst="textNoShape">
              <a:avLst/>
            </a:prstTxWarp>
            <a:spAutoFit/>
          </a:bodyPr>
          <a:lstStyle/>
          <a:p>
            <a:pPr marL="457200" indent="-457200">
              <a:buFontTx/>
              <a:buAutoNum type="alphaUcPeriod"/>
            </a:pPr>
            <a:r>
              <a:rPr lang="en-US" sz="3200" dirty="0"/>
              <a:t>The frequency Daniel hears is lower than the frequency Valerie hears.</a:t>
            </a:r>
          </a:p>
          <a:p>
            <a:pPr marL="457200" indent="-457200">
              <a:buFontTx/>
              <a:buAutoNum type="alphaUcPeriod"/>
            </a:pPr>
            <a:r>
              <a:rPr lang="en-US" sz="3200" dirty="0"/>
              <a:t>The frequency Daniel hears is higher than the frequency Valerie hears.</a:t>
            </a:r>
          </a:p>
          <a:p>
            <a:pPr marL="457200" indent="-457200">
              <a:buFontTx/>
              <a:buAutoNum type="alphaUcPeriod"/>
            </a:pPr>
            <a:r>
              <a:rPr lang="en-US" sz="3200" dirty="0"/>
              <a:t>The frequencies that Daniel and Valerie hear are exactly the same.</a:t>
            </a:r>
          </a:p>
        </p:txBody>
      </p:sp>
    </p:spTree>
    <p:extLst>
      <p:ext uri="{BB962C8B-B14F-4D97-AF65-F5344CB8AC3E}">
        <p14:creationId xmlns:p14="http://schemas.microsoft.com/office/powerpoint/2010/main" val="14580461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mtClean="0"/>
              <a:t>Bow Waves</a:t>
            </a:r>
          </a:p>
        </p:txBody>
      </p:sp>
      <p:sp>
        <p:nvSpPr>
          <p:cNvPr id="49155" name="Rectangle 3"/>
          <p:cNvSpPr>
            <a:spLocks noGrp="1" noChangeArrowheads="1"/>
          </p:cNvSpPr>
          <p:nvPr>
            <p:ph type="body" idx="1"/>
          </p:nvPr>
        </p:nvSpPr>
        <p:spPr/>
        <p:txBody>
          <a:bodyPr/>
          <a:lstStyle/>
          <a:p>
            <a:pPr>
              <a:lnSpc>
                <a:spcPct val="90000"/>
              </a:lnSpc>
              <a:buFontTx/>
              <a:buNone/>
            </a:pPr>
            <a:r>
              <a:rPr lang="en-US" smtClean="0"/>
              <a:t>Wave barrier</a:t>
            </a:r>
          </a:p>
          <a:p>
            <a:pPr>
              <a:lnSpc>
                <a:spcPct val="90000"/>
              </a:lnSpc>
            </a:pPr>
            <a:r>
              <a:rPr lang="en-US" sz="2800" smtClean="0"/>
              <a:t>Waves superimpose directly on top of one another producing a “wall”.</a:t>
            </a:r>
          </a:p>
          <a:p>
            <a:pPr>
              <a:lnSpc>
                <a:spcPct val="90000"/>
              </a:lnSpc>
              <a:buFontTx/>
              <a:buNone/>
            </a:pPr>
            <a:r>
              <a:rPr lang="en-US" smtClean="0"/>
              <a:t>	</a:t>
            </a:r>
            <a:r>
              <a:rPr lang="en-US" sz="2800" smtClean="0"/>
              <a:t>Example:</a:t>
            </a:r>
            <a:r>
              <a:rPr lang="en-US" smtClean="0"/>
              <a:t> </a:t>
            </a:r>
            <a:r>
              <a:rPr lang="en-US" sz="2400" smtClean="0"/>
              <a:t>bug swimming as fast as the wave it makes</a:t>
            </a:r>
          </a:p>
          <a:p>
            <a:pPr>
              <a:lnSpc>
                <a:spcPct val="90000"/>
              </a:lnSpc>
              <a:buFontTx/>
              <a:buNone/>
            </a:pPr>
            <a:endParaRPr lang="en-US" sz="2400" smtClean="0"/>
          </a:p>
          <a:p>
            <a:pPr>
              <a:lnSpc>
                <a:spcPct val="90000"/>
              </a:lnSpc>
              <a:buFontTx/>
              <a:buNone/>
            </a:pPr>
            <a:endParaRPr lang="en-US" sz="2400" smtClean="0"/>
          </a:p>
          <a:p>
            <a:pPr>
              <a:lnSpc>
                <a:spcPct val="90000"/>
              </a:lnSpc>
              <a:buFontTx/>
              <a:buNone/>
            </a:pPr>
            <a:endParaRPr lang="en-US" sz="2400" smtClean="0"/>
          </a:p>
          <a:p>
            <a:pPr>
              <a:lnSpc>
                <a:spcPct val="90000"/>
              </a:lnSpc>
              <a:buFontTx/>
              <a:buNone/>
            </a:pPr>
            <a:endParaRPr lang="en-US" sz="2400" smtClean="0"/>
          </a:p>
          <a:p>
            <a:pPr>
              <a:lnSpc>
                <a:spcPct val="90000"/>
              </a:lnSpc>
              <a:buFontTx/>
              <a:buNone/>
            </a:pPr>
            <a:endParaRPr lang="en-US" sz="1800" smtClean="0"/>
          </a:p>
          <a:p>
            <a:pPr>
              <a:lnSpc>
                <a:spcPct val="90000"/>
              </a:lnSpc>
              <a:buFontTx/>
              <a:buNone/>
            </a:pPr>
            <a:r>
              <a:rPr lang="en-US" sz="1800" smtClean="0"/>
              <a:t/>
            </a:r>
            <a:br>
              <a:rPr lang="en-US" sz="1800" smtClean="0"/>
            </a:br>
            <a:endParaRPr lang="en-US" sz="1800" smtClean="0"/>
          </a:p>
        </p:txBody>
      </p:sp>
      <p:pic>
        <p:nvPicPr>
          <p:cNvPr id="49160" name="Picture 8" descr="19_18_Figure"/>
          <p:cNvPicPr>
            <a:picLocks noChangeAspect="1" noChangeArrowheads="1"/>
          </p:cNvPicPr>
          <p:nvPr/>
        </p:nvPicPr>
        <p:blipFill>
          <a:blip r:embed="rId3" cstate="print">
            <a:extLst>
              <a:ext uri="{28A0092B-C50C-407E-A947-70E740481C1C}">
                <a14:useLocalDpi xmlns:a14="http://schemas.microsoft.com/office/drawing/2010/main" val="0"/>
              </a:ext>
            </a:extLst>
          </a:blip>
          <a:srcRect b="2411"/>
          <a:stretch>
            <a:fillRect/>
          </a:stretch>
        </p:blipFill>
        <p:spPr bwMode="auto">
          <a:xfrm>
            <a:off x="3043238" y="3595688"/>
            <a:ext cx="3057525"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1772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4" name="Picture 8" descr="19_20_Figure"/>
          <p:cNvPicPr>
            <a:picLocks noChangeAspect="1" noChangeArrowheads="1"/>
          </p:cNvPicPr>
          <p:nvPr/>
        </p:nvPicPr>
        <p:blipFill>
          <a:blip r:embed="rId3">
            <a:extLst>
              <a:ext uri="{28A0092B-C50C-407E-A947-70E740481C1C}">
                <a14:useLocalDpi xmlns:a14="http://schemas.microsoft.com/office/drawing/2010/main" val="0"/>
              </a:ext>
            </a:extLst>
          </a:blip>
          <a:srcRect b="5675"/>
          <a:stretch>
            <a:fillRect/>
          </a:stretch>
        </p:blipFill>
        <p:spPr bwMode="auto">
          <a:xfrm>
            <a:off x="868363" y="4341813"/>
            <a:ext cx="7407275" cy="2171700"/>
          </a:xfrm>
          <a:prstGeom prst="rect">
            <a:avLst/>
          </a:prstGeom>
          <a:noFill/>
          <a:extLst>
            <a:ext uri="{909E8E84-426E-40DD-AFC4-6F175D3DCCD1}">
              <a14:hiddenFill xmlns:a14="http://schemas.microsoft.com/office/drawing/2010/main">
                <a:solidFill>
                  <a:srgbClr val="FFFFFF"/>
                </a:solidFill>
              </a14:hiddenFill>
            </a:ext>
          </a:extLst>
        </p:spPr>
      </p:pic>
      <p:sp>
        <p:nvSpPr>
          <p:cNvPr id="50179" name="Rectangle 3"/>
          <p:cNvSpPr>
            <a:spLocks noGrp="1" noChangeArrowheads="1"/>
          </p:cNvSpPr>
          <p:nvPr>
            <p:ph type="title"/>
          </p:nvPr>
        </p:nvSpPr>
        <p:spPr/>
        <p:txBody>
          <a:bodyPr/>
          <a:lstStyle/>
          <a:p>
            <a:r>
              <a:rPr lang="en-US" smtClean="0"/>
              <a:t>Bow Waves</a:t>
            </a:r>
          </a:p>
        </p:txBody>
      </p:sp>
      <p:sp>
        <p:nvSpPr>
          <p:cNvPr id="50180" name="Rectangle 4"/>
          <p:cNvSpPr>
            <a:spLocks noGrp="1" noChangeArrowheads="1"/>
          </p:cNvSpPr>
          <p:nvPr>
            <p:ph type="body" idx="1"/>
          </p:nvPr>
        </p:nvSpPr>
        <p:spPr>
          <a:xfrm>
            <a:off x="457200" y="1279525"/>
            <a:ext cx="8229600" cy="4525963"/>
          </a:xfrm>
        </p:spPr>
        <p:txBody>
          <a:bodyPr/>
          <a:lstStyle/>
          <a:p>
            <a:pPr>
              <a:lnSpc>
                <a:spcPct val="90000"/>
              </a:lnSpc>
              <a:buFontTx/>
              <a:buNone/>
            </a:pPr>
            <a:r>
              <a:rPr lang="en-US" dirty="0" smtClean="0"/>
              <a:t>Supersonic</a:t>
            </a:r>
          </a:p>
          <a:p>
            <a:pPr>
              <a:lnSpc>
                <a:spcPct val="90000"/>
              </a:lnSpc>
            </a:pPr>
            <a:r>
              <a:rPr lang="en-US" sz="2400" dirty="0" smtClean="0"/>
              <a:t>Aircraft flying faster than the speed of sound.</a:t>
            </a:r>
          </a:p>
          <a:p>
            <a:pPr>
              <a:lnSpc>
                <a:spcPct val="90000"/>
              </a:lnSpc>
              <a:buFontTx/>
              <a:buNone/>
            </a:pPr>
            <a:r>
              <a:rPr lang="en-US" dirty="0" smtClean="0"/>
              <a:t>Bow wave</a:t>
            </a:r>
          </a:p>
          <a:p>
            <a:pPr>
              <a:lnSpc>
                <a:spcPct val="90000"/>
              </a:lnSpc>
            </a:pPr>
            <a:r>
              <a:rPr lang="en-US" sz="2400" dirty="0" smtClean="0"/>
              <a:t>V-shape form of overlapping waves when object travels faster than wave speed.</a:t>
            </a:r>
          </a:p>
          <a:p>
            <a:pPr>
              <a:lnSpc>
                <a:spcPct val="90000"/>
              </a:lnSpc>
            </a:pPr>
            <a:r>
              <a:rPr lang="en-US" sz="2400" dirty="0" smtClean="0"/>
              <a:t>An increase in speed will produce a narrower    V-shape of overlapping waves.</a:t>
            </a:r>
          </a:p>
          <a:p>
            <a:pPr>
              <a:lnSpc>
                <a:spcPct val="90000"/>
              </a:lnSpc>
            </a:pPr>
            <a:endParaRPr lang="en-US" sz="2800" dirty="0" smtClean="0"/>
          </a:p>
          <a:p>
            <a:pPr>
              <a:lnSpc>
                <a:spcPct val="90000"/>
              </a:lnSpc>
              <a:buFontTx/>
              <a:buNone/>
            </a:pPr>
            <a:r>
              <a:rPr lang="en-US" sz="1800" dirty="0" smtClean="0"/>
              <a:t/>
            </a:r>
            <a:br>
              <a:rPr lang="en-US" sz="1800" dirty="0" smtClean="0"/>
            </a:br>
            <a:r>
              <a:rPr lang="en-US" sz="1800" dirty="0" smtClean="0"/>
              <a:t/>
            </a:r>
            <a:br>
              <a:rPr lang="en-US" sz="1800" dirty="0" smtClean="0"/>
            </a:br>
            <a:endParaRPr lang="en-US" sz="2800" dirty="0" smtClean="0"/>
          </a:p>
        </p:txBody>
      </p:sp>
    </p:spTree>
    <p:extLst>
      <p:ext uri="{BB962C8B-B14F-4D97-AF65-F5344CB8AC3E}">
        <p14:creationId xmlns:p14="http://schemas.microsoft.com/office/powerpoint/2010/main" val="269069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8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18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18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18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8" name="Picture 8" descr="19_24_Figure"/>
          <p:cNvPicPr>
            <a:picLocks noChangeAspect="1" noChangeArrowheads="1"/>
          </p:cNvPicPr>
          <p:nvPr/>
        </p:nvPicPr>
        <p:blipFill>
          <a:blip r:embed="rId3">
            <a:extLst>
              <a:ext uri="{28A0092B-C50C-407E-A947-70E740481C1C}">
                <a14:useLocalDpi xmlns:a14="http://schemas.microsoft.com/office/drawing/2010/main" val="0"/>
              </a:ext>
            </a:extLst>
          </a:blip>
          <a:srcRect b="3561"/>
          <a:stretch>
            <a:fillRect/>
          </a:stretch>
        </p:blipFill>
        <p:spPr bwMode="auto">
          <a:xfrm>
            <a:off x="996950" y="2987675"/>
            <a:ext cx="7150100" cy="3451225"/>
          </a:xfrm>
          <a:prstGeom prst="rect">
            <a:avLst/>
          </a:prstGeom>
          <a:noFill/>
          <a:extLst>
            <a:ext uri="{909E8E84-426E-40DD-AFC4-6F175D3DCCD1}">
              <a14:hiddenFill xmlns:a14="http://schemas.microsoft.com/office/drawing/2010/main">
                <a:solidFill>
                  <a:srgbClr val="FFFFFF"/>
                </a:solidFill>
              </a14:hiddenFill>
            </a:ext>
          </a:extLst>
        </p:spPr>
      </p:pic>
      <p:sp>
        <p:nvSpPr>
          <p:cNvPr id="51202" name="Rectangle 2"/>
          <p:cNvSpPr>
            <a:spLocks noGrp="1" noChangeArrowheads="1"/>
          </p:cNvSpPr>
          <p:nvPr>
            <p:ph type="title"/>
          </p:nvPr>
        </p:nvSpPr>
        <p:spPr/>
        <p:txBody>
          <a:bodyPr/>
          <a:lstStyle/>
          <a:p>
            <a:r>
              <a:rPr lang="en-US" smtClean="0"/>
              <a:t>Shock Waves</a:t>
            </a:r>
          </a:p>
        </p:txBody>
      </p:sp>
      <p:sp>
        <p:nvSpPr>
          <p:cNvPr id="51203" name="Rectangle 3"/>
          <p:cNvSpPr>
            <a:spLocks noGrp="1" noChangeArrowheads="1"/>
          </p:cNvSpPr>
          <p:nvPr>
            <p:ph type="body" idx="1"/>
          </p:nvPr>
        </p:nvSpPr>
        <p:spPr/>
        <p:txBody>
          <a:bodyPr/>
          <a:lstStyle/>
          <a:p>
            <a:pPr>
              <a:lnSpc>
                <a:spcPct val="90000"/>
              </a:lnSpc>
              <a:buFontTx/>
              <a:buNone/>
            </a:pPr>
            <a:r>
              <a:rPr lang="en-US" smtClean="0"/>
              <a:t>Shock wave</a:t>
            </a:r>
          </a:p>
          <a:p>
            <a:pPr>
              <a:lnSpc>
                <a:spcPct val="90000"/>
              </a:lnSpc>
            </a:pPr>
            <a:r>
              <a:rPr lang="en-US" sz="2400" smtClean="0"/>
              <a:t>Pattern of overlapping spheres that form a cone from objects traveling faster than the speed of sound.</a:t>
            </a:r>
            <a:endParaRPr lang="en-US" smtClean="0"/>
          </a:p>
          <a:p>
            <a:pPr>
              <a:lnSpc>
                <a:spcPct val="90000"/>
              </a:lnSpc>
            </a:pPr>
            <a:endParaRPr lang="en-US" smtClean="0"/>
          </a:p>
          <a:p>
            <a:pPr>
              <a:lnSpc>
                <a:spcPct val="90000"/>
              </a:lnSpc>
            </a:pPr>
            <a:endParaRPr lang="en-US" smtClean="0"/>
          </a:p>
          <a:p>
            <a:pPr>
              <a:lnSpc>
                <a:spcPct val="90000"/>
              </a:lnSpc>
            </a:pPr>
            <a:endParaRPr lang="en-US" smtClean="0"/>
          </a:p>
          <a:p>
            <a:pPr>
              <a:lnSpc>
                <a:spcPct val="90000"/>
              </a:lnSpc>
              <a:buFontTx/>
              <a:buNone/>
            </a:pPr>
            <a:endParaRPr lang="en-US" sz="1800" smtClean="0"/>
          </a:p>
          <a:p>
            <a:pPr>
              <a:lnSpc>
                <a:spcPct val="90000"/>
              </a:lnSpc>
              <a:buFontTx/>
              <a:buNone/>
            </a:pPr>
            <a:endParaRPr lang="en-US" sz="1800" smtClean="0"/>
          </a:p>
          <a:p>
            <a:pPr>
              <a:lnSpc>
                <a:spcPct val="90000"/>
              </a:lnSpc>
              <a:buFontTx/>
              <a:buNone/>
            </a:pPr>
            <a:endParaRPr lang="en-US" sz="1800" smtClean="0"/>
          </a:p>
          <a:p>
            <a:pPr>
              <a:lnSpc>
                <a:spcPct val="90000"/>
              </a:lnSpc>
              <a:buFontTx/>
              <a:buNone/>
            </a:pPr>
            <a:r>
              <a:rPr lang="en-US" sz="1800" smtClean="0"/>
              <a:t/>
            </a:r>
            <a:br>
              <a:rPr lang="en-US" sz="1800" smtClean="0"/>
            </a:br>
            <a:endParaRPr lang="en-US" smtClean="0"/>
          </a:p>
        </p:txBody>
      </p:sp>
    </p:spTree>
    <p:extLst>
      <p:ext uri="{BB962C8B-B14F-4D97-AF65-F5344CB8AC3E}">
        <p14:creationId xmlns:p14="http://schemas.microsoft.com/office/powerpoint/2010/main" val="12822672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32" name="Picture 8" descr="19_23_Figure"/>
          <p:cNvPicPr>
            <a:picLocks noChangeAspect="1" noChangeArrowheads="1"/>
          </p:cNvPicPr>
          <p:nvPr/>
        </p:nvPicPr>
        <p:blipFill>
          <a:blip r:embed="rId3" cstate="print">
            <a:extLst>
              <a:ext uri="{28A0092B-C50C-407E-A947-70E740481C1C}">
                <a14:useLocalDpi xmlns:a14="http://schemas.microsoft.com/office/drawing/2010/main" val="0"/>
              </a:ext>
            </a:extLst>
          </a:blip>
          <a:srcRect b="2483"/>
          <a:stretch>
            <a:fillRect/>
          </a:stretch>
        </p:blipFill>
        <p:spPr bwMode="auto">
          <a:xfrm>
            <a:off x="6251575" y="1654175"/>
            <a:ext cx="2498725" cy="3860800"/>
          </a:xfrm>
          <a:prstGeom prst="rect">
            <a:avLst/>
          </a:prstGeom>
          <a:noFill/>
          <a:extLst>
            <a:ext uri="{909E8E84-426E-40DD-AFC4-6F175D3DCCD1}">
              <a14:hiddenFill xmlns:a14="http://schemas.microsoft.com/office/drawing/2010/main">
                <a:solidFill>
                  <a:srgbClr val="FFFFFF"/>
                </a:solidFill>
              </a14:hiddenFill>
            </a:ext>
          </a:extLst>
        </p:spPr>
      </p:pic>
      <p:sp>
        <p:nvSpPr>
          <p:cNvPr id="52226" name="Rectangle 2"/>
          <p:cNvSpPr>
            <a:spLocks noGrp="1" noChangeArrowheads="1"/>
          </p:cNvSpPr>
          <p:nvPr>
            <p:ph type="title"/>
          </p:nvPr>
        </p:nvSpPr>
        <p:spPr/>
        <p:txBody>
          <a:bodyPr/>
          <a:lstStyle/>
          <a:p>
            <a:r>
              <a:rPr lang="en-US" smtClean="0"/>
              <a:t>Shock Waves</a:t>
            </a:r>
          </a:p>
        </p:txBody>
      </p:sp>
      <p:sp>
        <p:nvSpPr>
          <p:cNvPr id="52227" name="Rectangle 3"/>
          <p:cNvSpPr>
            <a:spLocks noGrp="1" noChangeArrowheads="1"/>
          </p:cNvSpPr>
          <p:nvPr>
            <p:ph type="body" idx="1"/>
          </p:nvPr>
        </p:nvSpPr>
        <p:spPr>
          <a:xfrm>
            <a:off x="457200" y="1600200"/>
            <a:ext cx="5715000" cy="4525963"/>
          </a:xfrm>
        </p:spPr>
        <p:txBody>
          <a:bodyPr/>
          <a:lstStyle/>
          <a:p>
            <a:r>
              <a:rPr lang="en-US" sz="2800" dirty="0" smtClean="0"/>
              <a:t>Shock wave consists of two cones.</a:t>
            </a:r>
          </a:p>
          <a:p>
            <a:pPr lvl="1"/>
            <a:r>
              <a:rPr lang="en-US" sz="2400" dirty="0" smtClean="0"/>
              <a:t>a high-pressure cone generated at</a:t>
            </a:r>
            <a:br>
              <a:rPr lang="en-US" sz="2400" dirty="0" smtClean="0"/>
            </a:br>
            <a:r>
              <a:rPr lang="en-US" sz="2400" dirty="0" smtClean="0"/>
              <a:t> the bow of the supersonic aircraft</a:t>
            </a:r>
          </a:p>
          <a:p>
            <a:pPr lvl="1"/>
            <a:r>
              <a:rPr lang="en-US" sz="2400" dirty="0" smtClean="0"/>
              <a:t>a low-pressure cone that follows </a:t>
            </a:r>
            <a:br>
              <a:rPr lang="en-US" sz="2400" dirty="0" smtClean="0"/>
            </a:br>
            <a:r>
              <a:rPr lang="en-US" sz="2400" dirty="0" smtClean="0"/>
              <a:t>toward (or at) the tail of the aircraft</a:t>
            </a:r>
          </a:p>
          <a:p>
            <a:r>
              <a:rPr lang="en-US" sz="2800" dirty="0" smtClean="0"/>
              <a:t>It is not required that a moving source be noisy.</a:t>
            </a:r>
            <a:endParaRPr lang="en-US" dirty="0" smtClean="0"/>
          </a:p>
        </p:txBody>
      </p:sp>
    </p:spTree>
    <p:extLst>
      <p:ext uri="{BB962C8B-B14F-4D97-AF65-F5344CB8AC3E}">
        <p14:creationId xmlns:p14="http://schemas.microsoft.com/office/powerpoint/2010/main" val="221180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4" name="Picture 10" descr="an animation of a pendulum swingi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5933" y="2888826"/>
            <a:ext cx="5977107" cy="3969173"/>
          </a:xfrm>
          <a:prstGeom prst="rect">
            <a:avLst/>
          </a:prstGeom>
          <a:noFill/>
          <a:extLst>
            <a:ext uri="{909E8E84-426E-40DD-AFC4-6F175D3DCCD1}">
              <a14:hiddenFill xmlns:a14="http://schemas.microsoft.com/office/drawing/2010/main">
                <a:solidFill>
                  <a:srgbClr val="FFFFFF"/>
                </a:solidFill>
              </a14:hiddenFill>
            </a:ext>
          </a:extLst>
        </p:spPr>
      </p:pic>
      <p:sp>
        <p:nvSpPr>
          <p:cNvPr id="11266" name="Rectangle 2"/>
          <p:cNvSpPr>
            <a:spLocks noGrp="1" noChangeArrowheads="1"/>
          </p:cNvSpPr>
          <p:nvPr>
            <p:ph type="title" idx="4294967295"/>
          </p:nvPr>
        </p:nvSpPr>
        <p:spPr>
          <a:xfrm>
            <a:off x="0" y="0"/>
            <a:ext cx="9144000" cy="1009650"/>
          </a:xfrm>
        </p:spPr>
        <p:txBody>
          <a:bodyPr/>
          <a:lstStyle/>
          <a:p>
            <a:pPr eaLnBrk="1" hangingPunct="1"/>
            <a:r>
              <a:rPr lang="en-US" sz="4300" smtClean="0"/>
              <a:t>Vibrations of a Pendulum</a:t>
            </a:r>
          </a:p>
        </p:txBody>
      </p:sp>
      <p:sp>
        <p:nvSpPr>
          <p:cNvPr id="11267" name="Rectangle 3"/>
          <p:cNvSpPr>
            <a:spLocks noChangeArrowheads="1"/>
          </p:cNvSpPr>
          <p:nvPr/>
        </p:nvSpPr>
        <p:spPr bwMode="auto">
          <a:xfrm>
            <a:off x="501650" y="1157288"/>
            <a:ext cx="8005763"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Char char="•"/>
            </a:pPr>
            <a:r>
              <a:rPr lang="en-US" sz="2800" dirty="0"/>
              <a:t>The time of one to-and-fro swing is called the </a:t>
            </a:r>
            <a:r>
              <a:rPr lang="en-US" sz="2800" b="1" dirty="0"/>
              <a:t>period</a:t>
            </a:r>
            <a:r>
              <a:rPr lang="en-US" sz="2800" dirty="0"/>
              <a:t>.</a:t>
            </a:r>
          </a:p>
          <a:p>
            <a:pPr marL="342900" indent="-342900">
              <a:lnSpc>
                <a:spcPct val="90000"/>
              </a:lnSpc>
              <a:spcBef>
                <a:spcPct val="20000"/>
              </a:spcBef>
              <a:buFontTx/>
              <a:buChar char="•"/>
            </a:pPr>
            <a:r>
              <a:rPr lang="en-US" sz="2800" dirty="0"/>
              <a:t>The longer the length of a pendulum, the longer the </a:t>
            </a:r>
            <a:r>
              <a:rPr lang="en-US" sz="2800" dirty="0" smtClean="0"/>
              <a:t>period</a:t>
            </a:r>
            <a:endParaRPr lang="en-US" sz="2800" dirty="0"/>
          </a:p>
        </p:txBody>
      </p:sp>
      <p:pic>
        <p:nvPicPr>
          <p:cNvPr id="11276" name="Picture 12" descr="http://www.the-warren.org/quiz/pendulum.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21055" y="2958555"/>
            <a:ext cx="987488" cy="84093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65934" y="2879725"/>
            <a:ext cx="864158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6" name="Picture 8" descr="19_25_Figure"/>
          <p:cNvPicPr>
            <a:picLocks noChangeAspect="1" noChangeArrowheads="1"/>
          </p:cNvPicPr>
          <p:nvPr/>
        </p:nvPicPr>
        <p:blipFill>
          <a:blip r:embed="rId3" cstate="print">
            <a:extLst>
              <a:ext uri="{28A0092B-C50C-407E-A947-70E740481C1C}">
                <a14:useLocalDpi xmlns:a14="http://schemas.microsoft.com/office/drawing/2010/main" val="0"/>
              </a:ext>
            </a:extLst>
          </a:blip>
          <a:srcRect b="2773"/>
          <a:stretch>
            <a:fillRect/>
          </a:stretch>
        </p:blipFill>
        <p:spPr bwMode="auto">
          <a:xfrm>
            <a:off x="5575300" y="3429000"/>
            <a:ext cx="2393950" cy="3213100"/>
          </a:xfrm>
          <a:prstGeom prst="rect">
            <a:avLst/>
          </a:prstGeom>
          <a:noFill/>
          <a:extLst>
            <a:ext uri="{909E8E84-426E-40DD-AFC4-6F175D3DCCD1}">
              <a14:hiddenFill xmlns:a14="http://schemas.microsoft.com/office/drawing/2010/main">
                <a:solidFill>
                  <a:srgbClr val="FFFFFF"/>
                </a:solidFill>
              </a14:hiddenFill>
            </a:ext>
          </a:extLst>
        </p:spPr>
      </p:pic>
      <p:sp>
        <p:nvSpPr>
          <p:cNvPr id="53251" name="Rectangle 3"/>
          <p:cNvSpPr>
            <a:spLocks noGrp="1" noChangeArrowheads="1"/>
          </p:cNvSpPr>
          <p:nvPr>
            <p:ph type="body" idx="1"/>
          </p:nvPr>
        </p:nvSpPr>
        <p:spPr>
          <a:xfrm>
            <a:off x="517358" y="204537"/>
            <a:ext cx="8229600" cy="5005137"/>
          </a:xfrm>
        </p:spPr>
        <p:txBody>
          <a:bodyPr/>
          <a:lstStyle/>
          <a:p>
            <a:pPr>
              <a:buFontTx/>
              <a:buNone/>
            </a:pPr>
            <a:r>
              <a:rPr lang="en-US" dirty="0" smtClean="0"/>
              <a:t>Sonic boom</a:t>
            </a:r>
          </a:p>
          <a:p>
            <a:r>
              <a:rPr lang="en-US" sz="2400" dirty="0" smtClean="0"/>
              <a:t>Sharp cracking sound generated by a supersonic aircraft</a:t>
            </a:r>
          </a:p>
          <a:p>
            <a:r>
              <a:rPr lang="en-US" sz="2400" dirty="0" smtClean="0"/>
              <a:t>Intensity due to overpressure and </a:t>
            </a:r>
            <a:r>
              <a:rPr lang="en-US" sz="2400" dirty="0" err="1" smtClean="0"/>
              <a:t>underpressure</a:t>
            </a:r>
            <a:r>
              <a:rPr lang="en-US" sz="2400" dirty="0" smtClean="0"/>
              <a:t> of atmospheric pressure between the two cones of the shock waves</a:t>
            </a:r>
          </a:p>
          <a:p>
            <a:r>
              <a:rPr lang="en-US" sz="2400" dirty="0" smtClean="0"/>
              <a:t>Continually produced by any object traveling faster than the speed of sound – an observer on the ground hears a single “boom” after the object passes overhead.</a:t>
            </a:r>
          </a:p>
          <a:p>
            <a:pPr>
              <a:buFontTx/>
              <a:buNone/>
            </a:pPr>
            <a:r>
              <a:rPr lang="en-US" sz="1800" dirty="0" smtClean="0"/>
              <a:t/>
            </a:r>
            <a:br>
              <a:rPr lang="en-US" sz="1800" dirty="0" smtClean="0"/>
            </a:br>
            <a:r>
              <a:rPr lang="en-US" sz="2400" dirty="0" smtClean="0"/>
              <a:t>Examples:</a:t>
            </a:r>
            <a:r>
              <a:rPr lang="en-US" sz="2800" dirty="0" smtClean="0"/>
              <a:t> </a:t>
            </a:r>
          </a:p>
          <a:p>
            <a:pPr lvl="1">
              <a:buFontTx/>
              <a:buChar char="•"/>
            </a:pPr>
            <a:r>
              <a:rPr lang="en-US" sz="2000" dirty="0" smtClean="0"/>
              <a:t>supersonic bullet</a:t>
            </a:r>
          </a:p>
          <a:p>
            <a:pPr lvl="1">
              <a:buFontTx/>
              <a:buChar char="•"/>
            </a:pPr>
            <a:r>
              <a:rPr lang="en-US" sz="2000" dirty="0" smtClean="0"/>
              <a:t>crack of circus whip</a:t>
            </a:r>
          </a:p>
        </p:txBody>
      </p:sp>
    </p:spTree>
    <p:extLst>
      <p:ext uri="{BB962C8B-B14F-4D97-AF65-F5344CB8AC3E}">
        <p14:creationId xmlns:p14="http://schemas.microsoft.com/office/powerpoint/2010/main" val="273292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25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325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32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990600"/>
            <a:ext cx="8229600" cy="1371600"/>
          </a:xfrm>
        </p:spPr>
        <p:txBody>
          <a:bodyPr/>
          <a:lstStyle/>
          <a:p>
            <a:pPr marL="838200" indent="-838200" algn="l"/>
            <a:r>
              <a:rPr lang="en-US" sz="3200" dirty="0" smtClean="0"/>
              <a:t>The source of a sonic boom</a:t>
            </a:r>
            <a:endParaRPr lang="en-US" sz="3600" b="1" i="1" dirty="0" smtClean="0">
              <a:latin typeface="Batang" pitchFamily="18" charset="-127"/>
              <a:ea typeface="Batang" pitchFamily="18" charset="-127"/>
            </a:endParaRPr>
          </a:p>
        </p:txBody>
      </p:sp>
      <p:sp>
        <p:nvSpPr>
          <p:cNvPr id="47107" name="Rectangle 3"/>
          <p:cNvSpPr>
            <a:spLocks noGrp="1" noChangeArrowheads="1"/>
          </p:cNvSpPr>
          <p:nvPr>
            <p:ph type="body" idx="1"/>
          </p:nvPr>
        </p:nvSpPr>
        <p:spPr>
          <a:xfrm>
            <a:off x="428625" y="2233613"/>
            <a:ext cx="8229600" cy="4343400"/>
          </a:xfrm>
        </p:spPr>
        <p:txBody>
          <a:bodyPr/>
          <a:lstStyle/>
          <a:p>
            <a:pPr marL="609600" indent="-609600">
              <a:buFontTx/>
              <a:buAutoNum type="alphaUcPeriod"/>
            </a:pPr>
            <a:r>
              <a:rPr lang="en-US" sz="2800" dirty="0"/>
              <a:t>m</a:t>
            </a:r>
            <a:r>
              <a:rPr lang="en-US" sz="2800" dirty="0" smtClean="0"/>
              <a:t>ust itself be an emitter of sound.</a:t>
            </a:r>
          </a:p>
          <a:p>
            <a:pPr marL="609600" indent="-609600">
              <a:buFontTx/>
              <a:buAutoNum type="alphaUcPeriod"/>
            </a:pPr>
            <a:r>
              <a:rPr lang="en-US" sz="2800" dirty="0" smtClean="0"/>
              <a:t>is not itself an emitter of sound</a:t>
            </a:r>
          </a:p>
          <a:p>
            <a:pPr marL="609600" indent="-609600">
              <a:buFontTx/>
              <a:buAutoNum type="alphaUcPeriod"/>
            </a:pPr>
            <a:r>
              <a:rPr lang="en-US" sz="2800" dirty="0"/>
              <a:t>m</a:t>
            </a:r>
            <a:r>
              <a:rPr lang="en-US" sz="2800" dirty="0" smtClean="0"/>
              <a:t>ay or may not be an emitter of sound.</a:t>
            </a:r>
          </a:p>
        </p:txBody>
      </p:sp>
      <p:sp>
        <p:nvSpPr>
          <p:cNvPr id="47108" name="Rectangle 4"/>
          <p:cNvSpPr>
            <a:spLocks noChangeArrowheads="1"/>
          </p:cNvSpPr>
          <p:nvPr/>
        </p:nvSpPr>
        <p:spPr bwMode="auto">
          <a:xfrm>
            <a:off x="0" y="0"/>
            <a:ext cx="9144000" cy="762000"/>
          </a:xfrm>
          <a:prstGeom prst="rect">
            <a:avLst/>
          </a:prstGeom>
          <a:solidFill>
            <a:srgbClr val="3B79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400" b="1">
                <a:solidFill>
                  <a:schemeClr val="bg1"/>
                </a:solidFill>
                <a:cs typeface="Arial" charset="0"/>
              </a:rPr>
              <a:t>The Doppler Effect</a:t>
            </a:r>
          </a:p>
          <a:p>
            <a:pPr algn="ctr"/>
            <a:r>
              <a:rPr lang="en-US" sz="2400" b="1">
                <a:solidFill>
                  <a:schemeClr val="bg1"/>
                </a:solidFill>
                <a:cs typeface="Arial" charset="0"/>
              </a:rPr>
              <a:t>CHECK YOUR NEIGHBOR</a:t>
            </a:r>
            <a:r>
              <a:rPr lang="en-US" sz="2400" b="1" i="1">
                <a:solidFill>
                  <a:schemeClr val="bg1"/>
                </a:solidFill>
                <a:cs typeface="Arial" charset="0"/>
              </a:rPr>
              <a:t> </a:t>
            </a:r>
          </a:p>
        </p:txBody>
      </p:sp>
    </p:spTree>
    <p:extLst>
      <p:ext uri="{BB962C8B-B14F-4D97-AF65-F5344CB8AC3E}">
        <p14:creationId xmlns:p14="http://schemas.microsoft.com/office/powerpoint/2010/main" val="424030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520700" y="346836"/>
            <a:ext cx="4013986" cy="784141"/>
          </a:xfrm>
        </p:spPr>
        <p:txBody>
          <a:bodyPr/>
          <a:lstStyle/>
          <a:p>
            <a:r>
              <a:rPr lang="en-US" dirty="0" smtClean="0"/>
              <a:t>Shock Waves</a:t>
            </a:r>
          </a:p>
        </p:txBody>
      </p:sp>
      <p:sp>
        <p:nvSpPr>
          <p:cNvPr id="52227" name="Rectangle 3"/>
          <p:cNvSpPr>
            <a:spLocks noGrp="1" noChangeArrowheads="1"/>
          </p:cNvSpPr>
          <p:nvPr>
            <p:ph type="body" idx="1"/>
          </p:nvPr>
        </p:nvSpPr>
        <p:spPr>
          <a:xfrm>
            <a:off x="216569" y="1179105"/>
            <a:ext cx="4702182" cy="2731168"/>
          </a:xfrm>
        </p:spPr>
        <p:txBody>
          <a:bodyPr/>
          <a:lstStyle/>
          <a:p>
            <a:r>
              <a:rPr lang="en-US" sz="2800" dirty="0" smtClean="0"/>
              <a:t>On Feb. 15, 2013, a meteor struck the Earth’s atmosphere over Russia</a:t>
            </a:r>
          </a:p>
          <a:p>
            <a:r>
              <a:rPr lang="en-US" sz="2800" dirty="0" smtClean="0"/>
              <a:t>It was traveling at supersonic speeds, so produced a sonic boom</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9773" y="807799"/>
            <a:ext cx="3911158" cy="2487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918751" y="574506"/>
            <a:ext cx="3982180" cy="246221"/>
          </a:xfrm>
          <a:prstGeom prst="rect">
            <a:avLst/>
          </a:prstGeom>
          <a:noFill/>
        </p:spPr>
        <p:txBody>
          <a:bodyPr wrap="none" rtlCol="0">
            <a:spAutoFit/>
          </a:bodyPr>
          <a:lstStyle/>
          <a:p>
            <a:r>
              <a:rPr lang="en-CA" sz="1000" dirty="0" smtClean="0"/>
              <a:t>[</a:t>
            </a:r>
            <a:r>
              <a:rPr lang="en-CA" sz="1000" dirty="0"/>
              <a:t>still from video at </a:t>
            </a:r>
            <a:r>
              <a:rPr lang="en-CA" sz="1000" dirty="0">
                <a:hlinkClick r:id="rId4"/>
              </a:rPr>
              <a:t>http://</a:t>
            </a:r>
            <a:r>
              <a:rPr lang="en-CA" sz="1000" dirty="0" smtClean="0">
                <a:hlinkClick r:id="rId4"/>
              </a:rPr>
              <a:t>www.youtube.com/watch?v=Rp5eg_lk8zA</a:t>
            </a:r>
            <a:r>
              <a:rPr lang="en-CA" sz="1000" dirty="0" smtClean="0"/>
              <a:t> ]</a:t>
            </a:r>
            <a:endParaRPr lang="en-CA" sz="1000" dirty="0"/>
          </a:p>
        </p:txBody>
      </p:sp>
      <p:sp>
        <p:nvSpPr>
          <p:cNvPr id="7" name="Rectangle 3"/>
          <p:cNvSpPr txBox="1">
            <a:spLocks noChangeArrowheads="1"/>
          </p:cNvSpPr>
          <p:nvPr/>
        </p:nvSpPr>
        <p:spPr bwMode="auto">
          <a:xfrm>
            <a:off x="168442" y="4006524"/>
            <a:ext cx="8732489" cy="220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dirty="0" smtClean="0"/>
              <a:t>Many people were injured by the shaking and broken glass from this sonic boom</a:t>
            </a:r>
          </a:p>
          <a:p>
            <a:r>
              <a:rPr lang="en-US" sz="2800" dirty="0" smtClean="0"/>
              <a:t>The meteor exploded and thousands of small fragments fell in the countryside. </a:t>
            </a:r>
            <a:endParaRPr lang="en-US" dirty="0" smtClean="0"/>
          </a:p>
        </p:txBody>
      </p:sp>
    </p:spTree>
    <p:extLst>
      <p:ext uri="{BB962C8B-B14F-4D97-AF65-F5344CB8AC3E}">
        <p14:creationId xmlns:p14="http://schemas.microsoft.com/office/powerpoint/2010/main" val="108738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08277" y="198120"/>
            <a:ext cx="8737964" cy="792163"/>
          </a:xfrm>
        </p:spPr>
        <p:txBody>
          <a:bodyPr/>
          <a:lstStyle/>
          <a:p>
            <a:pPr eaLnBrk="1" hangingPunct="1"/>
            <a:r>
              <a:rPr lang="en-US" sz="3600" dirty="0" smtClean="0"/>
              <a:t>Before class on Monday…</a:t>
            </a:r>
          </a:p>
        </p:txBody>
      </p:sp>
      <p:sp>
        <p:nvSpPr>
          <p:cNvPr id="28675" name="Rectangle 3"/>
          <p:cNvSpPr>
            <a:spLocks noGrp="1" noChangeArrowheads="1"/>
          </p:cNvSpPr>
          <p:nvPr>
            <p:ph type="body" idx="1"/>
          </p:nvPr>
        </p:nvSpPr>
        <p:spPr>
          <a:xfrm>
            <a:off x="0" y="944559"/>
            <a:ext cx="7032625" cy="2277611"/>
          </a:xfrm>
        </p:spPr>
        <p:txBody>
          <a:bodyPr/>
          <a:lstStyle/>
          <a:p>
            <a:pPr eaLnBrk="1" hangingPunct="1"/>
            <a:r>
              <a:rPr lang="en-US" sz="2800" dirty="0" smtClean="0"/>
              <a:t>Please read Chapter 20, or at least watch the 10-minute pre-class video for class 14. </a:t>
            </a:r>
          </a:p>
        </p:txBody>
      </p:sp>
      <p:sp>
        <p:nvSpPr>
          <p:cNvPr id="2" name="AutoShape 4" descr="data:image/jpeg;base64,/9j/4AAQSkZJRgABAQAAAQABAAD/2wCEAAkGBhQSERUUEhMUEhUUFxUaGRgUGBQYGBgXFhUXGRYWFRcXGyYfFxsjGRcVIC8gIycpLiwsFR4xNTAqNScrLCoBCQoKDgwOGQ8PGiwkHyQsKSksLCwsLCwpLCwvLCwsKSksLCwsLCwpLCksKSwsLCwsLCwsLCwsKiwsKSwpKSksLP/AABEIAJ8BPQMBIgACEQEDEQH/xAAcAAEAAgIDAQAAAAAAAAAAAAAABAYFBwECAwj/xABEEAABAwEFBQUFBQUFCQAAAAABAAIDEQQFITFBBhJRYXEHEyKBkTJCUqGxFCNiksEzcrLR4RUkgqLSNENjc4OzwvDx/8QAGAEBAAMBAAAAAAAAAAAAAAAAAAECAwT/xAArEQACAgEDAgQGAwEAAAAAAAAAAQIREgMhMRNBIjJRcQSBseHw8WGh0UL/2gAMAwEAAhEDEQA/AN4oiIAiIgCIiAIsHe+1sMJ7ttZ5j7MUXicTzpg0czksFfFrtHcults32SL3Yoad686Bz8acwK8+CrkWUS4Wq8Y4/be1vIkVPQZlSAVrrYnZF0kgtczSxmcUbiXEjR76+oWxkVvkSSXAREVioREQBERAEREAREQBERAEREAREQBERAEREAREQBERAEREAREQBERAEREARF4W22siYXyODWtGJKA7Wm0tjaXvcGtAqSTQBU9t72q8HbtlrZ7PUgzEeIgH/d1zJ4jKq6WWwy3nL3k4LLK1xLGE07wA4VbmBhnr9LsxgaAAAABQAYAAaDgqLxGjqPuYGz3bZbthfLlQeJ7zvPdy3j9FrC2bZMmtX2m1tL2M/ZQVoORfX1pRevaltn38ncxOrFGdMnv+LmBoteGpxJU1Yuvc2s3twx/2YU5PP+lWW4u1OyWghryYHH46bv59PMBaNsNm33AcVlr+uXuWNOVVJWj6NBrkuHvABJIAGJJwAA1JWkNiO1F1kidFM187BTuwCAWnVtT7v081F2m29tNu8P7GL4GE4/vuzd8hyUkJGwL+7WYIXFsLe+I96tG+VAS75KvHtqlqPuI6f4/TNVW6LoYcZCAOZWQvax2Xu91mfEaFUyNMS63b2x2d9BLG+M8WkOHzofqrndd9w2lu9DI2Qa0OI6tOI8188WKCMu3JDQ6HQrIssdosb2zQPIpkW/TpyU5FcT6ERasd2zEQNHcA2g1Dq1EdB7w1qeGnFet09sfiDbVDuA+9HXDq05+qmytM2ci8bHbGSsbJG4PY4VBGRC9lJARQb2vmKzRmSZ4Y3TiTwaMyVqfajtcllJZZqws4++fMez5eqiyUrNr3jfsEH7aVjDwJ8Xk0Y/JV21dqdjbl3j+gAH+Y1+S0bNbJHklziSc/6rq2zkqLLUboHbBZtY5PIs/mp9k7UbE/Nz4/3m/6SVor7Gea6mAhLGJ9MWC+YZx91KyTk1wr5jMKavl6C1yRmocRTVXnZTtalicGWmsseAqfbbzqc+h9VNkNG6EUO673itMYkheHtPDMcnDQqYpKhERAEREAREQBERAEREAREQHV7wAScAFTRC68rQST/dIiBT43gk0FNMq9ApG1NsknkZZLO6jnEl590MGe9TH+vRWK67ubBE2NmTR6nUnqVn5nXY1XgV92SGMAAAFAMABkANAqJ2m7X9wz7PEfG4VeR7rDk3q7Xl1V1t9sbFE+R3ssaXHoBVfOd7Xk+0SSSvxdK8/U0A6ZK7KRXcxUj95xJ14rlsakNsprTVSrLZKlVcqLqNma2MuffkBIwC47Q7c0ybjfdWZs9qbZLOXH2iMFru8LWZHlxzJUR3JlsSdmrubPaoYXkhskjGEtpUBxpUVBFVadu+zySw/eQudJAdT7UZ4PoKUOjsOB0riOz+zF1vs1NJWH8pr+i+ipIg5pa4AgggggEEHMEHMK5m9j5W793Er2Zayto7YdkFayWLhUxOP/AGyf4T66LVlosT43Fj2ua5poWuBBB5g4hKJTOksysdx7Qu3DG41FMKquR2Zz3BrGlznGga3Ek8ANV0ieWnBQ1aJTpmQt1qo8GmVfqs1GIp48MHKvWlm8KrzsVsLCqtWi10zYfZztUbHP9mmd9zKaAk4MfkDyByPkdFte/L3ZZYJJ5PZjFaak5NaOZJA8184Wi0F2K2WLxdedyvYCXTWfcLhq9rMQeZLd7qWc1KboiUVZrvaPaea2TGSV3RoyaNGtHBY+EDVRpRQo2RWoizNWd8QOKz9jttkAxCpbASaDE8llbNc9MZXbn4RQu89G+azlS5NIpy4Re7I+xFtcKlY68ros5BcxwAFSa6Diq+L9ZDhZ2AO+N3iI6E/0C52imLZt0VALY3Hn4QPqCVRXdEtJK0zylutz/FulrfdGtOJ5lY60WEjRW6476du+NlWjUig9Sva191Mahvph8z/JOpTJWk2ir3DtHPY5A+J5HEaEcCNQt5bIbaR25mHgkA8Tf1bxH0+a1QbHHNvQthbGd07rhi4vBBFTwNCPNYC675ks0zZInFpYa9dMRwpotIyyMpwo+mUVe2R2xit0YLTuyAeJn6t4j6KwrQyCIiAIiIAiIgCIiAKFfF4Nhhe9xyBpxrTCimqp3/G+02uOztp3TQHSGpqKOx6+6OoVZulsXhFN78HvsTdDo4u+lO9LMAanMM91tdTShP8ARWVcNbQUGAC5UpUqIlJydsp/arbu7u54BoZHMb5V3j/CtLQxnDdxc0ZDU604rbnbIP7kz/mj+By1FFNUk0AqchoqsvFbHtDZ31LngtrgAcDniacFl7vs4YN9yx1nmFauyUe8r1LhujJUdtmipI4vy9zK6lfCMljrFYnSvaxoqXGn9Ty1XDIi4q67G7NueQBg+WoBPusHtu+R/KQplLFbCMMnb4M3sPcbnbz7PFGDDgJH7wL3EY00Gp5bwWbm22tFmd3dpioeLhUEcQ5tKjmKq53XdrLPE2KMUa0eZOpPMlLzuqK0M3JWB40rmDxacweYUdN1s9yOrG6a2/sw117dQSgb57smmJNWV/f93/EAtYdp1yP/ALQfJUls4a6NwOBDWNaRXlT5hZvaTYWazEyQlzo8fE0Vc0f8RozH4h5gKsy3gdwMlwbWrXM8TK/Fue7zLaKuclszVaUJbxexXbrs9X7uIfXAjAhwxBB0KzN47KSSWYWyJu82rmzNGccjT4nU+Bwo78O9wourrGC8SsIrgSWnCvHi3TMLaewszWSSMqKTtbK0Vw3gN2QcK+z6HgrR1E3RnPScUaNjfTArxlYtzbe9mULo5LRZmmORjS8xtHhfTE7o911K5YHhqtPhw5+i04Mk7PKCTRW7s+v77FbGueaRSeB/AB2Tj0ND0qoOz+zbJZQy0F8IkH3crd0ta7QSA4EHKoIoaKC2wSkUdRjQSCXGgwwz1VW1yaRi3s0W7tQ2G7h/2mAVgkOIblG4/wDg7TgcOCpNmudxG8892zideg1WcbebhGIWPkma3JrnP7pvRhNFFtMUhAcQXk13T7uGe7xpywVHN9jRaSW8tzyNpZEPuxuj4j7bunwhYya2ufhpwH68VON0OJ3pnhnX2vIBS7P3bf2Me8fjf+gUZJfyyzhKWz2X52INkup7hvHwN4uwWfvag3H7oJLSN52IbuvOFNTisParaAfE7vHcPdCmbSu+7jPCSQeoYR+qq7lJWWWMIvEg2i93E4En8Tv0GQXSz3i+uaxwcvTeoKDM59Ftglwcz1HLkz1htpfKCHU3deLqZ9OHqp9+XCJPvY6ePEt4ONd4fmBVVilLcQaK6XJeBdCQMXbpc3mW+23zAB8lnPwtM001kmir2C3zWWUPjJY5p0wW79iduGW1ga6jJgKlujgKVc31FQtMXha2vJNKfqVxYrJNGRLEaOFCC04jhRaqRi4+h9JgoqBsj2nMkAith7qQYb5wY7rT2T8uivscgcAWkEHIg1BHIhWszao7IiKSAiIgCIiAjXjbRFG57jQCmPCpABPKpWB2NHeGa0E133boxrgMfpueYK99tZiLOQNQRhrWjflv18gshcFk7uzxt/DX8xLv1WXM/Y38un7mQREWpgVvtAuR1qsT2MBc9pD2gUqS2tQOZBK0G9u44tNagmoxrzqvo7aRzhY7QW13hDLSmddw5LR+zOzkltkEMNGBuMjzXU69MgNSqM0i9ivuLjkvaC7HOW2YOxyFjTS0Sb5GB3WbteJaak+oVj2ZuCCONrhAxkjd5rji4hzSWu3XPxoSKjkVDT4LqUeTXGz2wMj2948d1GBUufgSB8DdepoFdNgLAKySUwb4GV4Zk/wn/EVk9tbZuWct1eQB6in+YtPkpuzdjEdmibSlWgnq7H6UHks1FZ16GspvpX6mTREXQcYVavvYKz2glzQYJDm6OlHH8bD4XdcDzVlRQ0nySpNbo1Va+ymdrqxuifwIc+J35aOHzVi2c2UtEBjLnRijqvoXF1AKUHhAqa5q5oqdKN2a9adUFRdoOzGN73S2YNY59S6N3sEnVpGLDyy6K9IrtWqZlGTi7RqW0bP2kUh+ySabrm7haK0wc44ADrzXVvZXaXmrxH/1JXH5NYtuIs1pRRs9eTNTQdm1qEgEjI3s/C8NYOBIpV3SiW/s8tRdRgw/C+NgpywC2yidKN2OvI0de2wlps0feGAOGNSH94W/iIAy5+tFU7ZLIc6gcBkvp1Vi/Oz6y2irg3uXnWMAA9W5elCpwrdDq3sz567rFWbaGKsLvwysP5o3fyCtl4dkMramN0cg6lh9CCPmsBednLmTtAxpA4fT9VlOXiV/nBvpxThKvzkpgbRdQppux/Bctut3BbZI58GQ6qwbO2ohrqe1GQ8cxk4fReMezExpSGV1ct1jzX0CsFybGWthMjoHMjDTv79Ad2mJocTTPLRZ6m8TXS8M1ZXdobHuTEt9h43mfuuxw6Go8lGsxk93e8lerkuWO0yMgnqO7eW1bStHeyMRlvCnmFs26NlbNZv2UTQ74j4nfmOXkmm8oldZYSNb7Kdms0xElqrGyoO6ah7hw/AOuP1W24YQxoa0BrWgAAZADAALui2So527CIikgIiIAiIgMfet2d9u5YGhr8JIJpzq0KcxgAAGAAAHQLsihRSdlnJtJBERSVOsjAQQcQQQehVU2I2YfYZLSwisb3Rujfh4gA4EGmRGHrgraiE2F5xQNbXdAG8S401JzK9Fw91ASchihBRNsrT3lqjiGNDpyH+p3+VXtraCg0WubqrNeW9o1zR5gmR3zqtjrn0d7kdnxSxUYeiCIi6DjCIiAIiIAiIgCIiAIiIAiIgBWp9nX7t4CuHhi+T2tP1K2wtYTWTu7wxwr3g9JCR8qLl+IdUzt+E3yRsd93xnExsJ5taf0XMNhjZ7LGN/da0fQL3RdRxBdZIw4FpFQQQRyOa7IgNR3rZTZbY04gV3Sf4XelCtqXfaxLG1494fMYEeRBWD2zuNs0RfQlzaZZ0rn5VJ6VXvsfOTCWnEsND13QSCNDWp81zaawnidmrJammpdzOoiLpOMIiIAiIgCIiAIiIAiIgCIiAKDfTyIH7vAV/dJG9Tid2qmucACTgAsXDZxaCXyYsBIa3Q0zJ4iuFNaHMUWc3/AMrlmmmt8nwit7CRt7xxJBe/vH4YjFwGfGhOHNXlRfsze8ZQAd20gUwADqAADyKlKNKOKotrTzlYREWpiEREAREQBERAEREAREQBERAFU73ukiUz7oc1r9440LRRu91qPRWxdTGMQRUHPnhRZ6mmpqma6Wo9N2hFIHAEZEAjoV2UC73FhMTvdxaeLdPMZeRU9WjK0UkqYREVip1eyoIORwWLtMZheJhiHBrZBxpg1/XT0WWXV7AQQRUEUPQqso2WjKjlrgRUYgrlYixSmGUwurQ1cxxNQRqOo18jqsuojLJEyjiwiIrlAiIgCIiAIiIAiIgCIvC3Wru2OdSpAwGrne60dSobpWyUrdIi3o8u3Ym5vOPIDGv6+QGqnRRBrQ0CgAAHQKHdtjcKvk/aO890cOuVegGinqkE95PuXm15V2CIi0MwiIgCIiAIiIAiIgCIiAIiIAiIgCIiAiXhZi4bzMHsru8+LTyNB6BelitQkYDrqOBXusTboJInGWJu+M3MyP4nN41GY4gFZSuLyXz/ANNI1JYv5GWRdY5A4AjEFdlqZhERARrfYhI2mTgatdwdx5jMEaglR7tvHePdvG7I3Atrw4cRTEHgsiotssIfRwo2Rvsu1HKvwnULOUXeS/ZpGSrF/olIo1jtm+KHB4wcOB/9+qkq8ZKStFGmnTCIikgIiIAiIgCIodpvRjNd45BrcSTwCq5KPJaMXLZEiecMaXONA0Ek8goNjcZnd4fYb7A4nV3McDrnwXWCB89HTt3Gih7s0NT+Kmg+fLJZMBUpzdvgu6gqXJyiItTIIiIAiIgCIiAIiIAiIgCIiAIiIAiIgCIiAIiIDHySmF+IJjccxkwnjwFdefRZAFcOaCKHEFQGvfC6jqGLR2O806B3Ln088vJ7fT7Gnn9/r9zIIuAarlamYREQEO2WDeIe0lj25EZGmjhqM/Vd7LbQ7A+FwwLTmCpKi2u7mSEOIo9vsvGDh56/1KzcWncTRSTVSJSLGyXkYf2wNMBvNBIPM0y8/mpjLWwiocKc8PqpU0yHBo9kXWOUOFQQei7K5QKFaxLvfdkc97AUNfZNCa6qaihqyU6MZ/ZkjxSWU0+Fnh9Xa+QCk2O7WRDwDlUkk04VONOSlIqqEVuWepJqgiIrlAiIgCIiAIiIAiIgCIiAIiIAiIgCIiAIiIAiIgCIiALhzQRQioOhXKIDHNsLojWIlzTmxxrThuk6cqr2sltLyQWObQ0x6VyOIHUKWuN3Guv8v/pVFCnsXcr5OURFcoEREAUaW7o3VqwY50wr1pmpKKGk+SU2uDzhiDRQZDLkOC9ERSQ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3" name="AutoShape 6" descr="data:image/jpeg;base64,/9j/4AAQSkZJRgABAQAAAQABAAD/2wCEAAkGBhQSERUUEhMUEhUUFxUaGRgUGBQYGBgXFhUXGRYWFRcXGyYfFxsjGRcVIC8gIycpLiwsFR4xNTAqNScrLCoBCQoKDgwOGQ8PGiwkHyQsKSksLCwsLCwpLCwvLCwsKSksLCwsLCwpLCksKSwsLCwsLCwsLCwsKiwsKSwpKSksLP/AABEIAJ8BPQMBIgACEQEDEQH/xAAcAAEAAgIDAQAAAAAAAAAAAAAABAYFBwECAwj/xABEEAABAwEFBQUFBQUFCQAAAAABAAIDEQQFITFBBhJRYXEHEyKBkTJCUqGxFCNiksEzcrLR4RUkgqLSNENjc4OzwvDx/8QAGAEBAAMBAAAAAAAAAAAAAAAAAAECAwT/xAArEQACAgEDAgQGAwEAAAAAAAAAAQIREgMhMRNBIjJRcQSBseHw8WGh0UL/2gAMAwEAAhEDEQA/AN4oiIAiIgCIiAIsHe+1sMJ7ttZ5j7MUXicTzpg0czksFfFrtHcults32SL3Yoad686Bz8acwK8+CrkWUS4Wq8Y4/be1vIkVPQZlSAVrrYnZF0kgtczSxmcUbiXEjR76+oWxkVvkSSXAREVioREQBERAEREAREQBERAEREAREQBERAEREAREQBERAEREAREQBERAEREARF4W22siYXyODWtGJKA7Wm0tjaXvcGtAqSTQBU9t72q8HbtlrZ7PUgzEeIgH/d1zJ4jKq6WWwy3nL3k4LLK1xLGE07wA4VbmBhnr9LsxgaAAAABQAYAAaDgqLxGjqPuYGz3bZbthfLlQeJ7zvPdy3j9FrC2bZMmtX2m1tL2M/ZQVoORfX1pRevaltn38ncxOrFGdMnv+LmBoteGpxJU1Yuvc2s3twx/2YU5PP+lWW4u1OyWghryYHH46bv59PMBaNsNm33AcVlr+uXuWNOVVJWj6NBrkuHvABJIAGJJwAA1JWkNiO1F1kidFM187BTuwCAWnVtT7v081F2m29tNu8P7GL4GE4/vuzd8hyUkJGwL+7WYIXFsLe+I96tG+VAS75KvHtqlqPuI6f4/TNVW6LoYcZCAOZWQvax2Xu91mfEaFUyNMS63b2x2d9BLG+M8WkOHzofqrndd9w2lu9DI2Qa0OI6tOI8188WKCMu3JDQ6HQrIssdosb2zQPIpkW/TpyU5FcT6ERasd2zEQNHcA2g1Dq1EdB7w1qeGnFet09sfiDbVDuA+9HXDq05+qmytM2ci8bHbGSsbJG4PY4VBGRC9lJARQb2vmKzRmSZ4Y3TiTwaMyVqfajtcllJZZqws4++fMez5eqiyUrNr3jfsEH7aVjDwJ8Xk0Y/JV21dqdjbl3j+gAH+Y1+S0bNbJHklziSc/6rq2zkqLLUboHbBZtY5PIs/mp9k7UbE/Nz4/3m/6SVor7Gea6mAhLGJ9MWC+YZx91KyTk1wr5jMKavl6C1yRmocRTVXnZTtalicGWmsseAqfbbzqc+h9VNkNG6EUO673itMYkheHtPDMcnDQqYpKhERAEREAREQBERAEREAREQHV7wAScAFTRC68rQST/dIiBT43gk0FNMq9ApG1NsknkZZLO6jnEl590MGe9TH+vRWK67ubBE2NmTR6nUnqVn5nXY1XgV92SGMAAAFAMABkANAqJ2m7X9wz7PEfG4VeR7rDk3q7Xl1V1t9sbFE+R3ssaXHoBVfOd7Xk+0SSSvxdK8/U0A6ZK7KRXcxUj95xJ14rlsakNsprTVSrLZKlVcqLqNma2MuffkBIwC47Q7c0ybjfdWZs9qbZLOXH2iMFru8LWZHlxzJUR3JlsSdmrubPaoYXkhskjGEtpUBxpUVBFVadu+zySw/eQudJAdT7UZ4PoKUOjsOB0riOz+zF1vs1NJWH8pr+i+ipIg5pa4AgggggEEHMEHMK5m9j5W793Er2Zayto7YdkFayWLhUxOP/AGyf4T66LVlosT43Fj2ua5poWuBBB5g4hKJTOksysdx7Qu3DG41FMKquR2Zz3BrGlznGga3Ek8ANV0ieWnBQ1aJTpmQt1qo8GmVfqs1GIp48MHKvWlm8KrzsVsLCqtWi10zYfZztUbHP9mmd9zKaAk4MfkDyByPkdFte/L3ZZYJJ5PZjFaak5NaOZJA8184Wi0F2K2WLxdedyvYCXTWfcLhq9rMQeZLd7qWc1KboiUVZrvaPaea2TGSV3RoyaNGtHBY+EDVRpRQo2RWoizNWd8QOKz9jttkAxCpbASaDE8llbNc9MZXbn4RQu89G+azlS5NIpy4Re7I+xFtcKlY68ros5BcxwAFSa6Diq+L9ZDhZ2AO+N3iI6E/0C52imLZt0VALY3Hn4QPqCVRXdEtJK0zylutz/FulrfdGtOJ5lY60WEjRW6476du+NlWjUig9Sva191Mahvph8z/JOpTJWk2ir3DtHPY5A+J5HEaEcCNQt5bIbaR25mHgkA8Tf1bxH0+a1QbHHNvQthbGd07rhi4vBBFTwNCPNYC675ks0zZInFpYa9dMRwpotIyyMpwo+mUVe2R2xit0YLTuyAeJn6t4j6KwrQyCIiAIiIAiIgCIiAKFfF4Nhhe9xyBpxrTCimqp3/G+02uOztp3TQHSGpqKOx6+6OoVZulsXhFN78HvsTdDo4u+lO9LMAanMM91tdTShP8ARWVcNbQUGAC5UpUqIlJydsp/arbu7u54BoZHMb5V3j/CtLQxnDdxc0ZDU604rbnbIP7kz/mj+By1FFNUk0AqchoqsvFbHtDZ31LngtrgAcDniacFl7vs4YN9yx1nmFauyUe8r1LhujJUdtmipI4vy9zK6lfCMljrFYnSvaxoqXGn9Ty1XDIi4q67G7NueQBg+WoBPusHtu+R/KQplLFbCMMnb4M3sPcbnbz7PFGDDgJH7wL3EY00Gp5bwWbm22tFmd3dpioeLhUEcQ5tKjmKq53XdrLPE2KMUa0eZOpPMlLzuqK0M3JWB40rmDxacweYUdN1s9yOrG6a2/sw117dQSgb57smmJNWV/f93/EAtYdp1yP/ALQfJUls4a6NwOBDWNaRXlT5hZvaTYWazEyQlzo8fE0Vc0f8RozH4h5gKsy3gdwMlwbWrXM8TK/Fue7zLaKuclszVaUJbxexXbrs9X7uIfXAjAhwxBB0KzN47KSSWYWyJu82rmzNGccjT4nU+Bwo78O9wourrGC8SsIrgSWnCvHi3TMLaewszWSSMqKTtbK0Vw3gN2QcK+z6HgrR1E3RnPScUaNjfTArxlYtzbe9mULo5LRZmmORjS8xtHhfTE7o911K5YHhqtPhw5+i04Mk7PKCTRW7s+v77FbGueaRSeB/AB2Tj0ND0qoOz+zbJZQy0F8IkH3crd0ta7QSA4EHKoIoaKC2wSkUdRjQSCXGgwwz1VW1yaRi3s0W7tQ2G7h/2mAVgkOIblG4/wDg7TgcOCpNmudxG8892zideg1WcbebhGIWPkma3JrnP7pvRhNFFtMUhAcQXk13T7uGe7xpywVHN9jRaSW8tzyNpZEPuxuj4j7bunwhYya2ufhpwH68VON0OJ3pnhnX2vIBS7P3bf2Me8fjf+gUZJfyyzhKWz2X52INkup7hvHwN4uwWfvag3H7oJLSN52IbuvOFNTisParaAfE7vHcPdCmbSu+7jPCSQeoYR+qq7lJWWWMIvEg2i93E4En8Tv0GQXSz3i+uaxwcvTeoKDM59Ftglwcz1HLkz1htpfKCHU3deLqZ9OHqp9+XCJPvY6ePEt4ONd4fmBVVilLcQaK6XJeBdCQMXbpc3mW+23zAB8lnPwtM001kmir2C3zWWUPjJY5p0wW79iduGW1ga6jJgKlujgKVc31FQtMXha2vJNKfqVxYrJNGRLEaOFCC04jhRaqRi4+h9JgoqBsj2nMkAith7qQYb5wY7rT2T8uivscgcAWkEHIg1BHIhWszao7IiKSAiIgCIiAjXjbRFG57jQCmPCpABPKpWB2NHeGa0E133boxrgMfpueYK99tZiLOQNQRhrWjflv18gshcFk7uzxt/DX8xLv1WXM/Y38un7mQREWpgVvtAuR1qsT2MBc9pD2gUqS2tQOZBK0G9u44tNagmoxrzqvo7aRzhY7QW13hDLSmddw5LR+zOzkltkEMNGBuMjzXU69MgNSqM0i9ivuLjkvaC7HOW2YOxyFjTS0Sb5GB3WbteJaak+oVj2ZuCCONrhAxkjd5rji4hzSWu3XPxoSKjkVDT4LqUeTXGz2wMj2948d1GBUufgSB8DdepoFdNgLAKySUwb4GV4Zk/wn/EVk9tbZuWct1eQB6in+YtPkpuzdjEdmibSlWgnq7H6UHks1FZ16GspvpX6mTREXQcYVavvYKz2glzQYJDm6OlHH8bD4XdcDzVlRQ0nySpNbo1Va+ymdrqxuifwIc+J35aOHzVi2c2UtEBjLnRijqvoXF1AKUHhAqa5q5oqdKN2a9adUFRdoOzGN73S2YNY59S6N3sEnVpGLDyy6K9IrtWqZlGTi7RqW0bP2kUh+ySabrm7haK0wc44ADrzXVvZXaXmrxH/1JXH5NYtuIs1pRRs9eTNTQdm1qEgEjI3s/C8NYOBIpV3SiW/s8tRdRgw/C+NgpywC2yidKN2OvI0de2wlps0feGAOGNSH94W/iIAy5+tFU7ZLIc6gcBkvp1Vi/Oz6y2irg3uXnWMAA9W5elCpwrdDq3sz567rFWbaGKsLvwysP5o3fyCtl4dkMramN0cg6lh9CCPmsBednLmTtAxpA4fT9VlOXiV/nBvpxThKvzkpgbRdQppux/Bctut3BbZI58GQ6qwbO2ohrqe1GQ8cxk4fReMezExpSGV1ct1jzX0CsFybGWthMjoHMjDTv79Ad2mJocTTPLRZ6m8TXS8M1ZXdobHuTEt9h43mfuuxw6Go8lGsxk93e8lerkuWO0yMgnqO7eW1bStHeyMRlvCnmFs26NlbNZv2UTQ74j4nfmOXkmm8oldZYSNb7Kdms0xElqrGyoO6ah7hw/AOuP1W24YQxoa0BrWgAAZADAALui2So527CIikgIiIAiIgMfet2d9u5YGhr8JIJpzq0KcxgAAGAAAHQLsihRSdlnJtJBERSVOsjAQQcQQQehVU2I2YfYZLSwisb3Rujfh4gA4EGmRGHrgraiE2F5xQNbXdAG8S401JzK9Fw91ASchihBRNsrT3lqjiGNDpyH+p3+VXtraCg0WubqrNeW9o1zR5gmR3zqtjrn0d7kdnxSxUYeiCIi6DjCIiAIiIAiIgCIiAIiIAiIgBWp9nX7t4CuHhi+T2tP1K2wtYTWTu7wxwr3g9JCR8qLl+IdUzt+E3yRsd93xnExsJ5taf0XMNhjZ7LGN/da0fQL3RdRxBdZIw4FpFQQQRyOa7IgNR3rZTZbY04gV3Sf4XelCtqXfaxLG1494fMYEeRBWD2zuNs0RfQlzaZZ0rn5VJ6VXvsfOTCWnEsND13QSCNDWp81zaawnidmrJammpdzOoiLpOMIiIAiIgCIiAIiIAiIgCIiAKDfTyIH7vAV/dJG9Tid2qmucACTgAsXDZxaCXyYsBIa3Q0zJ4iuFNaHMUWc3/AMrlmmmt8nwit7CRt7xxJBe/vH4YjFwGfGhOHNXlRfsze8ZQAd20gUwADqAADyKlKNKOKotrTzlYREWpiEREAREQBERAEREAREQBERAFU73ukiUz7oc1r9440LRRu91qPRWxdTGMQRUHPnhRZ6mmpqma6Wo9N2hFIHAEZEAjoV2UC73FhMTvdxaeLdPMZeRU9WjK0UkqYREVip1eyoIORwWLtMZheJhiHBrZBxpg1/XT0WWXV7AQQRUEUPQqso2WjKjlrgRUYgrlYixSmGUwurQ1cxxNQRqOo18jqsuojLJEyjiwiIrlAiIgCIiAIiIAiIgCIvC3Wru2OdSpAwGrne60dSobpWyUrdIi3o8u3Ym5vOPIDGv6+QGqnRRBrQ0CgAAHQKHdtjcKvk/aO890cOuVegGinqkE95PuXm15V2CIi0MwiIgCIiAIiIAiIgCIiAIiIAiIgCIiAiXhZi4bzMHsru8+LTyNB6BelitQkYDrqOBXusTboJInGWJu+M3MyP4nN41GY4gFZSuLyXz/ANNI1JYv5GWRdY5A4AjEFdlqZhERARrfYhI2mTgatdwdx5jMEaglR7tvHePdvG7I3Atrw4cRTEHgsiotssIfRwo2Rvsu1HKvwnULOUXeS/ZpGSrF/olIo1jtm+KHB4wcOB/9+qkq8ZKStFGmnTCIikgIiIAiIgCIodpvRjNd45BrcSTwCq5KPJaMXLZEiecMaXONA0Ek8goNjcZnd4fYb7A4nV3McDrnwXWCB89HTt3Gih7s0NT+Kmg+fLJZMBUpzdvgu6gqXJyiItTIIiIAiIgCIiAIiIAiIgCIiAIiIAiIgCIiAIiIDHySmF+IJjccxkwnjwFdefRZAFcOaCKHEFQGvfC6jqGLR2O806B3Ln088vJ7fT7Gnn9/r9zIIuAarlamYREQEO2WDeIe0lj25EZGmjhqM/Vd7LbQ7A+FwwLTmCpKi2u7mSEOIo9vsvGDh56/1KzcWncTRSTVSJSLGyXkYf2wNMBvNBIPM0y8/mpjLWwiocKc8PqpU0yHBo9kXWOUOFQQei7K5QKFaxLvfdkc97AUNfZNCa6qaihqyU6MZ/ZkjxSWU0+Fnh9Xa+QCk2O7WRDwDlUkk04VONOSlIqqEVuWepJqgiIrlAiIgCIiAIiIAiIgCIiAIiIAiIgCIiAIiIAiIgCIiALhzQRQioOhXKIDHNsLojWIlzTmxxrThuk6cqr2sltLyQWObQ0x6VyOIHUKWuN3Guv8v/pVFCnsXcr5OURFcoEREAUaW7o3VqwY50wr1pmpKKGk+SU2uDzhiDRQZDLkOC9ERSQ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4" name="AutoShape 8" descr="data:image/jpeg;base64,/9j/4AAQSkZJRgABAQAAAQABAAD/2wCEAAkGBhIREBMQERQQFRMWFRMUFRcUFBAQFhUSFhQWFhgVFxkXGyYfGBojGhUVHzAgIycpLC0sFR4xNzAsNSYrLCkBCQoKDgwOGg8PGiklHyQtLCktNSwsKSwpKiwsLCwsLCwsLCwsLCkpKiwsLCwpKSwsLCwsLCwpLCwsKSwsLCksKv/AABEIAMgA/AMBIgACEQEDEQH/xAAcAAEAAgMBAQEAAAAAAAAAAAAABgcCAwUEAQj/xAA/EAABBAECAwYEAgcHBAMAAAABAAIDEQQSIQUGMRMiQVFhcQcygZEUUiMzQnKCobFiksHR4fDxFSSzwmN0o//EABkBAQEBAQEBAAAAAAAAAAAAAAACAwEEBf/EACgRAQEAAgEDBAEDBQAAAAAAAAABAhEhAxIxIjJBgXETUWEEkbHR8f/aAAwDAQACEQMRAD8AvFERAREQEREBERARF8JQfUXMn5nxGGnZEAPl2jCf5FejD4vBMailiefJj2OI+gNrm4723zp60RF1wREQEREBERAREQEREBERAREQEREBERAREQEREBERAREQczmLjrMPHfkPBOnZrR1c89G+nv5AqiOY+dMnMee2edF7RssMA8qHX3NlWh8WInnGiI+QSHV7lh0k/Zw+qpyTG3tYZ5c6ezpYejunl7+GR3W211sDv0UsbyuXAOFtcKLS0lpB2PzDdv8AyoPj5zonhwJoeFkfb+tKW8J50jAAc4AVp8arfr91U1UZXKJLytzvLBM3DznF7XENjmd8zXnoyXzB8H/e+oshfnjj/Mgnka2MaiSN2i6ry9OiuvlLjjcnHidqaZAwCQBwLmuFDvDqFUvOmeWPHc7iIuTzHzNDgxskm1U94YA0AmyCSaJGwAJKq3TOS26jrIsIZQ5oc3cEAg+YO4P2Wa64IiICIiAiIgIiICIiAiIgIiICIiAiIgIiICIubx7mCHDiMs7gBvQ6ucQLpo8T/TxoJ4JNtnG+EtyoJIH7B4q/Frhu1w9iAVQ/F+ByY0jopAdTTR/zHm09QVM5eaeLZB/FwRSx4p2ja1kUl/23626nNP5m7DwPidEnNEWYBFxFoglHdZkRAuZ+7I02QPqR7LzdWy/n/L6H9PLj55n8eYrqeHZc3Jj2pWFxbkTKZ3ms7aMi2yQHtWuB8aG/++q48XJOXIdLcecn1jewf3ngAfdRMrOLK1y6WOXMyiM8NaacB7nrZA8Pa1JOW+YGY8kLor7YPYXO3A0WQ9h8wQQP92pfwX4UzxwO1mPtHG+zvwrf9J0DunSxvV+Ij0nwzyn5GlsMzBqouIa0D11XX1Fq+d70z9FmplOFn8X+JeHjuDCZZTtq7FgkDL3GokjffoLKhHOnEDxCd80RvEx2QAOojXJLI1p67g70Qd/0Xqo9mYkuFka2t16HEU8EA1t3vW7P1Uq5eZ23BuIF2jtTKZywbECNsUjdvI9m7f3Xe7vljO9OdLKWfwsDk2fXgY99RGGH+Aln/qu0ohyNxNrMeGB3VwyXt9mPYSP/ANCfopbrF1Yurrxrz/mPutsLvGPN1ZrO/lkiIqZiIiAiIgIiICIiAiIgIiICIiAiIgIi4XNXNLMNgbRfPJ3YYmguL3nYWBuG2Rv9t1y3TslvEa+bucYcGPenyuBLIwa6ftuP7LB5/QWo3y3ytNnyt4hxK3DZ0MJBAI6tLmn5WeIZ49XX4/OVuQ55ZjmcUp0hOrsyWu1PB2LtJLQxoA0sG3n5GxlElyu8mtswmsfuvgC4PMPJ0GWLoRy+EjQDfo9vR499/Ihd9FdkvFZ45XG7inXZWbweUNoNjJ6HU7Gl9WE7sefLY/vBWHwDnCDK0j9XI4WGPI389Dujx7b7bgLs5eJHKx0crWPY4U5rgHNI9QeqozmLi2Pi5UkOM1kmKCDofKXtMgrUYXAamaSRuSbLTRrZZauHjw37ser7pq/uvhNKqrl74q6aZKXPZQHfIErPTV8sg9XaT5klWBgc1YkzS9k0Y0gucHns3NAFklr6IHr0WkylZZdPLFEPidw9ks2LjxtAnnfRe0uB0NLW94A04d4mzuAw7hQbMgm4Vkvj0tMr2Pbq1l7HREFuwaQfHdrvEArr88c+RvyHTYj9Zji7ON4Dmhr33qlBcALAJA9aIUEg4y8SfiAbdsbNE6vze9+awvNtj04cSY11sHm/KgdC4OY4Q6tAcwAaXANc1xbRINAdeoU0Hxajlkx5jDJE6NxD6Ila6J7aeBVOuwwjbq0KsYZrPSzZJFk6rG4/1Uk4HwCeRpkhoFgJJc/RQ2ojcb+i5uziL7JlzV5cH47BlR9pBIx7R1qwW+jmmi0+4WGNzBFLIWQkyBt65G/qmULov6Od6Nv1pfniR74XHS498UaLgHNO5Y7fvC/A9aU2zviBEOHR4zG9jq1MlA6GPYkDxL33uf3vMLT9RhejpJeK/FqKOYRwRGVgPek16A4DYmMUdQ/tGgfbdTrFyWyRskYba9rXtPm1wBB+xVKcL47gHAmgaXjJlZRdIzQHfpIyyON29NABNGrNlW3yof8AsMT/AOvB/wCJqrC2+UdTHGTh1URFoxEREBERAREQEREBERARF5OKcSZjwvnkNMYLPqfAD1JofVPBJt4eZ+Y24cQdRfK86IoxuXyeA9ul+4AskBeLlvlcskOblntMuQAkmtMQqgyMdBQ2v1O+5J0cq8Ndkv8A+p5TR2r/ANQzeooqoVfibJvyN7WVLVE9XNa5Xt9M+xYySABZLy57e6rZPPPxlreqwj5gjPUhRDjk5aSovk8XMdne/IdT6J/JOUs+JHNlRDExy4yy0CG9SHHSIx6uO3tt+0u3wDkbHgw240sccjnC5XOaDqkI3ondoHQVVADx3VWcvTGTMGVJvoNt8R2lUPo0dPWvJXJwbiolaAeqzwm/VW2d7Z2T7/KoedeTZOHTCeEuMBd3HGnaHVXZvB2IPQE7O6H16PL3CcLisZiDnY2S23OibodE7p342vBIbYFtaRVnwKtvLxWSMdG9rXMcCHNcA4EHqCCql555AZgtOXjzaGBw0xuc4PDydhE8buPU0dwAe8uZY65Xh1N8b1UU4xw2cROJa6THic+PUxn6IPJA+YfmJbV+YXMz+DvhaHAAtIYSQKB1Dz9P8FMcfC4u7GPD/wANL2RIkJdGxpI1CQ/pLAJJA2NnwWJ5M4jI4NbjuDf/AJHsjbVVvZ8vIErLWU1JHp3jd91iI8D4g3Hk7QNaTfdsBwI8bBBX2fjEg1EE2SOhIFnpfpfh0XtyOF9jM7HlLNUWvaO5BK8mxRppa2iAOptp+nJzcjtJNRc5w1FxcfENC5dWuS2Y8MnYRf3ju8mz6k9Vrk4XpNm12eBOjlLgXOYatltu/Xr02PS+ikv4GGZlvbpkZTZABpBaQA2Q/wCJ912Wx3txs2gbotqo19P9+Ct34V84a2DDyHgSMpkBca1sF9wX1c2unUivIqD5vDhEHNod090jcObZ1b+lClyM6eg4xEh1tewj5muDg4EnzBFqplpnnhLH6XRVjwTnDiGMI5OINkfA8sBkLIg1rZK0va+PZwqzR8PWgbOBW0y28mWHaIiKkCIiAiIgIiIC15EWppbqc2xVtoOHsSDRWxEEEzuUM+M/9vmTuZ+UyPD69C6wf5LdhclRyEOzH5sxG+md5LL9m+H13U1RR2YtP1Mv3YNeOgr+izXyl80K2bJYSx6hSyS0EQ47wg7mlWHGwTN2TRuNvrVl1flAIHqXUrx4xkRxwSSyEBrGlxJ9B0+p2+qgXKfKZkx/xU4HazOdIdqphoNb6Du2B5EKM53elr0727yQ/FjMQAbdD/dqZcq8XOoArqDlBtrz53KcjO9FstGSUcYlyTjl2GYe16gSte5pHiBpIo/dRrgPA5MjJbl8RmbJLEf0ULWlkUTvzUervX2NmhXt4Nxzsf0cx3Ug7OOXvCr8x1U6dmWmziGcyCJ80hpjGl7j12Av6n0VOScZ4lxrIdDCTHF4sa4xsjYTX6Rw3cfTxN0KupZ8WMl8XD9JunSxtLvSnOAPpqa37LZ8H+HCPAEtU6d733XWNp0MF+IGlx/iJ8VN5ummOscduVL8FiOzLMm3UBIXsJG11oAdsBfQ/deTmX4QsgxHzQyPe6KMue0tb3+vaPHiKZ0G/wAnXdW4vhF7LvZD9XJ+YeFYcrJg43pAAbvY0k2Kr9nr91IszP1DVfe3B8LZt3SOmx/qtvMvCPweVNADpY1zHxC6BhfZF34NNt266VwJ5u9Q233J/wA/JeXKW5PbhcZjw3ZXECLZZ06dPTwo7ff+i5McnzDbzH0/5P8AJMp51EHzdvZ1HZpFjoAAfDzPovJJIW9CQdwaJ3aSCQfTYLXHHhjnlyu/k4N4jwaTFcQXND4QTvWwfGfYHT/cXQ+GfMLsjG7CU/psemOB+YsFhrvcUWn1b6qB/C/jOS10sWGzHkLg2R7JHOEmkOLe6ba01Yv94Lof9Ufh8UblSQPx+0dUzXWWua/aRzXbAi9L/HcHfdO7Wqns7t6/K30WEUocA5pBaRYIIIIPiCOoWa3eUREQEREBERAREQEREBERARFpzMtkUbpZHBrGgucT4AIIn8Rp9bcfBYRryZmNcB8wha4Ev9KdoP0NKVQ44jY1jQNLWhrR5NaKA+wUF5Lw5s3Mk4nktkDWksxg7ut098EgeTQavxLnHqNrCUY88tM+NYtDZWg77FbNQI6hfXxg9QvHNwsH5SQfdWzRnmng7T3waIXEwuaDEdNnZdrjvD5Wg24kKu+K6gV0SbnvmsTYRia6nOczcCz3bd/6hTblXMDsaIUABHHQ2AHcHStlR2YS4UT0s+9NOw9VI+E8xSsYxocflb/QLOe6tLPRF0GUDxCwGSD0BKivLnEtdazf1UuZVbK2aG/Ejk/8XEMhj9EsDXu6Eh8YGosNbg2Nj6keNil+FY8kzmxR058jqDRQce7djVtpoG+94eC/TbhYoqgOZ+EO4dlCPdvZPMuPIL70OrUzcftMNtP+RF55z5b9K/Dz8K5AysySdkRhBhJa8vcWguc9zQ1ulpB/V+3RTnln4Lwsik/HU+aRrmjs3O0wjanNJAuTxsivCjvfU+EOIRhyyu3dLO8n+ENbX94PP1U6IXcZwnqZeqqL5A4e7F483H1XodkRE9NTWxSEWPC9IPpStbnfghysRzWDVIwiRg/M5vVv8TS4e5ChPJPDxPxzMy/2Y5cjSfMlxiH8g9Wqk9UsMrccpVN8sz5cMD8jDkLmxuuaB4LgGmyH6fAEAgkUQWG7G6srljmiPNiDm919d5hIJHhYI+Zvr96XJmx24XFRM1oEWW3Q+ttM7XbO/i1D6lxX3mHke3DL4eW4+W0lwI2ZJq2cHNoiz51v4+YnGWeF52Zc35S9FG+U+cW5dxStMOUy+0hdqBoV3m2BY3G3Ue1EyRaS7YWWXVERF1wREQEREBERAREQFApy7i+WYw+sKB3eALx27wQdi0ix03vYEHqe70+duaWwxuxozqyJGloDd9Id3bP9rrQ89zsCtvKWPFi40cOtr5GglxZbrc86nAeYB2HoAs76rr4+Wsnbj3fPx/tIoYWsaGMAa1oDWgCgABQAHgKWa1Ryl3gR77LZS0ZPq1vmAWdL7SCP8bgmmFMbQ9VEM3lSQWXKz1ozIQ5pvyQUNzBgiPTfjq8augNv5rXjsprf3W/0C63P+OS5gFi3ll+Hf2+9A9FmeDODehH+mynH3Vrl7I28M4g5nQqX8I5gkNDqoKyFzXdDSk/BchratWyTzG4lqHeC4nxCwYJ8CZ0jQ4xt1sP7TXWB3T69K8bXtxOKxbbhb+KYTMrGmhBA7SN7AetEjY/Q0fopvh3G6u1d8mccm4blOx81pjxsk9tDId2Me8A/N+UgtB/KRfQ2rA5l5gbjQWzvTSd3HY0F5kkI2Ia3ctHzE+Q8yL4PIjvxGG7FyWxyPxpHQvY8NkADSQ2r2Nd5oI8GKVYeJHC1rGRtY1t6Q0bCzZrysrk8cLy13cuXyVy3+Dx6cKkfRdZBIq6BI2LrLnGvF5ralIVg2UHxWa7JrhFtt3XN5h4QMnHfF0d8zD+WQdD7dQfQlaeVuMHIxwX7SsJjladiJGmjY9av7+S7CjHFMf8AB5Qzm/qZKZlC6DegbP8ASgD6b+am8Xa8fVO3+z7zdya3KAmiqPKZ3mSNAaXFo7rXO96o+HtYWrlbm8yOOJmAR5bO6bpolNu+WttVDoOvUbdJU1wIBFEHcEb7KN85coNzWB7KbkRg9m6yL2NMcR0FmwRuDv5grL5hjlL6cv8AiSoobyZzc57zg5ZP4lhc0Gtn6B3gXAkF4p111AvzUyVS7TljcbqiIi6kREQEREBERB4MzgUEsjZJI2uc0UDVbetdfHr5leqHGYwUxrWj0AC2ogIiICIiAtc47p9lsXwhBXPPGC0twjtvnQtPsbtTTK4LG4HZRX4ivEcWKfy5sR+wcf8ABTtwsEKZ5q77Yr3jcLI7AAUQmzHB2yn3MfDbJ2ULyuG0TsrQ1Y+Y++pUu4FxlwIFqJRQUu1wyOiEHUfN+F4tHMwHs8wBkgHy9qDWrwAPyO86MvVT9V1zjCHYDnGgYnMkaTfiezI26WJDv6KbcB4h2+LDNtb42ONChqIGr+dqJxbF5c4y/T1vgafBaXYjh8riF6kVIeMvmHg138lrlzDpLZInFpBBFB4IOxBHiF0EQQnA4u3AlEOvViOI0azT8Zxd8rtVXFuKNmq+80ilDmhzSC0gEEEEEHoQR1C0ZfDYpRUkbHj+00FZYeDHE3TExrG+TRQ+ymTSrd/lC/ihy4HY5zIu5LCdbixoBc0uYC8kUbYBqB8KP0knKvGzl4rJnANfu14G4D2mjXodnD0cF1ZIw4FrgCCCCCLBB6gjxC8fCODQ4sZigbpYXOdVk7u8r8Nht6JrnbvdvHVe5ERUgREQEREBERAREQEREBERAREQQT4ls1jFi06g7LivettLgQD6gu9q9lO1Afipqb+EkAJDJu0JuqLG6he/Sg4+zSp602onurTKeifbz5mGHj1UU4pwI70FNFhJEHdQrZq0fwwg9F1+F8J1KRZ3BWEEiwVlg8K0AboOXxbg+rHkj7x1RyNodTbDsPVef4czPkwGd7drnt2FMonWA0VsAH6a8NJUrkjFG/I/alDvhZOTjSB3XVE8dANDoI2t6eNM3UX3RpJvC/SXdo4dRfss45wfdbFqkxwd+h8wrZtqLza3N67jzW6OUO6IM0REBERAREQEREBERAREQEREBERAREQEREEQ+JeO92K1zGPeWvIpjXPIDmObdNBJ72kV5EqVwXpbYo0LHka6LYi5rnarluSCIi6lqyPlWxvQLGUbFfY3WAgyXE5W5ZbgskYHl+p5cCRWmMANYz6AdV20TTu7rQiIjgtEkJ6tW9EGqGa9jsVtXyl9QEREBERAREQEREBERAREQEREBERAREQEREBERB8IWnGPUeRW9aGmpCPMIN6IiAiIgIiICIiAiIgIiICIiAiIgIiICIiAiIgIiICIiAiIgIiICxMe4PkviIM0REBERAREQEREBERAREQf/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10" descr="data:image/jpeg;base64,/9j/4AAQSkZJRgABAQAAAQABAAD/2wCEAAkGBhIREBMQERQQFRMWFRMUFRcUFBAQFhUSFhQWFhgVFxkXGyYfGBojGhUVHzAgIycpLC0sFR4xNzAsNSYrLCkBCQoKDgwOGg8PGiklHyQtLCktNSwsKSwpKiwsLCwsLCwsLCwsLCkpKiwsLCwpKSwsLCwsLCwpLCwsKSwsLCksKv/AABEIAMgA/AMBIgACEQEDEQH/xAAcAAEAAgMBAQEAAAAAAAAAAAAABgcCAwUEAQj/xAA/EAABBAECAwYEAgcHBAMAAAABAAIDEQQSIQUGMRMiQVFhcQcygZEUUiMzQnKCobFiksHR4fDxFSSzwmN0o//EABkBAQEBAQEBAAAAAAAAAAAAAAACAwEEBf/EACgRAQEAAgEDBAEDBQAAAAAAAAABAhEhAxIxIjJBgXETUWEEkbHR8f/aAAwDAQACEQMRAD8AvFERAREQEREBERARF8JQfUXMn5nxGGnZEAPl2jCf5FejD4vBMailiefJj2OI+gNrm4723zp60RF1wREQEREBERAREQEREBERAREQEREBERAREQEREBERAREQczmLjrMPHfkPBOnZrR1c89G+nv5AqiOY+dMnMee2edF7RssMA8qHX3NlWh8WInnGiI+QSHV7lh0k/Zw+qpyTG3tYZ5c6ezpYejunl7+GR3W211sDv0UsbyuXAOFtcKLS0lpB2PzDdv8AyoPj5zonhwJoeFkfb+tKW8J50jAAc4AVp8arfr91U1UZXKJLytzvLBM3DznF7XENjmd8zXnoyXzB8H/e+oshfnjj/Mgnka2MaiSN2i6ry9OiuvlLjjcnHidqaZAwCQBwLmuFDvDqFUvOmeWPHc7iIuTzHzNDgxskm1U94YA0AmyCSaJGwAJKq3TOS26jrIsIZQ5oc3cEAg+YO4P2Wa64IiICIiAiIgIiICIiAiIgIiICIiAiIgIiICIubx7mCHDiMs7gBvQ6ucQLpo8T/TxoJ4JNtnG+EtyoJIH7B4q/Frhu1w9iAVQ/F+ByY0jopAdTTR/zHm09QVM5eaeLZB/FwRSx4p2ja1kUl/23626nNP5m7DwPidEnNEWYBFxFoglHdZkRAuZ+7I02QPqR7LzdWy/n/L6H9PLj55n8eYrqeHZc3Jj2pWFxbkTKZ3ms7aMi2yQHtWuB8aG/++q48XJOXIdLcecn1jewf3ngAfdRMrOLK1y6WOXMyiM8NaacB7nrZA8Pa1JOW+YGY8kLor7YPYXO3A0WQ9h8wQQP92pfwX4UzxwO1mPtHG+zvwrf9J0DunSxvV+Ij0nwzyn5GlsMzBqouIa0D11XX1Fq+d70z9FmplOFn8X+JeHjuDCZZTtq7FgkDL3GokjffoLKhHOnEDxCd80RvEx2QAOojXJLI1p67g70Qd/0Xqo9mYkuFka2t16HEU8EA1t3vW7P1Uq5eZ23BuIF2jtTKZywbECNsUjdvI9m7f3Xe7vljO9OdLKWfwsDk2fXgY99RGGH+Aln/qu0ohyNxNrMeGB3VwyXt9mPYSP/ANCfopbrF1Yurrxrz/mPutsLvGPN1ZrO/lkiIqZiIiAiIgIiICIiAiIgIiICIiAiIgIi4XNXNLMNgbRfPJ3YYmguL3nYWBuG2Rv9t1y3TslvEa+bucYcGPenyuBLIwa6ftuP7LB5/QWo3y3ytNnyt4hxK3DZ0MJBAI6tLmn5WeIZ49XX4/OVuQ55ZjmcUp0hOrsyWu1PB2LtJLQxoA0sG3n5GxlElyu8mtswmsfuvgC4PMPJ0GWLoRy+EjQDfo9vR499/Ihd9FdkvFZ45XG7inXZWbweUNoNjJ6HU7Gl9WE7sefLY/vBWHwDnCDK0j9XI4WGPI389Dujx7b7bgLs5eJHKx0crWPY4U5rgHNI9QeqozmLi2Pi5UkOM1kmKCDofKXtMgrUYXAamaSRuSbLTRrZZauHjw37ser7pq/uvhNKqrl74q6aZKXPZQHfIErPTV8sg9XaT5klWBgc1YkzS9k0Y0gucHns3NAFklr6IHr0WkylZZdPLFEPidw9ks2LjxtAnnfRe0uB0NLW94A04d4mzuAw7hQbMgm4Vkvj0tMr2Pbq1l7HREFuwaQfHdrvEArr88c+RvyHTYj9Zji7ON4Dmhr33qlBcALAJA9aIUEg4y8SfiAbdsbNE6vze9+awvNtj04cSY11sHm/KgdC4OY4Q6tAcwAaXANc1xbRINAdeoU0Hxajlkx5jDJE6NxD6Ila6J7aeBVOuwwjbq0KsYZrPSzZJFk6rG4/1Uk4HwCeRpkhoFgJJc/RQ2ojcb+i5uziL7JlzV5cH47BlR9pBIx7R1qwW+jmmi0+4WGNzBFLIWQkyBt65G/qmULov6Od6Nv1pfniR74XHS498UaLgHNO5Y7fvC/A9aU2zviBEOHR4zG9jq1MlA6GPYkDxL33uf3vMLT9RhejpJeK/FqKOYRwRGVgPek16A4DYmMUdQ/tGgfbdTrFyWyRskYba9rXtPm1wBB+xVKcL47gHAmgaXjJlZRdIzQHfpIyyON29NABNGrNlW3yof8AsMT/AOvB/wCJqrC2+UdTHGTh1URFoxEREBERAREQEREBERARF5OKcSZjwvnkNMYLPqfAD1JofVPBJt4eZ+Y24cQdRfK86IoxuXyeA9ul+4AskBeLlvlcskOblntMuQAkmtMQqgyMdBQ2v1O+5J0cq8Ndkv8A+p5TR2r/ANQzeooqoVfibJvyN7WVLVE9XNa5Xt9M+xYySABZLy57e6rZPPPxlreqwj5gjPUhRDjk5aSovk8XMdne/IdT6J/JOUs+JHNlRDExy4yy0CG9SHHSIx6uO3tt+0u3wDkbHgw240sccjnC5XOaDqkI3ondoHQVVADx3VWcvTGTMGVJvoNt8R2lUPo0dPWvJXJwbiolaAeqzwm/VW2d7Z2T7/KoedeTZOHTCeEuMBd3HGnaHVXZvB2IPQE7O6H16PL3CcLisZiDnY2S23OibodE7p342vBIbYFtaRVnwKtvLxWSMdG9rXMcCHNcA4EHqCCql555AZgtOXjzaGBw0xuc4PDydhE8buPU0dwAe8uZY65Xh1N8b1UU4xw2cROJa6THic+PUxn6IPJA+YfmJbV+YXMz+DvhaHAAtIYSQKB1Dz9P8FMcfC4u7GPD/wANL2RIkJdGxpI1CQ/pLAJJA2NnwWJ5M4jI4NbjuDf/AJHsjbVVvZ8vIErLWU1JHp3jd91iI8D4g3Hk7QNaTfdsBwI8bBBX2fjEg1EE2SOhIFnpfpfh0XtyOF9jM7HlLNUWvaO5BK8mxRppa2iAOptp+nJzcjtJNRc5w1FxcfENC5dWuS2Y8MnYRf3ju8mz6k9Vrk4XpNm12eBOjlLgXOYatltu/Xr02PS+ikv4GGZlvbpkZTZABpBaQA2Q/wCJ912Wx3txs2gbotqo19P9+Ct34V84a2DDyHgSMpkBca1sF9wX1c2unUivIqD5vDhEHNod090jcObZ1b+lClyM6eg4xEh1tewj5muDg4EnzBFqplpnnhLH6XRVjwTnDiGMI5OINkfA8sBkLIg1rZK0va+PZwqzR8PWgbOBW0y28mWHaIiKkCIiAiIgIiIC15EWppbqc2xVtoOHsSDRWxEEEzuUM+M/9vmTuZ+UyPD69C6wf5LdhclRyEOzH5sxG+md5LL9m+H13U1RR2YtP1Mv3YNeOgr+izXyl80K2bJYSx6hSyS0EQ47wg7mlWHGwTN2TRuNvrVl1flAIHqXUrx4xkRxwSSyEBrGlxJ9B0+p2+qgXKfKZkx/xU4HazOdIdqphoNb6Du2B5EKM53elr0727yQ/FjMQAbdD/dqZcq8XOoArqDlBtrz53KcjO9FstGSUcYlyTjl2GYe16gSte5pHiBpIo/dRrgPA5MjJbl8RmbJLEf0ULWlkUTvzUervX2NmhXt4Nxzsf0cx3Ug7OOXvCr8x1U6dmWmziGcyCJ80hpjGl7j12Av6n0VOScZ4lxrIdDCTHF4sa4xsjYTX6Rw3cfTxN0KupZ8WMl8XD9JunSxtLvSnOAPpqa37LZ8H+HCPAEtU6d733XWNp0MF+IGlx/iJ8VN5ummOscduVL8FiOzLMm3UBIXsJG11oAdsBfQ/deTmX4QsgxHzQyPe6KMue0tb3+vaPHiKZ0G/wAnXdW4vhF7LvZD9XJ+YeFYcrJg43pAAbvY0k2Kr9nr91IszP1DVfe3B8LZt3SOmx/qtvMvCPweVNADpY1zHxC6BhfZF34NNt266VwJ5u9Q233J/wA/JeXKW5PbhcZjw3ZXECLZZ06dPTwo7ff+i5McnzDbzH0/5P8AJMp51EHzdvZ1HZpFjoAAfDzPovJJIW9CQdwaJ3aSCQfTYLXHHhjnlyu/k4N4jwaTFcQXND4QTvWwfGfYHT/cXQ+GfMLsjG7CU/psemOB+YsFhrvcUWn1b6qB/C/jOS10sWGzHkLg2R7JHOEmkOLe6ba01Yv94Lof9Ufh8UblSQPx+0dUzXWWua/aRzXbAi9L/HcHfdO7Wqns7t6/K30WEUocA5pBaRYIIIIPiCOoWa3eUREQEREBERAREQEREBERARFpzMtkUbpZHBrGgucT4AIIn8Rp9bcfBYRryZmNcB8wha4Ev9KdoP0NKVQ44jY1jQNLWhrR5NaKA+wUF5Lw5s3Mk4nktkDWksxg7ut098EgeTQavxLnHqNrCUY88tM+NYtDZWg77FbNQI6hfXxg9QvHNwsH5SQfdWzRnmng7T3waIXEwuaDEdNnZdrjvD5Wg24kKu+K6gV0SbnvmsTYRia6nOczcCz3bd/6hTblXMDsaIUABHHQ2AHcHStlR2YS4UT0s+9NOw9VI+E8xSsYxocflb/QLOe6tLPRF0GUDxCwGSD0BKivLnEtdazf1UuZVbK2aG/Ejk/8XEMhj9EsDXu6Eh8YGosNbg2Nj6keNil+FY8kzmxR058jqDRQce7djVtpoG+94eC/TbhYoqgOZ+EO4dlCPdvZPMuPIL70OrUzcftMNtP+RF55z5b9K/Dz8K5AysySdkRhBhJa8vcWguc9zQ1ulpB/V+3RTnln4Lwsik/HU+aRrmjs3O0wjanNJAuTxsivCjvfU+EOIRhyyu3dLO8n+ENbX94PP1U6IXcZwnqZeqqL5A4e7F483H1XodkRE9NTWxSEWPC9IPpStbnfghysRzWDVIwiRg/M5vVv8TS4e5ChPJPDxPxzMy/2Y5cjSfMlxiH8g9Wqk9UsMrccpVN8sz5cMD8jDkLmxuuaB4LgGmyH6fAEAgkUQWG7G6srljmiPNiDm919d5hIJHhYI+Zvr96XJmx24XFRM1oEWW3Q+ttM7XbO/i1D6lxX3mHke3DL4eW4+W0lwI2ZJq2cHNoiz51v4+YnGWeF52Zc35S9FG+U+cW5dxStMOUy+0hdqBoV3m2BY3G3Ue1EyRaS7YWWXVERF1wREQEREBERAREQFApy7i+WYw+sKB3eALx27wQdi0ix03vYEHqe70+duaWwxuxozqyJGloDd9Id3bP9rrQ89zsCtvKWPFi40cOtr5GglxZbrc86nAeYB2HoAs76rr4+Wsnbj3fPx/tIoYWsaGMAa1oDWgCgABQAHgKWa1Ryl3gR77LZS0ZPq1vmAWdL7SCP8bgmmFMbQ9VEM3lSQWXKz1ozIQ5pvyQUNzBgiPTfjq8augNv5rXjsprf3W/0C63P+OS5gFi3ll+Hf2+9A9FmeDODehH+mynH3Vrl7I28M4g5nQqX8I5gkNDqoKyFzXdDSk/BchratWyTzG4lqHeC4nxCwYJ8CZ0jQ4xt1sP7TXWB3T69K8bXtxOKxbbhb+KYTMrGmhBA7SN7AetEjY/Q0fopvh3G6u1d8mccm4blOx81pjxsk9tDId2Me8A/N+UgtB/KRfQ2rA5l5gbjQWzvTSd3HY0F5kkI2Ia3ctHzE+Q8yL4PIjvxGG7FyWxyPxpHQvY8NkADSQ2r2Nd5oI8GKVYeJHC1rGRtY1t6Q0bCzZrysrk8cLy13cuXyVy3+Dx6cKkfRdZBIq6BI2LrLnGvF5ralIVg2UHxWa7JrhFtt3XN5h4QMnHfF0d8zD+WQdD7dQfQlaeVuMHIxwX7SsJjladiJGmjY9av7+S7CjHFMf8AB5Qzm/qZKZlC6DegbP8ASgD6b+am8Xa8fVO3+z7zdya3KAmiqPKZ3mSNAaXFo7rXO96o+HtYWrlbm8yOOJmAR5bO6bpolNu+WttVDoOvUbdJU1wIBFEHcEb7KN85coNzWB7KbkRg9m6yL2NMcR0FmwRuDv5grL5hjlL6cv8AiSoobyZzc57zg5ZP4lhc0Gtn6B3gXAkF4p111AvzUyVS7TljcbqiIi6kREQEREBERB4MzgUEsjZJI2uc0UDVbetdfHr5leqHGYwUxrWj0AC2ogIiICIiAtc47p9lsXwhBXPPGC0twjtvnQtPsbtTTK4LG4HZRX4ivEcWKfy5sR+wcf8ABTtwsEKZ5q77Yr3jcLI7AAUQmzHB2yn3MfDbJ2ULyuG0TsrQ1Y+Y++pUu4FxlwIFqJRQUu1wyOiEHUfN+F4tHMwHs8wBkgHy9qDWrwAPyO86MvVT9V1zjCHYDnGgYnMkaTfiezI26WJDv6KbcB4h2+LDNtb42ONChqIGr+dqJxbF5c4y/T1vgafBaXYjh8riF6kVIeMvmHg138lrlzDpLZInFpBBFB4IOxBHiF0EQQnA4u3AlEOvViOI0azT8Zxd8rtVXFuKNmq+80ilDmhzSC0gEEEEEHoQR1C0ZfDYpRUkbHj+00FZYeDHE3TExrG+TRQ+ymTSrd/lC/ihy4HY5zIu5LCdbixoBc0uYC8kUbYBqB8KP0knKvGzl4rJnANfu14G4D2mjXodnD0cF1ZIw4FrgCCCCCLBB6gjxC8fCODQ4sZigbpYXOdVk7u8r8Nht6JrnbvdvHVe5ERUgREQEREBERAREQEREBERAREQQT4ls1jFi06g7LivettLgQD6gu9q9lO1Afipqb+EkAJDJu0JuqLG6he/Sg4+zSp602onurTKeifbz5mGHj1UU4pwI70FNFhJEHdQrZq0fwwg9F1+F8J1KRZ3BWEEiwVlg8K0AboOXxbg+rHkj7x1RyNodTbDsPVef4czPkwGd7drnt2FMonWA0VsAH6a8NJUrkjFG/I/alDvhZOTjSB3XVE8dANDoI2t6eNM3UX3RpJvC/SXdo4dRfss45wfdbFqkxwd+h8wrZtqLza3N67jzW6OUO6IM0REBERAREQEREBERAREQEREBERAREQEREEQ+JeO92K1zGPeWvIpjXPIDmObdNBJ72kV5EqVwXpbYo0LHka6LYi5rnarluSCIi6lqyPlWxvQLGUbFfY3WAgyXE5W5ZbgskYHl+p5cCRWmMANYz6AdV20TTu7rQiIjgtEkJ6tW9EGqGa9jsVtXyl9QEREBERAREQEREBERAREQEREBERAREQEREBERB8IWnGPUeRW9aGmpCPMIN6IiAiIgIiICIiAiIgIiICIiAiIgIiICIiAiIgIiICIiAiIgIiICxMe4PkviIM0REBERAREQEREBERAREQf/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Rectangle 5"/>
          <p:cNvSpPr/>
          <p:nvPr/>
        </p:nvSpPr>
        <p:spPr>
          <a:xfrm>
            <a:off x="2194560" y="4343400"/>
            <a:ext cx="5074920" cy="140208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3"/>
          <p:cNvSpPr txBox="1">
            <a:spLocks noChangeArrowheads="1"/>
          </p:cNvSpPr>
          <p:nvPr/>
        </p:nvSpPr>
        <p:spPr bwMode="auto">
          <a:xfrm>
            <a:off x="612775" y="3259026"/>
            <a:ext cx="7779657" cy="162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US" sz="2800" dirty="0" smtClean="0"/>
              <a:t>Something to think about:</a:t>
            </a:r>
          </a:p>
          <a:p>
            <a:pPr eaLnBrk="1" hangingPunct="1"/>
            <a:r>
              <a:rPr lang="en-US" sz="2800" dirty="0" smtClean="0"/>
              <a:t>What is the difference between a </a:t>
            </a:r>
            <a:r>
              <a:rPr lang="en-US" sz="2800" b="1" dirty="0" smtClean="0"/>
              <a:t>forced</a:t>
            </a:r>
            <a:r>
              <a:rPr lang="en-US" sz="2800" dirty="0" smtClean="0"/>
              <a:t> vibration and a </a:t>
            </a:r>
            <a:r>
              <a:rPr lang="en-US" sz="2800" b="1" dirty="0" smtClean="0"/>
              <a:t>natural</a:t>
            </a:r>
            <a:r>
              <a:rPr lang="en-US" sz="2800" dirty="0" smtClean="0"/>
              <a:t> vibration?</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1905" y="1038167"/>
            <a:ext cx="2117557" cy="2104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0583" y="5259805"/>
            <a:ext cx="180022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6905" y="4685549"/>
            <a:ext cx="155257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76491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685800" y="1066800"/>
            <a:ext cx="7924800" cy="579438"/>
          </a:xfrm>
          <a:prstGeom prst="rect">
            <a:avLst/>
          </a:prstGeom>
          <a:noFill/>
          <a:ln w="9525">
            <a:noFill/>
            <a:miter lim="800000"/>
            <a:headEnd/>
            <a:tailEnd/>
          </a:ln>
        </p:spPr>
        <p:txBody>
          <a:bodyPr>
            <a:prstTxWarp prst="textNoShape">
              <a:avLst/>
            </a:prstTxWarp>
            <a:spAutoFit/>
          </a:bodyPr>
          <a:lstStyle/>
          <a:p>
            <a:pPr marL="457200" indent="-457200"/>
            <a:endParaRPr lang="en-US" sz="3200"/>
          </a:p>
        </p:txBody>
      </p:sp>
      <p:sp>
        <p:nvSpPr>
          <p:cNvPr id="31747" name="Rectangle 3"/>
          <p:cNvSpPr>
            <a:spLocks noGrp="1" noChangeArrowheads="1"/>
          </p:cNvSpPr>
          <p:nvPr>
            <p:ph type="body" idx="1"/>
          </p:nvPr>
        </p:nvSpPr>
        <p:spPr>
          <a:xfrm>
            <a:off x="204537" y="834190"/>
            <a:ext cx="8229600" cy="5140325"/>
          </a:xfrm>
        </p:spPr>
        <p:txBody>
          <a:bodyPr/>
          <a:lstStyle/>
          <a:p>
            <a:pPr eaLnBrk="1" hangingPunct="1">
              <a:buFontTx/>
              <a:buNone/>
            </a:pPr>
            <a:r>
              <a:rPr lang="en-US" sz="2800" dirty="0"/>
              <a:t>Two </a:t>
            </a:r>
            <a:r>
              <a:rPr lang="en-US" sz="2800" dirty="0" err="1"/>
              <a:t>pendula</a:t>
            </a:r>
            <a:r>
              <a:rPr lang="en-US" sz="2800" dirty="0"/>
              <a:t> have the same length, but different mass.  The force of gravity, </a:t>
            </a:r>
            <a:r>
              <a:rPr lang="en-US" sz="2800" i="1" dirty="0">
                <a:latin typeface="Times New Roman" pitchFamily="18" charset="0"/>
                <a:cs typeface="Times New Roman" pitchFamily="18" charset="0"/>
              </a:rPr>
              <a:t>F=mg</a:t>
            </a:r>
            <a:r>
              <a:rPr lang="en-US" sz="2800" dirty="0"/>
              <a:t>, is larger for the larger mass.  Which will have the longer period?</a:t>
            </a:r>
          </a:p>
          <a:p>
            <a:pPr lvl="1" eaLnBrk="1" hangingPunct="1">
              <a:buFontTx/>
              <a:buNone/>
            </a:pPr>
            <a:r>
              <a:rPr lang="en-US" dirty="0" smtClean="0"/>
              <a:t>A</a:t>
            </a:r>
            <a:r>
              <a:rPr lang="en-US" dirty="0"/>
              <a:t>. the larger mass</a:t>
            </a:r>
          </a:p>
          <a:p>
            <a:pPr lvl="1" eaLnBrk="1" hangingPunct="1">
              <a:buFontTx/>
              <a:buNone/>
            </a:pPr>
            <a:r>
              <a:rPr lang="en-US" dirty="0"/>
              <a:t>B. the smaller mass</a:t>
            </a:r>
          </a:p>
          <a:p>
            <a:pPr lvl="1" eaLnBrk="1" hangingPunct="1">
              <a:buFontTx/>
              <a:buNone/>
            </a:pPr>
            <a:r>
              <a:rPr lang="en-US" dirty="0"/>
              <a:t>C. neither</a:t>
            </a:r>
          </a:p>
        </p:txBody>
      </p:sp>
      <p:sp>
        <p:nvSpPr>
          <p:cNvPr id="2" name="TextBox 1"/>
          <p:cNvSpPr txBox="1"/>
          <p:nvPr/>
        </p:nvSpPr>
        <p:spPr>
          <a:xfrm>
            <a:off x="2916796" y="220215"/>
            <a:ext cx="3462807" cy="523220"/>
          </a:xfrm>
          <a:prstGeom prst="rect">
            <a:avLst/>
          </a:prstGeom>
          <a:noFill/>
        </p:spPr>
        <p:txBody>
          <a:bodyPr wrap="none" rtlCol="0">
            <a:spAutoFit/>
          </a:bodyPr>
          <a:lstStyle/>
          <a:p>
            <a:r>
              <a:rPr lang="en-CA" sz="2800" dirty="0" smtClean="0"/>
              <a:t>Discussion Question</a:t>
            </a:r>
            <a:endParaRPr lang="en-CA" sz="2800" dirty="0"/>
          </a:p>
        </p:txBody>
      </p:sp>
    </p:spTree>
    <p:extLst>
      <p:ext uri="{BB962C8B-B14F-4D97-AF65-F5344CB8AC3E}">
        <p14:creationId xmlns:p14="http://schemas.microsoft.com/office/powerpoint/2010/main" val="2785162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0" y="0"/>
            <a:ext cx="9144000" cy="1009650"/>
          </a:xfrm>
        </p:spPr>
        <p:txBody>
          <a:bodyPr/>
          <a:lstStyle/>
          <a:p>
            <a:pPr eaLnBrk="1" hangingPunct="1"/>
            <a:r>
              <a:rPr lang="en-US" sz="4300" dirty="0" smtClean="0"/>
              <a:t>Sine Waves</a:t>
            </a:r>
          </a:p>
        </p:txBody>
      </p:sp>
      <p:sp>
        <p:nvSpPr>
          <p:cNvPr id="16387" name="Rectangle 3"/>
          <p:cNvSpPr>
            <a:spLocks noGrp="1" noChangeArrowheads="1"/>
          </p:cNvSpPr>
          <p:nvPr>
            <p:ph type="body" idx="4294967295"/>
          </p:nvPr>
        </p:nvSpPr>
        <p:spPr>
          <a:xfrm>
            <a:off x="214313" y="847228"/>
            <a:ext cx="8296275" cy="504825"/>
          </a:xfrm>
        </p:spPr>
        <p:txBody>
          <a:bodyPr/>
          <a:lstStyle/>
          <a:p>
            <a:pPr eaLnBrk="1" hangingPunct="1">
              <a:lnSpc>
                <a:spcPct val="90000"/>
              </a:lnSpc>
            </a:pPr>
            <a:r>
              <a:rPr lang="en-US" sz="2600" dirty="0" smtClean="0"/>
              <a:t>A wave is pictorially represented by a </a:t>
            </a:r>
            <a:r>
              <a:rPr lang="en-US" sz="2600" i="1" dirty="0" smtClean="0"/>
              <a:t>sine curve</a:t>
            </a:r>
            <a:r>
              <a:rPr lang="en-US" sz="2600" dirty="0" smtClean="0"/>
              <a:t>.</a:t>
            </a:r>
          </a:p>
          <a:p>
            <a:pPr eaLnBrk="1" hangingPunct="1">
              <a:lnSpc>
                <a:spcPct val="90000"/>
              </a:lnSpc>
            </a:pPr>
            <a:endParaRPr lang="en-US" sz="2600" dirty="0" smtClean="0"/>
          </a:p>
        </p:txBody>
      </p:sp>
      <p:sp>
        <p:nvSpPr>
          <p:cNvPr id="16389" name="Rectangle 3"/>
          <p:cNvSpPr>
            <a:spLocks noChangeArrowheads="1"/>
          </p:cNvSpPr>
          <p:nvPr/>
        </p:nvSpPr>
        <p:spPr bwMode="auto">
          <a:xfrm>
            <a:off x="209877" y="1409530"/>
            <a:ext cx="5736185" cy="524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Char char="•"/>
            </a:pPr>
            <a:r>
              <a:rPr lang="en-US" sz="2600" dirty="0" smtClean="0"/>
              <a:t>One way to make a sine curve:</a:t>
            </a:r>
            <a:endParaRPr lang="en-US" sz="2600" dirty="0"/>
          </a:p>
          <a:p>
            <a:pPr marL="742950" lvl="1" indent="-285750">
              <a:lnSpc>
                <a:spcPct val="90000"/>
              </a:lnSpc>
              <a:spcBef>
                <a:spcPct val="20000"/>
              </a:spcBef>
              <a:buFontTx/>
              <a:buChar char="–"/>
            </a:pPr>
            <a:r>
              <a:rPr lang="en-US" sz="2200" dirty="0"/>
              <a:t>Put </a:t>
            </a:r>
            <a:r>
              <a:rPr lang="en-US" sz="2400" dirty="0"/>
              <a:t>some sand in the pendulum and let it swing.</a:t>
            </a:r>
          </a:p>
          <a:p>
            <a:pPr marL="742950" lvl="1" indent="-285750">
              <a:lnSpc>
                <a:spcPct val="90000"/>
              </a:lnSpc>
              <a:spcBef>
                <a:spcPct val="20000"/>
              </a:spcBef>
              <a:buFontTx/>
              <a:buChar char="–"/>
            </a:pPr>
            <a:r>
              <a:rPr lang="en-US" sz="2400" dirty="0"/>
              <a:t>The sand drops through a hole in the pendulum onto a sheet of paper.</a:t>
            </a:r>
          </a:p>
          <a:p>
            <a:pPr marL="742950" lvl="1" indent="-285750">
              <a:lnSpc>
                <a:spcPct val="90000"/>
              </a:lnSpc>
              <a:spcBef>
                <a:spcPct val="20000"/>
              </a:spcBef>
              <a:buFontTx/>
              <a:buChar char="–"/>
            </a:pPr>
            <a:r>
              <a:rPr lang="en-US" sz="2400" dirty="0"/>
              <a:t>As the pendulum swings back and forth, pull the sheet of paper on which the sand falls.</a:t>
            </a:r>
          </a:p>
          <a:p>
            <a:pPr marL="742950" lvl="1" indent="-285750">
              <a:lnSpc>
                <a:spcPct val="90000"/>
              </a:lnSpc>
              <a:spcBef>
                <a:spcPct val="20000"/>
              </a:spcBef>
              <a:buFontTx/>
              <a:buChar char="–"/>
            </a:pPr>
            <a:r>
              <a:rPr lang="en-US" sz="2400" dirty="0"/>
              <a:t>The sand makes a sine curve on the paper.</a:t>
            </a:r>
            <a:endParaRPr lang="en-US" sz="2000" dirty="0"/>
          </a:p>
        </p:txBody>
      </p:sp>
      <p:pic>
        <p:nvPicPr>
          <p:cNvPr id="16393" name="Picture 9" descr="19_ChOpener"/>
          <p:cNvPicPr>
            <a:picLocks noChangeAspect="1" noChangeArrowheads="1"/>
          </p:cNvPicPr>
          <p:nvPr/>
        </p:nvPicPr>
        <p:blipFill>
          <a:blip r:embed="rId3">
            <a:extLst>
              <a:ext uri="{28A0092B-C50C-407E-A947-70E740481C1C}">
                <a14:useLocalDpi xmlns:a14="http://schemas.microsoft.com/office/drawing/2010/main" val="0"/>
              </a:ext>
            </a:extLst>
          </a:blip>
          <a:srcRect l="72581" b="19659"/>
          <a:stretch>
            <a:fillRect/>
          </a:stretch>
        </p:blipFill>
        <p:spPr bwMode="auto">
          <a:xfrm>
            <a:off x="5993360" y="1431706"/>
            <a:ext cx="2900588" cy="3707853"/>
          </a:xfrm>
          <a:prstGeom prst="rect">
            <a:avLst/>
          </a:prstGeom>
          <a:noFill/>
          <a:extLst>
            <a:ext uri="{909E8E84-426E-40DD-AFC4-6F175D3DCCD1}">
              <a14:hiddenFill xmlns:a14="http://schemas.microsoft.com/office/drawing/2010/main">
                <a:solidFill>
                  <a:srgbClr val="FFFFFF"/>
                </a:solidFill>
              </a14:hiddenFill>
            </a:ext>
          </a:extLst>
        </p:spPr>
      </p:pic>
      <p:pic>
        <p:nvPicPr>
          <p:cNvPr id="16395" name="Picture 11" descr="sine wave animation"/>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845948" y="5224292"/>
            <a:ext cx="3048000" cy="14287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155408" y="6653042"/>
            <a:ext cx="3988592" cy="215444"/>
          </a:xfrm>
          <a:prstGeom prst="rect">
            <a:avLst/>
          </a:prstGeom>
          <a:noFill/>
        </p:spPr>
        <p:txBody>
          <a:bodyPr wrap="none" rtlCol="0">
            <a:spAutoFit/>
          </a:bodyPr>
          <a:lstStyle/>
          <a:p>
            <a:r>
              <a:rPr lang="en-CA" sz="800" dirty="0" smtClean="0"/>
              <a:t>[image from </a:t>
            </a:r>
            <a:r>
              <a:rPr lang="en-CA" sz="800" dirty="0" smtClean="0">
                <a:hlinkClick r:id="rId5"/>
              </a:rPr>
              <a:t>http://micromachine.stanford.edu/~hopcroft/Research/resonators.html</a:t>
            </a:r>
            <a:r>
              <a:rPr lang="en-CA" sz="800" dirty="0" smtClean="0"/>
              <a:t> ]</a:t>
            </a:r>
            <a:endParaRPr lang="en-CA" sz="800" dirty="0"/>
          </a:p>
        </p:txBody>
      </p:sp>
    </p:spTree>
    <p:extLst>
      <p:ext uri="{BB962C8B-B14F-4D97-AF65-F5344CB8AC3E}">
        <p14:creationId xmlns:p14="http://schemas.microsoft.com/office/powerpoint/2010/main" val="404176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8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4" name="Picture 8" descr="19_02_Figure"/>
          <p:cNvPicPr>
            <a:picLocks noChangeAspect="1" noChangeArrowheads="1"/>
          </p:cNvPicPr>
          <p:nvPr/>
        </p:nvPicPr>
        <p:blipFill>
          <a:blip r:embed="rId3">
            <a:extLst>
              <a:ext uri="{28A0092B-C50C-407E-A947-70E740481C1C}">
                <a14:useLocalDpi xmlns:a14="http://schemas.microsoft.com/office/drawing/2010/main" val="0"/>
              </a:ext>
            </a:extLst>
          </a:blip>
          <a:srcRect b="5843"/>
          <a:stretch>
            <a:fillRect/>
          </a:stretch>
        </p:blipFill>
        <p:spPr bwMode="auto">
          <a:xfrm>
            <a:off x="820738" y="4212462"/>
            <a:ext cx="7499350" cy="2311400"/>
          </a:xfrm>
          <a:prstGeom prst="rect">
            <a:avLst/>
          </a:prstGeom>
          <a:noFill/>
          <a:extLst>
            <a:ext uri="{909E8E84-426E-40DD-AFC4-6F175D3DCCD1}">
              <a14:hiddenFill xmlns:a14="http://schemas.microsoft.com/office/drawing/2010/main">
                <a:solidFill>
                  <a:srgbClr val="FFFFFF"/>
                </a:solidFill>
              </a14:hiddenFill>
            </a:ext>
          </a:extLst>
        </p:spPr>
      </p:pic>
      <p:sp>
        <p:nvSpPr>
          <p:cNvPr id="19458" name="Rectangle 2"/>
          <p:cNvSpPr>
            <a:spLocks noGrp="1" noChangeArrowheads="1"/>
          </p:cNvSpPr>
          <p:nvPr>
            <p:ph type="title"/>
          </p:nvPr>
        </p:nvSpPr>
        <p:spPr>
          <a:xfrm>
            <a:off x="457200" y="0"/>
            <a:ext cx="8229600" cy="1143000"/>
          </a:xfrm>
        </p:spPr>
        <p:txBody>
          <a:bodyPr/>
          <a:lstStyle/>
          <a:p>
            <a:r>
              <a:rPr lang="en-US" dirty="0" smtClean="0"/>
              <a:t>Amplitude and Wavelength</a:t>
            </a:r>
          </a:p>
        </p:txBody>
      </p:sp>
      <p:sp>
        <p:nvSpPr>
          <p:cNvPr id="19459" name="Rectangle 3"/>
          <p:cNvSpPr>
            <a:spLocks noGrp="1" noChangeArrowheads="1"/>
          </p:cNvSpPr>
          <p:nvPr>
            <p:ph type="body" idx="1"/>
          </p:nvPr>
        </p:nvSpPr>
        <p:spPr>
          <a:xfrm>
            <a:off x="471488" y="1000125"/>
            <a:ext cx="8229600" cy="4525963"/>
          </a:xfrm>
        </p:spPr>
        <p:txBody>
          <a:bodyPr/>
          <a:lstStyle/>
          <a:p>
            <a:pPr>
              <a:lnSpc>
                <a:spcPct val="90000"/>
              </a:lnSpc>
            </a:pPr>
            <a:r>
              <a:rPr lang="en-US" sz="2800" dirty="0" smtClean="0"/>
              <a:t>Amplitude</a:t>
            </a:r>
            <a:endParaRPr lang="en-US" dirty="0" smtClean="0"/>
          </a:p>
          <a:p>
            <a:pPr lvl="1">
              <a:lnSpc>
                <a:spcPct val="90000"/>
              </a:lnSpc>
            </a:pPr>
            <a:r>
              <a:rPr lang="en-US" dirty="0" smtClean="0"/>
              <a:t>distance from the midpoint to the crest or to the trough</a:t>
            </a:r>
          </a:p>
          <a:p>
            <a:pPr>
              <a:lnSpc>
                <a:spcPct val="90000"/>
              </a:lnSpc>
            </a:pPr>
            <a:r>
              <a:rPr lang="en-US" sz="2800" dirty="0" smtClean="0"/>
              <a:t>Wavelength</a:t>
            </a:r>
          </a:p>
          <a:p>
            <a:pPr lvl="1">
              <a:lnSpc>
                <a:spcPct val="90000"/>
              </a:lnSpc>
            </a:pPr>
            <a:r>
              <a:rPr lang="en-US" dirty="0" smtClean="0"/>
              <a:t>distance from the top of one crest to the top of the next crest, or distance between successive identical parts of the wave</a:t>
            </a:r>
            <a:r>
              <a:rPr lang="en-US" sz="2400" dirty="0" smtClean="0"/>
              <a:t/>
            </a:r>
            <a:br>
              <a:rPr lang="en-US" sz="2400" dirty="0" smtClean="0"/>
            </a:br>
            <a:r>
              <a:rPr lang="en-US" sz="2400" dirty="0" smtClean="0"/>
              <a:t/>
            </a:r>
            <a:br>
              <a:rPr lang="en-US" sz="2400" dirty="0" smtClean="0"/>
            </a:br>
            <a:endParaRPr lang="en-US" sz="2400" dirty="0" smtClean="0"/>
          </a:p>
          <a:p>
            <a:pPr lvl="1">
              <a:lnSpc>
                <a:spcPct val="90000"/>
              </a:lnSpc>
              <a:buFontTx/>
              <a:buNone/>
            </a:pPr>
            <a:endParaRPr lang="en-US" sz="1800" dirty="0" smtClean="0"/>
          </a:p>
          <a:p>
            <a:pPr lvl="1">
              <a:lnSpc>
                <a:spcPct val="90000"/>
              </a:lnSpc>
              <a:buFontTx/>
              <a:buNone/>
            </a:pPr>
            <a:r>
              <a:rPr lang="en-US" sz="1800" dirty="0" smtClean="0"/>
              <a:t/>
            </a:r>
            <a:br>
              <a:rPr lang="en-US" sz="1800" dirty="0" smtClean="0"/>
            </a:br>
            <a:r>
              <a:rPr lang="en-US" sz="1800" dirty="0" smtClean="0"/>
              <a:t/>
            </a:r>
            <a:br>
              <a:rPr lang="en-US" sz="1800" dirty="0" smtClean="0"/>
            </a:br>
            <a:endParaRPr lang="en-US" sz="1800" dirty="0" smtClean="0">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45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45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0" y="0"/>
            <a:ext cx="9144000" cy="1009650"/>
          </a:xfrm>
        </p:spPr>
        <p:txBody>
          <a:bodyPr/>
          <a:lstStyle/>
          <a:p>
            <a:pPr eaLnBrk="1" hangingPunct="1"/>
            <a:r>
              <a:rPr lang="en-US" sz="4300" dirty="0" smtClean="0"/>
              <a:t>Frequency</a:t>
            </a:r>
          </a:p>
        </p:txBody>
      </p:sp>
      <p:sp>
        <p:nvSpPr>
          <p:cNvPr id="20483" name="Rectangle 3"/>
          <p:cNvSpPr>
            <a:spLocks noGrp="1" noChangeArrowheads="1"/>
          </p:cNvSpPr>
          <p:nvPr>
            <p:ph type="body" idx="4294967295"/>
          </p:nvPr>
        </p:nvSpPr>
        <p:spPr>
          <a:xfrm>
            <a:off x="214313" y="1157288"/>
            <a:ext cx="8539162" cy="4816475"/>
          </a:xfrm>
        </p:spPr>
        <p:txBody>
          <a:bodyPr/>
          <a:lstStyle/>
          <a:p>
            <a:pPr eaLnBrk="1" hangingPunct="1">
              <a:lnSpc>
                <a:spcPct val="90000"/>
              </a:lnSpc>
              <a:buFontTx/>
              <a:buNone/>
            </a:pPr>
            <a:r>
              <a:rPr lang="en-US" sz="3000" dirty="0" smtClean="0"/>
              <a:t>How frequently a vibration occurs is called the </a:t>
            </a:r>
            <a:r>
              <a:rPr lang="en-US" sz="3000" b="1" dirty="0" smtClean="0"/>
              <a:t>frequency</a:t>
            </a:r>
            <a:r>
              <a:rPr lang="en-US" sz="3000" dirty="0" smtClean="0"/>
              <a:t>.</a:t>
            </a:r>
          </a:p>
          <a:p>
            <a:pPr eaLnBrk="1" hangingPunct="1">
              <a:lnSpc>
                <a:spcPct val="90000"/>
              </a:lnSpc>
            </a:pPr>
            <a:r>
              <a:rPr lang="en-US" sz="2400" dirty="0" smtClean="0"/>
              <a:t>The unit for frequency is Hertz (Hz), after Heinrich Hertz </a:t>
            </a:r>
          </a:p>
          <a:p>
            <a:pPr eaLnBrk="1" hangingPunct="1">
              <a:lnSpc>
                <a:spcPct val="90000"/>
              </a:lnSpc>
            </a:pPr>
            <a:r>
              <a:rPr lang="en-US" sz="2400" dirty="0" smtClean="0"/>
              <a:t>A frequency of 1 Hz is a vibration that occurs once each second.</a:t>
            </a:r>
          </a:p>
          <a:p>
            <a:pPr eaLnBrk="1" hangingPunct="1">
              <a:lnSpc>
                <a:spcPct val="90000"/>
              </a:lnSpc>
            </a:pPr>
            <a:r>
              <a:rPr lang="en-US" sz="2400" dirty="0" smtClean="0"/>
              <a:t>Mechanical objects (e.g., pendulums) have frequencies of a few Hz.</a:t>
            </a:r>
          </a:p>
          <a:p>
            <a:pPr eaLnBrk="1" hangingPunct="1">
              <a:lnSpc>
                <a:spcPct val="90000"/>
              </a:lnSpc>
            </a:pPr>
            <a:r>
              <a:rPr lang="en-US" sz="2400" dirty="0" smtClean="0"/>
              <a:t>Sound has a frequency of a few 100 or 1000 Hz.</a:t>
            </a:r>
          </a:p>
          <a:p>
            <a:pPr eaLnBrk="1" hangingPunct="1">
              <a:lnSpc>
                <a:spcPct val="90000"/>
              </a:lnSpc>
            </a:pPr>
            <a:r>
              <a:rPr lang="en-US" sz="2400" dirty="0" smtClean="0"/>
              <a:t>Radio waves have frequencies of a few million Hz (MHz).</a:t>
            </a:r>
          </a:p>
          <a:p>
            <a:pPr eaLnBrk="1" hangingPunct="1">
              <a:lnSpc>
                <a:spcPct val="90000"/>
              </a:lnSpc>
            </a:pPr>
            <a:r>
              <a:rPr lang="en-US" sz="2400" dirty="0" smtClean="0"/>
              <a:t>Cell phones operate at few billon Hz (GHz).</a:t>
            </a:r>
          </a:p>
          <a:p>
            <a:pPr eaLnBrk="1" hangingPunct="1">
              <a:lnSpc>
                <a:spcPct val="90000"/>
              </a:lnSpc>
            </a:pPr>
            <a:endParaRPr lang="en-US" sz="3000" dirty="0" smtClean="0"/>
          </a:p>
        </p:txBody>
      </p:sp>
      <p:pic>
        <p:nvPicPr>
          <p:cNvPr id="20488" name="Picture 8" descr="19_03_Figure"/>
          <p:cNvPicPr>
            <a:picLocks noChangeAspect="1" noChangeArrowheads="1"/>
          </p:cNvPicPr>
          <p:nvPr/>
        </p:nvPicPr>
        <p:blipFill>
          <a:blip r:embed="rId3" cstate="print">
            <a:extLst>
              <a:ext uri="{28A0092B-C50C-407E-A947-70E740481C1C}">
                <a14:useLocalDpi xmlns:a14="http://schemas.microsoft.com/office/drawing/2010/main" val="0"/>
              </a:ext>
            </a:extLst>
          </a:blip>
          <a:srcRect b="3084"/>
          <a:stretch>
            <a:fillRect/>
          </a:stretch>
        </p:blipFill>
        <p:spPr bwMode="auto">
          <a:xfrm>
            <a:off x="6562725" y="4999038"/>
            <a:ext cx="2330450" cy="168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45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8" name="Picture 34" descr="http://english.ioa.cas.cn/rs/psk/200907/W02009070835887553413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45931" y="2324214"/>
            <a:ext cx="7930835" cy="4899050"/>
          </a:xfrm>
          <a:prstGeom prst="rect">
            <a:avLst/>
          </a:prstGeom>
          <a:noFill/>
          <a:extLst>
            <a:ext uri="{909E8E84-426E-40DD-AFC4-6F175D3DCCD1}">
              <a14:hiddenFill xmlns:a14="http://schemas.microsoft.com/office/drawing/2010/main">
                <a:solidFill>
                  <a:srgbClr val="FFFFFF"/>
                </a:solidFill>
              </a14:hiddenFill>
            </a:ext>
          </a:extLst>
        </p:spPr>
      </p:pic>
      <p:sp>
        <p:nvSpPr>
          <p:cNvPr id="1030" name="Rectangle 3"/>
          <p:cNvSpPr>
            <a:spLocks noGrp="1" noChangeArrowheads="1"/>
          </p:cNvSpPr>
          <p:nvPr>
            <p:ph type="body" idx="1"/>
          </p:nvPr>
        </p:nvSpPr>
        <p:spPr>
          <a:xfrm>
            <a:off x="404813" y="183875"/>
            <a:ext cx="8229600" cy="3406775"/>
          </a:xfrm>
        </p:spPr>
        <p:txBody>
          <a:bodyPr/>
          <a:lstStyle/>
          <a:p>
            <a:pPr>
              <a:buFontTx/>
              <a:buNone/>
            </a:pPr>
            <a:r>
              <a:rPr lang="en-US" dirty="0" smtClean="0"/>
              <a:t>Period</a:t>
            </a:r>
          </a:p>
          <a:p>
            <a:r>
              <a:rPr lang="en-US" sz="2800" dirty="0" smtClean="0"/>
              <a:t>Time to complete one vibration</a:t>
            </a:r>
          </a:p>
          <a:p>
            <a:pPr>
              <a:buFontTx/>
              <a:buNone/>
            </a:pPr>
            <a:r>
              <a:rPr lang="en-US" sz="2800" dirty="0" smtClean="0"/>
              <a:t>	</a:t>
            </a:r>
          </a:p>
          <a:p>
            <a:pPr>
              <a:buFontTx/>
              <a:buNone/>
            </a:pPr>
            <a:r>
              <a:rPr lang="en-US" sz="2800" dirty="0" smtClean="0"/>
              <a:t>or, vice versa,</a:t>
            </a:r>
          </a:p>
          <a:p>
            <a:pPr>
              <a:buFontTx/>
              <a:buNone/>
            </a:pPr>
            <a:r>
              <a:rPr lang="en-US" sz="2800" dirty="0" smtClean="0"/>
              <a:t>	</a:t>
            </a:r>
          </a:p>
        </p:txBody>
      </p:sp>
      <p:sp>
        <p:nvSpPr>
          <p:cNvPr id="1035" name="Rectangle 11"/>
          <p:cNvSpPr>
            <a:spLocks noChangeArrowheads="1"/>
          </p:cNvSpPr>
          <p:nvPr/>
        </p:nvSpPr>
        <p:spPr bwMode="auto">
          <a:xfrm>
            <a:off x="4927600" y="2946400"/>
            <a:ext cx="952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700" i="1">
                <a:solidFill>
                  <a:srgbClr val="000000"/>
                </a:solidFill>
              </a:rPr>
              <a:t> </a:t>
            </a:r>
            <a:endParaRPr lang="en-US"/>
          </a:p>
        </p:txBody>
      </p:sp>
      <p:sp>
        <p:nvSpPr>
          <p:cNvPr id="1038" name="Rectangle 14"/>
          <p:cNvSpPr>
            <a:spLocks noChangeArrowheads="1"/>
          </p:cNvSpPr>
          <p:nvPr/>
        </p:nvSpPr>
        <p:spPr bwMode="auto">
          <a:xfrm>
            <a:off x="2760663" y="2946400"/>
            <a:ext cx="1905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700" i="1">
                <a:solidFill>
                  <a:srgbClr val="000000"/>
                </a:solidFill>
              </a:rPr>
              <a:t>  </a:t>
            </a:r>
            <a:endParaRPr lang="en-US"/>
          </a:p>
        </p:txBody>
      </p:sp>
      <p:grpSp>
        <p:nvGrpSpPr>
          <p:cNvPr id="1052" name="Group 28"/>
          <p:cNvGrpSpPr>
            <a:grpSpLocks/>
          </p:cNvGrpSpPr>
          <p:nvPr/>
        </p:nvGrpSpPr>
        <p:grpSpPr bwMode="auto">
          <a:xfrm>
            <a:off x="5864225" y="522289"/>
            <a:ext cx="3163887" cy="942975"/>
            <a:chOff x="1105" y="1706"/>
            <a:chExt cx="1993" cy="594"/>
          </a:xfrm>
        </p:grpSpPr>
        <p:sp>
          <p:nvSpPr>
            <p:cNvPr id="1034" name="Line 10"/>
            <p:cNvSpPr>
              <a:spLocks noChangeShapeType="1"/>
            </p:cNvSpPr>
            <p:nvPr/>
          </p:nvSpPr>
          <p:spPr bwMode="auto">
            <a:xfrm>
              <a:off x="2025" y="2003"/>
              <a:ext cx="1073"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036" name="Rectangle 12"/>
            <p:cNvSpPr>
              <a:spLocks noChangeArrowheads="1"/>
            </p:cNvSpPr>
            <p:nvPr/>
          </p:nvSpPr>
          <p:spPr bwMode="auto">
            <a:xfrm>
              <a:off x="2052" y="2041"/>
              <a:ext cx="949"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700" dirty="0">
                  <a:solidFill>
                    <a:srgbClr val="000000"/>
                  </a:solidFill>
                </a:rPr>
                <a:t>frequency</a:t>
              </a:r>
              <a:endParaRPr lang="en-US" dirty="0"/>
            </a:p>
          </p:txBody>
        </p:sp>
        <p:sp>
          <p:nvSpPr>
            <p:cNvPr id="1037" name="Rectangle 13"/>
            <p:cNvSpPr>
              <a:spLocks noChangeArrowheads="1"/>
            </p:cNvSpPr>
            <p:nvPr/>
          </p:nvSpPr>
          <p:spPr bwMode="auto">
            <a:xfrm>
              <a:off x="2499" y="1706"/>
              <a:ext cx="120"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700" i="1">
                  <a:solidFill>
                    <a:srgbClr val="000000"/>
                  </a:solidFill>
                </a:rPr>
                <a:t>1</a:t>
              </a:r>
              <a:endParaRPr lang="en-US"/>
            </a:p>
          </p:txBody>
        </p:sp>
        <p:sp>
          <p:nvSpPr>
            <p:cNvPr id="1039" name="Rectangle 15"/>
            <p:cNvSpPr>
              <a:spLocks noChangeArrowheads="1"/>
            </p:cNvSpPr>
            <p:nvPr/>
          </p:nvSpPr>
          <p:spPr bwMode="auto">
            <a:xfrm>
              <a:off x="1105" y="1856"/>
              <a:ext cx="859"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700">
                  <a:solidFill>
                    <a:srgbClr val="000000"/>
                  </a:solidFill>
                </a:rPr>
                <a:t>Period </a:t>
              </a:r>
              <a:r>
                <a:rPr lang="en-US" sz="2600">
                  <a:solidFill>
                    <a:srgbClr val="000000"/>
                  </a:solidFill>
                  <a:sym typeface="Symbol" pitchFamily="18" charset="2"/>
                </a:rPr>
                <a:t></a:t>
              </a:r>
              <a:r>
                <a:rPr lang="en-US" sz="2700">
                  <a:solidFill>
                    <a:srgbClr val="000000"/>
                  </a:solidFill>
                </a:rPr>
                <a:t> </a:t>
              </a:r>
            </a:p>
          </p:txBody>
        </p:sp>
      </p:grpSp>
      <p:sp>
        <p:nvSpPr>
          <p:cNvPr id="1043" name="Rectangle 19"/>
          <p:cNvSpPr>
            <a:spLocks noChangeArrowheads="1"/>
          </p:cNvSpPr>
          <p:nvPr/>
        </p:nvSpPr>
        <p:spPr bwMode="auto">
          <a:xfrm>
            <a:off x="6554788" y="4094163"/>
            <a:ext cx="92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600" i="1">
                <a:solidFill>
                  <a:srgbClr val="000000"/>
                </a:solidFill>
              </a:rPr>
              <a:t> </a:t>
            </a:r>
            <a:endParaRPr lang="en-US"/>
          </a:p>
        </p:txBody>
      </p:sp>
      <p:sp>
        <p:nvSpPr>
          <p:cNvPr id="1046" name="Rectangle 22"/>
          <p:cNvSpPr>
            <a:spLocks noChangeArrowheads="1"/>
          </p:cNvSpPr>
          <p:nvPr/>
        </p:nvSpPr>
        <p:spPr bwMode="auto">
          <a:xfrm>
            <a:off x="5099050" y="409416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600" i="1">
                <a:solidFill>
                  <a:srgbClr val="000000"/>
                </a:solidFill>
              </a:rPr>
              <a:t>  </a:t>
            </a:r>
            <a:endParaRPr lang="en-US"/>
          </a:p>
        </p:txBody>
      </p:sp>
      <p:grpSp>
        <p:nvGrpSpPr>
          <p:cNvPr id="1053" name="Group 29"/>
          <p:cNvGrpSpPr>
            <a:grpSpLocks/>
          </p:cNvGrpSpPr>
          <p:nvPr/>
        </p:nvGrpSpPr>
        <p:grpSpPr bwMode="auto">
          <a:xfrm>
            <a:off x="2855913" y="1570532"/>
            <a:ext cx="2987675" cy="922337"/>
            <a:chOff x="2241" y="2403"/>
            <a:chExt cx="1882" cy="581"/>
          </a:xfrm>
        </p:grpSpPr>
        <p:sp>
          <p:nvSpPr>
            <p:cNvPr id="1042" name="Line 18"/>
            <p:cNvSpPr>
              <a:spLocks noChangeShapeType="1"/>
            </p:cNvSpPr>
            <p:nvPr/>
          </p:nvSpPr>
          <p:spPr bwMode="auto">
            <a:xfrm>
              <a:off x="3483" y="2697"/>
              <a:ext cx="640"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044" name="Rectangle 20"/>
            <p:cNvSpPr>
              <a:spLocks noChangeArrowheads="1"/>
            </p:cNvSpPr>
            <p:nvPr/>
          </p:nvSpPr>
          <p:spPr bwMode="auto">
            <a:xfrm>
              <a:off x="3502" y="2734"/>
              <a:ext cx="57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600">
                  <a:solidFill>
                    <a:srgbClr val="000000"/>
                  </a:solidFill>
                </a:rPr>
                <a:t>period</a:t>
              </a:r>
              <a:endParaRPr lang="en-US"/>
            </a:p>
          </p:txBody>
        </p:sp>
        <p:sp>
          <p:nvSpPr>
            <p:cNvPr id="1045" name="Rectangle 21"/>
            <p:cNvSpPr>
              <a:spLocks noChangeArrowheads="1"/>
            </p:cNvSpPr>
            <p:nvPr/>
          </p:nvSpPr>
          <p:spPr bwMode="auto">
            <a:xfrm>
              <a:off x="3743" y="2403"/>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600" i="1">
                  <a:solidFill>
                    <a:srgbClr val="000000"/>
                  </a:solidFill>
                </a:rPr>
                <a:t>1</a:t>
              </a:r>
              <a:endParaRPr lang="en-US"/>
            </a:p>
          </p:txBody>
        </p:sp>
        <p:sp>
          <p:nvSpPr>
            <p:cNvPr id="1047" name="Rectangle 23"/>
            <p:cNvSpPr>
              <a:spLocks noChangeArrowheads="1"/>
            </p:cNvSpPr>
            <p:nvPr/>
          </p:nvSpPr>
          <p:spPr bwMode="auto">
            <a:xfrm>
              <a:off x="2241" y="2579"/>
              <a:ext cx="1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600" dirty="0">
                  <a:solidFill>
                    <a:srgbClr val="000000"/>
                  </a:solidFill>
                </a:rPr>
                <a:t>Frequency </a:t>
              </a:r>
              <a:r>
                <a:rPr lang="en-US" sz="2600" dirty="0">
                  <a:solidFill>
                    <a:srgbClr val="000000"/>
                  </a:solidFill>
                  <a:sym typeface="Symbol" pitchFamily="18" charset="2"/>
                </a:rPr>
                <a:t></a:t>
              </a:r>
              <a:r>
                <a:rPr lang="en-US" sz="2600" dirty="0">
                  <a:solidFill>
                    <a:srgbClr val="000000"/>
                  </a:solidFill>
                </a:rPr>
                <a:t> </a:t>
              </a:r>
              <a:endParaRPr lang="en-US" dirty="0"/>
            </a:p>
          </p:txBody>
        </p:sp>
      </p:grpSp>
      <p:sp>
        <p:nvSpPr>
          <p:cNvPr id="3" name="TextBox 2"/>
          <p:cNvSpPr txBox="1"/>
          <p:nvPr/>
        </p:nvSpPr>
        <p:spPr>
          <a:xfrm rot="16200000">
            <a:off x="6764091" y="4408843"/>
            <a:ext cx="4466287" cy="246221"/>
          </a:xfrm>
          <a:prstGeom prst="rect">
            <a:avLst/>
          </a:prstGeom>
          <a:noFill/>
        </p:spPr>
        <p:txBody>
          <a:bodyPr wrap="none" rtlCol="0">
            <a:spAutoFit/>
          </a:bodyPr>
          <a:lstStyle/>
          <a:p>
            <a:r>
              <a:rPr lang="en-CA" sz="1000" dirty="0" smtClean="0"/>
              <a:t>[image from </a:t>
            </a:r>
            <a:r>
              <a:rPr lang="en-CA" sz="1000" dirty="0" smtClean="0">
                <a:hlinkClick r:id="rId4"/>
              </a:rPr>
              <a:t>http://english.ioa.cas.cn/rs/psk/200907/t20090708_22106.html</a:t>
            </a:r>
            <a:r>
              <a:rPr lang="en-CA" sz="1000" dirty="0" smtClean="0"/>
              <a:t> ]</a:t>
            </a:r>
            <a:endParaRPr lang="en-CA" sz="1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6606</TotalTime>
  <Words>1853</Words>
  <Application>Microsoft Office PowerPoint</Application>
  <PresentationFormat>On-screen Show (4:3)</PresentationFormat>
  <Paragraphs>267</Paragraphs>
  <Slides>43</Slides>
  <Notes>35</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Default Design</vt:lpstr>
      <vt:lpstr>Note on Posted Slides</vt:lpstr>
      <vt:lpstr>PHY205H1S  Physics of Everyday Life Class 13: Vibrations and Waves </vt:lpstr>
      <vt:lpstr>Vibrations and Waves</vt:lpstr>
      <vt:lpstr>Vibrations of a Pendulum</vt:lpstr>
      <vt:lpstr>PowerPoint Presentation</vt:lpstr>
      <vt:lpstr>Sine Waves</vt:lpstr>
      <vt:lpstr>Amplitude and Wavelength</vt:lpstr>
      <vt:lpstr>Frequency</vt:lpstr>
      <vt:lpstr>PowerPoint Presentation</vt:lpstr>
      <vt:lpstr>A sound wave has a frequency of 500 Hz.  What is the period of vibration of the air molecules due to the sound wave?</vt:lpstr>
      <vt:lpstr>Wave Motion</vt:lpstr>
      <vt:lpstr>PowerPoint Presentation</vt:lpstr>
      <vt:lpstr>A wave with wavelength 10 meters and time between crests of 0.5 seconds is traveling in water.  What is the wave speed?</vt:lpstr>
      <vt:lpstr>PowerPoint Presentation</vt:lpstr>
      <vt:lpstr>“Hi” from some TAs in Eureka</vt:lpstr>
      <vt:lpstr>“Hi” from some TAs in Eureka</vt:lpstr>
      <vt:lpstr>Tutorials continue this week…</vt:lpstr>
      <vt:lpstr>PowerPoint Presentation</vt:lpstr>
      <vt:lpstr>The distance between adjacent peaks in the direction of travel for a transverse wave is its</vt:lpstr>
      <vt:lpstr>PowerPoint Presentation</vt:lpstr>
      <vt:lpstr>Longitudinal Waves</vt:lpstr>
      <vt:lpstr>The wavelength of a longitudinal wave is the distance between</vt:lpstr>
      <vt:lpstr>PowerPoint Presentation</vt:lpstr>
      <vt:lpstr>Wave Interference</vt:lpstr>
      <vt:lpstr>Standing Waves</vt:lpstr>
      <vt:lpstr>Standing Waves</vt:lpstr>
      <vt:lpstr>How to make a standing wave</vt:lpstr>
      <vt:lpstr>Standing Waves</vt:lpstr>
      <vt:lpstr>PowerPoint Presentation</vt:lpstr>
      <vt:lpstr>Waves in 2D or 3D</vt:lpstr>
      <vt:lpstr>Waves in 2D or 3D</vt:lpstr>
      <vt:lpstr>Doppler Effect</vt:lpstr>
      <vt:lpstr>Doppler Effect</vt:lpstr>
      <vt:lpstr>PowerPoint Presentation</vt:lpstr>
      <vt:lpstr>PowerPoint Presentation</vt:lpstr>
      <vt:lpstr>Bow Waves</vt:lpstr>
      <vt:lpstr>Bow Waves</vt:lpstr>
      <vt:lpstr>Shock Waves</vt:lpstr>
      <vt:lpstr>Shock Waves</vt:lpstr>
      <vt:lpstr>PowerPoint Presentation</vt:lpstr>
      <vt:lpstr>The source of a sonic boom</vt:lpstr>
      <vt:lpstr>Shock Waves</vt:lpstr>
      <vt:lpstr>Before class on Monday…</vt:lpstr>
    </vt:vector>
  </TitlesOfParts>
  <Company>Pearson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Hewitt/Lyons/Suchocki/Yeh, Conceptual Integrated Science</dc:title>
  <dc:creator>Ashley Taylor Anderson</dc:creator>
  <cp:lastModifiedBy>jharlow</cp:lastModifiedBy>
  <cp:revision>417</cp:revision>
  <cp:lastPrinted>2013-02-27T18:51:44Z</cp:lastPrinted>
  <dcterms:created xsi:type="dcterms:W3CDTF">2006-04-27T22:35:13Z</dcterms:created>
  <dcterms:modified xsi:type="dcterms:W3CDTF">2013-02-28T14:14:17Z</dcterms:modified>
</cp:coreProperties>
</file>