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8" r:id="rId2"/>
    <p:sldId id="403" r:id="rId3"/>
    <p:sldId id="462" r:id="rId4"/>
    <p:sldId id="463" r:id="rId5"/>
    <p:sldId id="464" r:id="rId6"/>
    <p:sldId id="465" r:id="rId7"/>
    <p:sldId id="416" r:id="rId8"/>
    <p:sldId id="466" r:id="rId9"/>
    <p:sldId id="418" r:id="rId10"/>
    <p:sldId id="406" r:id="rId11"/>
    <p:sldId id="419" r:id="rId12"/>
    <p:sldId id="424" r:id="rId13"/>
    <p:sldId id="431" r:id="rId14"/>
    <p:sldId id="436" r:id="rId15"/>
    <p:sldId id="467" r:id="rId16"/>
    <p:sldId id="438" r:id="rId17"/>
    <p:sldId id="439" r:id="rId18"/>
    <p:sldId id="440" r:id="rId19"/>
    <p:sldId id="445" r:id="rId20"/>
    <p:sldId id="446" r:id="rId21"/>
    <p:sldId id="448" r:id="rId22"/>
    <p:sldId id="449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0355C9-6C23-480D-A18D-7CB53C0D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C87B14-CBA3-4860-9F83-AEFD13D15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7B14-CBA3-4860-9F83-AEFD13D158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94E4-CD85-4409-8D51-AEFFB7BA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0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C793-16BD-4FB3-9C7F-004EE825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9D92-11B3-4934-9843-236F8B19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FE9D-A204-45F4-B3D9-775C25DB0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E469-724E-4FF8-A9FE-007921213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4E00-AD3F-49B1-BF75-1A2E305AE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6BA0-EE6D-4223-AB08-880C2704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98D6-797D-4236-904C-6F87B436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AF6B-E9ED-442F-8E50-34B58738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7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44AF-FDED-4F00-BD21-92FA31A31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3760-049C-4170-B2B5-427069293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8BF8FA7-E982-4E24-92AD-E683925A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photos/davegkelly/745783908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odecostarica.com/solaz/42155-el-jueguito-de-la-foto-1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ines.com.au/index.php/physics/heat-light-sound/tuning-fork-e-320-hz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orfreight.com/pneumatic-paint-shaker-94605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ndscienceinstitute.on-rev.com/svpwiki/tiki-index.php?page=sympathetic+vibra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kate.edu/physics/phys111/index.htm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justdoit.blogspot.ca/2012/04/phi-3000-if-tree-falls-in-forest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ethobsession.blogspot.ca/2011/01/afraid-of-dentist-this-active-nois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sound/beat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ome.cc.umanitoba.ca/~krussll/phonetics/acoustic/harmonic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outreach/evidencenetwork/archives/963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4572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52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56972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20: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SOUND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3255" y="2926567"/>
            <a:ext cx="4055637" cy="3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Sound </a:t>
            </a:r>
            <a:r>
              <a:rPr lang="en-US" dirty="0"/>
              <a:t>in Air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Media That Transmit Sound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Reflection </a:t>
            </a:r>
            <a:r>
              <a:rPr lang="en-US" dirty="0"/>
              <a:t>of Sound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Refraction of Sound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16888" y="2926567"/>
            <a:ext cx="4055637" cy="32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Energy in Sound Waves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Resonance</a:t>
            </a:r>
            <a:endParaRPr lang="en-US" dirty="0"/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Interference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Beats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3622" y="3857625"/>
            <a:ext cx="23907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smtClean="0"/>
              <a:t>Media That Transmit Sound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08075"/>
            <a:ext cx="8524875" cy="4948238"/>
          </a:xfrm>
        </p:spPr>
        <p:txBody>
          <a:bodyPr/>
          <a:lstStyle/>
          <a:p>
            <a:r>
              <a:rPr lang="en-US" sz="2800" dirty="0" smtClean="0"/>
              <a:t>Any elastic substance — solid, liquid, gas, or plasma — can transmit sound. </a:t>
            </a:r>
          </a:p>
          <a:p>
            <a:r>
              <a:rPr lang="en-US" sz="2800" dirty="0" smtClean="0"/>
              <a:t>In liquids and solids, the atoms are relatively close together, respond quickly to one another’s motions, and transmit energy with little loss. </a:t>
            </a:r>
          </a:p>
          <a:p>
            <a:r>
              <a:rPr lang="en-US" sz="2800" dirty="0" smtClean="0"/>
              <a:t>Sound travels about 4 times faster in water than in air and about 15 times faster in steel than in air.</a:t>
            </a:r>
            <a:endParaRPr lang="en-US" sz="2800" dirty="0" smtClean="0">
              <a:solidFill>
                <a:srgbClr val="000000"/>
              </a:solidFill>
              <a:latin typeface="A Garamond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6" y="4769862"/>
            <a:ext cx="3810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397846" y="2721073"/>
            <a:ext cx="3276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 </a:t>
            </a:r>
            <a:r>
              <a:rPr lang="en-CA" sz="800" dirty="0"/>
              <a:t>image from </a:t>
            </a:r>
            <a:r>
              <a:rPr lang="en-CA" sz="800" dirty="0">
                <a:hlinkClick r:id="rId4"/>
              </a:rPr>
              <a:t>http://www.flickr.com/photos/davegkelly/7457839080</a:t>
            </a:r>
            <a:r>
              <a:rPr lang="en-CA" sz="800" dirty="0" smtClean="0">
                <a:hlinkClick r:id="rId4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985652"/>
          </a:xfrm>
        </p:spPr>
        <p:txBody>
          <a:bodyPr/>
          <a:lstStyle/>
          <a:p>
            <a:r>
              <a:rPr lang="en-US" dirty="0" smtClean="0"/>
              <a:t>Speed of Sound in Air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92" y="822961"/>
            <a:ext cx="8464943" cy="3108960"/>
          </a:xfrm>
        </p:spPr>
        <p:txBody>
          <a:bodyPr/>
          <a:lstStyle/>
          <a:p>
            <a:r>
              <a:rPr lang="en-US" sz="2800" dirty="0" smtClean="0"/>
              <a:t>Depends temperature, pressure and humidity</a:t>
            </a:r>
          </a:p>
          <a:p>
            <a:r>
              <a:rPr lang="en-US" sz="2800" dirty="0" smtClean="0"/>
              <a:t>Speed in </a:t>
            </a:r>
            <a:r>
              <a:rPr lang="en-US" sz="2800" dirty="0"/>
              <a:t>0</a:t>
            </a:r>
            <a:r>
              <a:rPr lang="en-US" sz="2800" dirty="0">
                <a:sym typeface="Symbol" pitchFamily="18" charset="2"/>
              </a:rPr>
              <a:t>C </a:t>
            </a:r>
            <a:r>
              <a:rPr lang="en-US" sz="2800" dirty="0" smtClean="0"/>
              <a:t>dry air at sea level </a:t>
            </a:r>
            <a:r>
              <a:rPr lang="en-US" sz="2800" dirty="0" smtClean="0">
                <a:sym typeface="Symbol" pitchFamily="18" charset="2"/>
              </a:rPr>
              <a:t>is about 330 m/s.</a:t>
            </a:r>
          </a:p>
          <a:p>
            <a:r>
              <a:rPr lang="en-US" sz="2800" dirty="0" smtClean="0">
                <a:sym typeface="Symbol" pitchFamily="18" charset="2"/>
              </a:rPr>
              <a:t>In warm air faster than cold air.</a:t>
            </a:r>
            <a:endParaRPr lang="en-US" sz="2800" dirty="0" smtClean="0"/>
          </a:p>
          <a:p>
            <a:pPr lvl="1"/>
            <a:r>
              <a:rPr lang="en-US" dirty="0" smtClean="0"/>
              <a:t>Each degree rise in temperature above 0</a:t>
            </a:r>
            <a:r>
              <a:rPr lang="en-US" dirty="0" smtClean="0">
                <a:sym typeface="Symbol" pitchFamily="18" charset="2"/>
              </a:rPr>
              <a:t>C, speed of sound in air increases by 0.6 m/s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56" y="3695700"/>
            <a:ext cx="46386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940993" y="4560126"/>
            <a:ext cx="4190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www.forodecostarica.com/solaz/42155-el-jueguito-de-la-foto-13.html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8515"/>
          </a:xfrm>
        </p:spPr>
        <p:txBody>
          <a:bodyPr/>
          <a:lstStyle/>
          <a:p>
            <a:r>
              <a:rPr lang="en-US" dirty="0" smtClean="0"/>
              <a:t>Reflection of Sound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7686"/>
            <a:ext cx="8229600" cy="2192369"/>
          </a:xfrm>
        </p:spPr>
        <p:txBody>
          <a:bodyPr/>
          <a:lstStyle/>
          <a:p>
            <a:r>
              <a:rPr lang="en-US" sz="2800" dirty="0" smtClean="0"/>
              <a:t>Process in which sound encountering a surface is returned</a:t>
            </a:r>
          </a:p>
          <a:p>
            <a:r>
              <a:rPr lang="en-US" sz="2800" dirty="0" smtClean="0"/>
              <a:t>Often called an echo</a:t>
            </a:r>
          </a:p>
          <a:p>
            <a:r>
              <a:rPr lang="en-US" sz="2800" dirty="0" smtClean="0"/>
              <a:t>Multiple reflections—called reverberations</a:t>
            </a:r>
          </a:p>
        </p:txBody>
      </p:sp>
      <p:pic>
        <p:nvPicPr>
          <p:cNvPr id="18440" name="Picture 8" descr="20_06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3237469" y="3270055"/>
            <a:ext cx="3044578" cy="35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20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>
            <a:fillRect/>
          </a:stretch>
        </p:blipFill>
        <p:spPr bwMode="auto">
          <a:xfrm>
            <a:off x="891540" y="1059034"/>
            <a:ext cx="7495529" cy="40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76" y="132134"/>
            <a:ext cx="8229600" cy="722889"/>
          </a:xfrm>
        </p:spPr>
        <p:txBody>
          <a:bodyPr/>
          <a:lstStyle/>
          <a:p>
            <a:r>
              <a:rPr lang="en-US" dirty="0" smtClean="0"/>
              <a:t>Refraction of Sound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311" y="5254535"/>
            <a:ext cx="8229600" cy="1077686"/>
          </a:xfrm>
        </p:spPr>
        <p:txBody>
          <a:bodyPr/>
          <a:lstStyle/>
          <a:p>
            <a:r>
              <a:rPr lang="en-US" sz="2800" dirty="0" smtClean="0"/>
              <a:t>Bending of waves—caused by changes in speed affected by </a:t>
            </a:r>
            <a:r>
              <a:rPr lang="en-US" dirty="0" smtClean="0"/>
              <a:t>temperature variations.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7263"/>
          </a:xfrm>
        </p:spPr>
        <p:txBody>
          <a:bodyPr/>
          <a:lstStyle/>
          <a:p>
            <a:r>
              <a:rPr lang="en-US" dirty="0" smtClean="0"/>
              <a:t>Ultrasonic Imaging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18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Multiple reflection and refractions of ultrasonic waves</a:t>
            </a:r>
          </a:p>
          <a:p>
            <a:pPr marL="396875" lvl="1" indent="-282575">
              <a:buFontTx/>
              <a:buChar char="•"/>
            </a:pPr>
            <a:r>
              <a:rPr lang="en-US" sz="2400" dirty="0" smtClean="0"/>
              <a:t>Device sends high-frequency sounds into the body and reflects the waves more strongly from the exterior of the organs, producing an image of the organs.</a:t>
            </a:r>
          </a:p>
          <a:p>
            <a:pPr marL="396875" lvl="1" indent="-282575">
              <a:buFontTx/>
              <a:buChar char="•"/>
            </a:pPr>
            <a:r>
              <a:rPr lang="en-US" sz="2400" dirty="0" smtClean="0"/>
              <a:t>Used instead of X-rays by physicians to see the interior of the body.</a:t>
            </a:r>
          </a:p>
          <a:p>
            <a:pPr marL="0" indent="0"/>
            <a:endParaRPr 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06" y="3895104"/>
            <a:ext cx="2691678" cy="284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3284" y="5316893"/>
            <a:ext cx="330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Image of my daughter, </a:t>
            </a:r>
            <a:r>
              <a:rPr lang="en-CA" sz="2000" dirty="0" err="1" smtClean="0"/>
              <a:t>Zainab</a:t>
            </a:r>
            <a:r>
              <a:rPr lang="en-CA" sz="2000" dirty="0" smtClean="0"/>
              <a:t> Harlow, when she was still in the womb.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Vibrations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493838"/>
            <a:ext cx="8686800" cy="4525962"/>
          </a:xfrm>
        </p:spPr>
        <p:txBody>
          <a:bodyPr/>
          <a:lstStyle/>
          <a:p>
            <a:r>
              <a:rPr lang="en-US" sz="2800" dirty="0" smtClean="0"/>
              <a:t>Every object has its own unique frequency that it naturally tends to vibrate at. </a:t>
            </a:r>
          </a:p>
          <a:p>
            <a:r>
              <a:rPr lang="en-US" sz="2800" dirty="0" smtClean="0"/>
              <a:t>Dependent on</a:t>
            </a:r>
          </a:p>
          <a:p>
            <a:pPr lvl="1"/>
            <a:r>
              <a:rPr lang="en-US" dirty="0" smtClean="0"/>
              <a:t>Elasticity</a:t>
            </a:r>
          </a:p>
          <a:p>
            <a:pPr lvl="1"/>
            <a:r>
              <a:rPr lang="en-US" dirty="0" smtClean="0"/>
              <a:t>Mass of object</a:t>
            </a:r>
          </a:p>
          <a:p>
            <a:pPr lvl="1"/>
            <a:r>
              <a:rPr lang="en-US" dirty="0" smtClean="0"/>
              <a:t>Shape of object</a:t>
            </a:r>
          </a:p>
          <a:p>
            <a:pPr lvl="1"/>
            <a:r>
              <a:rPr lang="en-US" dirty="0" smtClean="0"/>
              <a:t>Size of object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748"/>
            <a:ext cx="39243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9098" y="6642556"/>
            <a:ext cx="47949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www.haines.com.au/index.php/physics/heat-light-sound/tuning-fork-e-320-hz.html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17" y="2894734"/>
            <a:ext cx="34766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Forced Vibrations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701" y="1338943"/>
            <a:ext cx="8229600" cy="1119249"/>
          </a:xfrm>
        </p:spPr>
        <p:txBody>
          <a:bodyPr/>
          <a:lstStyle/>
          <a:p>
            <a:r>
              <a:rPr lang="en-US" dirty="0" smtClean="0"/>
              <a:t>Setting up of vibrations in an object by a vibrating force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8894" y="6564806"/>
            <a:ext cx="3783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www.harborfreight.com/pneumatic-paint-shaker-94605.html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9593" y="2427038"/>
            <a:ext cx="46274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Examples: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factory floor vibration caused by running of heavy machinery</a:t>
            </a:r>
          </a:p>
          <a:p>
            <a:r>
              <a:rPr lang="en-US" sz="2800" dirty="0" smtClean="0"/>
              <a:t>Table vibration from paint shaker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49" y="160626"/>
            <a:ext cx="3289101" cy="227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826" y="41563"/>
            <a:ext cx="5563590" cy="1143000"/>
          </a:xfrm>
        </p:spPr>
        <p:txBody>
          <a:bodyPr/>
          <a:lstStyle/>
          <a:p>
            <a:r>
              <a:rPr lang="en-US" smtClean="0"/>
              <a:t>Resonance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4358" y="6495802"/>
            <a:ext cx="4895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pondscienceinstitute.on-rev.com/svpwiki/tiki-index.php?page=sympathetic+vibration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290" y="3074284"/>
            <a:ext cx="8229600" cy="3255264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	Examples:</a:t>
            </a:r>
          </a:p>
          <a:p>
            <a:pPr lvl="1">
              <a:buFontTx/>
              <a:buChar char="•"/>
            </a:pPr>
            <a:r>
              <a:rPr lang="en-US" sz="2400" dirty="0" smtClean="0"/>
              <a:t>Swinging in rhythm with the natural frequency of a swing</a:t>
            </a:r>
          </a:p>
          <a:p>
            <a:pPr lvl="1">
              <a:buFontTx/>
              <a:buChar char="•"/>
            </a:pPr>
            <a:r>
              <a:rPr lang="en-US" sz="2400" dirty="0" smtClean="0"/>
              <a:t>Tuning a radio station to the “carrier frequency” of the radio station</a:t>
            </a:r>
          </a:p>
          <a:p>
            <a:pPr lvl="1">
              <a:buFontTx/>
              <a:buChar char="•"/>
            </a:pPr>
            <a:r>
              <a:rPr lang="en-US" sz="2400" dirty="0" smtClean="0"/>
              <a:t>Troops marching in rhythm with the natural frequency of a bridge (a no-no!)</a:t>
            </a:r>
          </a:p>
          <a:p>
            <a:pPr>
              <a:buFontTx/>
              <a:buNone/>
            </a:pPr>
            <a:endParaRPr lang="en-US" sz="1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290" y="1038081"/>
            <a:ext cx="5836126" cy="18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smtClean="0"/>
              <a:t>A phenomenon in which the frequency of forced vibrations on an object matches the object’s natural frequency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0712" y="274638"/>
            <a:ext cx="5516088" cy="1592262"/>
          </a:xfrm>
        </p:spPr>
        <p:txBody>
          <a:bodyPr/>
          <a:lstStyle/>
          <a:p>
            <a:r>
              <a:rPr lang="en-US" sz="4000" dirty="0" smtClean="0"/>
              <a:t>Tacoma Narrows Bridge Collapse 1940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826" y="2069275"/>
            <a:ext cx="8229600" cy="822366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Dramatic example of wind-generated resonance!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</p:txBody>
      </p:sp>
      <p:pic>
        <p:nvPicPr>
          <p:cNvPr id="12290" name="Picture 2" descr="http://www.stkate.edu/physics/phys111/tacoma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8" y="2943658"/>
            <a:ext cx="4034440" cy="28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05797"/>
            <a:ext cx="3259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left 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www.stkate.edu/physics/phys111/index.html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12292" name="Picture 4" descr="http://gifsoup.com/webroot/animatedgifs7/2921488_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58" y="2891640"/>
            <a:ext cx="3934692" cy="29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en/thumb/2/2e/Image-Tacoma_Narrows_Bridge1.gif/275px-Image-Tacoma_Narrows_Bridg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100"/>
            <a:ext cx="2619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9600" cy="656091"/>
          </a:xfrm>
        </p:spPr>
        <p:txBody>
          <a:bodyPr/>
          <a:lstStyle/>
          <a:p>
            <a:r>
              <a:rPr lang="en-US" dirty="0" smtClean="0"/>
              <a:t>Interference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</p:txBody>
      </p:sp>
      <p:pic>
        <p:nvPicPr>
          <p:cNvPr id="40968" name="Picture 8" descr="20_1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>
            <a:fillRect/>
          </a:stretch>
        </p:blipFill>
        <p:spPr bwMode="auto">
          <a:xfrm>
            <a:off x="128487" y="865415"/>
            <a:ext cx="8848847" cy="55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46957" y="2286000"/>
            <a:ext cx="9405257" cy="133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-146957" y="3678695"/>
            <a:ext cx="9405257" cy="133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146957" y="5097012"/>
            <a:ext cx="9405257" cy="133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smtClean="0"/>
              <a:t>Nature of Sound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0889" y="1112964"/>
            <a:ext cx="8524875" cy="119085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Sound is a form of energy that exists whether or not it is heard.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81" y="2515096"/>
            <a:ext cx="5352493" cy="395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327" y="6620494"/>
            <a:ext cx="4433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 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thinkjustdoit.blogspot.ca/2012/04/phi-3000-if-tree-falls-in-forest.html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20_2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3019425" y="4167188"/>
            <a:ext cx="310515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Canceling Headphones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79566"/>
            <a:ext cx="8153400" cy="307867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Application of sound interference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Destructive sound interference in noisy environments such as airplanes.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Headphones are equipped with microphones, and then produce mirror-image wave patterns fed to listener’s earphone, canceling the engine’s sound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16" y="4041013"/>
            <a:ext cx="18478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742833" y="4389287"/>
            <a:ext cx="4477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teethobsession.blogspot.ca/2011/01/afraid-of-dentist-this-active-noise.html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0"/>
            <a:ext cx="8229600" cy="708342"/>
          </a:xfrm>
        </p:spPr>
        <p:txBody>
          <a:bodyPr/>
          <a:lstStyle/>
          <a:p>
            <a:r>
              <a:rPr lang="en-US" dirty="0" smtClean="0"/>
              <a:t>Beats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2" y="871056"/>
            <a:ext cx="8229600" cy="2081150"/>
          </a:xfrm>
        </p:spPr>
        <p:txBody>
          <a:bodyPr/>
          <a:lstStyle/>
          <a:p>
            <a:r>
              <a:rPr lang="en-US" sz="2800" dirty="0" smtClean="0"/>
              <a:t>Periodic variations in the loudness of sound due to interference</a:t>
            </a:r>
          </a:p>
          <a:p>
            <a:r>
              <a:rPr lang="en-US" sz="2800" dirty="0" smtClean="0"/>
              <a:t>Occur when two waves of similar, but not equal frequencies are superposed.</a:t>
            </a:r>
          </a:p>
          <a:p>
            <a:r>
              <a:rPr lang="en-US" sz="2800" dirty="0" smtClean="0"/>
              <a:t>Provide a comparison of frequencies</a:t>
            </a:r>
          </a:p>
        </p:txBody>
      </p:sp>
      <p:pic>
        <p:nvPicPr>
          <p:cNvPr id="14338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5" y="3729820"/>
            <a:ext cx="4966814" cy="27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9159" y="6630067"/>
            <a:ext cx="4334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</a:t>
            </a:r>
            <a:r>
              <a:rPr lang="en-CA" sz="1000" dirty="0"/>
              <a:t>image from </a:t>
            </a:r>
            <a:r>
              <a:rPr lang="en-CA" sz="1000" dirty="0">
                <a:hlinkClick r:id="rId3"/>
              </a:rPr>
              <a:t>http://</a:t>
            </a:r>
            <a:r>
              <a:rPr lang="en-CA" sz="1000" dirty="0" smtClean="0">
                <a:hlinkClick r:id="rId3"/>
              </a:rPr>
              <a:t>hyperphysics.phy-astr.gsu.edu/hbase/sound/beat.html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Applications</a:t>
            </a:r>
          </a:p>
          <a:p>
            <a:pPr lvl="1"/>
            <a:r>
              <a:rPr lang="en-US" sz="3200" dirty="0" smtClean="0"/>
              <a:t>Piano tuning by listening to the disappearance of beats from a known frequency and a piano key</a:t>
            </a:r>
          </a:p>
          <a:p>
            <a:pPr lvl="1"/>
            <a:r>
              <a:rPr lang="en-US" sz="3200" dirty="0" smtClean="0"/>
              <a:t>Tuning instruments in an orchestra by listening for beats between instruments and piano tone</a:t>
            </a:r>
            <a:endParaRPr lang="en-US" sz="2400" dirty="0" smtClean="0"/>
          </a:p>
        </p:txBody>
      </p:sp>
      <p:pic>
        <p:nvPicPr>
          <p:cNvPr id="15362" name="Picture 2" descr="piano t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.cc.umanitoba.ca/~krussll/phonetics/acoustic/img/string1-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35" y="19104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6265"/>
          </a:xfrm>
        </p:spPr>
        <p:txBody>
          <a:bodyPr/>
          <a:lstStyle/>
          <a:p>
            <a:pPr eaLnBrk="1" hangingPunct="1"/>
            <a:r>
              <a:rPr lang="en-US" sz="3600" smtClean="0"/>
              <a:t>Origin of Sound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933" y="679100"/>
            <a:ext cx="8524875" cy="5322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Most sounds are waves produced by the vibrations of matter.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2800" dirty="0" smtClean="0"/>
              <a:t>Examples:</a:t>
            </a:r>
            <a:endParaRPr lang="en-US" sz="2800" dirty="0" smtClean="0"/>
          </a:p>
          <a:p>
            <a:r>
              <a:rPr lang="it-IT" sz="2800" dirty="0" smtClean="0"/>
              <a:t>In a piano, a violin, </a:t>
            </a:r>
            <a:r>
              <a:rPr lang="en-US" sz="2800" dirty="0" smtClean="0"/>
              <a:t>and a guitar, the sound is produced by </a:t>
            </a:r>
            <a:r>
              <a:rPr lang="en-US" sz="2800" dirty="0"/>
              <a:t>a</a:t>
            </a:r>
            <a:r>
              <a:rPr lang="en-US" sz="2800" dirty="0" smtClean="0"/>
              <a:t> vibrating string; </a:t>
            </a:r>
          </a:p>
          <a:p>
            <a:endParaRPr lang="en-US" sz="2800" dirty="0" smtClean="0"/>
          </a:p>
          <a:p>
            <a:r>
              <a:rPr lang="en-US" sz="2800" dirty="0" smtClean="0"/>
              <a:t>in a saxophone, by a vibrating reed; </a:t>
            </a:r>
          </a:p>
          <a:p>
            <a:r>
              <a:rPr lang="en-US" sz="2800" dirty="0" smtClean="0"/>
              <a:t>in a flute, by a fluttering column of air at the mouthpiece;</a:t>
            </a:r>
          </a:p>
          <a:p>
            <a:r>
              <a:rPr lang="en-US" sz="2800" dirty="0" smtClean="0"/>
              <a:t>in your voice due to the vibration of your vocal chords.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8265" y="6611779"/>
            <a:ext cx="5025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[image from </a:t>
            </a:r>
            <a:r>
              <a:rPr lang="en-CA" sz="1000" dirty="0">
                <a:hlinkClick r:id="rId4"/>
              </a:rPr>
              <a:t>http://home.cc.umanitoba.ca/~</a:t>
            </a:r>
            <a:r>
              <a:rPr lang="en-CA" sz="1000" dirty="0" smtClean="0">
                <a:hlinkClick r:id="rId4"/>
              </a:rPr>
              <a:t>krussll/phonetics/acoustic/harmonics.html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manitoba.ca/outreach/evidencenetwork/wp-content/uploads/2013/01/Sharma_playing-violin-for-health_Jan_20131830556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6252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smtClean="0"/>
              <a:t>Origin of Sound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54113"/>
            <a:ext cx="8524875" cy="5322887"/>
          </a:xfrm>
        </p:spPr>
        <p:txBody>
          <a:bodyPr/>
          <a:lstStyle/>
          <a:p>
            <a:r>
              <a:rPr lang="en-US" sz="2800" dirty="0" smtClean="0"/>
              <a:t>The original vibration stimulates the vibration of something larger or more massive, such as</a:t>
            </a:r>
          </a:p>
          <a:p>
            <a:pPr lvl="1"/>
            <a:r>
              <a:rPr lang="en-US" sz="2400" dirty="0" smtClean="0"/>
              <a:t>the sounding board of a stringed instrument, </a:t>
            </a:r>
          </a:p>
          <a:p>
            <a:pPr lvl="1"/>
            <a:r>
              <a:rPr lang="en-US" sz="2400" dirty="0" smtClean="0"/>
              <a:t>the air column within a reed or wind instrument, or</a:t>
            </a:r>
          </a:p>
          <a:p>
            <a:pPr lvl="1"/>
            <a:r>
              <a:rPr lang="en-US" sz="2400" dirty="0" smtClean="0"/>
              <a:t>the air in the throat and mouth of a singer. </a:t>
            </a:r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This vibrating material then sends a disturbance through the surrounding medium, usually air, in the form of longitudinal sound waves.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805" y="6642556"/>
            <a:ext cx="3600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umanitoba.ca/outreach/evidencenetwork/archives/9635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3" name="Oval 2"/>
          <p:cNvSpPr/>
          <p:nvPr/>
        </p:nvSpPr>
        <p:spPr>
          <a:xfrm>
            <a:off x="6286500" y="4962524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Frequency and Pitch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063" y="964108"/>
            <a:ext cx="8524875" cy="4296661"/>
          </a:xfrm>
        </p:spPr>
        <p:txBody>
          <a:bodyPr/>
          <a:lstStyle/>
          <a:p>
            <a:r>
              <a:rPr lang="en-US" sz="2800" dirty="0" smtClean="0"/>
              <a:t>The frequency of a sound wave is the same as the frequency of the vibrating source. </a:t>
            </a:r>
          </a:p>
          <a:p>
            <a:r>
              <a:rPr lang="en-US" sz="2800" dirty="0" smtClean="0"/>
              <a:t>The subjective impression about the frequency of sound is called </a:t>
            </a:r>
            <a:r>
              <a:rPr lang="en-US" sz="2800" b="1" dirty="0" smtClean="0"/>
              <a:t>pitch.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ear of a young person can normally hear pitches corresponding to the range of frequencies between about 20 and 20,000 Hertz. </a:t>
            </a:r>
          </a:p>
          <a:p>
            <a:r>
              <a:rPr lang="en-US" sz="2800" dirty="0" smtClean="0"/>
              <a:t>As we grow older, the limits of this human hearing range shrink, especially at the high-frequency end.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13" y="3021949"/>
            <a:ext cx="52768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36" y="2906433"/>
            <a:ext cx="2017539" cy="1067644"/>
            <a:chOff x="286274" y="5238153"/>
            <a:chExt cx="2017539" cy="1067644"/>
          </a:xfrm>
        </p:grpSpPr>
        <p:sp>
          <p:nvSpPr>
            <p:cNvPr id="2" name="TextBox 1"/>
            <p:cNvSpPr txBox="1"/>
            <p:nvPr/>
          </p:nvSpPr>
          <p:spPr>
            <a:xfrm>
              <a:off x="286274" y="5238153"/>
              <a:ext cx="1706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rgbClr val="FF0000"/>
                  </a:solidFill>
                </a:rPr>
                <a:t>Lowest A: 27.5 Hz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>
              <a:off x="1139613" y="6069150"/>
              <a:ext cx="1164200" cy="236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721349" y="2916206"/>
            <a:ext cx="2151413" cy="1067644"/>
            <a:chOff x="6992587" y="5247926"/>
            <a:chExt cx="2151413" cy="1067644"/>
          </a:xfrm>
        </p:grpSpPr>
        <p:sp>
          <p:nvSpPr>
            <p:cNvPr id="7" name="TextBox 6"/>
            <p:cNvSpPr txBox="1"/>
            <p:nvPr/>
          </p:nvSpPr>
          <p:spPr>
            <a:xfrm>
              <a:off x="7437323" y="5247926"/>
              <a:ext cx="1706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rgbClr val="FF0000"/>
                  </a:solidFill>
                </a:rPr>
                <a:t>Highest C: 4186 Hz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2"/>
            </p:cNvCxnSpPr>
            <p:nvPr/>
          </p:nvCxnSpPr>
          <p:spPr>
            <a:xfrm flipH="1">
              <a:off x="6992587" y="6078923"/>
              <a:ext cx="1298075" cy="236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630758"/>
            <a:ext cx="2762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Infrasound and Ultrasound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54113"/>
            <a:ext cx="8524875" cy="5322887"/>
          </a:xfrm>
        </p:spPr>
        <p:txBody>
          <a:bodyPr/>
          <a:lstStyle/>
          <a:p>
            <a:r>
              <a:rPr lang="en-US" sz="2800" dirty="0" smtClean="0"/>
              <a:t>Sound waves with frequencies below 20 hertz are </a:t>
            </a:r>
            <a:r>
              <a:rPr lang="en-US" sz="2800" b="1" dirty="0" smtClean="0"/>
              <a:t>infrasonic </a:t>
            </a:r>
            <a:r>
              <a:rPr lang="en-US" sz="2800" dirty="0" smtClean="0"/>
              <a:t>(frequency too low for human hearing).</a:t>
            </a:r>
          </a:p>
          <a:p>
            <a:endParaRPr lang="en-US" sz="2800" b="1" dirty="0" smtClean="0"/>
          </a:p>
          <a:p>
            <a:r>
              <a:rPr lang="en-US" sz="2800" dirty="0" smtClean="0"/>
              <a:t>Sound waves with frequencies above 20,000 hertz are called </a:t>
            </a:r>
            <a:r>
              <a:rPr lang="en-US" sz="2800" b="1" dirty="0" smtClean="0"/>
              <a:t>ultrasonic </a:t>
            </a:r>
            <a:r>
              <a:rPr lang="en-US" sz="2800" dirty="0" smtClean="0"/>
              <a:t>(frequency too high for human hearing).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We cannot hear infrasonic and ultrasonic sound.</a:t>
            </a:r>
            <a:endParaRPr lang="en-US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38" y="5475483"/>
            <a:ext cx="1843354" cy="19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20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>
            <a:fillRect/>
          </a:stretch>
        </p:blipFill>
        <p:spPr bwMode="auto">
          <a:xfrm>
            <a:off x="5827713" y="1395413"/>
            <a:ext cx="324485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r>
              <a:rPr lang="en-US" dirty="0" smtClean="0"/>
              <a:t>Compressions and Rarefactions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017588"/>
            <a:ext cx="5689600" cy="5219700"/>
          </a:xfrm>
        </p:spPr>
        <p:txBody>
          <a:bodyPr/>
          <a:lstStyle/>
          <a:p>
            <a:r>
              <a:rPr lang="en-US" sz="2800" dirty="0" smtClean="0"/>
              <a:t>Sound waves are vibrations made of compressions and rarefactions.</a:t>
            </a:r>
          </a:p>
          <a:p>
            <a:r>
              <a:rPr lang="en-US" sz="2800" dirty="0" smtClean="0"/>
              <a:t>In a </a:t>
            </a:r>
            <a:r>
              <a:rPr lang="en-US" sz="2800" b="1" dirty="0" smtClean="0"/>
              <a:t>compression</a:t>
            </a:r>
            <a:r>
              <a:rPr lang="en-US" sz="2800" dirty="0" smtClean="0"/>
              <a:t> region, the density and pressure are slightly </a:t>
            </a:r>
            <a:r>
              <a:rPr lang="en-US" sz="2800" b="1" dirty="0" smtClean="0"/>
              <a:t>greater</a:t>
            </a:r>
            <a:r>
              <a:rPr lang="en-US" sz="2800" dirty="0" smtClean="0"/>
              <a:t> than the average density and pressure</a:t>
            </a:r>
          </a:p>
          <a:p>
            <a:r>
              <a:rPr lang="en-US" sz="2800" dirty="0" smtClean="0"/>
              <a:t>In a </a:t>
            </a:r>
            <a:r>
              <a:rPr lang="en-US" sz="2800" b="1" dirty="0" smtClean="0"/>
              <a:t>rarefaction</a:t>
            </a:r>
            <a:r>
              <a:rPr lang="en-US" sz="2800" dirty="0" smtClean="0"/>
              <a:t> region, the density and pressure are slightly </a:t>
            </a:r>
            <a:r>
              <a:rPr lang="en-US" sz="2800" b="1" dirty="0" smtClean="0"/>
              <a:t>lower</a:t>
            </a:r>
            <a:r>
              <a:rPr lang="en-US" sz="2800" dirty="0" smtClean="0"/>
              <a:t> than the average density and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829356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Wavelength of sound</a:t>
            </a:r>
            <a:endParaRPr lang="en-US" sz="3600" dirty="0" smtClean="0"/>
          </a:p>
          <a:p>
            <a:r>
              <a:rPr lang="en-US" sz="2800" dirty="0" smtClean="0"/>
              <a:t>Distance between successive compressions or rarefactions</a:t>
            </a:r>
          </a:p>
        </p:txBody>
      </p:sp>
      <p:pic>
        <p:nvPicPr>
          <p:cNvPr id="10249" name="Picture 9" descr="Fig20-2_Anim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073400"/>
            <a:ext cx="80105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747657" y="2286000"/>
            <a:ext cx="1328057" cy="1583872"/>
            <a:chOff x="5747657" y="2286000"/>
            <a:chExt cx="1328057" cy="158387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747657" y="2286000"/>
              <a:ext cx="0" cy="1583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075714" y="2286000"/>
              <a:ext cx="0" cy="1583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747658" y="2955471"/>
              <a:ext cx="1328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537" y="155823"/>
            <a:ext cx="8638329" cy="289613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How sound is heard from a radio loudspeaker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Radio loudspeaker is a paper cone that vibrates.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Air molecules next to the loudspeaker set into vibration.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Produces compressions and rarefactions traveling in air.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Sound waves reach your ears, setting your eardrums into vibration.  Or it reaches a microphone and sets up vibrations there, which are converted to an electric signal.</a:t>
            </a:r>
          </a:p>
        </p:txBody>
      </p:sp>
      <p:pic>
        <p:nvPicPr>
          <p:cNvPr id="11275" name="Picture 11" descr="20_0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>
            <a:fillRect/>
          </a:stretch>
        </p:blipFill>
        <p:spPr bwMode="auto">
          <a:xfrm>
            <a:off x="605642" y="2981751"/>
            <a:ext cx="8066149" cy="38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934</Words>
  <Application>Microsoft Office PowerPoint</Application>
  <PresentationFormat>On-screen Show (4:3)</PresentationFormat>
  <Paragraphs>140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Nature of Sound</vt:lpstr>
      <vt:lpstr>Origin of Sound</vt:lpstr>
      <vt:lpstr>Origin of Sound</vt:lpstr>
      <vt:lpstr>Frequency and Pitch</vt:lpstr>
      <vt:lpstr>Infrasound and Ultrasound</vt:lpstr>
      <vt:lpstr>Compressions and Rarefactions</vt:lpstr>
      <vt:lpstr>PowerPoint Presentation</vt:lpstr>
      <vt:lpstr>PowerPoint Presentation</vt:lpstr>
      <vt:lpstr>Media That Transmit Sound</vt:lpstr>
      <vt:lpstr>Speed of Sound in Air</vt:lpstr>
      <vt:lpstr>Reflection of Sound</vt:lpstr>
      <vt:lpstr>Refraction of Sound</vt:lpstr>
      <vt:lpstr>Ultrasonic Imaging</vt:lpstr>
      <vt:lpstr>Natural Vibrations</vt:lpstr>
      <vt:lpstr>Forced Vibrations</vt:lpstr>
      <vt:lpstr>Resonance</vt:lpstr>
      <vt:lpstr>Tacoma Narrows Bridge Collapse 1940</vt:lpstr>
      <vt:lpstr>Interference</vt:lpstr>
      <vt:lpstr>Sound Canceling Headphones</vt:lpstr>
      <vt:lpstr>Beats</vt:lpstr>
      <vt:lpstr>Beats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400</cp:revision>
  <cp:lastPrinted>2007-05-16T20:24:43Z</cp:lastPrinted>
  <dcterms:created xsi:type="dcterms:W3CDTF">2006-04-27T22:35:13Z</dcterms:created>
  <dcterms:modified xsi:type="dcterms:W3CDTF">2013-02-15T17:32:51Z</dcterms:modified>
</cp:coreProperties>
</file>