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6" r:id="rId2"/>
    <p:sldId id="421" r:id="rId3"/>
    <p:sldId id="430" r:id="rId4"/>
    <p:sldId id="422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40" r:id="rId14"/>
    <p:sldId id="439" r:id="rId15"/>
    <p:sldId id="442" r:id="rId16"/>
    <p:sldId id="443" r:id="rId17"/>
    <p:sldId id="444" r:id="rId18"/>
    <p:sldId id="445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50" d="100"/>
          <a:sy n="50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C6374-B380-492E-B498-93784F81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1E0D79-637D-4D94-8F96-C1D12B07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0374-024C-4BC5-ACBF-5F3A29718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930F-ED22-499C-9730-4FCD8F95E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5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0464-7533-421C-9E9B-9DC93824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12DA-D1C1-4E72-8E35-74B34EAA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A308-506C-48B9-8E90-DA48C29A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A22D-B9AE-4B6E-BB4F-578A619A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09AC6-3199-4A25-9879-F095E51C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1211-6978-4E3C-927B-4143A0DB5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1D24-FDDD-469B-A4DA-E6A8EF84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C819-70BF-49C2-BE13-5617BB77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0DA9-50DA-4578-AE4F-A177A0F6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30BDEC-524C-4826-8626-B4727108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8443" y="1779270"/>
            <a:ext cx="6400800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/>
              <a:t>Chapter 21: </a:t>
            </a:r>
          </a:p>
          <a:p>
            <a:pPr algn="ctr">
              <a:spcBef>
                <a:spcPct val="20000"/>
              </a:spcBef>
            </a:pPr>
            <a:r>
              <a:rPr lang="en-US" sz="3200" dirty="0"/>
              <a:t>MUSICAL SOUNDS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0188" y="3151414"/>
            <a:ext cx="4262437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Noise and Music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Musical Sounds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Pitch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Sound Intensity and Loudness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Quality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35286" y="3151414"/>
            <a:ext cx="4037240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Fourier </a:t>
            </a:r>
            <a:r>
              <a:rPr lang="en-US" dirty="0" smtClean="0"/>
              <a:t>Analysis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Digital Versatile Discs (DVDs)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Table2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" y="2528047"/>
            <a:ext cx="9103646" cy="3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295" y="304800"/>
            <a:ext cx="8567738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Because the range is so great, intensities are scaled by factors of 10, with the barely audible 10</a:t>
            </a:r>
            <a:r>
              <a:rPr lang="en-US" sz="2400" baseline="30000" dirty="0" smtClean="0"/>
              <a:t>–12</a:t>
            </a:r>
            <a:r>
              <a:rPr lang="en-US" sz="2400" dirty="0" smtClean="0"/>
              <a:t>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as a reference intensity called 0 </a:t>
            </a:r>
            <a:r>
              <a:rPr lang="en-US" sz="2400" i="1" dirty="0" err="1" smtClean="0"/>
              <a:t>bel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 </a:t>
            </a:r>
            <a:r>
              <a:rPr lang="en-US" sz="2400" dirty="0" smtClean="0"/>
              <a:t>unit named after Alexander Bell).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 sound 10 times more intense has an intensity of 1 </a:t>
            </a:r>
            <a:r>
              <a:rPr lang="en-US" sz="2400" dirty="0" err="1" smtClean="0"/>
              <a:t>bel</a:t>
            </a:r>
            <a:r>
              <a:rPr lang="en-US" sz="2400" dirty="0" smtClean="0"/>
              <a:t>      (W/m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or 10 </a:t>
            </a:r>
            <a:r>
              <a:rPr lang="en-US" sz="2400" i="1" dirty="0" smtClean="0"/>
              <a:t>decibels </a:t>
            </a:r>
            <a:r>
              <a:rPr lang="en-US" sz="2400" dirty="0" smtClean="0"/>
              <a:t>(</a:t>
            </a:r>
            <a:r>
              <a:rPr lang="en-US" sz="2400" i="1" dirty="0" smtClean="0"/>
              <a:t>dB</a:t>
            </a:r>
            <a:r>
              <a:rPr lang="en-US" sz="2400" dirty="0" smtClean="0"/>
              <a:t>)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Sound Intensity and Loudness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sz="2800" dirty="0" smtClean="0"/>
              <a:t>Sound intensity is a purely objective and physical attribute of a sound wave, and it can be measured by various acoustical instruments.</a:t>
            </a:r>
          </a:p>
          <a:p>
            <a:r>
              <a:rPr lang="en-US" sz="2800" dirty="0" smtClean="0"/>
              <a:t>Loudness </a:t>
            </a:r>
            <a:r>
              <a:rPr lang="en-US" sz="2800" dirty="0" smtClean="0"/>
              <a:t>is a physiological sensation. </a:t>
            </a:r>
          </a:p>
          <a:p>
            <a:pPr lvl="1"/>
            <a:r>
              <a:rPr lang="en-US" dirty="0" smtClean="0"/>
              <a:t>The ear senses some frequencies much better than others. </a:t>
            </a:r>
          </a:p>
          <a:p>
            <a:pPr lvl="1"/>
            <a:r>
              <a:rPr lang="en-US" dirty="0" smtClean="0"/>
              <a:t>A 3500-Hz sound at 80 decibels sounds about twice as loud to most people as a 125-Hz sound at 80 decibels. </a:t>
            </a:r>
          </a:p>
          <a:p>
            <a:pPr lvl="1"/>
            <a:r>
              <a:rPr lang="en-US" dirty="0" smtClean="0"/>
              <a:t>Humans are more sensitive to the 3500-Hz range of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u.arizona.edu/%7Eyshigena/clar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58573"/>
            <a:ext cx="1513353" cy="11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ms.rolandus.com/assets/images/products/gallery/v-piano_grand_angle_open_half_g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22" y="5581902"/>
            <a:ext cx="1242919" cy="12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dirty="0" smtClean="0"/>
              <a:t>We have no trouble distinguishing between the tone from a piano and a tone of the same pitch from a clarinet. </a:t>
            </a:r>
          </a:p>
          <a:p>
            <a:r>
              <a:rPr lang="en-US" dirty="0" smtClean="0"/>
              <a:t>Each of these tones has a characteristic sound that differs in </a:t>
            </a:r>
            <a:r>
              <a:rPr lang="en-US" b="1" dirty="0" smtClean="0"/>
              <a:t>quality</a:t>
            </a:r>
            <a:r>
              <a:rPr lang="en-US" dirty="0" smtClean="0"/>
              <a:t>, the “color” of a tone —</a:t>
            </a:r>
            <a:r>
              <a:rPr lang="en-US" i="1" dirty="0" smtClean="0"/>
              <a:t>timbre.</a:t>
            </a:r>
          </a:p>
          <a:p>
            <a:r>
              <a:rPr lang="en-US" dirty="0" smtClean="0"/>
              <a:t>Timbre describes all of the aspects of a musical sound other than pitch, loudness, or length of tone.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21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4660900" y="5426075"/>
            <a:ext cx="43307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21_0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053013" y="1149350"/>
            <a:ext cx="387032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5021263" cy="5249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Most musical sounds are composed of a superposition of many tones differing in frequency.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The various tones are called </a:t>
            </a:r>
            <a:r>
              <a:rPr lang="en-US" sz="2200" b="1" dirty="0" smtClean="0"/>
              <a:t>partial tones,</a:t>
            </a:r>
            <a:r>
              <a:rPr lang="en-US" sz="2200" dirty="0" smtClean="0"/>
              <a:t> or simply </a:t>
            </a:r>
            <a:r>
              <a:rPr lang="en-US" sz="2200" b="1" i="1" dirty="0" smtClean="0"/>
              <a:t>partials. </a:t>
            </a:r>
            <a:r>
              <a:rPr lang="en-US" sz="2200" i="1" dirty="0" smtClean="0"/>
              <a:t>The lowest frequency, </a:t>
            </a:r>
            <a:r>
              <a:rPr lang="en-US" sz="2200" dirty="0" smtClean="0"/>
              <a:t>called the </a:t>
            </a:r>
            <a:r>
              <a:rPr lang="en-US" sz="2200" b="1" dirty="0" smtClean="0"/>
              <a:t>fundamental frequency</a:t>
            </a:r>
            <a:r>
              <a:rPr lang="en-US" sz="2200" dirty="0" smtClean="0"/>
              <a:t>, determines the pitch of the note.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 partial tone whose frequency is a whole-number multiple of the fundamental frequency is called a </a:t>
            </a:r>
            <a:r>
              <a:rPr lang="en-US" sz="2200" b="1" dirty="0" smtClean="0"/>
              <a:t>harmonic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 composite vibration of the fundamental mode and the third harmonic is shown in the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94" y="4213413"/>
            <a:ext cx="6746688" cy="251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8829675" cy="5249863"/>
          </a:xfrm>
        </p:spPr>
        <p:txBody>
          <a:bodyPr/>
          <a:lstStyle/>
          <a:p>
            <a:r>
              <a:rPr lang="en-US" sz="2400" dirty="0" smtClean="0"/>
              <a:t>The quality of a tone is determined by the presence and relative intensity of the various partials. </a:t>
            </a:r>
          </a:p>
          <a:p>
            <a:r>
              <a:rPr lang="en-US" sz="2400" dirty="0" smtClean="0"/>
              <a:t>The sound produced by a certain tone from the piano and a clarinet of the same pitch have different qualities that the ear can recognize because their partials are different.</a:t>
            </a:r>
          </a:p>
          <a:p>
            <a:r>
              <a:rPr lang="en-US" sz="2400" dirty="0" smtClean="0"/>
              <a:t>A pair of tones of the same pitch with different qualities have either different partials or a difference in the relative intensity of the partials.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4113"/>
            <a:ext cx="8221663" cy="4972050"/>
          </a:xfrm>
        </p:spPr>
        <p:txBody>
          <a:bodyPr/>
          <a:lstStyle/>
          <a:p>
            <a:r>
              <a:rPr lang="en-US" sz="2800" dirty="0" smtClean="0"/>
              <a:t>Fourier discovered a mathematical regularity to the component parts of periodic wave motion.</a:t>
            </a:r>
          </a:p>
          <a:p>
            <a:r>
              <a:rPr lang="en-US" sz="2800" dirty="0" smtClean="0"/>
              <a:t>He found that even the most complex periodic wave motion can be disassembled into simple sine waves that add together.</a:t>
            </a:r>
          </a:p>
          <a:p>
            <a:r>
              <a:rPr lang="en-US" sz="2800" dirty="0" smtClean="0"/>
              <a:t>Fourier found that all periodic waves may be broken down into constituent sine waves of different amplitudes and frequencies. </a:t>
            </a:r>
          </a:p>
          <a:p>
            <a:r>
              <a:rPr lang="en-US" sz="2800" dirty="0" smtClean="0"/>
              <a:t>The mathematical operation for performing this is called </a:t>
            </a:r>
            <a:r>
              <a:rPr lang="en-US" sz="2800" b="1" dirty="0" smtClean="0"/>
              <a:t>Fourier analysis.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21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4543425" y="2236788"/>
            <a:ext cx="444817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1154113"/>
            <a:ext cx="4572000" cy="5357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these pure tones are sounded together, they combine to give the tone of the violin.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lowest-frequency sine wave is the fundamental   and determines the pitch.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higher-frequency sine waves are the partials that determine the quality.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Thus, the waveform of any musical sound is no more than a sum of simple sine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21_1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6"/>
          <a:stretch>
            <a:fillRect/>
          </a:stretch>
        </p:blipFill>
        <p:spPr bwMode="auto">
          <a:xfrm>
            <a:off x="3689350" y="3429000"/>
            <a:ext cx="52673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21_09_Figu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"/>
          <a:stretch>
            <a:fillRect/>
          </a:stretch>
        </p:blipFill>
        <p:spPr bwMode="auto">
          <a:xfrm>
            <a:off x="2789238" y="1962150"/>
            <a:ext cx="3565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dirty="0" smtClean="0"/>
              <a:t>Audio Recording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54113"/>
            <a:ext cx="8221663" cy="900112"/>
          </a:xfrm>
        </p:spPr>
        <p:txBody>
          <a:bodyPr/>
          <a:lstStyle/>
          <a:p>
            <a:r>
              <a:rPr lang="en-US" sz="2400" smtClean="0"/>
              <a:t>The output of phonograph records was signals like those shown below.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4788" y="2962275"/>
            <a:ext cx="41576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This type of continuous waveform is called an </a:t>
            </a:r>
            <a:r>
              <a:rPr lang="en-US" sz="2400" i="1" kern="0" dirty="0">
                <a:latin typeface="+mn-lt"/>
              </a:rPr>
              <a:t>analog signal.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+mn-lt"/>
              </a:rPr>
              <a:t>The analog signal </a:t>
            </a:r>
            <a:r>
              <a:rPr lang="en-US" sz="2400" kern="0" dirty="0">
                <a:latin typeface="+mn-lt"/>
              </a:rPr>
              <a:t>can be changed to a </a:t>
            </a:r>
            <a:r>
              <a:rPr lang="en-US" sz="2400" i="1" kern="0" dirty="0">
                <a:latin typeface="+mn-lt"/>
              </a:rPr>
              <a:t>digital signal </a:t>
            </a:r>
            <a:r>
              <a:rPr lang="en-US" sz="2400" kern="0" dirty="0">
                <a:latin typeface="+mn-lt"/>
              </a:rPr>
              <a:t>by measuring the numerical value of its amplitude during each split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21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"/>
          <a:stretch>
            <a:fillRect/>
          </a:stretch>
        </p:blipFill>
        <p:spPr bwMode="auto">
          <a:xfrm>
            <a:off x="4622800" y="3817938"/>
            <a:ext cx="438785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21_1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"/>
          <a:stretch>
            <a:fillRect/>
          </a:stretch>
        </p:blipFill>
        <p:spPr bwMode="auto">
          <a:xfrm>
            <a:off x="5803900" y="1209675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5025"/>
          </a:xfrm>
        </p:spPr>
        <p:txBody>
          <a:bodyPr/>
          <a:lstStyle/>
          <a:p>
            <a:r>
              <a:rPr lang="en-US" smtClean="0"/>
              <a:t>Digital Versatile Discs (DVDs)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54113"/>
            <a:ext cx="5583238" cy="203835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Microscopic pits about one-thirtieth the diameter of a strand of human hair are imbedded in the CD or DVD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The short pits corresponding to 0.</a:t>
            </a:r>
          </a:p>
          <a:p>
            <a:pPr lvl="1">
              <a:defRPr/>
            </a:pPr>
            <a:r>
              <a:rPr lang="en-US" sz="2000" dirty="0" smtClean="0"/>
              <a:t>The long pits corresponding to 1.</a:t>
            </a:r>
            <a:endParaRPr lang="en-US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413" y="3319463"/>
            <a:ext cx="42608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When the beam falls on a short pit, it is reflected directly into the player’s optical system and registers a 0.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When the beam is incident upon a passing longer pit, the optical sensor registers a 1.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Hence the beam reads the 1 and 0 digits of the binary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1127"/>
          </a:xfrm>
        </p:spPr>
        <p:txBody>
          <a:bodyPr/>
          <a:lstStyle/>
          <a:p>
            <a:r>
              <a:rPr lang="en-US" dirty="0" smtClean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31548"/>
            <a:ext cx="8229600" cy="4525962"/>
          </a:xfrm>
        </p:spPr>
        <p:txBody>
          <a:bodyPr/>
          <a:lstStyle/>
          <a:p>
            <a:r>
              <a:rPr lang="en-US" sz="2800" dirty="0" smtClean="0"/>
              <a:t>Noise corresponds to an irregular vibration of the eardrum produced by some irregular vibration in our surroundings, a jumble of wavelengths and amplitudes. </a:t>
            </a:r>
            <a:endParaRPr lang="en-US" sz="2800" dirty="0" smtClean="0"/>
          </a:p>
          <a:p>
            <a:r>
              <a:rPr lang="en-US" sz="2800" i="1" dirty="0" smtClean="0"/>
              <a:t>White </a:t>
            </a:r>
            <a:r>
              <a:rPr lang="en-US" sz="2800" i="1" dirty="0" smtClean="0"/>
              <a:t>noise </a:t>
            </a:r>
            <a:r>
              <a:rPr lang="en-US" sz="2800" dirty="0" smtClean="0"/>
              <a:t>is </a:t>
            </a:r>
            <a:r>
              <a:rPr lang="en-US" sz="2800" dirty="0" smtClean="0"/>
              <a:t>an even </a:t>
            </a:r>
            <a:r>
              <a:rPr lang="en-US" sz="2800" dirty="0" smtClean="0"/>
              <a:t>mixture of </a:t>
            </a:r>
            <a:r>
              <a:rPr lang="en-US" sz="2800" dirty="0" smtClean="0"/>
              <a:t>frequencies </a:t>
            </a:r>
            <a:r>
              <a:rPr lang="en-US" sz="2800" dirty="0" smtClean="0"/>
              <a:t>of </a:t>
            </a:r>
            <a:r>
              <a:rPr lang="en-US" sz="2800" dirty="0" smtClean="0"/>
              <a:t>sound, all with random phases.</a:t>
            </a:r>
            <a:endParaRPr lang="en-US" sz="28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4103" name="Picture 7" descr="21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6"/>
          <a:stretch>
            <a:fillRect/>
          </a:stretch>
        </p:blipFill>
        <p:spPr bwMode="auto">
          <a:xfrm>
            <a:off x="982663" y="4368800"/>
            <a:ext cx="71755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0352" y="5295900"/>
            <a:ext cx="9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Time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986"/>
          </a:xfrm>
        </p:spPr>
        <p:txBody>
          <a:bodyPr/>
          <a:lstStyle/>
          <a:p>
            <a:r>
              <a:rPr lang="en-US" dirty="0" smtClean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420"/>
            <a:ext cx="8229600" cy="4525962"/>
          </a:xfrm>
        </p:spPr>
        <p:txBody>
          <a:bodyPr/>
          <a:lstStyle/>
          <a:p>
            <a:r>
              <a:rPr lang="en-US" sz="2800" dirty="0" smtClean="0"/>
              <a:t>Music is the art of sound and has a different character. </a:t>
            </a:r>
          </a:p>
          <a:p>
            <a:r>
              <a:rPr lang="en-US" sz="2800" dirty="0" smtClean="0"/>
              <a:t>Musical sounds have periodic tones–or musical </a:t>
            </a:r>
            <a:r>
              <a:rPr lang="en-US" sz="2800" i="1" dirty="0" smtClean="0"/>
              <a:t>notes. </a:t>
            </a:r>
          </a:p>
          <a:p>
            <a:r>
              <a:rPr lang="en-US" sz="2800" dirty="0" smtClean="0"/>
              <a:t>The line that separates music and noise can be thin and subjective. </a:t>
            </a: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5127" name="Picture 7" descr="21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0" b="3172"/>
          <a:stretch>
            <a:fillRect/>
          </a:stretch>
        </p:blipFill>
        <p:spPr bwMode="auto">
          <a:xfrm>
            <a:off x="984250" y="4121150"/>
            <a:ext cx="71755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4136" y="5026351"/>
            <a:ext cx="9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Time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059" y="345142"/>
            <a:ext cx="8229600" cy="623495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 Musical tone has </a:t>
            </a:r>
            <a:r>
              <a:rPr lang="en-US" sz="2800" dirty="0"/>
              <a:t>t</a:t>
            </a:r>
            <a:r>
              <a:rPr lang="en-US" sz="2800" dirty="0" smtClean="0"/>
              <a:t>hree </a:t>
            </a:r>
            <a:r>
              <a:rPr lang="en-US" sz="2800" dirty="0" smtClean="0"/>
              <a:t>characteristics: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Pitch</a:t>
            </a:r>
          </a:p>
          <a:p>
            <a:pPr marL="1028700" lvl="1" indent="-514350"/>
            <a:r>
              <a:rPr lang="en-US" dirty="0"/>
              <a:t>r</a:t>
            </a:r>
            <a:r>
              <a:rPr lang="en-US" dirty="0" smtClean="0"/>
              <a:t>elated to the frequency </a:t>
            </a:r>
            <a:r>
              <a:rPr lang="en-US" dirty="0" smtClean="0"/>
              <a:t>of sound waves as received by the ear</a:t>
            </a:r>
          </a:p>
          <a:p>
            <a:pPr marL="1028700" lvl="1" indent="-514350"/>
            <a:r>
              <a:rPr lang="en-US" dirty="0" smtClean="0"/>
              <a:t>determined by fundamental frequency, lowest </a:t>
            </a:r>
            <a:r>
              <a:rPr lang="en-US" dirty="0" smtClean="0"/>
              <a:t>frequency heard</a:t>
            </a: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Intensity</a:t>
            </a:r>
          </a:p>
          <a:p>
            <a:pPr marL="1028700" lvl="1" indent="-514350"/>
            <a:r>
              <a:rPr lang="en-US" dirty="0" smtClean="0"/>
              <a:t>determines the perceived loudness of sound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Quality</a:t>
            </a:r>
          </a:p>
          <a:p>
            <a:pPr marL="1028700" lvl="1" indent="-514350"/>
            <a:r>
              <a:rPr lang="en-US" dirty="0"/>
              <a:t>determined by prominence of the </a:t>
            </a:r>
            <a:r>
              <a:rPr lang="en-US" dirty="0" smtClean="0"/>
              <a:t>harmonics, and the  </a:t>
            </a:r>
            <a:r>
              <a:rPr lang="en-US" dirty="0"/>
              <a:t>presence and relative intensity of the various partials</a:t>
            </a:r>
          </a:p>
          <a:p>
            <a:pPr lvl="2"/>
            <a:endParaRPr lang="en-US" sz="2800" dirty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3" y="0"/>
            <a:ext cx="2528047" cy="169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847" y="507318"/>
            <a:ext cx="8229600" cy="684212"/>
          </a:xfrm>
        </p:spPr>
        <p:txBody>
          <a:bodyPr/>
          <a:lstStyle/>
          <a:p>
            <a:r>
              <a:rPr lang="en-US" dirty="0" smtClean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98847"/>
            <a:ext cx="8477250" cy="4762277"/>
          </a:xfrm>
        </p:spPr>
        <p:txBody>
          <a:bodyPr/>
          <a:lstStyle/>
          <a:p>
            <a:r>
              <a:rPr lang="en-US" dirty="0" smtClean="0"/>
              <a:t>Music is organized on many different levels. Most noticeable are musical notes.</a:t>
            </a:r>
          </a:p>
          <a:p>
            <a:endParaRPr lang="en-US" dirty="0" smtClean="0"/>
          </a:p>
          <a:p>
            <a:r>
              <a:rPr lang="en-US" dirty="0" smtClean="0"/>
              <a:t>Each note has its own </a:t>
            </a:r>
            <a:r>
              <a:rPr lang="en-US" b="1" dirty="0" smtClean="0"/>
              <a:t>pitch. </a:t>
            </a:r>
            <a:r>
              <a:rPr lang="en-US" dirty="0" smtClean="0"/>
              <a:t>We can describe pitch by frequency.</a:t>
            </a:r>
          </a:p>
          <a:p>
            <a:pPr lvl="1"/>
            <a:r>
              <a:rPr lang="en-US" dirty="0" smtClean="0"/>
              <a:t>Rapid vibrations of the sound source (high frequency) produce sound of a high pitch.</a:t>
            </a:r>
          </a:p>
          <a:p>
            <a:pPr lvl="1"/>
            <a:r>
              <a:rPr lang="en-US" dirty="0" smtClean="0"/>
              <a:t>Slow vibrations (low frequency) produce a low pitch.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734" y="241394"/>
                <a:ext cx="8477250" cy="3774794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sz="2800" dirty="0" smtClean="0"/>
                  <a:t>In music there are 12 distinct notes, named: C, C#, D, D#, E, F, F#, G, G#, A, A# and B </a:t>
                </a:r>
              </a:p>
              <a:p>
                <a:pPr>
                  <a:defRPr/>
                </a:pPr>
                <a:r>
                  <a:rPr lang="en-US" sz="2800" dirty="0" smtClean="0"/>
                  <a:t>Each step in this sequence is separated by a </a:t>
                </a:r>
                <a:r>
                  <a:rPr lang="en-US" sz="2800" b="1" dirty="0" smtClean="0"/>
                  <a:t>semitone</a:t>
                </a:r>
                <a:r>
                  <a:rPr lang="en-US" sz="2800" dirty="0" smtClean="0"/>
                  <a:t>, which means a multiplicative factor in frequency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CA" sz="2800" b="0" i="1" smtClean="0">
                            <a:latin typeface="Cambria Math"/>
                          </a:rPr>
                          <m:t>12</m:t>
                        </m:r>
                      </m:deg>
                      <m:e>
                        <m:r>
                          <a:rPr lang="en-CA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>
                  <a:defRPr/>
                </a:pPr>
                <a:r>
                  <a:rPr lang="en-US" sz="2800" dirty="0" smtClean="0"/>
                  <a:t>Multiply </a:t>
                </a:r>
                <a:r>
                  <a:rPr lang="en-US" sz="2800" dirty="0" smtClean="0"/>
                  <a:t>the frequency on any note by 2, and you have the same note at a higher pitch in the next </a:t>
                </a:r>
                <a:r>
                  <a:rPr lang="en-US" sz="2800" b="1" dirty="0" smtClean="0"/>
                  <a:t>octave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734" y="241394"/>
                <a:ext cx="8477250" cy="3774794"/>
              </a:xfrm>
              <a:blipFill rotWithShape="1">
                <a:blip r:embed="rId2"/>
                <a:stretch>
                  <a:fillRect l="-1222" t="-1616" b="-30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3" name="Picture 7" descr="21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>
            <a:fillRect/>
          </a:stretch>
        </p:blipFill>
        <p:spPr bwMode="auto">
          <a:xfrm>
            <a:off x="202641" y="4290520"/>
            <a:ext cx="8690343" cy="1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21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 bwMode="auto">
          <a:xfrm>
            <a:off x="1092200" y="4205288"/>
            <a:ext cx="695960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r>
              <a:rPr lang="en-US" smtClean="0"/>
              <a:t>Pitch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030288"/>
            <a:ext cx="8477250" cy="3136900"/>
          </a:xfrm>
        </p:spPr>
        <p:txBody>
          <a:bodyPr/>
          <a:lstStyle/>
          <a:p>
            <a:r>
              <a:rPr lang="en-US" dirty="0" smtClean="0"/>
              <a:t>Different musical notes are obtained by changing the frequency of the vibrating sound source. </a:t>
            </a:r>
          </a:p>
          <a:p>
            <a:r>
              <a:rPr lang="en-US" dirty="0" smtClean="0"/>
              <a:t>This is usually done by altering the size, the tightness, or the mass of the vibrating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mensionsinfo.com/wp-content/uploads/2009/11/Picc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5884">
            <a:off x="6478267" y="-336061"/>
            <a:ext cx="2115469" cy="20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High-pitched sounds used in music are most often less than 4000 Hz, but the average human ear can hear sounds with frequencies up to 18,000 Hz.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Some people and most dogs can hear tones of higher pitch than this.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upper limit of hearing in people gets lower as they grow older.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 high-pitched sound is often inaudible to an older person and yet may be clearly heard by a younger one.</a:t>
            </a:r>
            <a:endParaRPr lang="en-US" sz="6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6270132" y="4280196"/>
            <a:ext cx="1446122" cy="22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9713"/>
            <a:ext cx="8229600" cy="684212"/>
          </a:xfrm>
        </p:spPr>
        <p:txBody>
          <a:bodyPr/>
          <a:lstStyle/>
          <a:p>
            <a:r>
              <a:rPr lang="en-US" smtClean="0"/>
              <a:t>Sound Intensity and Loudness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16000"/>
            <a:ext cx="8567738" cy="5249863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intensity </a:t>
            </a:r>
            <a:r>
              <a:rPr lang="en-US" sz="3600" dirty="0" smtClean="0"/>
              <a:t>of sound depends on the amplitude of pressure variations</a:t>
            </a:r>
            <a:r>
              <a:rPr lang="en-US" sz="3600" b="1" dirty="0" smtClean="0"/>
              <a:t> </a:t>
            </a:r>
            <a:r>
              <a:rPr lang="en-US" sz="3600" dirty="0" smtClean="0"/>
              <a:t>within the sound wave.</a:t>
            </a:r>
          </a:p>
          <a:p>
            <a:r>
              <a:rPr lang="en-US" dirty="0" smtClean="0"/>
              <a:t>The human ear responds to intensities covering the enormous range from 10</a:t>
            </a:r>
            <a:r>
              <a:rPr lang="en-US" baseline="34000" dirty="0" smtClean="0"/>
              <a:t>–</a:t>
            </a:r>
            <a:r>
              <a:rPr lang="en-US" baseline="30000" dirty="0" smtClean="0"/>
              <a:t>12</a:t>
            </a:r>
            <a:r>
              <a:rPr lang="en-US" dirty="0" smtClean="0"/>
              <a:t> W/m</a:t>
            </a:r>
            <a:r>
              <a:rPr lang="en-US" baseline="30000" dirty="0" smtClean="0"/>
              <a:t>2</a:t>
            </a:r>
            <a:r>
              <a:rPr lang="en-US" dirty="0" smtClean="0"/>
              <a:t> (the threshold of hearing) to more than 1 W/m</a:t>
            </a:r>
            <a:r>
              <a:rPr lang="en-US" baseline="30000" dirty="0" smtClean="0"/>
              <a:t>2</a:t>
            </a:r>
            <a:r>
              <a:rPr lang="en-US" dirty="0" smtClean="0"/>
              <a:t> (the threshold of pain).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6553</TotalTime>
  <Words>1093</Words>
  <Application>Microsoft Office PowerPoint</Application>
  <PresentationFormat>On-screen Show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Noise and Music</vt:lpstr>
      <vt:lpstr>Noise and Music</vt:lpstr>
      <vt:lpstr>PowerPoint Presentation</vt:lpstr>
      <vt:lpstr>Pitch</vt:lpstr>
      <vt:lpstr>PowerPoint Presentation</vt:lpstr>
      <vt:lpstr>Pitch</vt:lpstr>
      <vt:lpstr>Pitch</vt:lpstr>
      <vt:lpstr>Sound Intensity and Loudness</vt:lpstr>
      <vt:lpstr>PowerPoint Presentation</vt:lpstr>
      <vt:lpstr>Sound Intensity and Loudness</vt:lpstr>
      <vt:lpstr>Quality</vt:lpstr>
      <vt:lpstr>Quality</vt:lpstr>
      <vt:lpstr>Quality</vt:lpstr>
      <vt:lpstr>Fourier Analysis</vt:lpstr>
      <vt:lpstr>Fourier Analysis</vt:lpstr>
      <vt:lpstr>Audio Recording</vt:lpstr>
      <vt:lpstr>Digital Versatile Discs (DVDs)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423</cp:revision>
  <cp:lastPrinted>2009-11-09T17:37:58Z</cp:lastPrinted>
  <dcterms:created xsi:type="dcterms:W3CDTF">2006-04-27T22:35:13Z</dcterms:created>
  <dcterms:modified xsi:type="dcterms:W3CDTF">2013-02-28T18:46:26Z</dcterms:modified>
</cp:coreProperties>
</file>