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95" r:id="rId2"/>
    <p:sldId id="447" r:id="rId3"/>
    <p:sldId id="496" r:id="rId4"/>
    <p:sldId id="497" r:id="rId5"/>
    <p:sldId id="422" r:id="rId6"/>
    <p:sldId id="498" r:id="rId7"/>
    <p:sldId id="432" r:id="rId8"/>
    <p:sldId id="499" r:id="rId9"/>
    <p:sldId id="500" r:id="rId10"/>
    <p:sldId id="435" r:id="rId11"/>
    <p:sldId id="436" r:id="rId12"/>
    <p:sldId id="479" r:id="rId13"/>
    <p:sldId id="462" r:id="rId14"/>
    <p:sldId id="501" r:id="rId15"/>
    <p:sldId id="438" r:id="rId16"/>
    <p:sldId id="440" r:id="rId17"/>
    <p:sldId id="439" r:id="rId18"/>
    <p:sldId id="502" r:id="rId19"/>
    <p:sldId id="465" r:id="rId20"/>
    <p:sldId id="503" r:id="rId21"/>
    <p:sldId id="442" r:id="rId22"/>
    <p:sldId id="443" r:id="rId23"/>
    <p:sldId id="493" r:id="rId24"/>
    <p:sldId id="444" r:id="rId25"/>
    <p:sldId id="445" r:id="rId26"/>
    <p:sldId id="470" r:id="rId27"/>
    <p:sldId id="484" r:id="rId28"/>
    <p:sldId id="471" r:id="rId29"/>
    <p:sldId id="472" r:id="rId30"/>
    <p:sldId id="487" r:id="rId31"/>
    <p:sldId id="489" r:id="rId32"/>
    <p:sldId id="473" r:id="rId33"/>
    <p:sldId id="491" r:id="rId34"/>
    <p:sldId id="474" r:id="rId35"/>
    <p:sldId id="475" r:id="rId36"/>
    <p:sldId id="449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65" d="100"/>
          <a:sy n="65" d="100"/>
        </p:scale>
        <p:origin x="-1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C6374-B380-492E-B498-93784F81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1E0D79-637D-4D94-8F96-C1D12B07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0374-024C-4BC5-ACBF-5F3A29718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930F-ED22-499C-9730-4FCD8F95E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5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0464-7533-421C-9E9B-9DC93824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12DA-D1C1-4E72-8E35-74B34EAA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A308-506C-48B9-8E90-DA48C29A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A22D-B9AE-4B6E-BB4F-578A619A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09AC6-3199-4A25-9879-F095E51C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1211-6978-4E3C-927B-4143A0DB5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1D24-FDDD-469B-A4DA-E6A8EF84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C819-70BF-49C2-BE13-5617BB77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0DA9-50DA-4578-AE4F-A177A0F6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30BDEC-524C-4826-8626-B4727108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Mon. Mar. </a:t>
            </a:r>
            <a:r>
              <a:rPr lang="en-CA" dirty="0" smtClean="0"/>
              <a:t>11,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7054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6270132" y="4280196"/>
            <a:ext cx="1446122" cy="22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Sound Intensity and Loudness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intensity </a:t>
            </a:r>
            <a:r>
              <a:rPr lang="en-US" sz="3600" dirty="0" smtClean="0"/>
              <a:t>of sound depends on the amplitude of pressure variations</a:t>
            </a:r>
            <a:r>
              <a:rPr lang="en-US" sz="3600" b="1" dirty="0" smtClean="0"/>
              <a:t> </a:t>
            </a:r>
            <a:r>
              <a:rPr lang="en-US" sz="3600" dirty="0" smtClean="0"/>
              <a:t>within the sound wave.</a:t>
            </a:r>
          </a:p>
          <a:p>
            <a:r>
              <a:rPr lang="en-US" dirty="0" smtClean="0"/>
              <a:t>The human ear responds to intensities covering the enormous range from 10</a:t>
            </a:r>
            <a:r>
              <a:rPr lang="en-US" baseline="34000" dirty="0" smtClean="0"/>
              <a:t>–</a:t>
            </a:r>
            <a:r>
              <a:rPr lang="en-US" baseline="30000" dirty="0" smtClean="0"/>
              <a:t>12</a:t>
            </a:r>
            <a:r>
              <a:rPr lang="en-US" dirty="0" smtClean="0"/>
              <a:t> W/m</a:t>
            </a:r>
            <a:r>
              <a:rPr lang="en-US" baseline="30000" dirty="0" smtClean="0"/>
              <a:t>2</a:t>
            </a:r>
            <a:r>
              <a:rPr lang="en-US" dirty="0" smtClean="0"/>
              <a:t> (the threshold of hearing) to more than 1 W/m</a:t>
            </a:r>
            <a:r>
              <a:rPr lang="en-US" baseline="30000" dirty="0" smtClean="0"/>
              <a:t>2</a:t>
            </a:r>
            <a:r>
              <a:rPr lang="en-US" dirty="0" smtClean="0"/>
              <a:t> (the threshold of pain).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Table2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" y="2528047"/>
            <a:ext cx="9103646" cy="3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295" y="304800"/>
            <a:ext cx="8567738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Because the range is so great, intensities are scaled by factors of 10, with the barely audible 10</a:t>
            </a:r>
            <a:r>
              <a:rPr lang="en-US" sz="2400" baseline="30000" dirty="0" smtClean="0"/>
              <a:t>–12</a:t>
            </a:r>
            <a:r>
              <a:rPr lang="en-US" sz="2400" dirty="0" smtClean="0"/>
              <a:t>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as a reference intensity called 0 </a:t>
            </a:r>
            <a:r>
              <a:rPr lang="en-US" sz="2400" i="1" dirty="0" err="1" smtClean="0"/>
              <a:t>bel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 </a:t>
            </a:r>
            <a:r>
              <a:rPr lang="en-US" sz="2400" dirty="0" smtClean="0"/>
              <a:t>unit named after Alexander Bell).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 sound 10 times more intense has an intensity of 1 </a:t>
            </a:r>
            <a:r>
              <a:rPr lang="en-US" sz="2400" dirty="0" err="1" smtClean="0"/>
              <a:t>bel</a:t>
            </a:r>
            <a:r>
              <a:rPr lang="en-US" sz="2400" dirty="0" smtClean="0"/>
              <a:t>      (W/m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or 10 </a:t>
            </a:r>
            <a:r>
              <a:rPr lang="en-US" sz="2400" i="1" dirty="0" smtClean="0"/>
              <a:t>decibels </a:t>
            </a:r>
            <a:r>
              <a:rPr lang="en-US" sz="2400" dirty="0" smtClean="0"/>
              <a:t>(</a:t>
            </a:r>
            <a:r>
              <a:rPr lang="en-US" sz="2400" i="1" dirty="0" smtClean="0"/>
              <a:t>dB</a:t>
            </a:r>
            <a:r>
              <a:rPr lang="en-US" sz="2400" dirty="0" smtClean="0"/>
              <a:t>)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Discussion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CA" sz="2800" dirty="0" smtClean="0"/>
              <a:t>A sound level of 10 decibels has 10 times more intensity than a sound level of zero decibels.</a:t>
            </a:r>
          </a:p>
          <a:p>
            <a:r>
              <a:rPr lang="en-CA" sz="2800" dirty="0" smtClean="0"/>
              <a:t>A sound level of 20 decibels has ___ times more intensity than a sound level of zero decibels.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200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7880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Clicker Discussion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When you turn up the volume on your </a:t>
            </a:r>
            <a:r>
              <a:rPr lang="en-US" sz="2800" dirty="0" err="1" smtClean="0"/>
              <a:t>ipod</a:t>
            </a:r>
            <a:r>
              <a:rPr lang="en-US" sz="2800" dirty="0" smtClean="0"/>
              <a:t>, the sound originally entering your ears at 50 decibels is boosted to 80 decibels. By what factor is the intensity of the sound has increased?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 (no increase)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116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Sound Intensity and Loudness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sz="2800" dirty="0" smtClean="0"/>
              <a:t>Sound intensity is a purely objective and physical attribute of a sound wave, and it can be measured by various acoustical instruments.</a:t>
            </a:r>
          </a:p>
          <a:p>
            <a:r>
              <a:rPr lang="en-US" sz="2800" dirty="0" smtClean="0"/>
              <a:t>Loudness is a physiological sensation. </a:t>
            </a:r>
          </a:p>
          <a:p>
            <a:pPr lvl="1"/>
            <a:r>
              <a:rPr lang="en-US" dirty="0" smtClean="0"/>
              <a:t>The ear senses some frequencies much better than others. </a:t>
            </a:r>
          </a:p>
          <a:p>
            <a:pPr lvl="1"/>
            <a:r>
              <a:rPr lang="en-US" dirty="0" smtClean="0"/>
              <a:t>A 3500-Hz sound at 80 decibels sounds about twice as loud to most people as a 125-Hz sound at 80 decibels. </a:t>
            </a:r>
          </a:p>
          <a:p>
            <a:pPr lvl="1"/>
            <a:r>
              <a:rPr lang="en-US" dirty="0" smtClean="0"/>
              <a:t>Humans are more sensitive to the 3500-Hz range of frequencies.</a:t>
            </a:r>
          </a:p>
        </p:txBody>
      </p:sp>
    </p:spTree>
    <p:extLst>
      <p:ext uri="{BB962C8B-B14F-4D97-AF65-F5344CB8AC3E}">
        <p14:creationId xmlns:p14="http://schemas.microsoft.com/office/powerpoint/2010/main" val="4920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u.arizona.edu/%7Eyshigena/clar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58573"/>
            <a:ext cx="1513353" cy="11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ms.rolandus.com/assets/images/products/gallery/v-piano_grand_angle_open_half_g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22" y="5581902"/>
            <a:ext cx="1242919" cy="12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dirty="0" smtClean="0"/>
              <a:t>We have no trouble distinguishing between the tone from a piano and a tone of the same pitch from a clarinet. </a:t>
            </a:r>
          </a:p>
          <a:p>
            <a:r>
              <a:rPr lang="en-US" dirty="0" smtClean="0"/>
              <a:t>Each of these tones has a characteristic sound that differs in </a:t>
            </a:r>
            <a:r>
              <a:rPr lang="en-US" b="1" dirty="0" smtClean="0"/>
              <a:t>quality</a:t>
            </a:r>
            <a:r>
              <a:rPr lang="en-US" dirty="0" smtClean="0"/>
              <a:t>, the “color” of a tone —</a:t>
            </a:r>
            <a:r>
              <a:rPr lang="en-US" i="1" dirty="0" smtClean="0"/>
              <a:t>timbre.</a:t>
            </a:r>
          </a:p>
          <a:p>
            <a:r>
              <a:rPr lang="en-US" dirty="0" smtClean="0"/>
              <a:t>Timbre describes all of the aspects of a musical sound other than pitch, loudness, or length of tone.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21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4660900" y="5426075"/>
            <a:ext cx="43307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21_0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053013" y="1149350"/>
            <a:ext cx="387032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5021263" cy="5249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Most musical sounds are composed of a superposition of many tones differing in frequency.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The various tones are called </a:t>
            </a:r>
            <a:r>
              <a:rPr lang="en-US" sz="2200" b="1" dirty="0" smtClean="0"/>
              <a:t>partial tones,</a:t>
            </a:r>
            <a:r>
              <a:rPr lang="en-US" sz="2200" dirty="0" smtClean="0"/>
              <a:t> or simply </a:t>
            </a:r>
            <a:r>
              <a:rPr lang="en-US" sz="2200" b="1" i="1" dirty="0" smtClean="0"/>
              <a:t>partials. </a:t>
            </a:r>
            <a:r>
              <a:rPr lang="en-US" sz="2200" i="1" dirty="0" smtClean="0"/>
              <a:t>The lowest frequency, </a:t>
            </a:r>
            <a:r>
              <a:rPr lang="en-US" sz="2200" dirty="0" smtClean="0"/>
              <a:t>called the </a:t>
            </a:r>
            <a:r>
              <a:rPr lang="en-US" sz="2200" b="1" dirty="0" smtClean="0"/>
              <a:t>fundamental frequency</a:t>
            </a:r>
            <a:r>
              <a:rPr lang="en-US" sz="2200" dirty="0" smtClean="0"/>
              <a:t>, determines the pitch of the note.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 partial tone whose frequency is a whole-number multiple of the fundamental frequency is called a </a:t>
            </a:r>
            <a:r>
              <a:rPr lang="en-US" sz="2200" b="1" dirty="0" smtClean="0"/>
              <a:t>harmonic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 composite vibration of the fundamental mode and the third harmonic is shown in the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94" y="4213413"/>
            <a:ext cx="6746688" cy="25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8829675" cy="5249863"/>
          </a:xfrm>
        </p:spPr>
        <p:txBody>
          <a:bodyPr/>
          <a:lstStyle/>
          <a:p>
            <a:r>
              <a:rPr lang="en-US" sz="2400" dirty="0" smtClean="0"/>
              <a:t>The quality of a tone is determined by the presence and relative intensity of the various partials. </a:t>
            </a:r>
          </a:p>
          <a:p>
            <a:r>
              <a:rPr lang="en-US" sz="2400" dirty="0" smtClean="0"/>
              <a:t>The sound produced by a certain tone from the piano and a clarinet of the same pitch have different qualities that the ear can recognize because their partials are different.</a:t>
            </a:r>
          </a:p>
          <a:p>
            <a:r>
              <a:rPr lang="en-US" sz="2400" dirty="0" smtClean="0"/>
              <a:t>A pair of tones of the same pitch with different qualities have either different partials or a difference in the relative intensity of the partials.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Musical Instruments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000125"/>
            <a:ext cx="8431213" cy="53562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Vibrating strings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mtClean="0"/>
              <a:t>Vibration of stringed instruments is transferred to a sounding board and then to the air.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Vibrating air columns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Brass instruments.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Woodwinds—stream of air produced by musician sets a reed vibrating.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Fifes, flutes, piccolos—musician blows air against the edge of a hole to produce a fluttering stream.</a:t>
            </a:r>
          </a:p>
          <a:p>
            <a:pPr lvl="2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5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Clicker Discussion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If I force a node at the middle of my guitar string, how will it change the note? 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It will halve the frequency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The </a:t>
            </a:r>
            <a:r>
              <a:rPr lang="en-CA" sz="2800" dirty="0"/>
              <a:t>frequency will decrease slightly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It will not change the frequency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The frequency will increase slightly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It will double the </a:t>
            </a:r>
            <a:r>
              <a:rPr lang="en-CA" sz="2800" dirty="0" smtClean="0"/>
              <a:t>frequency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719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756002"/>
            <a:ext cx="167163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://jlebaptiste.files.wordpress.com/2012/05/tu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8" y="1891357"/>
            <a:ext cx="1670706" cy="13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f/f4/German,_maple_Vio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24" y="4525852"/>
            <a:ext cx="1543523" cy="16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pdose.com/wp-content/uploads/C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1" y="3952875"/>
            <a:ext cx="16700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2burleymen.ca/wp-content/uploads/2012/02/pia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4" y="5067300"/>
            <a:ext cx="25050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messiah.edu/%7Ebb1271/fl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76200"/>
            <a:ext cx="2195132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92" y="0"/>
            <a:ext cx="8551399" cy="2001463"/>
          </a:xfrm>
        </p:spPr>
        <p:txBody>
          <a:bodyPr/>
          <a:lstStyle/>
          <a:p>
            <a:pPr algn="l"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15: </a:t>
            </a:r>
            <a:r>
              <a:rPr lang="en-US" sz="3800" b="1" dirty="0" smtClean="0">
                <a:latin typeface="Times New Roman" charset="0"/>
              </a:rPr>
              <a:t>Musical Sounds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188" y="3151414"/>
            <a:ext cx="4262437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Noise and Music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Musical Sounds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Pitch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Sound Intensity and Loudness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Quality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35286" y="3151414"/>
            <a:ext cx="4037240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Fourier Analysis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Digital Versatile Discs (DVDs)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http://www.westpointgreymusic.com/wp-content/uploads/2012/10/Guitar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07" y="-220724"/>
            <a:ext cx="1938655" cy="19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429">
            <a:off x="3656444" y="2367314"/>
            <a:ext cx="2436813" cy="76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754">
            <a:off x="8077225" y="1079686"/>
            <a:ext cx="1298522" cy="23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21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4508500" y="1631950"/>
            <a:ext cx="44164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r>
              <a:rPr lang="en-US" sz="2400" smtClean="0"/>
              <a:t>The sound of an oboe displayed on the screen of an oscilloscope looks like this.</a:t>
            </a:r>
          </a:p>
          <a:p>
            <a:r>
              <a:rPr lang="en-US" sz="2400" smtClean="0"/>
              <a:t>The sound of an clarinet displayed on the screen of an oscilloscope looks like this.</a:t>
            </a:r>
          </a:p>
          <a:p>
            <a:r>
              <a:rPr lang="en-US" sz="2400" smtClean="0"/>
              <a:t>The two together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17769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4113"/>
            <a:ext cx="8221663" cy="4972050"/>
          </a:xfrm>
        </p:spPr>
        <p:txBody>
          <a:bodyPr/>
          <a:lstStyle/>
          <a:p>
            <a:r>
              <a:rPr lang="en-US" sz="2800" dirty="0" smtClean="0"/>
              <a:t>Fourier discovered a mathematical regularity to the component parts of periodic wave motion.</a:t>
            </a:r>
          </a:p>
          <a:p>
            <a:r>
              <a:rPr lang="en-US" sz="2800" dirty="0" smtClean="0"/>
              <a:t>He found that even the most complex periodic wave motion can be disassembled into simple sine waves that add together.</a:t>
            </a:r>
          </a:p>
          <a:p>
            <a:r>
              <a:rPr lang="en-US" sz="2800" dirty="0" smtClean="0"/>
              <a:t>Fourier found that all periodic waves may be broken down into constituent sine waves of different amplitudes and frequencies. </a:t>
            </a:r>
          </a:p>
          <a:p>
            <a:r>
              <a:rPr lang="en-US" sz="2800" dirty="0" smtClean="0"/>
              <a:t>The mathematical operation for performing this is called </a:t>
            </a:r>
            <a:r>
              <a:rPr lang="en-US" sz="2800" b="1" dirty="0" smtClean="0"/>
              <a:t>Fourier analysis.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21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4543425" y="2236788"/>
            <a:ext cx="444817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1154113"/>
            <a:ext cx="4572000" cy="5357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these pure tones are sounded together, they combine to give the tone of the violin.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lowest-frequency sine wave is the fundamental   and determines the pitch.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higher-frequency sine waves are the partials that determine the quality.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Thus, the waveform of any musical sound is no more than a sum of simple sine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Clicker Discussion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An MP3 is a file format which compresses large amounts of sound data.  Once the file is uncompressed for playback, what about music does an MP3 file for a song actually store? 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Pressure versus time.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Pitch, loudness and quality, all as functions of time.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Frequency and loudness versus time.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The parameters for all the musical instruments and voices, so they can be played back later using a computer simulation.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7882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21_1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6"/>
          <a:stretch>
            <a:fillRect/>
          </a:stretch>
        </p:blipFill>
        <p:spPr bwMode="auto">
          <a:xfrm>
            <a:off x="3689350" y="3429000"/>
            <a:ext cx="52673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21_09_Figu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"/>
          <a:stretch>
            <a:fillRect/>
          </a:stretch>
        </p:blipFill>
        <p:spPr bwMode="auto">
          <a:xfrm>
            <a:off x="2789238" y="1962150"/>
            <a:ext cx="3565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dirty="0" smtClean="0"/>
              <a:t>Audio Recording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54113"/>
            <a:ext cx="8221663" cy="900112"/>
          </a:xfrm>
        </p:spPr>
        <p:txBody>
          <a:bodyPr/>
          <a:lstStyle/>
          <a:p>
            <a:r>
              <a:rPr lang="en-US" sz="2400" smtClean="0"/>
              <a:t>The output of phonograph records was signals like those shown below.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4788" y="2962275"/>
            <a:ext cx="41576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This type of continuous waveform is called an </a:t>
            </a:r>
            <a:r>
              <a:rPr lang="en-US" sz="2400" i="1" kern="0" dirty="0">
                <a:latin typeface="+mn-lt"/>
              </a:rPr>
              <a:t>analog signal.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+mn-lt"/>
              </a:rPr>
              <a:t>The analog signal </a:t>
            </a:r>
            <a:r>
              <a:rPr lang="en-US" sz="2400" kern="0" dirty="0">
                <a:latin typeface="+mn-lt"/>
              </a:rPr>
              <a:t>can be changed to a </a:t>
            </a:r>
            <a:r>
              <a:rPr lang="en-US" sz="2400" i="1" kern="0" dirty="0">
                <a:latin typeface="+mn-lt"/>
              </a:rPr>
              <a:t>digital signal </a:t>
            </a:r>
            <a:r>
              <a:rPr lang="en-US" sz="2400" kern="0" dirty="0">
                <a:latin typeface="+mn-lt"/>
              </a:rPr>
              <a:t>by measuring the numerical value of its </a:t>
            </a:r>
            <a:r>
              <a:rPr lang="en-US" sz="2400" kern="0" dirty="0" smtClean="0">
                <a:latin typeface="+mn-lt"/>
              </a:rPr>
              <a:t>pressure during </a:t>
            </a:r>
            <a:r>
              <a:rPr lang="en-US" sz="2400" kern="0" dirty="0">
                <a:latin typeface="+mn-lt"/>
              </a:rPr>
              <a:t>each split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21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"/>
          <a:stretch>
            <a:fillRect/>
          </a:stretch>
        </p:blipFill>
        <p:spPr bwMode="auto">
          <a:xfrm>
            <a:off x="4622800" y="3817938"/>
            <a:ext cx="438785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21_1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"/>
          <a:stretch>
            <a:fillRect/>
          </a:stretch>
        </p:blipFill>
        <p:spPr bwMode="auto">
          <a:xfrm>
            <a:off x="5803900" y="1209675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Digital Versatile Discs (DVDs)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54113"/>
            <a:ext cx="5583238" cy="203835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Microscopic pits about one-thirtieth the diameter of a strand of human hair are imbedded in the CD or DVD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The short pits corresponding to 0.</a:t>
            </a:r>
          </a:p>
          <a:p>
            <a:pPr lvl="1">
              <a:defRPr/>
            </a:pPr>
            <a:r>
              <a:rPr lang="en-US" sz="2000" dirty="0" smtClean="0"/>
              <a:t>The long pits corresponding to 1.</a:t>
            </a:r>
            <a:endParaRPr lang="en-US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413" y="3319463"/>
            <a:ext cx="42608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When the beam falls on a short pit, it is reflected directly into the player’s optical system and registers a 0.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When the beam is incident upon a passing longer pit, the optical sensor registers a 1.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Hence the beam reads the 1 and 0 digits of the binary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302895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1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71988" y="1154113"/>
            <a:ext cx="39862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Take a plastic rod that has been undisturbed for a long period of time and hang it by a thread.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Pick up another undisturbed plastic rod and bring it close to the hanging rod.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Nothing happens to either rod.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07720" y="5410200"/>
            <a:ext cx="740918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No forces are observed.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We will say that the original objects are </a:t>
            </a:r>
            <a:r>
              <a:rPr lang="en-US" sz="2600" b="1" dirty="0"/>
              <a:t>neutral</a:t>
            </a:r>
            <a:r>
              <a:rPr lang="en-US" sz="2600" dirty="0"/>
              <a:t>.</a:t>
            </a:r>
            <a:endParaRPr lang="en-US" sz="2600" b="1" dirty="0"/>
          </a:p>
        </p:txBody>
      </p:sp>
      <p:pic>
        <p:nvPicPr>
          <p:cNvPr id="21509" name="Picture 7" descr="Figure_UNTBL25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39775"/>
          <a:stretch>
            <a:fillRect/>
          </a:stretch>
        </p:blipFill>
        <p:spPr bwMode="auto">
          <a:xfrm>
            <a:off x="403225" y="1174750"/>
            <a:ext cx="3635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302895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Discussion Question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63500" y="348201"/>
            <a:ext cx="3986212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Rub two plastic rods with wool.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Hang one from a string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Place the other near it.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What will happen?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endParaRPr lang="en-US" sz="2600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215539" y="3267557"/>
            <a:ext cx="4787382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Nothing: no force observed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rod will be repelled, and move to the left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rod will be attracted, and move to the right</a:t>
            </a:r>
            <a:endParaRPr lang="en-US" sz="2600" dirty="0"/>
          </a:p>
        </p:txBody>
      </p:sp>
      <p:pic>
        <p:nvPicPr>
          <p:cNvPr id="21509" name="Picture 7" descr="Figure_UNTBL25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39775"/>
          <a:stretch>
            <a:fillRect/>
          </a:stretch>
        </p:blipFill>
        <p:spPr bwMode="auto">
          <a:xfrm>
            <a:off x="403225" y="1174750"/>
            <a:ext cx="3635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5178" y="2253734"/>
            <a:ext cx="2093422" cy="880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2670823"/>
            <a:ext cx="1400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1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73380"/>
            <a:ext cx="8229600" cy="5048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2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56100" y="1143000"/>
            <a:ext cx="46609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Rub both plastic rods </a:t>
            </a:r>
            <a:br>
              <a:rPr lang="en-US" sz="2600" dirty="0"/>
            </a:br>
            <a:r>
              <a:rPr lang="en-US" sz="2600" dirty="0"/>
              <a:t>with wool.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Now the hanging rod tries to move away from the handheld rod when you bring the two close together.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Two glass rods rubbed with silk also repel each other.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6200" y="5181600"/>
            <a:ext cx="8763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sz="2600" dirty="0"/>
              <a:t>There is a </a:t>
            </a:r>
            <a:r>
              <a:rPr lang="en-US" sz="2600" i="1" dirty="0"/>
              <a:t>long-range repulsive force</a:t>
            </a:r>
            <a:r>
              <a:rPr lang="en-US" sz="2600" dirty="0"/>
              <a:t>, requiring no contact, between two identical objects that have been charged in the </a:t>
            </a:r>
            <a:r>
              <a:rPr lang="en-US" sz="2600" i="1" dirty="0"/>
              <a:t>same </a:t>
            </a:r>
            <a:r>
              <a:rPr lang="en-US" sz="2600" dirty="0"/>
              <a:t>way.</a:t>
            </a:r>
            <a:endParaRPr lang="en-US" sz="2600" b="1" dirty="0"/>
          </a:p>
        </p:txBody>
      </p:sp>
      <p:pic>
        <p:nvPicPr>
          <p:cNvPr id="22533" name="Picture 6" descr="Figure_UNTBL25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40620"/>
          <a:stretch>
            <a:fillRect/>
          </a:stretch>
        </p:blipFill>
        <p:spPr bwMode="auto">
          <a:xfrm>
            <a:off x="457200" y="1192213"/>
            <a:ext cx="35750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58140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Discussion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" y="914399"/>
            <a:ext cx="1919732" cy="284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2651277"/>
            <a:ext cx="2167128" cy="12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3500" y="348201"/>
            <a:ext cx="4500084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Rub a plastic rod with wool, and hang it from a string.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Rub a glass rod with silk, and place it near the hanging rod.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What will happen?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endParaRPr lang="en-US" sz="2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8248" y="3761743"/>
            <a:ext cx="5494673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Nothing: no force observed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rod will be repelled, and move to the left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rod will be attracted, and move to the right</a:t>
            </a:r>
            <a:endParaRPr lang="en-US" sz="2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1" y="2333505"/>
            <a:ext cx="6953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1127"/>
          </a:xfrm>
        </p:spPr>
        <p:txBody>
          <a:bodyPr/>
          <a:lstStyle/>
          <a:p>
            <a:r>
              <a:rPr lang="en-US" dirty="0" smtClean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31548"/>
            <a:ext cx="8229600" cy="4525962"/>
          </a:xfrm>
        </p:spPr>
        <p:txBody>
          <a:bodyPr/>
          <a:lstStyle/>
          <a:p>
            <a:r>
              <a:rPr lang="en-US" sz="2800" dirty="0" smtClean="0"/>
              <a:t>Noise corresponds to an irregular vibration of the eardrum produced by some irregular vibration in our surroundings, a jumble of wavelengths and amplitudes. </a:t>
            </a:r>
          </a:p>
          <a:p>
            <a:r>
              <a:rPr lang="en-US" sz="2800" i="1" dirty="0" smtClean="0"/>
              <a:t>White noise </a:t>
            </a:r>
            <a:r>
              <a:rPr lang="en-US" sz="2800" dirty="0" smtClean="0"/>
              <a:t>is an even mixture of frequencies of sound, all with random phases.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4103" name="Picture 7" descr="21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6"/>
          <a:stretch>
            <a:fillRect/>
          </a:stretch>
        </p:blipFill>
        <p:spPr bwMode="auto">
          <a:xfrm>
            <a:off x="982663" y="4368800"/>
            <a:ext cx="71755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0352" y="5295900"/>
            <a:ext cx="9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Time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13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58140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3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356100" y="1260475"/>
            <a:ext cx="43291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Bring a glass rod that has been rubbed with silk close to a hanging plastic rod that has been rubbed with wool.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These two rods </a:t>
            </a:r>
            <a:r>
              <a:rPr lang="en-US" sz="2600" i="1" dirty="0"/>
              <a:t>attract </a:t>
            </a:r>
            <a:r>
              <a:rPr lang="en-US" sz="2600" dirty="0"/>
              <a:t>each other.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6200" y="4953000"/>
            <a:ext cx="8915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sz="2600" dirty="0"/>
              <a:t>These particular two types of rods are different materials, charged in a somewhat different way, and they </a:t>
            </a:r>
            <a:r>
              <a:rPr lang="en-US" sz="2600" i="1" dirty="0"/>
              <a:t>attract </a:t>
            </a:r>
            <a:r>
              <a:rPr lang="en-US" sz="2600" dirty="0"/>
              <a:t>each other rather than repel. </a:t>
            </a:r>
            <a:endParaRPr lang="en-US" sz="2600" b="1" dirty="0"/>
          </a:p>
        </p:txBody>
      </p:sp>
      <p:pic>
        <p:nvPicPr>
          <p:cNvPr id="23557" name="Picture 6" descr="Figure_UNTBL25_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34340"/>
          <a:stretch>
            <a:fillRect/>
          </a:stretch>
        </p:blipFill>
        <p:spPr bwMode="auto">
          <a:xfrm>
            <a:off x="446088" y="1219200"/>
            <a:ext cx="35655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302895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Discussion Question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38600" y="348201"/>
            <a:ext cx="48006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Rub two plastic rods with wool, hang one from a string, place the other near it so it repels the hanging rod.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What happens if you increase the distance between the two rods?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endParaRPr lang="en-US" sz="2600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966307" y="3961498"/>
            <a:ext cx="5177693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Nothing: no change in force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repulsive force will decrease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repulsive force will increase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1828800" y="2386739"/>
            <a:ext cx="2209800" cy="1115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485253" y="3267557"/>
            <a:ext cx="1104900" cy="557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6" descr="Figure_UNTBL25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40620"/>
          <a:stretch>
            <a:fillRect/>
          </a:stretch>
        </p:blipFill>
        <p:spPr bwMode="auto">
          <a:xfrm>
            <a:off x="250178" y="875221"/>
            <a:ext cx="35750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" y="426720"/>
            <a:ext cx="8229600" cy="4413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4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52925" y="1147763"/>
            <a:ext cx="43291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Rub rods with wool or silk and observe the forces between them.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These forces are greater for rods that have been rubbed more vigorously.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The strength of the forces decreases as the separation between the rods increases.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6200" y="5511800"/>
            <a:ext cx="8534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sz="2600" dirty="0"/>
              <a:t>The force between two charged objects depends on the distance between them.</a:t>
            </a:r>
            <a:endParaRPr lang="en-US" sz="2600" b="1" dirty="0"/>
          </a:p>
        </p:txBody>
      </p:sp>
      <p:pic>
        <p:nvPicPr>
          <p:cNvPr id="24581" name="Picture 6" descr="Figure_UNTBL25_1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41322"/>
          <a:stretch>
            <a:fillRect/>
          </a:stretch>
        </p:blipFill>
        <p:spPr bwMode="auto">
          <a:xfrm>
            <a:off x="457200" y="1295400"/>
            <a:ext cx="3581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58140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Discussion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" y="914399"/>
            <a:ext cx="1919732" cy="284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2651277"/>
            <a:ext cx="2167128" cy="12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3500" y="348201"/>
            <a:ext cx="4500084" cy="337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Hang a neutral object from a string.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Rub a glass rod with silk, and place it near the hanging object.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 smtClean="0"/>
              <a:t>What will happen?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endParaRPr lang="en-US" sz="2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8248" y="3761743"/>
            <a:ext cx="5494673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Nothing: no force observed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object will be repelled, and move to the left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+mj-lt"/>
              <a:buAutoNum type="alphaUcPeriod"/>
            </a:pPr>
            <a:r>
              <a:rPr lang="en-US" sz="2600" dirty="0" smtClean="0"/>
              <a:t>The hanging object will be attracted, and move to the right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-4318" y="2475077"/>
            <a:ext cx="930910" cy="557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07264" y="2406496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Neutral Object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251460"/>
            <a:ext cx="8229600" cy="5175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5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67200" y="993775"/>
            <a:ext cx="4775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500" dirty="0"/>
              <a:t>Hold a charged (i.e., rubbed) plastic rod over small pieces of paper on the table.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500" dirty="0"/>
              <a:t>The pieces of paper leap up and stick to the rod.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3500" y="4633913"/>
            <a:ext cx="53467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0000"/>
              </a:spcAft>
              <a:buClr>
                <a:srgbClr val="FF0000"/>
              </a:buClr>
            </a:pPr>
            <a:r>
              <a:rPr lang="en-US" sz="2500" dirty="0"/>
              <a:t>There is an attractive force between a charged object and a </a:t>
            </a:r>
            <a:r>
              <a:rPr lang="en-US" sz="2500" i="1" dirty="0"/>
              <a:t>neutral </a:t>
            </a:r>
            <a:r>
              <a:rPr lang="en-US" sz="2500" dirty="0"/>
              <a:t>(uncharged) object.</a:t>
            </a:r>
            <a:endParaRPr lang="en-US" sz="2500" b="1" dirty="0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50800" y="3095625"/>
            <a:ext cx="7721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500" dirty="0"/>
              <a:t>A charged glass rod does the same.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500" dirty="0"/>
              <a:t>However, a neutral rod has no effect on the pieces of paper.</a:t>
            </a:r>
          </a:p>
        </p:txBody>
      </p:sp>
      <p:pic>
        <p:nvPicPr>
          <p:cNvPr id="25606" name="Picture 8" descr="25_Pg722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"/>
          <a:stretch>
            <a:fillRect/>
          </a:stretch>
        </p:blipFill>
        <p:spPr bwMode="auto">
          <a:xfrm>
            <a:off x="5562600" y="4114800"/>
            <a:ext cx="24828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Figure_UNTBL25_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"/>
          <a:stretch>
            <a:fillRect/>
          </a:stretch>
        </p:blipFill>
        <p:spPr bwMode="auto">
          <a:xfrm>
            <a:off x="225425" y="1196975"/>
            <a:ext cx="35083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84" charset="2"/>
              <a:buNone/>
            </a:pPr>
            <a:r>
              <a:rPr lang="en-US" sz="1200"/>
              <a:t>Slide 25-23</a:t>
            </a:r>
          </a:p>
        </p:txBody>
      </p:sp>
    </p:spTree>
    <p:extLst>
      <p:ext uri="{BB962C8B-B14F-4D97-AF65-F5344CB8AC3E}">
        <p14:creationId xmlns:p14="http://schemas.microsoft.com/office/powerpoint/2010/main" val="11930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Figure_UNTBL25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>
            <a:fillRect/>
          </a:stretch>
        </p:blipFill>
        <p:spPr bwMode="auto">
          <a:xfrm>
            <a:off x="228600" y="1381125"/>
            <a:ext cx="44418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472440"/>
            <a:ext cx="8229600" cy="44132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Discovering Electricity: Experiment 6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775200" y="1147763"/>
            <a:ext cx="406241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Rub a plastic rod with wool and a glass rod with silk.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Hang both by threads, some distance apart.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sz="2600" dirty="0"/>
              <a:t>Both rods are attracted to a </a:t>
            </a:r>
            <a:r>
              <a:rPr lang="en-US" sz="2600" i="1" dirty="0"/>
              <a:t>neutral </a:t>
            </a:r>
            <a:r>
              <a:rPr lang="en-US" sz="2600" dirty="0"/>
              <a:t>object that is held close.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63500" y="4979988"/>
            <a:ext cx="83454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sz="2600"/>
              <a:t>There is an attractive force between a charged object and a </a:t>
            </a:r>
            <a:r>
              <a:rPr lang="en-US" sz="2600" i="1"/>
              <a:t>neutral </a:t>
            </a:r>
            <a:r>
              <a:rPr lang="en-US" sz="2600"/>
              <a:t>(uncharged) object.</a:t>
            </a:r>
            <a:endParaRPr lang="en-US" sz="2600" b="1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84" charset="2"/>
              <a:buNone/>
            </a:pPr>
            <a:r>
              <a:rPr lang="en-US" sz="1200"/>
              <a:t>Slide 25-24</a:t>
            </a:r>
          </a:p>
        </p:txBody>
      </p:sp>
    </p:spTree>
    <p:extLst>
      <p:ext uri="{BB962C8B-B14F-4D97-AF65-F5344CB8AC3E}">
        <p14:creationId xmlns:p14="http://schemas.microsoft.com/office/powerpoint/2010/main" val="40689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encrypted-tbn2.gstatic.com/images?q=tbn:ANd9GcTDnKz0OlD8PAofSpdZYVsNB90cXUSmYJEUpXOwSTIQBciu7g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13" y="-144463"/>
            <a:ext cx="1701782" cy="17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29" y="1090871"/>
            <a:ext cx="6920871" cy="283566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Electricity!  For the next four classes we will be talking about the electricity and magnetism.</a:t>
            </a:r>
          </a:p>
          <a:p>
            <a:pPr eaLnBrk="1" hangingPunct="1"/>
            <a:r>
              <a:rPr lang="en-US" sz="2800" dirty="0" smtClean="0"/>
              <a:t>Please read Chapter 22, or at least watch the 10-minute pre-class video for class 16.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26543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194560" y="4343400"/>
            <a:ext cx="5074920" cy="140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3290" y="3899066"/>
            <a:ext cx="8495366" cy="22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The electric force can be attractive or repulsive – but a balloon always sticks to the wall after you’ve rubbed it on your head.</a:t>
            </a:r>
          </a:p>
          <a:p>
            <a:pPr eaLnBrk="1" hangingPunct="1"/>
            <a:r>
              <a:rPr lang="en-US" sz="2800" dirty="0" smtClean="0"/>
              <a:t>Why doesn’t the balloon sometimes repel the wall?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7" y="1243013"/>
            <a:ext cx="2137005" cy="209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986"/>
          </a:xfrm>
        </p:spPr>
        <p:txBody>
          <a:bodyPr/>
          <a:lstStyle/>
          <a:p>
            <a:r>
              <a:rPr lang="en-US" dirty="0" smtClean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420"/>
            <a:ext cx="8229600" cy="4525962"/>
          </a:xfrm>
        </p:spPr>
        <p:txBody>
          <a:bodyPr/>
          <a:lstStyle/>
          <a:p>
            <a:r>
              <a:rPr lang="en-US" sz="2800" dirty="0" smtClean="0"/>
              <a:t>Music is the art of sound and has a different character. </a:t>
            </a:r>
          </a:p>
          <a:p>
            <a:r>
              <a:rPr lang="en-US" sz="2800" dirty="0" smtClean="0"/>
              <a:t>Musical sounds have periodic tones–or musical </a:t>
            </a:r>
            <a:r>
              <a:rPr lang="en-US" sz="2800" i="1" dirty="0" smtClean="0"/>
              <a:t>notes. </a:t>
            </a:r>
          </a:p>
          <a:p>
            <a:r>
              <a:rPr lang="en-US" sz="2800" dirty="0" smtClean="0"/>
              <a:t>The line that separates music and noise can be thin and subjective. </a:t>
            </a: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5127" name="Picture 7" descr="21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0" b="3172"/>
          <a:stretch>
            <a:fillRect/>
          </a:stretch>
        </p:blipFill>
        <p:spPr bwMode="auto">
          <a:xfrm>
            <a:off x="984250" y="4121150"/>
            <a:ext cx="71755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4136" y="5026351"/>
            <a:ext cx="9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Time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392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059" y="345142"/>
            <a:ext cx="8229600" cy="623495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 Musical tone has </a:t>
            </a:r>
            <a:r>
              <a:rPr lang="en-US" sz="2800" dirty="0"/>
              <a:t>t</a:t>
            </a:r>
            <a:r>
              <a:rPr lang="en-US" sz="2800" dirty="0" smtClean="0"/>
              <a:t>hree characteristics: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Pitch</a:t>
            </a:r>
          </a:p>
          <a:p>
            <a:pPr marL="1028700" lvl="1" indent="-514350"/>
            <a:r>
              <a:rPr lang="en-US" dirty="0"/>
              <a:t>r</a:t>
            </a:r>
            <a:r>
              <a:rPr lang="en-US" dirty="0" smtClean="0"/>
              <a:t>elated to the frequency of sound waves as received by the ear</a:t>
            </a:r>
          </a:p>
          <a:p>
            <a:pPr marL="1028700" lvl="1" indent="-514350"/>
            <a:r>
              <a:rPr lang="en-US" dirty="0" smtClean="0"/>
              <a:t>determined by fundamental frequency, lowest frequency heard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Intensity</a:t>
            </a:r>
          </a:p>
          <a:p>
            <a:pPr marL="1028700" lvl="1" indent="-514350"/>
            <a:r>
              <a:rPr lang="en-US" dirty="0" smtClean="0"/>
              <a:t>determines the perceived loudness of sound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Quality</a:t>
            </a:r>
          </a:p>
          <a:p>
            <a:pPr marL="1028700" lvl="1" indent="-514350"/>
            <a:r>
              <a:rPr lang="en-US" dirty="0"/>
              <a:t>determined by prominence of the </a:t>
            </a:r>
            <a:r>
              <a:rPr lang="en-US" dirty="0" smtClean="0"/>
              <a:t>harmonics, and the  </a:t>
            </a:r>
            <a:r>
              <a:rPr lang="en-US" dirty="0"/>
              <a:t>presence and relative intensity of the various partials</a:t>
            </a:r>
          </a:p>
          <a:p>
            <a:pPr lvl="2"/>
            <a:endParaRPr lang="en-US" sz="2800" dirty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3" y="0"/>
            <a:ext cx="2528047" cy="169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847" y="507318"/>
            <a:ext cx="8229600" cy="684212"/>
          </a:xfrm>
        </p:spPr>
        <p:txBody>
          <a:bodyPr/>
          <a:lstStyle/>
          <a:p>
            <a:r>
              <a:rPr lang="en-US" dirty="0" smtClean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98847"/>
            <a:ext cx="8477250" cy="4762277"/>
          </a:xfrm>
        </p:spPr>
        <p:txBody>
          <a:bodyPr/>
          <a:lstStyle/>
          <a:p>
            <a:r>
              <a:rPr lang="en-US" dirty="0" smtClean="0"/>
              <a:t>Music is organized on many different levels. Most noticeable are musical notes.</a:t>
            </a:r>
          </a:p>
          <a:p>
            <a:endParaRPr lang="en-US" dirty="0" smtClean="0"/>
          </a:p>
          <a:p>
            <a:r>
              <a:rPr lang="en-US" dirty="0" smtClean="0"/>
              <a:t>Each note has its own </a:t>
            </a:r>
            <a:r>
              <a:rPr lang="en-US" b="1" dirty="0" smtClean="0"/>
              <a:t>pitch. </a:t>
            </a:r>
            <a:r>
              <a:rPr lang="en-US" dirty="0" smtClean="0"/>
              <a:t>We can describe pitch by frequency.</a:t>
            </a:r>
          </a:p>
          <a:p>
            <a:pPr lvl="1"/>
            <a:r>
              <a:rPr lang="en-US" dirty="0" smtClean="0"/>
              <a:t>Rapid vibrations of the sound source (high frequency) produce sound of a high pitch.</a:t>
            </a:r>
          </a:p>
          <a:p>
            <a:pPr lvl="1"/>
            <a:r>
              <a:rPr lang="en-US" dirty="0" smtClean="0"/>
              <a:t>Slow vibrations (low frequency) produce a low pitch.</a:t>
            </a:r>
          </a:p>
        </p:txBody>
      </p:sp>
    </p:spTree>
    <p:extLst>
      <p:ext uri="{BB962C8B-B14F-4D97-AF65-F5344CB8AC3E}">
        <p14:creationId xmlns:p14="http://schemas.microsoft.com/office/powerpoint/2010/main" val="15575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734" y="1122536"/>
                <a:ext cx="8477250" cy="3774794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sz="2800" dirty="0" smtClean="0"/>
                  <a:t>In music there are 12 distinct notes, named: C, C#, D, D#, E, F, F#, G, G#, A, A# and B </a:t>
                </a:r>
              </a:p>
              <a:p>
                <a:pPr>
                  <a:defRPr/>
                </a:pPr>
                <a:r>
                  <a:rPr lang="en-US" sz="2800" dirty="0" smtClean="0"/>
                  <a:t>Each step in this sequence is separated by a </a:t>
                </a:r>
                <a:r>
                  <a:rPr lang="en-US" sz="2800" b="1" dirty="0" smtClean="0"/>
                  <a:t>semitone</a:t>
                </a:r>
                <a:r>
                  <a:rPr lang="en-US" sz="2800" dirty="0" smtClean="0"/>
                  <a:t>, which means a multiplicative factor in frequency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CA" sz="2800" b="0" i="1" smtClean="0">
                            <a:latin typeface="Cambria Math"/>
                          </a:rPr>
                          <m:t>1</m:t>
                        </m:r>
                        <m:r>
                          <a:rPr lang="en-CA" sz="2800" b="0" i="1" smtClean="0">
                            <a:latin typeface="Cambria Math"/>
                          </a:rPr>
                          <m:t>2</m:t>
                        </m:r>
                      </m:deg>
                      <m:e>
                        <m:r>
                          <a:rPr lang="en-CA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>
                  <a:defRPr/>
                </a:pPr>
                <a:r>
                  <a:rPr lang="en-US" sz="2800" dirty="0" smtClean="0"/>
                  <a:t>Multiply the frequency on any note by 2, and you have the same note at a higher pitch in the next </a:t>
                </a:r>
                <a:r>
                  <a:rPr lang="en-US" sz="2800" b="1" dirty="0" smtClean="0"/>
                  <a:t>octave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734" y="1122536"/>
                <a:ext cx="8477250" cy="3774794"/>
              </a:xfrm>
              <a:blipFill rotWithShape="1">
                <a:blip r:embed="rId2"/>
                <a:stretch>
                  <a:fillRect l="-1222" t="-1616" b="-30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3" name="Picture 7" descr="21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>
            <a:fillRect/>
          </a:stretch>
        </p:blipFill>
        <p:spPr bwMode="auto">
          <a:xfrm>
            <a:off x="202641" y="4905662"/>
            <a:ext cx="8690343" cy="1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dirty="0" smtClean="0"/>
              <a:t>Pitch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21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 bwMode="auto">
          <a:xfrm>
            <a:off x="1092200" y="4205288"/>
            <a:ext cx="695960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r>
              <a:rPr lang="en-US" smtClean="0"/>
              <a:t>Pitch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030288"/>
            <a:ext cx="8477250" cy="3136900"/>
          </a:xfrm>
        </p:spPr>
        <p:txBody>
          <a:bodyPr/>
          <a:lstStyle/>
          <a:p>
            <a:r>
              <a:rPr lang="en-US" dirty="0" smtClean="0"/>
              <a:t>Different musical notes are obtained by changing the frequency of the vibrating sound source. </a:t>
            </a:r>
          </a:p>
          <a:p>
            <a:r>
              <a:rPr lang="en-US" dirty="0" smtClean="0"/>
              <a:t>This is usually done by altering the size, the tightness, or the mass of the vibrating object.</a:t>
            </a:r>
          </a:p>
        </p:txBody>
      </p:sp>
    </p:spTree>
    <p:extLst>
      <p:ext uri="{BB962C8B-B14F-4D97-AF65-F5344CB8AC3E}">
        <p14:creationId xmlns:p14="http://schemas.microsoft.com/office/powerpoint/2010/main" val="30689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mensionsinfo.com/wp-content/uploads/2009/11/Picc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5884">
            <a:off x="6478267" y="-336061"/>
            <a:ext cx="2115469" cy="20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High-pitched sounds used in music are most often less than 4000 Hz, but the average human ear can hear sounds with frequencies up to 18,000 Hz.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Some people and most dogs can hear tones of higher pitch than this.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upper limit of hearing in people gets lower as they grow older.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 high-pitched sound is often inaudible to an older person and yet may be clearly heard by a younger one.</a:t>
            </a:r>
            <a:endParaRPr lang="en-US" sz="6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2129</Words>
  <Application>Microsoft Office PowerPoint</Application>
  <PresentationFormat>On-screen Show (4:3)</PresentationFormat>
  <Paragraphs>211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Note on Posted Slides</vt:lpstr>
      <vt:lpstr>PHY205H1S  Physics of Everyday Life Class 15: Musical Sounds</vt:lpstr>
      <vt:lpstr>Noise and Music</vt:lpstr>
      <vt:lpstr>Noise and Music</vt:lpstr>
      <vt:lpstr>PowerPoint Presentation</vt:lpstr>
      <vt:lpstr>Pitch</vt:lpstr>
      <vt:lpstr>Pitch</vt:lpstr>
      <vt:lpstr>Pitch</vt:lpstr>
      <vt:lpstr>Pitch</vt:lpstr>
      <vt:lpstr>Sound Intensity and Loudness</vt:lpstr>
      <vt:lpstr>PowerPoint Presentation</vt:lpstr>
      <vt:lpstr>Discussion question</vt:lpstr>
      <vt:lpstr>Clicker Discussion Question</vt:lpstr>
      <vt:lpstr>Sound Intensity and Loudness</vt:lpstr>
      <vt:lpstr>Quality</vt:lpstr>
      <vt:lpstr>Quality</vt:lpstr>
      <vt:lpstr>Quality</vt:lpstr>
      <vt:lpstr>Musical Instruments</vt:lpstr>
      <vt:lpstr>Clicker Discussion Question</vt:lpstr>
      <vt:lpstr>Fourier Analysis</vt:lpstr>
      <vt:lpstr>Fourier Analysis</vt:lpstr>
      <vt:lpstr>Fourier Analysis</vt:lpstr>
      <vt:lpstr>Clicker Discussion Question</vt:lpstr>
      <vt:lpstr>Audio Recording</vt:lpstr>
      <vt:lpstr>Digital Versatile Discs (DVDs)</vt:lpstr>
      <vt:lpstr>Discovering Electricity: Experiment 1</vt:lpstr>
      <vt:lpstr>Discussion Question</vt:lpstr>
      <vt:lpstr>Discovering Electricity: Experiment 2</vt:lpstr>
      <vt:lpstr>Discussion Question</vt:lpstr>
      <vt:lpstr>Discovering Electricity: Experiment 3</vt:lpstr>
      <vt:lpstr>Discussion Question</vt:lpstr>
      <vt:lpstr>Discovering Electricity: Experiment 4</vt:lpstr>
      <vt:lpstr>Discussion Question</vt:lpstr>
      <vt:lpstr>Discovering Electricity: Experiment 5</vt:lpstr>
      <vt:lpstr>Discovering Electricity: Experiment 6</vt:lpstr>
      <vt:lpstr>Before class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449</cp:revision>
  <cp:lastPrinted>2009-11-09T17:37:58Z</cp:lastPrinted>
  <dcterms:created xsi:type="dcterms:W3CDTF">2006-04-27T22:35:13Z</dcterms:created>
  <dcterms:modified xsi:type="dcterms:W3CDTF">2013-03-11T20:46:46Z</dcterms:modified>
</cp:coreProperties>
</file>