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08" r:id="rId2"/>
    <p:sldId id="422" r:id="rId3"/>
    <p:sldId id="423" r:id="rId4"/>
    <p:sldId id="509" r:id="rId5"/>
    <p:sldId id="511" r:id="rId6"/>
    <p:sldId id="510" r:id="rId7"/>
    <p:sldId id="426" r:id="rId8"/>
    <p:sldId id="427" r:id="rId9"/>
    <p:sldId id="431" r:id="rId10"/>
    <p:sldId id="433" r:id="rId11"/>
    <p:sldId id="491" r:id="rId12"/>
    <p:sldId id="497" r:id="rId13"/>
    <p:sldId id="494" r:id="rId14"/>
    <p:sldId id="499" r:id="rId15"/>
    <p:sldId id="500" r:id="rId16"/>
    <p:sldId id="501" r:id="rId17"/>
    <p:sldId id="438" r:id="rId18"/>
    <p:sldId id="439" r:id="rId19"/>
    <p:sldId id="441" r:id="rId20"/>
    <p:sldId id="442" r:id="rId21"/>
    <p:sldId id="443" r:id="rId22"/>
    <p:sldId id="444" r:id="rId23"/>
    <p:sldId id="495" r:id="rId24"/>
    <p:sldId id="503" r:id="rId2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1537" autoAdjust="0"/>
  </p:normalViewPr>
  <p:slideViewPr>
    <p:cSldViewPr snapToGrid="0">
      <p:cViewPr varScale="1">
        <p:scale>
          <a:sx n="42" d="100"/>
          <a:sy n="42" d="100"/>
        </p:scale>
        <p:origin x="-528" y="-96"/>
      </p:cViewPr>
      <p:guideLst>
        <p:guide orient="horz" pos="14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80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80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258C47-C21B-46DC-941A-DF79ED638E88}" type="slidenum">
              <a:rPr lang="en-US"/>
              <a:pPr>
                <a:defRPr/>
              </a:pPr>
              <a:t>‹#›</a:t>
            </a:fld>
            <a:endParaRPr lang="en-US"/>
          </a:p>
        </p:txBody>
      </p:sp>
    </p:spTree>
    <p:extLst>
      <p:ext uri="{BB962C8B-B14F-4D97-AF65-F5344CB8AC3E}">
        <p14:creationId xmlns:p14="http://schemas.microsoft.com/office/powerpoint/2010/main" val="69953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CDCDB1-AA64-4FF6-935C-1133C741168A}" type="slidenum">
              <a:rPr lang="en-US"/>
              <a:pPr>
                <a:defRPr/>
              </a:pPr>
              <a:t>‹#›</a:t>
            </a:fld>
            <a:endParaRPr lang="en-US"/>
          </a:p>
        </p:txBody>
      </p:sp>
    </p:spTree>
    <p:extLst>
      <p:ext uri="{BB962C8B-B14F-4D97-AF65-F5344CB8AC3E}">
        <p14:creationId xmlns:p14="http://schemas.microsoft.com/office/powerpoint/2010/main" val="681855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B5374B-B4D9-486F-A024-813D43F3157F}" type="slidenum">
              <a:rPr lang="en-US"/>
              <a:pPr>
                <a:defRPr/>
              </a:pPr>
              <a:t>‹#›</a:t>
            </a:fld>
            <a:endParaRPr lang="en-US"/>
          </a:p>
        </p:txBody>
      </p:sp>
    </p:spTree>
    <p:extLst>
      <p:ext uri="{BB962C8B-B14F-4D97-AF65-F5344CB8AC3E}">
        <p14:creationId xmlns:p14="http://schemas.microsoft.com/office/powerpoint/2010/main" val="288537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606F8-2B03-4C1B-8301-8C21634A7707}" type="slidenum">
              <a:rPr lang="en-US"/>
              <a:pPr>
                <a:defRPr/>
              </a:pPr>
              <a:t>‹#›</a:t>
            </a:fld>
            <a:endParaRPr lang="en-US"/>
          </a:p>
        </p:txBody>
      </p:sp>
    </p:spTree>
    <p:extLst>
      <p:ext uri="{BB962C8B-B14F-4D97-AF65-F5344CB8AC3E}">
        <p14:creationId xmlns:p14="http://schemas.microsoft.com/office/powerpoint/2010/main" val="263508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5F19A-C5C2-488F-9CDB-000ABEDAC662}" type="slidenum">
              <a:rPr lang="en-US"/>
              <a:pPr>
                <a:defRPr/>
              </a:pPr>
              <a:t>‹#›</a:t>
            </a:fld>
            <a:endParaRPr lang="en-US"/>
          </a:p>
        </p:txBody>
      </p:sp>
    </p:spTree>
    <p:extLst>
      <p:ext uri="{BB962C8B-B14F-4D97-AF65-F5344CB8AC3E}">
        <p14:creationId xmlns:p14="http://schemas.microsoft.com/office/powerpoint/2010/main" val="2064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84938-6FBF-42C5-885F-9EFE3EBDE6C2}" type="slidenum">
              <a:rPr lang="en-US"/>
              <a:pPr>
                <a:defRPr/>
              </a:pPr>
              <a:t>‹#›</a:t>
            </a:fld>
            <a:endParaRPr lang="en-US"/>
          </a:p>
        </p:txBody>
      </p:sp>
    </p:spTree>
    <p:extLst>
      <p:ext uri="{BB962C8B-B14F-4D97-AF65-F5344CB8AC3E}">
        <p14:creationId xmlns:p14="http://schemas.microsoft.com/office/powerpoint/2010/main" val="312556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5C08AD-DC6D-44AC-87A2-B4F173E2B0C7}" type="slidenum">
              <a:rPr lang="en-US"/>
              <a:pPr>
                <a:defRPr/>
              </a:pPr>
              <a:t>‹#›</a:t>
            </a:fld>
            <a:endParaRPr lang="en-US"/>
          </a:p>
        </p:txBody>
      </p:sp>
    </p:spTree>
    <p:extLst>
      <p:ext uri="{BB962C8B-B14F-4D97-AF65-F5344CB8AC3E}">
        <p14:creationId xmlns:p14="http://schemas.microsoft.com/office/powerpoint/2010/main" val="158717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FD8A2B-696E-4BE7-86ED-71B4DCC31A3B}" type="slidenum">
              <a:rPr lang="en-US"/>
              <a:pPr>
                <a:defRPr/>
              </a:pPr>
              <a:t>‹#›</a:t>
            </a:fld>
            <a:endParaRPr lang="en-US"/>
          </a:p>
        </p:txBody>
      </p:sp>
    </p:spTree>
    <p:extLst>
      <p:ext uri="{BB962C8B-B14F-4D97-AF65-F5344CB8AC3E}">
        <p14:creationId xmlns:p14="http://schemas.microsoft.com/office/powerpoint/2010/main" val="72398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A9B04C-8E1A-4689-8DFF-DF1ED1DD8201}" type="slidenum">
              <a:rPr lang="en-US"/>
              <a:pPr>
                <a:defRPr/>
              </a:pPr>
              <a:t>‹#›</a:t>
            </a:fld>
            <a:endParaRPr lang="en-US"/>
          </a:p>
        </p:txBody>
      </p:sp>
    </p:spTree>
    <p:extLst>
      <p:ext uri="{BB962C8B-B14F-4D97-AF65-F5344CB8AC3E}">
        <p14:creationId xmlns:p14="http://schemas.microsoft.com/office/powerpoint/2010/main" val="261955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A49E9-C47D-49F5-98F8-05A78B3BAFE4}" type="slidenum">
              <a:rPr lang="en-US"/>
              <a:pPr>
                <a:defRPr/>
              </a:pPr>
              <a:t>‹#›</a:t>
            </a:fld>
            <a:endParaRPr lang="en-US"/>
          </a:p>
        </p:txBody>
      </p:sp>
    </p:spTree>
    <p:extLst>
      <p:ext uri="{BB962C8B-B14F-4D97-AF65-F5344CB8AC3E}">
        <p14:creationId xmlns:p14="http://schemas.microsoft.com/office/powerpoint/2010/main" val="304500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1E98B6-F036-4EC4-A77D-00D4436656A3}" type="slidenum">
              <a:rPr lang="en-US"/>
              <a:pPr>
                <a:defRPr/>
              </a:pPr>
              <a:t>‹#›</a:t>
            </a:fld>
            <a:endParaRPr lang="en-US"/>
          </a:p>
        </p:txBody>
      </p:sp>
    </p:spTree>
    <p:extLst>
      <p:ext uri="{BB962C8B-B14F-4D97-AF65-F5344CB8AC3E}">
        <p14:creationId xmlns:p14="http://schemas.microsoft.com/office/powerpoint/2010/main" val="423714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509BAF-0D36-464B-861B-B74DD35E11A3}" type="slidenum">
              <a:rPr lang="en-US"/>
              <a:pPr>
                <a:defRPr/>
              </a:pPr>
              <a:t>‹#›</a:t>
            </a:fld>
            <a:endParaRPr lang="en-US"/>
          </a:p>
        </p:txBody>
      </p:sp>
    </p:spTree>
    <p:extLst>
      <p:ext uri="{BB962C8B-B14F-4D97-AF65-F5344CB8AC3E}">
        <p14:creationId xmlns:p14="http://schemas.microsoft.com/office/powerpoint/2010/main" val="16583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B9EB3-75A1-4A0D-B271-569DD36498CF}" type="slidenum">
              <a:rPr lang="en-US"/>
              <a:pPr>
                <a:defRPr/>
              </a:pPr>
              <a:t>‹#›</a:t>
            </a:fld>
            <a:endParaRPr lang="en-US"/>
          </a:p>
        </p:txBody>
      </p:sp>
    </p:spTree>
    <p:extLst>
      <p:ext uri="{BB962C8B-B14F-4D97-AF65-F5344CB8AC3E}">
        <p14:creationId xmlns:p14="http://schemas.microsoft.com/office/powerpoint/2010/main" val="17008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43438A5-FA3A-4398-96C9-F139375166EE}"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48" charset="0"/>
              </a:rPr>
              <a:t>© 2010 Pearson Education, Inc.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buddies.org/blog/2011/02/the-shock-of-static-electricity.php"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ChangeArrowheads="1"/>
          </p:cNvSpPr>
          <p:nvPr/>
        </p:nvSpPr>
        <p:spPr bwMode="auto">
          <a:xfrm>
            <a:off x="219075" y="255270"/>
            <a:ext cx="55054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8738" algn="ctr"/>
            <a:r>
              <a:rPr lang="en-US" sz="4400" dirty="0">
                <a:solidFill>
                  <a:schemeClr val="tx2"/>
                </a:solidFill>
              </a:rPr>
              <a:t>Conceptual Physics</a:t>
            </a:r>
            <a:br>
              <a:rPr lang="en-US" sz="4400" dirty="0">
                <a:solidFill>
                  <a:schemeClr val="tx2"/>
                </a:solidFill>
              </a:rPr>
            </a:br>
            <a:r>
              <a:rPr lang="en-US" sz="4000" dirty="0">
                <a:solidFill>
                  <a:schemeClr val="tx2"/>
                </a:solidFill>
              </a:rPr>
              <a:t>11</a:t>
            </a:r>
            <a:r>
              <a:rPr lang="en-US" sz="4000" baseline="30000" dirty="0">
                <a:solidFill>
                  <a:schemeClr val="tx2"/>
                </a:solidFill>
              </a:rPr>
              <a:t>th</a:t>
            </a:r>
            <a:r>
              <a:rPr lang="en-US" sz="4000" dirty="0">
                <a:solidFill>
                  <a:schemeClr val="tx2"/>
                </a:solidFill>
              </a:rPr>
              <a:t> Edition</a:t>
            </a:r>
          </a:p>
        </p:txBody>
      </p:sp>
      <p:pic>
        <p:nvPicPr>
          <p:cNvPr id="51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6007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148443" y="1779270"/>
            <a:ext cx="6400800" cy="122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3200" dirty="0" smtClean="0"/>
              <a:t>Chapter 22: </a:t>
            </a:r>
          </a:p>
          <a:p>
            <a:pPr algn="ctr">
              <a:spcBef>
                <a:spcPct val="20000"/>
              </a:spcBef>
            </a:pPr>
            <a:r>
              <a:rPr lang="en-US" sz="3200" dirty="0" smtClean="0"/>
              <a:t>ELECTROSTATICS</a:t>
            </a:r>
            <a:endParaRPr lang="en-US" sz="3200" dirty="0"/>
          </a:p>
        </p:txBody>
      </p:sp>
      <p:sp>
        <p:nvSpPr>
          <p:cNvPr id="8" name="Rectangle 3"/>
          <p:cNvSpPr txBox="1">
            <a:spLocks noChangeArrowheads="1"/>
          </p:cNvSpPr>
          <p:nvPr/>
        </p:nvSpPr>
        <p:spPr bwMode="auto">
          <a:xfrm>
            <a:off x="230188" y="3113314"/>
            <a:ext cx="4262437" cy="3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90000"/>
              </a:lnSpc>
              <a:buFont typeface="Arial" pitchFamily="34" charset="0"/>
              <a:buChar char="•"/>
            </a:pPr>
            <a:r>
              <a:rPr lang="en-US" dirty="0"/>
              <a:t>Electrical Forces and Charges</a:t>
            </a:r>
          </a:p>
          <a:p>
            <a:pPr marL="457200" indent="-457200" algn="l" eaLnBrk="1" hangingPunct="1">
              <a:lnSpc>
                <a:spcPct val="90000"/>
              </a:lnSpc>
              <a:buFont typeface="Arial" pitchFamily="34" charset="0"/>
              <a:buChar char="•"/>
            </a:pPr>
            <a:r>
              <a:rPr lang="en-US" dirty="0"/>
              <a:t>Conservation of Charge</a:t>
            </a:r>
          </a:p>
          <a:p>
            <a:pPr marL="457200" indent="-457200" algn="l" eaLnBrk="1" hangingPunct="1">
              <a:lnSpc>
                <a:spcPct val="90000"/>
              </a:lnSpc>
              <a:buFont typeface="Arial" pitchFamily="34" charset="0"/>
              <a:buChar char="•"/>
            </a:pPr>
            <a:r>
              <a:rPr lang="en-US" dirty="0"/>
              <a:t>Coulomb’s Law</a:t>
            </a:r>
          </a:p>
          <a:p>
            <a:pPr marL="457200" indent="-457200" algn="l" eaLnBrk="1" hangingPunct="1">
              <a:lnSpc>
                <a:spcPct val="90000"/>
              </a:lnSpc>
              <a:buFont typeface="Arial" pitchFamily="34" charset="0"/>
              <a:buChar char="•"/>
            </a:pPr>
            <a:r>
              <a:rPr lang="en-US" dirty="0"/>
              <a:t>Conductors and </a:t>
            </a:r>
            <a:r>
              <a:rPr lang="en-US" dirty="0" smtClean="0"/>
              <a:t>Insulators</a:t>
            </a:r>
            <a:endParaRPr lang="en-US" dirty="0"/>
          </a:p>
        </p:txBody>
      </p:sp>
      <p:sp>
        <p:nvSpPr>
          <p:cNvPr id="9" name="Rectangle 3"/>
          <p:cNvSpPr txBox="1">
            <a:spLocks noChangeArrowheads="1"/>
          </p:cNvSpPr>
          <p:nvPr/>
        </p:nvSpPr>
        <p:spPr bwMode="auto">
          <a:xfrm>
            <a:off x="4735286" y="3151414"/>
            <a:ext cx="4037240" cy="3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90000"/>
              </a:lnSpc>
              <a:buFont typeface="Arial" pitchFamily="34" charset="0"/>
              <a:buChar char="•"/>
            </a:pPr>
            <a:r>
              <a:rPr lang="en-US" dirty="0"/>
              <a:t>Charging</a:t>
            </a:r>
          </a:p>
          <a:p>
            <a:pPr marL="457200" indent="-457200" algn="l" eaLnBrk="1" hangingPunct="1">
              <a:lnSpc>
                <a:spcPct val="90000"/>
              </a:lnSpc>
              <a:buFont typeface="Arial" pitchFamily="34" charset="0"/>
              <a:buChar char="•"/>
            </a:pPr>
            <a:r>
              <a:rPr lang="en-US" dirty="0"/>
              <a:t>Charge Polarization</a:t>
            </a:r>
          </a:p>
          <a:p>
            <a:pPr marL="457200" indent="-457200" algn="l" eaLnBrk="1" hangingPunct="1">
              <a:lnSpc>
                <a:spcPct val="90000"/>
              </a:lnSpc>
              <a:buFont typeface="Arial" pitchFamily="34" charset="0"/>
              <a:buChar char="•"/>
            </a:pPr>
            <a:r>
              <a:rPr lang="en-US" dirty="0"/>
              <a:t>Electric Field</a:t>
            </a:r>
          </a:p>
          <a:p>
            <a:pPr marL="457200" indent="-457200" algn="l" eaLnBrk="1" hangingPunct="1">
              <a:lnSpc>
                <a:spcPct val="90000"/>
              </a:lnSpc>
              <a:buFont typeface="Arial" pitchFamily="34" charset="0"/>
              <a:buChar char="•"/>
            </a:pPr>
            <a:r>
              <a:rPr lang="en-US" dirty="0"/>
              <a:t>Electric Potential</a:t>
            </a:r>
          </a:p>
          <a:p>
            <a:pPr marL="457200" indent="-457200" algn="l" eaLnBrk="1" hangingPunct="1">
              <a:lnSpc>
                <a:spcPct val="90000"/>
              </a:lnSpc>
              <a:buFont typeface="Arial" pitchFamily="34" charset="0"/>
              <a:buChar char="•"/>
            </a:pPr>
            <a:r>
              <a:rPr lang="en-US" dirty="0"/>
              <a:t>Electric Energy Storage</a:t>
            </a:r>
          </a:p>
          <a:p>
            <a:pPr marL="457200" indent="-457200" algn="l" eaLnBrk="1" hangingPunct="1">
              <a:buFont typeface="Arial" pitchFamily="34" charset="0"/>
              <a:buChar char="•"/>
            </a:pPr>
            <a:endParaRPr lang="en-US" dirty="0" smtClean="0"/>
          </a:p>
        </p:txBody>
      </p:sp>
    </p:spTree>
    <p:extLst>
      <p:ext uri="{BB962C8B-B14F-4D97-AF65-F5344CB8AC3E}">
        <p14:creationId xmlns:p14="http://schemas.microsoft.com/office/powerpoint/2010/main" val="186366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79388"/>
            <a:ext cx="4914900" cy="735012"/>
          </a:xfrm>
        </p:spPr>
        <p:txBody>
          <a:bodyPr/>
          <a:lstStyle/>
          <a:p>
            <a:r>
              <a:rPr lang="en-US" dirty="0" smtClean="0"/>
              <a:t>Coulomb’s Law</a:t>
            </a:r>
          </a:p>
        </p:txBody>
      </p:sp>
      <p:sp>
        <p:nvSpPr>
          <p:cNvPr id="1028" name="Rectangle 3"/>
          <p:cNvSpPr>
            <a:spLocks noGrp="1" noChangeArrowheads="1"/>
          </p:cNvSpPr>
          <p:nvPr>
            <p:ph type="body" idx="1"/>
          </p:nvPr>
        </p:nvSpPr>
        <p:spPr>
          <a:xfrm>
            <a:off x="438150" y="1009650"/>
            <a:ext cx="8229600" cy="5448300"/>
          </a:xfrm>
        </p:spPr>
        <p:txBody>
          <a:bodyPr/>
          <a:lstStyle/>
          <a:p>
            <a:pPr>
              <a:lnSpc>
                <a:spcPct val="90000"/>
              </a:lnSpc>
            </a:pPr>
            <a:r>
              <a:rPr lang="en-US" sz="2800" dirty="0" smtClean="0"/>
              <a:t>If </a:t>
            </a:r>
            <a:r>
              <a:rPr lang="en-US" sz="2800" dirty="0" smtClean="0"/>
              <a:t>the charges are alike in sign, the force is repelling; if the charges are not alike, the force is attractive.</a:t>
            </a:r>
          </a:p>
          <a:p>
            <a:pPr>
              <a:lnSpc>
                <a:spcPct val="90000"/>
              </a:lnSpc>
            </a:pPr>
            <a:r>
              <a:rPr lang="en-US" sz="2800" dirty="0" smtClean="0"/>
              <a:t>In equation form: 			</a:t>
            </a:r>
          </a:p>
          <a:p>
            <a:pPr>
              <a:lnSpc>
                <a:spcPct val="150000"/>
              </a:lnSpc>
              <a:buFontTx/>
              <a:buNone/>
            </a:pPr>
            <a:r>
              <a:rPr lang="en-US" sz="2800" dirty="0" smtClean="0"/>
              <a:t>					</a:t>
            </a:r>
            <a:r>
              <a:rPr lang="en-US" sz="2800" i="1" dirty="0" smtClean="0"/>
              <a:t>k</a:t>
            </a:r>
            <a:r>
              <a:rPr lang="en-US" sz="2800" dirty="0" smtClean="0"/>
              <a:t> = </a:t>
            </a:r>
            <a:r>
              <a:rPr lang="en-US" sz="2800" dirty="0" smtClean="0"/>
              <a:t>9×10</a:t>
            </a:r>
            <a:r>
              <a:rPr lang="en-US" sz="2800" baseline="30000" dirty="0" smtClean="0"/>
              <a:t>9</a:t>
            </a:r>
            <a:r>
              <a:rPr lang="en-US" sz="2800" dirty="0" smtClean="0"/>
              <a:t> </a:t>
            </a:r>
            <a:r>
              <a:rPr lang="en-US" sz="2800" dirty="0" smtClean="0"/>
              <a:t>Nm</a:t>
            </a:r>
            <a:r>
              <a:rPr lang="en-US" sz="2800" baseline="30000" dirty="0" smtClean="0"/>
              <a:t>2</a:t>
            </a:r>
            <a:r>
              <a:rPr lang="en-US" sz="2800" dirty="0" smtClean="0"/>
              <a:t>/C</a:t>
            </a:r>
            <a:r>
              <a:rPr lang="en-US" sz="2800" baseline="30000" dirty="0" smtClean="0"/>
              <a:t>2</a:t>
            </a:r>
          </a:p>
          <a:p>
            <a:pPr>
              <a:lnSpc>
                <a:spcPct val="110000"/>
              </a:lnSpc>
            </a:pPr>
            <a:r>
              <a:rPr lang="en-US" sz="2800" dirty="0" smtClean="0"/>
              <a:t>Unit of charge is </a:t>
            </a:r>
            <a:r>
              <a:rPr lang="en-US" sz="2800" b="1" dirty="0" smtClean="0"/>
              <a:t>coulomb</a:t>
            </a:r>
            <a:r>
              <a:rPr lang="en-US" sz="2800" dirty="0" smtClean="0"/>
              <a:t>, C</a:t>
            </a:r>
          </a:p>
          <a:p>
            <a:pPr>
              <a:lnSpc>
                <a:spcPct val="90000"/>
              </a:lnSpc>
            </a:pPr>
            <a:r>
              <a:rPr lang="en-US" sz="2800" dirty="0" smtClean="0"/>
              <a:t>Similar to Newton’s law of gravitation for masses</a:t>
            </a:r>
          </a:p>
          <a:p>
            <a:pPr>
              <a:lnSpc>
                <a:spcPct val="90000"/>
              </a:lnSpc>
            </a:pPr>
            <a:r>
              <a:rPr lang="en-US" sz="2800" dirty="0" smtClean="0"/>
              <a:t>Underlies the bonding forces between </a:t>
            </a:r>
            <a:r>
              <a:rPr lang="en-US" sz="2800" dirty="0" smtClean="0"/>
              <a:t>molecules</a:t>
            </a:r>
          </a:p>
          <a:p>
            <a:pPr marL="0"/>
            <a:r>
              <a:rPr lang="en-US" sz="2800" dirty="0" smtClean="0"/>
              <a:t>Electrical forces may be either attractive or repulsive.</a:t>
            </a:r>
          </a:p>
          <a:p>
            <a:pPr marL="0"/>
            <a:r>
              <a:rPr lang="en-US" sz="2800" dirty="0" smtClean="0"/>
              <a:t>Gravitational forces are only attractive.</a:t>
            </a:r>
          </a:p>
        </p:txBody>
      </p:sp>
      <mc:AlternateContent xmlns:mc="http://schemas.openxmlformats.org/markup-compatibility/2006">
        <mc:Choice xmlns:a14="http://schemas.microsoft.com/office/drawing/2010/main" Requires="a14">
          <p:sp>
            <p:nvSpPr>
              <p:cNvPr id="2" name="TextBox 1"/>
              <p:cNvSpPr txBox="1"/>
              <p:nvPr/>
            </p:nvSpPr>
            <p:spPr>
              <a:xfrm>
                <a:off x="1738650" y="2647950"/>
                <a:ext cx="1954061" cy="83029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CA" sz="2800" b="0" i="1" smtClean="0">
                          <a:latin typeface="Cambria Math"/>
                        </a:rPr>
                        <m:t>𝐹</m:t>
                      </m:r>
                      <m:r>
                        <a:rPr lang="en-CA" sz="2800" b="0" i="1" smtClean="0">
                          <a:latin typeface="Cambria Math"/>
                        </a:rPr>
                        <m:t>=</m:t>
                      </m:r>
                      <m:r>
                        <a:rPr lang="en-CA" sz="2800" b="0" i="1" smtClean="0">
                          <a:latin typeface="Cambria Math"/>
                        </a:rPr>
                        <m:t>𝑘</m:t>
                      </m:r>
                      <m:f>
                        <m:fPr>
                          <m:ctrlPr>
                            <a:rPr lang="en-CA" sz="2800" b="0" i="1" smtClean="0">
                              <a:latin typeface="Cambria Math"/>
                            </a:rPr>
                          </m:ctrlPr>
                        </m:fPr>
                        <m:num>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num>
                        <m:den>
                          <m:sSup>
                            <m:sSupPr>
                              <m:ctrlPr>
                                <a:rPr lang="en-CA" sz="2800" b="0" i="1" smtClean="0">
                                  <a:latin typeface="Cambria Math"/>
                                </a:rPr>
                              </m:ctrlPr>
                            </m:sSupPr>
                            <m:e>
                              <m:r>
                                <a:rPr lang="en-CA" sz="2800" b="0" i="1" smtClean="0">
                                  <a:latin typeface="Cambria Math"/>
                                </a:rPr>
                                <m:t>𝑑</m:t>
                              </m:r>
                            </m:e>
                            <m:sup>
                              <m:r>
                                <a:rPr lang="en-CA" sz="2800" b="0" i="1" smtClean="0">
                                  <a:latin typeface="Cambria Math"/>
                                </a:rPr>
                                <m:t>2</m:t>
                              </m:r>
                            </m:sup>
                          </m:sSup>
                        </m:den>
                      </m:f>
                    </m:oMath>
                  </m:oMathPara>
                </a14:m>
                <a:endParaRPr lang="en-CA" sz="2800" dirty="0"/>
              </a:p>
            </p:txBody>
          </p:sp>
        </mc:Choice>
        <mc:Fallback>
          <p:sp>
            <p:nvSpPr>
              <p:cNvPr id="2" name="TextBox 1"/>
              <p:cNvSpPr txBox="1">
                <a:spLocks noRot="1" noChangeAspect="1" noMove="1" noResize="1" noEditPoints="1" noAdjustHandles="1" noChangeArrowheads="1" noChangeShapeType="1" noTextEdit="1"/>
              </p:cNvSpPr>
              <p:nvPr/>
            </p:nvSpPr>
            <p:spPr>
              <a:xfrm>
                <a:off x="1738650" y="2647950"/>
                <a:ext cx="1954061" cy="830292"/>
              </a:xfrm>
              <a:prstGeom prst="rect">
                <a:avLst/>
              </a:prstGeom>
              <a:blipFill rotWithShape="1">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5640090" y="280660"/>
                <a:ext cx="629916"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oMath>
                  </m:oMathPara>
                </a14:m>
                <a:endParaRPr lang="en-CA" sz="2800" dirty="0"/>
              </a:p>
            </p:txBody>
          </p:sp>
        </mc:Choice>
        <mc:Fallback>
          <p:sp>
            <p:nvSpPr>
              <p:cNvPr id="6" name="TextBox 5"/>
              <p:cNvSpPr txBox="1">
                <a:spLocks noRot="1" noChangeAspect="1" noMove="1" noResize="1" noEditPoints="1" noAdjustHandles="1" noChangeArrowheads="1" noChangeShapeType="1" noTextEdit="1"/>
              </p:cNvSpPr>
              <p:nvPr/>
            </p:nvSpPr>
            <p:spPr>
              <a:xfrm>
                <a:off x="5640090" y="280660"/>
                <a:ext cx="629916" cy="523220"/>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7964190" y="280660"/>
                <a:ext cx="638187"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oMath>
                  </m:oMathPara>
                </a14:m>
                <a:endParaRPr lang="en-CA" sz="2800" dirty="0"/>
              </a:p>
            </p:txBody>
          </p:sp>
        </mc:Choice>
        <mc:Fallback>
          <p:sp>
            <p:nvSpPr>
              <p:cNvPr id="7" name="TextBox 6"/>
              <p:cNvSpPr txBox="1">
                <a:spLocks noRot="1" noChangeAspect="1" noMove="1" noResize="1" noEditPoints="1" noAdjustHandles="1" noChangeArrowheads="1" noChangeShapeType="1" noTextEdit="1"/>
              </p:cNvSpPr>
              <p:nvPr/>
            </p:nvSpPr>
            <p:spPr>
              <a:xfrm>
                <a:off x="7964190" y="280660"/>
                <a:ext cx="638187" cy="523220"/>
              </a:xfrm>
              <a:prstGeom prst="rect">
                <a:avLst/>
              </a:prstGeom>
              <a:blipFill rotWithShape="1">
                <a:blip r:embed="rId4"/>
                <a:stretch>
                  <a:fillRect/>
                </a:stretch>
              </a:blipFill>
            </p:spPr>
            <p:txBody>
              <a:bodyPr/>
              <a:lstStyle/>
              <a:p>
                <a:r>
                  <a:rPr lang="en-CA">
                    <a:noFill/>
                  </a:rPr>
                  <a:t> </a:t>
                </a:r>
              </a:p>
            </p:txBody>
          </p:sp>
        </mc:Fallback>
      </mc:AlternateContent>
      <p:sp>
        <p:nvSpPr>
          <p:cNvPr id="3" name="Oval 2"/>
          <p:cNvSpPr/>
          <p:nvPr/>
        </p:nvSpPr>
        <p:spPr>
          <a:xfrm>
            <a:off x="6138606" y="411465"/>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701390" y="421600"/>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6270006" y="280660"/>
            <a:ext cx="15627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6810456" y="199355"/>
                <a:ext cx="503856"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CA" sz="2800" b="0" i="1" smtClean="0">
                          <a:latin typeface="Cambria Math"/>
                        </a:rPr>
                        <m:t>𝑑</m:t>
                      </m:r>
                    </m:oMath>
                  </m:oMathPara>
                </a14:m>
                <a:endParaRPr lang="en-CA" sz="2800" dirty="0"/>
              </a:p>
            </p:txBody>
          </p:sp>
        </mc:Choice>
        <mc:Fallback>
          <p:sp>
            <p:nvSpPr>
              <p:cNvPr id="12" name="TextBox 11"/>
              <p:cNvSpPr txBox="1">
                <a:spLocks noRot="1" noChangeAspect="1" noMove="1" noResize="1" noEditPoints="1" noAdjustHandles="1" noChangeArrowheads="1" noChangeShapeType="1" noTextEdit="1"/>
              </p:cNvSpPr>
              <p:nvPr/>
            </p:nvSpPr>
            <p:spPr>
              <a:xfrm>
                <a:off x="6810456" y="199355"/>
                <a:ext cx="503856" cy="523220"/>
              </a:xfrm>
              <a:prstGeom prst="rect">
                <a:avLst/>
              </a:prstGeom>
              <a:blipFill rotWithShape="1">
                <a:blip r:embed="rId5"/>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3.bp.blogspot.com/-7RODcAQ8Tcs/T-helPNS3RI/AAAAAAAAAIs/q1d6EbRjT_g/s1600/copper-wi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425" y="2570460"/>
            <a:ext cx="1349375" cy="1138536"/>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idx="4294967295"/>
          </p:nvPr>
        </p:nvSpPr>
        <p:spPr>
          <a:xfrm>
            <a:off x="0" y="0"/>
            <a:ext cx="9144000" cy="1009650"/>
          </a:xfrm>
        </p:spPr>
        <p:txBody>
          <a:bodyPr/>
          <a:lstStyle/>
          <a:p>
            <a:pPr eaLnBrk="1" hangingPunct="1"/>
            <a:r>
              <a:rPr lang="en-US" smtClean="0"/>
              <a:t>Conductors and Insulators</a:t>
            </a:r>
          </a:p>
        </p:txBody>
      </p:sp>
      <p:sp>
        <p:nvSpPr>
          <p:cNvPr id="208899" name="Rectangle 3"/>
          <p:cNvSpPr>
            <a:spLocks noGrp="1" noChangeArrowheads="1"/>
          </p:cNvSpPr>
          <p:nvPr>
            <p:ph type="body" idx="4294967295"/>
          </p:nvPr>
        </p:nvSpPr>
        <p:spPr>
          <a:xfrm>
            <a:off x="230188" y="852488"/>
            <a:ext cx="8524875" cy="5624512"/>
          </a:xfrm>
        </p:spPr>
        <p:txBody>
          <a:bodyPr/>
          <a:lstStyle/>
          <a:p>
            <a:pPr>
              <a:lnSpc>
                <a:spcPct val="90000"/>
              </a:lnSpc>
            </a:pPr>
            <a:r>
              <a:rPr lang="en-US" sz="2800" b="1" dirty="0" smtClean="0"/>
              <a:t>Conductors</a:t>
            </a:r>
            <a:r>
              <a:rPr lang="en-US" sz="2800" dirty="0" smtClean="0"/>
              <a:t>:  </a:t>
            </a:r>
            <a:r>
              <a:rPr lang="en-US" sz="2800" dirty="0" smtClean="0"/>
              <a:t>Materials in which one or more of the electrons in the outer shell of its atoms are not anchored to the nuclei of particular atoms but are free to wander in the material</a:t>
            </a:r>
          </a:p>
          <a:p>
            <a:pPr lvl="1">
              <a:lnSpc>
                <a:spcPct val="90000"/>
              </a:lnSpc>
            </a:pPr>
            <a:r>
              <a:rPr lang="en-US" sz="2400" dirty="0" smtClean="0"/>
              <a:t>Example: Metals such as copper and aluminum</a:t>
            </a:r>
          </a:p>
          <a:p>
            <a:pPr lvl="1">
              <a:lnSpc>
                <a:spcPct val="90000"/>
              </a:lnSpc>
            </a:pPr>
            <a:endParaRPr lang="en-US" sz="2400" dirty="0" smtClean="0"/>
          </a:p>
          <a:p>
            <a:pPr marL="457200" lvl="1" indent="0">
              <a:lnSpc>
                <a:spcPct val="90000"/>
              </a:lnSpc>
              <a:buNone/>
            </a:pPr>
            <a:endParaRPr lang="en-US" sz="2400" dirty="0" smtClean="0"/>
          </a:p>
          <a:p>
            <a:pPr>
              <a:lnSpc>
                <a:spcPct val="90000"/>
              </a:lnSpc>
            </a:pPr>
            <a:r>
              <a:rPr lang="en-US" sz="2800" b="1" dirty="0" smtClean="0"/>
              <a:t>Insulators: </a:t>
            </a:r>
            <a:r>
              <a:rPr lang="en-US" sz="2800" dirty="0" smtClean="0"/>
              <a:t>Materials in which electrons are tightly bound and belong to particular atoms and are not free to wander about among other atoms in the material, making them flow</a:t>
            </a:r>
          </a:p>
          <a:p>
            <a:pPr lvl="1">
              <a:lnSpc>
                <a:spcPct val="90000"/>
              </a:lnSpc>
            </a:pPr>
            <a:r>
              <a:rPr lang="en-US" sz="2400" dirty="0" smtClean="0"/>
              <a:t>Example: Rubber, glass</a:t>
            </a:r>
          </a:p>
          <a:p>
            <a:pPr>
              <a:lnSpc>
                <a:spcPct val="90000"/>
              </a:lnSpc>
            </a:pPr>
            <a:endParaRPr lang="en-US" sz="2800" dirty="0" smtClean="0"/>
          </a:p>
          <a:p>
            <a:pPr>
              <a:lnSpc>
                <a:spcPct val="90000"/>
              </a:lnSpc>
            </a:pPr>
            <a:endParaRPr lang="en-US" sz="2800" dirty="0" smtClean="0"/>
          </a:p>
        </p:txBody>
      </p:sp>
      <p:pic>
        <p:nvPicPr>
          <p:cNvPr id="23560" name="Picture 8" descr="http://img.tradeindia.com/fp/2/120/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5051424"/>
            <a:ext cx="1806575" cy="180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22_09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60"/>
          <a:stretch>
            <a:fillRect/>
          </a:stretch>
        </p:blipFill>
        <p:spPr bwMode="auto">
          <a:xfrm>
            <a:off x="5218113" y="2836863"/>
            <a:ext cx="3155950" cy="3743325"/>
          </a:xfrm>
          <a:prstGeom prst="rect">
            <a:avLst/>
          </a:prstGeom>
          <a:noFill/>
          <a:extLst>
            <a:ext uri="{909E8E84-426E-40DD-AFC4-6F175D3DCCD1}">
              <a14:hiddenFill xmlns:a14="http://schemas.microsoft.com/office/drawing/2010/main">
                <a:solidFill>
                  <a:srgbClr val="FFFFFF"/>
                </a:solidFill>
              </a14:hiddenFill>
            </a:ext>
          </a:extLst>
        </p:spPr>
      </p:pic>
      <p:sp>
        <p:nvSpPr>
          <p:cNvPr id="210947" name="Rectangle 3"/>
          <p:cNvSpPr>
            <a:spLocks noGrp="1" noChangeArrowheads="1"/>
          </p:cNvSpPr>
          <p:nvPr>
            <p:ph type="body" idx="4294967295"/>
          </p:nvPr>
        </p:nvSpPr>
        <p:spPr>
          <a:xfrm>
            <a:off x="292100" y="433388"/>
            <a:ext cx="8599487" cy="5624512"/>
          </a:xfrm>
        </p:spPr>
        <p:txBody>
          <a:bodyPr/>
          <a:lstStyle/>
          <a:p>
            <a:pPr eaLnBrk="1" hangingPunct="1"/>
            <a:r>
              <a:rPr lang="en-US" sz="3600" dirty="0" smtClean="0"/>
              <a:t>Charging by induction  </a:t>
            </a:r>
          </a:p>
          <a:p>
            <a:pPr lvl="1"/>
            <a:r>
              <a:rPr lang="en-US" dirty="0" smtClean="0"/>
              <a:t>If you bring a charged object </a:t>
            </a:r>
            <a:r>
              <a:rPr lang="en-US" i="1" dirty="0" smtClean="0"/>
              <a:t>near a  conducting surface, electrons are made to </a:t>
            </a:r>
            <a:r>
              <a:rPr lang="en-US" dirty="0" smtClean="0"/>
              <a:t>move in the surface material, even without physical contact.</a:t>
            </a:r>
          </a:p>
        </p:txBody>
      </p:sp>
      <p:sp>
        <p:nvSpPr>
          <p:cNvPr id="6" name="Rectangle 3"/>
          <p:cNvSpPr txBox="1">
            <a:spLocks noChangeArrowheads="1"/>
          </p:cNvSpPr>
          <p:nvPr/>
        </p:nvSpPr>
        <p:spPr bwMode="auto">
          <a:xfrm>
            <a:off x="292100" y="3048000"/>
            <a:ext cx="4924425" cy="3338513"/>
          </a:xfrm>
          <a:prstGeom prst="rect">
            <a:avLst/>
          </a:prstGeom>
          <a:noFill/>
          <a:ln w="9525">
            <a:noFill/>
            <a:miter lim="800000"/>
            <a:headEnd/>
            <a:tailEnd/>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20000"/>
              </a:spcBef>
              <a:buFontTx/>
              <a:buChar char="–"/>
            </a:pPr>
            <a:r>
              <a:rPr lang="en-US" sz="2800" dirty="0"/>
              <a:t>Example:  The negative charge at the bottom of the cloud induces a positive charge on the buildings below.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9" descr="22_11_Figure"/>
          <p:cNvPicPr>
            <a:picLocks noChangeAspect="1" noChangeArrowheads="1"/>
          </p:cNvPicPr>
          <p:nvPr/>
        </p:nvPicPr>
        <p:blipFill>
          <a:blip r:embed="rId2" cstate="print">
            <a:extLst>
              <a:ext uri="{28A0092B-C50C-407E-A947-70E740481C1C}">
                <a14:useLocalDpi xmlns:a14="http://schemas.microsoft.com/office/drawing/2010/main" val="0"/>
              </a:ext>
            </a:extLst>
          </a:blip>
          <a:srcRect b="4440"/>
          <a:stretch>
            <a:fillRect/>
          </a:stretch>
        </p:blipFill>
        <p:spPr bwMode="auto">
          <a:xfrm>
            <a:off x="5119688" y="3883025"/>
            <a:ext cx="3851275" cy="1800225"/>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31747" name="Rectangle 3"/>
          <p:cNvSpPr>
            <a:spLocks noGrp="1" noChangeArrowheads="1"/>
          </p:cNvSpPr>
          <p:nvPr>
            <p:ph type="body" idx="4294967295"/>
          </p:nvPr>
        </p:nvSpPr>
        <p:spPr>
          <a:xfrm>
            <a:off x="230188" y="852488"/>
            <a:ext cx="8524875" cy="1995487"/>
          </a:xfrm>
        </p:spPr>
        <p:txBody>
          <a:bodyPr/>
          <a:lstStyle/>
          <a:p>
            <a:r>
              <a:rPr lang="en-US" sz="2400" dirty="0" smtClean="0"/>
              <a:t>One side of the atom or molecule is induced into becoming more negative (or positive) than the opposite side. The atom or molecule is said to be </a:t>
            </a:r>
            <a:r>
              <a:rPr lang="en-US" sz="2400" b="1" dirty="0" smtClean="0"/>
              <a:t>electrically polarized.</a:t>
            </a:r>
            <a:endParaRPr lang="en-US" sz="1800" dirty="0" smtClean="0"/>
          </a:p>
        </p:txBody>
      </p:sp>
      <p:sp>
        <p:nvSpPr>
          <p:cNvPr id="5" name="Rectangle 3"/>
          <p:cNvSpPr txBox="1">
            <a:spLocks noChangeArrowheads="1"/>
          </p:cNvSpPr>
          <p:nvPr/>
        </p:nvSpPr>
        <p:spPr bwMode="auto">
          <a:xfrm>
            <a:off x="258763" y="2009775"/>
            <a:ext cx="8629650" cy="94297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mn-lt"/>
              </a:rPr>
              <a:t>An electron buzzing around the atomic nucleus produces an electron cloud.</a:t>
            </a:r>
            <a:endParaRPr lang="en-US" sz="2000" kern="0" dirty="0">
              <a:latin typeface="+mn-lt"/>
            </a:endParaRPr>
          </a:p>
        </p:txBody>
      </p:sp>
      <p:sp>
        <p:nvSpPr>
          <p:cNvPr id="6" name="Rectangle 3"/>
          <p:cNvSpPr txBox="1">
            <a:spLocks noChangeArrowheads="1"/>
          </p:cNvSpPr>
          <p:nvPr/>
        </p:nvSpPr>
        <p:spPr bwMode="auto">
          <a:xfrm>
            <a:off x="184150" y="2881313"/>
            <a:ext cx="4767263" cy="3563937"/>
          </a:xfrm>
          <a:prstGeom prst="rect">
            <a:avLst/>
          </a:prstGeom>
          <a:noFill/>
          <a:ln w="9525">
            <a:noFill/>
            <a:miter lim="800000"/>
            <a:headEnd/>
            <a:tailEnd/>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200" dirty="0"/>
              <a:t>a. The center of the negative cloud normally coincides with the center of the positive nucleus in an atom. </a:t>
            </a:r>
          </a:p>
          <a:p>
            <a:pPr>
              <a:spcBef>
                <a:spcPct val="20000"/>
              </a:spcBef>
            </a:pPr>
            <a:r>
              <a:rPr lang="en-US" sz="2200" dirty="0"/>
              <a:t>b. When an external negative charge is brought nearby to the right, the electron cloud is distorted so that the centers of negative and positive charge no longer coincide. The atom is now electrically polarized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22_1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087938" y="1435100"/>
            <a:ext cx="3876675" cy="330517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5" name="Rectangle 3"/>
          <p:cNvSpPr txBox="1">
            <a:spLocks noChangeArrowheads="1"/>
          </p:cNvSpPr>
          <p:nvPr/>
        </p:nvSpPr>
        <p:spPr bwMode="auto">
          <a:xfrm>
            <a:off x="244475" y="1049338"/>
            <a:ext cx="5032375" cy="5246687"/>
          </a:xfrm>
          <a:prstGeom prst="rect">
            <a:avLst/>
          </a:prstGeom>
          <a:noFill/>
          <a:ln w="9525">
            <a:noFill/>
            <a:miter lim="800000"/>
            <a:headEnd/>
            <a:tailEnd/>
          </a:ln>
        </p:spPr>
        <p:txBody>
          <a:bodyPr/>
          <a:lstStyle>
            <a:lvl1pPr marL="225425" indent="-2254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dirty="0"/>
              <a:t>If the charged rod is negative, then the positive part of the atom or molecule is tugged in a direction toward the rod, and the negative side of the atom or molecule is pushed in a direction away from the rod. </a:t>
            </a:r>
          </a:p>
          <a:p>
            <a:pPr eaLnBrk="1" hangingPunct="1">
              <a:buFont typeface="Arial" charset="0"/>
              <a:buChar char="•"/>
            </a:pPr>
            <a:r>
              <a:rPr lang="en-US" sz="2400" dirty="0"/>
              <a:t>The positive and negative parts of the atoms and molecules become aligned. They are electrically polarized.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descr="22_13_Figure"/>
          <p:cNvPicPr>
            <a:picLocks noChangeAspect="1" noChangeArrowheads="1"/>
          </p:cNvPicPr>
          <p:nvPr/>
        </p:nvPicPr>
        <p:blipFill>
          <a:blip r:embed="rId2" cstate="print">
            <a:extLst>
              <a:ext uri="{28A0092B-C50C-407E-A947-70E740481C1C}">
                <a14:useLocalDpi xmlns:a14="http://schemas.microsoft.com/office/drawing/2010/main" val="0"/>
              </a:ext>
            </a:extLst>
          </a:blip>
          <a:srcRect b="5775"/>
          <a:stretch>
            <a:fillRect/>
          </a:stretch>
        </p:blipFill>
        <p:spPr bwMode="auto">
          <a:xfrm>
            <a:off x="4656138" y="2852738"/>
            <a:ext cx="4324350" cy="133985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33795" name="Rectangle 3"/>
          <p:cNvSpPr txBox="1">
            <a:spLocks noChangeArrowheads="1"/>
          </p:cNvSpPr>
          <p:nvPr/>
        </p:nvSpPr>
        <p:spPr bwMode="auto">
          <a:xfrm>
            <a:off x="244475" y="1049338"/>
            <a:ext cx="4418013"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dirty="0"/>
              <a:t>When a charged comb is brought nearby, molecules in the paper are polarized. </a:t>
            </a:r>
          </a:p>
          <a:p>
            <a:pPr eaLnBrk="1" hangingPunct="1">
              <a:buFont typeface="Arial" charset="0"/>
              <a:buChar char="•"/>
            </a:pPr>
            <a:endParaRPr lang="en-US" sz="2400" dirty="0"/>
          </a:p>
          <a:p>
            <a:pPr eaLnBrk="1" hangingPunct="1">
              <a:buFont typeface="Arial" charset="0"/>
              <a:buChar char="•"/>
            </a:pPr>
            <a:r>
              <a:rPr lang="en-US" sz="2400" dirty="0"/>
              <a:t>The sign of charge closest to the comb is opposite to the comb’s charge. </a:t>
            </a:r>
          </a:p>
          <a:p>
            <a:pPr eaLnBrk="1" hangingPunct="1">
              <a:buFont typeface="Arial" charset="0"/>
              <a:buChar char="•"/>
            </a:pPr>
            <a:endParaRPr lang="en-US" sz="2400" dirty="0"/>
          </a:p>
          <a:p>
            <a:pPr eaLnBrk="1" hangingPunct="1">
              <a:buFont typeface="Arial" charset="0"/>
              <a:buChar char="•"/>
            </a:pPr>
            <a:r>
              <a:rPr lang="en-US" sz="2400" dirty="0"/>
              <a:t>Charges of the same sign are slightly more distant. Closeness wins, and the bits of paper experience a net attraction.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1009650"/>
          </a:xfrm>
        </p:spPr>
        <p:txBody>
          <a:bodyPr/>
          <a:lstStyle/>
          <a:p>
            <a:pPr eaLnBrk="1" hangingPunct="1"/>
            <a:r>
              <a:rPr lang="en-US" smtClean="0"/>
              <a:t>Charge Polarization</a:t>
            </a:r>
          </a:p>
        </p:txBody>
      </p:sp>
      <p:sp>
        <p:nvSpPr>
          <p:cNvPr id="34819" name="Rectangle 3"/>
          <p:cNvSpPr txBox="1">
            <a:spLocks noChangeArrowheads="1"/>
          </p:cNvSpPr>
          <p:nvPr/>
        </p:nvSpPr>
        <p:spPr bwMode="auto">
          <a:xfrm>
            <a:off x="0" y="914400"/>
            <a:ext cx="4897438"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dirty="0"/>
              <a:t>Rub an inflated balloon on your hair, and it becomes charged. </a:t>
            </a:r>
          </a:p>
          <a:p>
            <a:pPr eaLnBrk="1" hangingPunct="1">
              <a:buFont typeface="Arial" charset="0"/>
              <a:buChar char="•"/>
            </a:pPr>
            <a:endParaRPr lang="en-US" sz="2400" dirty="0"/>
          </a:p>
          <a:p>
            <a:pPr eaLnBrk="1" hangingPunct="1">
              <a:buFont typeface="Arial" charset="0"/>
              <a:buChar char="•"/>
            </a:pPr>
            <a:r>
              <a:rPr lang="en-US" sz="2400" dirty="0"/>
              <a:t>Place the balloon against the wall, and it sticks. </a:t>
            </a:r>
          </a:p>
          <a:p>
            <a:pPr eaLnBrk="1" hangingPunct="1">
              <a:buFont typeface="Arial" charset="0"/>
              <a:buChar char="•"/>
            </a:pPr>
            <a:endParaRPr lang="en-US" sz="2400" dirty="0"/>
          </a:p>
          <a:p>
            <a:pPr eaLnBrk="1" hangingPunct="1">
              <a:buFont typeface="Arial" charset="0"/>
              <a:buChar char="•"/>
            </a:pPr>
            <a:r>
              <a:rPr lang="en-US" sz="2400" dirty="0"/>
              <a:t>This is because the charge on the balloon induces an opposite surface charge on the wall. </a:t>
            </a:r>
          </a:p>
          <a:p>
            <a:pPr eaLnBrk="1" hangingPunct="1">
              <a:buFont typeface="Arial" charset="0"/>
              <a:buChar char="•"/>
            </a:pPr>
            <a:endParaRPr lang="en-US" sz="2400" dirty="0"/>
          </a:p>
          <a:p>
            <a:pPr eaLnBrk="1" hangingPunct="1">
              <a:buFont typeface="Arial" charset="0"/>
              <a:buChar char="•"/>
            </a:pPr>
            <a:r>
              <a:rPr lang="en-US" sz="2400" dirty="0"/>
              <a:t>Again, closeness wins, for the charge on the balloon is slightly closer to the opposite induced charge than to the charge of same sign</a:t>
            </a:r>
          </a:p>
        </p:txBody>
      </p:sp>
      <p:pic>
        <p:nvPicPr>
          <p:cNvPr id="34823" name="Picture 7" descr="22_14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013325" y="1468438"/>
            <a:ext cx="3984625" cy="390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22_17_FigureB"/>
          <p:cNvPicPr>
            <a:picLocks noChangeAspect="1" noChangeArrowheads="1"/>
          </p:cNvPicPr>
          <p:nvPr/>
        </p:nvPicPr>
        <p:blipFill>
          <a:blip r:embed="rId2" cstate="print">
            <a:extLst>
              <a:ext uri="{28A0092B-C50C-407E-A947-70E740481C1C}">
                <a14:useLocalDpi xmlns:a14="http://schemas.microsoft.com/office/drawing/2010/main" val="0"/>
              </a:ext>
            </a:extLst>
          </a:blip>
          <a:srcRect b="2942"/>
          <a:stretch>
            <a:fillRect/>
          </a:stretch>
        </p:blipFill>
        <p:spPr bwMode="auto">
          <a:xfrm>
            <a:off x="5018088" y="4044950"/>
            <a:ext cx="2584450" cy="266065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smtClean="0"/>
              <a:t>Electric Field</a:t>
            </a:r>
          </a:p>
        </p:txBody>
      </p:sp>
      <p:sp>
        <p:nvSpPr>
          <p:cNvPr id="36867" name="Rectangle 3"/>
          <p:cNvSpPr>
            <a:spLocks noGrp="1" noChangeArrowheads="1"/>
          </p:cNvSpPr>
          <p:nvPr>
            <p:ph type="body" idx="1"/>
          </p:nvPr>
        </p:nvSpPr>
        <p:spPr/>
        <p:txBody>
          <a:bodyPr/>
          <a:lstStyle/>
          <a:p>
            <a:pPr>
              <a:lnSpc>
                <a:spcPct val="90000"/>
              </a:lnSpc>
            </a:pPr>
            <a:r>
              <a:rPr lang="en-US" sz="2800" dirty="0" smtClean="0"/>
              <a:t>Space </a:t>
            </a:r>
            <a:r>
              <a:rPr lang="en-US" sz="2800" dirty="0" smtClean="0"/>
              <a:t>surrounding an electric charge (an energetic aura)</a:t>
            </a:r>
          </a:p>
          <a:p>
            <a:pPr>
              <a:lnSpc>
                <a:spcPct val="90000"/>
              </a:lnSpc>
            </a:pPr>
            <a:r>
              <a:rPr lang="en-US" sz="2800" dirty="0" smtClean="0"/>
              <a:t>Describes electric force</a:t>
            </a:r>
          </a:p>
          <a:p>
            <a:pPr>
              <a:lnSpc>
                <a:spcPct val="90000"/>
              </a:lnSpc>
            </a:pPr>
            <a:r>
              <a:rPr lang="en-US" sz="2800" dirty="0" smtClean="0"/>
              <a:t>Around a charged particle obeys inverse-square law</a:t>
            </a:r>
          </a:p>
          <a:p>
            <a:pPr>
              <a:lnSpc>
                <a:spcPct val="90000"/>
              </a:lnSpc>
            </a:pPr>
            <a:r>
              <a:rPr lang="en-US" sz="2800" dirty="0" smtClean="0"/>
              <a:t>Force per unit charge</a:t>
            </a:r>
          </a:p>
          <a:p>
            <a:pPr>
              <a:lnSpc>
                <a:spcPct val="90000"/>
              </a:lnSpc>
              <a:buFontTx/>
              <a:buNone/>
            </a:pPr>
            <a:endParaRPr lang="en-US" sz="1800" dirty="0" smtClean="0"/>
          </a:p>
          <a:p>
            <a:pPr>
              <a:lnSpc>
                <a:spcPct val="90000"/>
              </a:lnSpc>
              <a:buFontTx/>
              <a:buNone/>
            </a:pPr>
            <a:endParaRPr lang="en-US" sz="1800" dirty="0" smtClean="0"/>
          </a:p>
          <a:p>
            <a:pPr>
              <a:lnSpc>
                <a:spcPct val="90000"/>
              </a:lnSpc>
              <a:buFontTx/>
              <a:buNone/>
            </a:pPr>
            <a:r>
              <a:rPr lang="en-US" sz="1800" dirty="0" smtClean="0"/>
              <a:t/>
            </a:r>
            <a:br>
              <a:rPr lang="en-US" sz="1800" dirty="0" smtClean="0"/>
            </a:b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Electric Field</a:t>
            </a:r>
          </a:p>
        </p:txBody>
      </p:sp>
      <p:sp>
        <p:nvSpPr>
          <p:cNvPr id="37891" name="Rectangle 3"/>
          <p:cNvSpPr>
            <a:spLocks noGrp="1" noChangeArrowheads="1"/>
          </p:cNvSpPr>
          <p:nvPr>
            <p:ph type="body" idx="1"/>
          </p:nvPr>
        </p:nvSpPr>
        <p:spPr/>
        <p:txBody>
          <a:bodyPr/>
          <a:lstStyle/>
          <a:p>
            <a:pPr>
              <a:buFontTx/>
              <a:buNone/>
            </a:pPr>
            <a:r>
              <a:rPr lang="en-US" dirty="0" smtClean="0"/>
              <a:t>Electric field direction</a:t>
            </a:r>
          </a:p>
          <a:p>
            <a:r>
              <a:rPr lang="en-US" sz="2800" dirty="0" smtClean="0"/>
              <a:t>Same direction as the force on a positive charge</a:t>
            </a:r>
          </a:p>
          <a:p>
            <a:r>
              <a:rPr lang="en-US" sz="2800" dirty="0" smtClean="0"/>
              <a:t>Opposite direction to the force on an electron</a:t>
            </a:r>
          </a:p>
          <a:p>
            <a:endParaRPr lang="en-US" sz="2800" dirty="0" smtClean="0"/>
          </a:p>
          <a:p>
            <a:endParaRPr lang="en-US" sz="2800" dirty="0" smtClean="0"/>
          </a:p>
          <a:p>
            <a:endParaRPr lang="en-US" sz="2800" dirty="0" smtClean="0"/>
          </a:p>
          <a:p>
            <a:endParaRPr lang="en-US" sz="2800" dirty="0" smtClean="0"/>
          </a:p>
          <a:p>
            <a:pPr>
              <a:buFontTx/>
              <a:buNone/>
            </a:pPr>
            <a:r>
              <a:rPr lang="en-US" sz="2800" dirty="0" smtClean="0"/>
              <a:t>	</a:t>
            </a:r>
          </a:p>
        </p:txBody>
      </p:sp>
      <p:pic>
        <p:nvPicPr>
          <p:cNvPr id="37895" name="Picture 7" descr="22_18_FigureA"/>
          <p:cNvPicPr>
            <a:picLocks noChangeAspect="1" noChangeArrowheads="1"/>
          </p:cNvPicPr>
          <p:nvPr/>
        </p:nvPicPr>
        <p:blipFill>
          <a:blip r:embed="rId2" cstate="print">
            <a:extLst>
              <a:ext uri="{28A0092B-C50C-407E-A947-70E740481C1C}">
                <a14:useLocalDpi xmlns:a14="http://schemas.microsoft.com/office/drawing/2010/main" val="0"/>
              </a:ext>
            </a:extLst>
          </a:blip>
          <a:srcRect b="4507"/>
          <a:stretch>
            <a:fillRect/>
          </a:stretch>
        </p:blipFill>
        <p:spPr bwMode="auto">
          <a:xfrm>
            <a:off x="2965450" y="3370263"/>
            <a:ext cx="3213100" cy="328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792162"/>
          </a:xfrm>
        </p:spPr>
        <p:txBody>
          <a:bodyPr/>
          <a:lstStyle/>
          <a:p>
            <a:r>
              <a:rPr lang="en-US" dirty="0" smtClean="0"/>
              <a:t>Electric Potential</a:t>
            </a:r>
          </a:p>
        </p:txBody>
      </p:sp>
      <p:sp>
        <p:nvSpPr>
          <p:cNvPr id="39939" name="Rectangle 3"/>
          <p:cNvSpPr>
            <a:spLocks noGrp="1" noChangeArrowheads="1"/>
          </p:cNvSpPr>
          <p:nvPr>
            <p:ph type="body" idx="1"/>
          </p:nvPr>
        </p:nvSpPr>
        <p:spPr>
          <a:xfrm>
            <a:off x="457200" y="895350"/>
            <a:ext cx="8229600" cy="4525963"/>
          </a:xfrm>
        </p:spPr>
        <p:txBody>
          <a:bodyPr/>
          <a:lstStyle/>
          <a:p>
            <a:pPr>
              <a:buFontTx/>
              <a:buNone/>
            </a:pPr>
            <a:r>
              <a:rPr lang="en-US" dirty="0" smtClean="0"/>
              <a:t>Electric potential energy</a:t>
            </a:r>
          </a:p>
          <a:p>
            <a:r>
              <a:rPr lang="en-US" sz="2800" dirty="0" smtClean="0"/>
              <a:t>Energy possessed by a charged particle due to  its location in an electric field. Work is required to push a charged particle against the electric field of a charged body.</a:t>
            </a:r>
          </a:p>
          <a:p>
            <a:endParaRPr lang="en-US" dirty="0" smtClean="0"/>
          </a:p>
          <a:p>
            <a:endParaRPr lang="en-US" dirty="0" smtClean="0"/>
          </a:p>
        </p:txBody>
      </p:sp>
      <p:pic>
        <p:nvPicPr>
          <p:cNvPr id="39943" name="Picture 7" descr="22_24_Figure"/>
          <p:cNvPicPr>
            <a:picLocks noChangeAspect="1" noChangeArrowheads="1"/>
          </p:cNvPicPr>
          <p:nvPr/>
        </p:nvPicPr>
        <p:blipFill>
          <a:blip r:embed="rId2" cstate="print">
            <a:extLst>
              <a:ext uri="{28A0092B-C50C-407E-A947-70E740481C1C}">
                <a14:useLocalDpi xmlns:a14="http://schemas.microsoft.com/office/drawing/2010/main" val="0"/>
              </a:ext>
            </a:extLst>
          </a:blip>
          <a:srcRect b="4164"/>
          <a:stretch>
            <a:fillRect/>
          </a:stretch>
        </p:blipFill>
        <p:spPr bwMode="auto">
          <a:xfrm>
            <a:off x="932410" y="3295650"/>
            <a:ext cx="7171055" cy="3371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2_01_Figure"/>
          <p:cNvPicPr>
            <a:picLocks noChangeAspect="1" noChangeArrowheads="1"/>
          </p:cNvPicPr>
          <p:nvPr/>
        </p:nvPicPr>
        <p:blipFill>
          <a:blip r:embed="rId2">
            <a:extLst>
              <a:ext uri="{28A0092B-C50C-407E-A947-70E740481C1C}">
                <a14:useLocalDpi xmlns:a14="http://schemas.microsoft.com/office/drawing/2010/main" val="0"/>
              </a:ext>
            </a:extLst>
          </a:blip>
          <a:srcRect b="5644"/>
          <a:stretch>
            <a:fillRect/>
          </a:stretch>
        </p:blipFill>
        <p:spPr bwMode="auto">
          <a:xfrm>
            <a:off x="296863" y="4151313"/>
            <a:ext cx="8548687" cy="233521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456406" y="160338"/>
            <a:ext cx="8229600" cy="735012"/>
          </a:xfrm>
        </p:spPr>
        <p:txBody>
          <a:bodyPr/>
          <a:lstStyle/>
          <a:p>
            <a:r>
              <a:rPr lang="en-US" dirty="0" smtClean="0"/>
              <a:t>Electric Force and Charges</a:t>
            </a:r>
          </a:p>
        </p:txBody>
      </p:sp>
      <p:sp>
        <p:nvSpPr>
          <p:cNvPr id="8195" name="Rectangle 3"/>
          <p:cNvSpPr>
            <a:spLocks noGrp="1" noChangeArrowheads="1"/>
          </p:cNvSpPr>
          <p:nvPr>
            <p:ph type="body" idx="1"/>
          </p:nvPr>
        </p:nvSpPr>
        <p:spPr>
          <a:xfrm>
            <a:off x="456406" y="1009650"/>
            <a:ext cx="8229600" cy="4525963"/>
          </a:xfrm>
        </p:spPr>
        <p:txBody>
          <a:bodyPr/>
          <a:lstStyle/>
          <a:p>
            <a:r>
              <a:rPr lang="en-US" dirty="0" smtClean="0"/>
              <a:t>When two objects have electric charges, there is a long-range force between them called the </a:t>
            </a:r>
            <a:r>
              <a:rPr lang="en-US" b="1" dirty="0" smtClean="0"/>
              <a:t>electric force</a:t>
            </a:r>
            <a:r>
              <a:rPr lang="en-US" dirty="0" smtClean="0"/>
              <a:t>.</a:t>
            </a:r>
          </a:p>
          <a:p>
            <a:r>
              <a:rPr lang="en-US" dirty="0" smtClean="0"/>
              <a:t>The </a:t>
            </a:r>
            <a:r>
              <a:rPr lang="en-US" dirty="0" smtClean="0"/>
              <a:t>rule </a:t>
            </a:r>
            <a:r>
              <a:rPr lang="en-US" dirty="0" smtClean="0"/>
              <a:t>for the electric force is:</a:t>
            </a:r>
            <a:endParaRPr lang="en-US" dirty="0" smtClean="0"/>
          </a:p>
          <a:p>
            <a:pPr marL="0" indent="0" algn="ctr">
              <a:buNone/>
            </a:pPr>
            <a:r>
              <a:rPr lang="en-US" sz="2800" dirty="0" smtClean="0"/>
              <a:t>Opposite charges attract one another; </a:t>
            </a:r>
          </a:p>
          <a:p>
            <a:pPr marL="0" indent="0" algn="ctr">
              <a:buNone/>
            </a:pPr>
            <a:r>
              <a:rPr lang="en-US" sz="2800" dirty="0" smtClean="0"/>
              <a:t>	like charges repel.</a:t>
            </a:r>
          </a:p>
          <a:p>
            <a:endParaRPr lang="en-US" dirty="0" smtClean="0"/>
          </a:p>
          <a:p>
            <a:endParaRPr lang="en-US" dirty="0" smtClean="0"/>
          </a:p>
          <a:p>
            <a:endParaRPr lang="en-US" dirty="0" smtClean="0"/>
          </a:p>
          <a:p>
            <a:endParaRPr lang="en-US" dirty="0" smtClean="0"/>
          </a:p>
          <a:p>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9" name="Picture 9" descr="22_23_Figure"/>
          <p:cNvPicPr>
            <a:picLocks noChangeAspect="1" noChangeArrowheads="1"/>
          </p:cNvPicPr>
          <p:nvPr/>
        </p:nvPicPr>
        <p:blipFill>
          <a:blip r:embed="rId2">
            <a:extLst>
              <a:ext uri="{28A0092B-C50C-407E-A947-70E740481C1C}">
                <a14:useLocalDpi xmlns:a14="http://schemas.microsoft.com/office/drawing/2010/main" val="0"/>
              </a:ext>
            </a:extLst>
          </a:blip>
          <a:srcRect b="2942"/>
          <a:stretch>
            <a:fillRect/>
          </a:stretch>
        </p:blipFill>
        <p:spPr bwMode="auto">
          <a:xfrm>
            <a:off x="5654675" y="617537"/>
            <a:ext cx="3489325" cy="4689475"/>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a:xfrm>
            <a:off x="457200" y="274638"/>
            <a:ext cx="4914900" cy="1143000"/>
          </a:xfrm>
        </p:spPr>
        <p:txBody>
          <a:bodyPr/>
          <a:lstStyle/>
          <a:p>
            <a:r>
              <a:rPr lang="en-US" smtClean="0"/>
              <a:t>Electric Potential</a:t>
            </a:r>
          </a:p>
        </p:txBody>
      </p:sp>
      <p:sp>
        <p:nvSpPr>
          <p:cNvPr id="40965" name="Text Box 5"/>
          <p:cNvSpPr txBox="1">
            <a:spLocks noChangeArrowheads="1"/>
          </p:cNvSpPr>
          <p:nvPr/>
        </p:nvSpPr>
        <p:spPr bwMode="auto">
          <a:xfrm>
            <a:off x="247650" y="1264235"/>
            <a:ext cx="51244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eaLnBrk="1" hangingPunct="1">
              <a:spcBef>
                <a:spcPct val="50000"/>
              </a:spcBef>
              <a:buAutoNum type="alphaLcParenBoth"/>
            </a:pPr>
            <a:r>
              <a:rPr lang="en-US" sz="2800" dirty="0" smtClean="0"/>
              <a:t>The </a:t>
            </a:r>
            <a:r>
              <a:rPr lang="en-US" sz="2800" dirty="0"/>
              <a:t>spring has more elastic PE when compressed</a:t>
            </a:r>
            <a:r>
              <a:rPr lang="en-US" sz="2800" dirty="0" smtClean="0"/>
              <a:t>.</a:t>
            </a:r>
          </a:p>
          <a:p>
            <a:pPr marL="514350" indent="-514350" eaLnBrk="1" hangingPunct="1">
              <a:spcBef>
                <a:spcPct val="50000"/>
              </a:spcBef>
              <a:buAutoNum type="alphaLcParenBoth"/>
            </a:pPr>
            <a:endParaRPr lang="en-US" sz="2800" dirty="0"/>
          </a:p>
          <a:p>
            <a:pPr marL="514350" indent="-514350" eaLnBrk="1" hangingPunct="1">
              <a:spcBef>
                <a:spcPct val="50000"/>
              </a:spcBef>
              <a:buAutoNum type="alphaLcParenBoth"/>
            </a:pPr>
            <a:endParaRPr lang="en-US" sz="2800" dirty="0" smtClean="0"/>
          </a:p>
          <a:p>
            <a:pPr marL="514350" indent="-514350" eaLnBrk="1" hangingPunct="1">
              <a:spcBef>
                <a:spcPct val="50000"/>
              </a:spcBef>
              <a:buAutoNum type="alphaLcParenBoth"/>
            </a:pPr>
            <a:r>
              <a:rPr lang="en-US" sz="2800" dirty="0" smtClean="0"/>
              <a:t> The </a:t>
            </a:r>
            <a:r>
              <a:rPr lang="en-US" sz="2800" dirty="0"/>
              <a:t>small charge similarly has more PE when pushed closer to the charged sphere. In both cases, the increased PE is the result of work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Electric Potential</a:t>
            </a:r>
          </a:p>
        </p:txBody>
      </p:sp>
      <p:sp>
        <p:nvSpPr>
          <p:cNvPr id="2052" name="Rectangle 3"/>
          <p:cNvSpPr>
            <a:spLocks noGrp="1" noChangeArrowheads="1"/>
          </p:cNvSpPr>
          <p:nvPr>
            <p:ph type="body" idx="1"/>
          </p:nvPr>
        </p:nvSpPr>
        <p:spPr/>
        <p:txBody>
          <a:bodyPr/>
          <a:lstStyle/>
          <a:p>
            <a:pPr>
              <a:buFontTx/>
              <a:buNone/>
            </a:pPr>
            <a:r>
              <a:rPr lang="en-US" dirty="0" smtClean="0"/>
              <a:t>Electric potential (voltage)</a:t>
            </a:r>
          </a:p>
          <a:p>
            <a:r>
              <a:rPr lang="en-US" sz="2800" dirty="0" smtClean="0"/>
              <a:t>Energy </a:t>
            </a:r>
            <a:r>
              <a:rPr lang="en-US" sz="2800" i="1" dirty="0" smtClean="0"/>
              <a:t>per charge</a:t>
            </a:r>
            <a:r>
              <a:rPr lang="en-US" sz="2800" dirty="0" smtClean="0"/>
              <a:t> possessed by a charged particle due to its location</a:t>
            </a:r>
          </a:p>
          <a:p>
            <a:r>
              <a:rPr lang="en-US" sz="2800" dirty="0" smtClean="0"/>
              <a:t>May be called </a:t>
            </a:r>
            <a:r>
              <a:rPr lang="en-US" sz="2800" i="1" dirty="0" smtClean="0"/>
              <a:t>voltage</a:t>
            </a:r>
            <a:r>
              <a:rPr lang="en-US" sz="2800" dirty="0" smtClean="0"/>
              <a:t>—potential energy per charge</a:t>
            </a:r>
          </a:p>
          <a:p>
            <a:r>
              <a:rPr lang="en-US" sz="2800" dirty="0" smtClean="0"/>
              <a:t>In equation form: </a:t>
            </a:r>
          </a:p>
        </p:txBody>
      </p:sp>
      <p:grpSp>
        <p:nvGrpSpPr>
          <p:cNvPr id="2123" name="Group 75"/>
          <p:cNvGrpSpPr>
            <a:grpSpLocks/>
          </p:cNvGrpSpPr>
          <p:nvPr/>
        </p:nvGrpSpPr>
        <p:grpSpPr bwMode="auto">
          <a:xfrm>
            <a:off x="1174750" y="4641850"/>
            <a:ext cx="7207250" cy="876300"/>
            <a:chOff x="740" y="2924"/>
            <a:chExt cx="4540" cy="552"/>
          </a:xfrm>
        </p:grpSpPr>
        <p:sp>
          <p:nvSpPr>
            <p:cNvPr id="2121" name="Rectangle 2"/>
            <p:cNvSpPr>
              <a:spLocks noChangeArrowheads="1"/>
            </p:cNvSpPr>
            <p:nvPr/>
          </p:nvSpPr>
          <p:spPr bwMode="auto">
            <a:xfrm>
              <a:off x="2642" y="2924"/>
              <a:ext cx="263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electric potential energy</a:t>
              </a:r>
            </a:p>
          </p:txBody>
        </p:sp>
        <p:sp>
          <p:nvSpPr>
            <p:cNvPr id="2118" name="Rectangle 2"/>
            <p:cNvSpPr>
              <a:spLocks noChangeArrowheads="1"/>
            </p:cNvSpPr>
            <p:nvPr/>
          </p:nvSpPr>
          <p:spPr bwMode="auto">
            <a:xfrm>
              <a:off x="740" y="3021"/>
              <a:ext cx="19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dirty="0">
                  <a:solidFill>
                    <a:schemeClr val="tx2"/>
                  </a:solidFill>
                </a:rPr>
                <a:t>Electric potential </a:t>
              </a:r>
              <a:r>
                <a:rPr lang="en-US" sz="2800" dirty="0">
                  <a:solidFill>
                    <a:schemeClr val="tx2"/>
                  </a:solidFill>
                  <a:sym typeface="Symbol" pitchFamily="48" charset="2"/>
                </a:rPr>
                <a:t></a:t>
              </a:r>
              <a:endParaRPr lang="en-US" sz="2800" dirty="0">
                <a:solidFill>
                  <a:schemeClr val="tx2"/>
                </a:solidFill>
              </a:endParaRPr>
            </a:p>
          </p:txBody>
        </p:sp>
        <p:sp>
          <p:nvSpPr>
            <p:cNvPr id="2119" name="Rectangle 2"/>
            <p:cNvSpPr>
              <a:spLocks noChangeArrowheads="1"/>
            </p:cNvSpPr>
            <p:nvPr/>
          </p:nvSpPr>
          <p:spPr bwMode="auto">
            <a:xfrm>
              <a:off x="2950" y="3182"/>
              <a:ext cx="19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amount of charge</a:t>
              </a:r>
            </a:p>
          </p:txBody>
        </p:sp>
        <p:sp>
          <p:nvSpPr>
            <p:cNvPr id="2120" name="Line 72"/>
            <p:cNvSpPr>
              <a:spLocks noChangeShapeType="1"/>
            </p:cNvSpPr>
            <p:nvPr/>
          </p:nvSpPr>
          <p:spPr bwMode="auto">
            <a:xfrm>
              <a:off x="2686" y="3207"/>
              <a:ext cx="24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92075"/>
            <a:ext cx="8229600" cy="1143000"/>
          </a:xfrm>
        </p:spPr>
        <p:txBody>
          <a:bodyPr/>
          <a:lstStyle/>
          <a:p>
            <a:r>
              <a:rPr lang="en-US" smtClean="0"/>
              <a:t>Electric Potential</a:t>
            </a:r>
          </a:p>
        </p:txBody>
      </p:sp>
      <p:sp>
        <p:nvSpPr>
          <p:cNvPr id="3076" name="Rectangle 3"/>
          <p:cNvSpPr>
            <a:spLocks noGrp="1" noChangeArrowheads="1"/>
          </p:cNvSpPr>
          <p:nvPr>
            <p:ph type="body" idx="1"/>
          </p:nvPr>
        </p:nvSpPr>
        <p:spPr>
          <a:xfrm>
            <a:off x="457200" y="1219200"/>
            <a:ext cx="8185150" cy="5387975"/>
          </a:xfrm>
        </p:spPr>
        <p:txBody>
          <a:bodyPr/>
          <a:lstStyle/>
          <a:p>
            <a:pPr>
              <a:lnSpc>
                <a:spcPct val="90000"/>
              </a:lnSpc>
              <a:buFontTx/>
              <a:buNone/>
            </a:pPr>
            <a:r>
              <a:rPr lang="en-US" dirty="0" smtClean="0"/>
              <a:t>Electric potential (voltage) </a:t>
            </a:r>
            <a:endParaRPr lang="en-US" dirty="0" smtClean="0"/>
          </a:p>
          <a:p>
            <a:pPr>
              <a:lnSpc>
                <a:spcPct val="90000"/>
              </a:lnSpc>
              <a:buFontTx/>
              <a:buNone/>
            </a:pPr>
            <a:r>
              <a:rPr lang="en-US" sz="2800" dirty="0" smtClean="0"/>
              <a:t>Unit </a:t>
            </a:r>
            <a:r>
              <a:rPr lang="en-US" sz="2800" dirty="0" smtClean="0"/>
              <a:t>of measurement: volt,</a:t>
            </a:r>
          </a:p>
          <a:p>
            <a:pPr>
              <a:lnSpc>
                <a:spcPct val="90000"/>
              </a:lnSpc>
            </a:pPr>
            <a:endParaRPr lang="en-US" sz="1200" dirty="0" smtClean="0"/>
          </a:p>
          <a:p>
            <a:pPr>
              <a:lnSpc>
                <a:spcPct val="90000"/>
              </a:lnSpc>
              <a:buFontTx/>
              <a:buNone/>
            </a:pPr>
            <a:r>
              <a:rPr lang="en-US" sz="2800" dirty="0" smtClean="0"/>
              <a:t>	Example:</a:t>
            </a:r>
          </a:p>
          <a:p>
            <a:pPr lvl="1">
              <a:lnSpc>
                <a:spcPct val="90000"/>
              </a:lnSpc>
              <a:buFontTx/>
              <a:buChar char="•"/>
            </a:pPr>
            <a:r>
              <a:rPr lang="en-US" sz="2400" dirty="0" smtClean="0"/>
              <a:t>Twice the charge in same location has twice the electric potential energy but the same electric potential.</a:t>
            </a:r>
          </a:p>
          <a:p>
            <a:pPr lvl="1">
              <a:lnSpc>
                <a:spcPct val="90000"/>
              </a:lnSpc>
              <a:buFontTx/>
              <a:buNone/>
            </a:pPr>
            <a:r>
              <a:rPr lang="en-US" sz="1800" dirty="0" smtClean="0"/>
              <a:t/>
            </a:r>
            <a:br>
              <a:rPr lang="en-US" sz="1800" dirty="0" smtClean="0"/>
            </a:br>
            <a:r>
              <a:rPr lang="en-US" sz="1800" dirty="0" smtClean="0"/>
              <a:t/>
            </a:r>
            <a:br>
              <a:rPr lang="en-US" sz="1800" dirty="0" smtClean="0"/>
            </a:br>
            <a:endParaRPr lang="en-US" sz="1800" dirty="0" smtClean="0"/>
          </a:p>
          <a:p>
            <a:pPr lvl="1">
              <a:lnSpc>
                <a:spcPct val="90000"/>
              </a:lnSpc>
              <a:buFontTx/>
              <a:buNone/>
            </a:pPr>
            <a:r>
              <a:rPr lang="en-US" sz="1800" dirty="0" smtClean="0"/>
              <a:t/>
            </a:r>
            <a:br>
              <a:rPr lang="en-US" sz="1800" dirty="0" smtClean="0"/>
            </a:br>
            <a:endParaRPr lang="en-US" sz="1800" dirty="0" smtClean="0"/>
          </a:p>
          <a:p>
            <a:pPr lvl="1">
              <a:lnSpc>
                <a:spcPct val="90000"/>
              </a:lnSpc>
              <a:buFontTx/>
              <a:buNone/>
            </a:pPr>
            <a:endParaRPr lang="en-US" sz="1200" dirty="0" smtClean="0"/>
          </a:p>
          <a:p>
            <a:pPr lvl="1">
              <a:lnSpc>
                <a:spcPct val="90000"/>
              </a:lnSpc>
              <a:buFontTx/>
              <a:buNone/>
            </a:pPr>
            <a:endParaRPr lang="en-US" sz="1800" dirty="0" smtClean="0"/>
          </a:p>
        </p:txBody>
      </p:sp>
      <p:grpSp>
        <p:nvGrpSpPr>
          <p:cNvPr id="3084" name="Group 12"/>
          <p:cNvGrpSpPr>
            <a:grpSpLocks/>
          </p:cNvGrpSpPr>
          <p:nvPr/>
        </p:nvGrpSpPr>
        <p:grpSpPr bwMode="auto">
          <a:xfrm>
            <a:off x="5024438" y="1744663"/>
            <a:ext cx="2984500" cy="830262"/>
            <a:chOff x="3151" y="1085"/>
            <a:chExt cx="1880" cy="523"/>
          </a:xfrm>
        </p:grpSpPr>
        <p:sp>
          <p:nvSpPr>
            <p:cNvPr id="3080" name="Rectangle 2"/>
            <p:cNvSpPr>
              <a:spLocks noChangeArrowheads="1"/>
            </p:cNvSpPr>
            <p:nvPr/>
          </p:nvSpPr>
          <p:spPr bwMode="auto">
            <a:xfrm>
              <a:off x="3151" y="1165"/>
              <a:ext cx="9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dirty="0">
                  <a:solidFill>
                    <a:schemeClr val="tx2"/>
                  </a:solidFill>
                </a:rPr>
                <a:t>1 volt </a:t>
              </a:r>
              <a:r>
                <a:rPr lang="en-US" sz="2800" dirty="0">
                  <a:solidFill>
                    <a:schemeClr val="tx2"/>
                  </a:solidFill>
                  <a:sym typeface="Symbol" pitchFamily="48" charset="2"/>
                </a:rPr>
                <a:t></a:t>
              </a:r>
              <a:endParaRPr lang="en-US" sz="2800" dirty="0">
                <a:solidFill>
                  <a:schemeClr val="tx2"/>
                </a:solidFill>
              </a:endParaRPr>
            </a:p>
          </p:txBody>
        </p:sp>
        <p:sp>
          <p:nvSpPr>
            <p:cNvPr id="3081" name="Rectangle 2"/>
            <p:cNvSpPr>
              <a:spLocks noChangeArrowheads="1"/>
            </p:cNvSpPr>
            <p:nvPr/>
          </p:nvSpPr>
          <p:spPr bwMode="auto">
            <a:xfrm>
              <a:off x="3867" y="1314"/>
              <a:ext cx="116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1 coulomb</a:t>
              </a:r>
            </a:p>
          </p:txBody>
        </p:sp>
        <p:sp>
          <p:nvSpPr>
            <p:cNvPr id="3082" name="Rectangle 2"/>
            <p:cNvSpPr>
              <a:spLocks noChangeArrowheads="1"/>
            </p:cNvSpPr>
            <p:nvPr/>
          </p:nvSpPr>
          <p:spPr bwMode="auto">
            <a:xfrm>
              <a:off x="4064" y="1085"/>
              <a:ext cx="9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a:solidFill>
                    <a:schemeClr val="tx2"/>
                  </a:solidFill>
                </a:rPr>
                <a:t>1 joule</a:t>
              </a:r>
            </a:p>
          </p:txBody>
        </p:sp>
        <p:sp>
          <p:nvSpPr>
            <p:cNvPr id="3083" name="Line 11"/>
            <p:cNvSpPr>
              <a:spLocks noChangeShapeType="1"/>
            </p:cNvSpPr>
            <p:nvPr/>
          </p:nvSpPr>
          <p:spPr bwMode="auto">
            <a:xfrm>
              <a:off x="3978" y="1357"/>
              <a:ext cx="9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pic>
        <p:nvPicPr>
          <p:cNvPr id="3085" name="Picture 13" descr="22_25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773"/>
          <a:stretch>
            <a:fillRect/>
          </a:stretch>
        </p:blipFill>
        <p:spPr bwMode="auto">
          <a:xfrm>
            <a:off x="3476624" y="3832224"/>
            <a:ext cx="3608389" cy="2882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22_27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837238" y="1404938"/>
            <a:ext cx="3162300" cy="4213225"/>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idx="4294967295"/>
          </p:nvPr>
        </p:nvSpPr>
        <p:spPr>
          <a:xfrm>
            <a:off x="0" y="0"/>
            <a:ext cx="9144000" cy="1009650"/>
          </a:xfrm>
        </p:spPr>
        <p:txBody>
          <a:bodyPr/>
          <a:lstStyle/>
          <a:p>
            <a:pPr eaLnBrk="1" hangingPunct="1"/>
            <a:r>
              <a:rPr lang="en-US" smtClean="0"/>
              <a:t>Electric Energy Storage</a:t>
            </a:r>
          </a:p>
        </p:txBody>
      </p:sp>
      <p:sp>
        <p:nvSpPr>
          <p:cNvPr id="45059" name="Rectangle 3"/>
          <p:cNvSpPr>
            <a:spLocks noGrp="1" noChangeArrowheads="1"/>
          </p:cNvSpPr>
          <p:nvPr>
            <p:ph type="body" idx="4294967295"/>
          </p:nvPr>
        </p:nvSpPr>
        <p:spPr>
          <a:xfrm>
            <a:off x="230188" y="1004888"/>
            <a:ext cx="5743575" cy="5624512"/>
          </a:xfrm>
        </p:spPr>
        <p:txBody>
          <a:bodyPr/>
          <a:lstStyle/>
          <a:p>
            <a:pPr eaLnBrk="1" hangingPunct="1"/>
            <a:r>
              <a:rPr lang="en-US" sz="2800" dirty="0" smtClean="0"/>
              <a:t>Electrical energy can be stored in a common device called a </a:t>
            </a:r>
            <a:r>
              <a:rPr lang="en-US" sz="2800" b="1" dirty="0" smtClean="0"/>
              <a:t>capacitor.</a:t>
            </a:r>
          </a:p>
          <a:p>
            <a:r>
              <a:rPr lang="en-US" sz="2800" dirty="0" smtClean="0"/>
              <a:t>The simplest capacitor is a pair of conducting plates separated by a small distance, but not touching each other. </a:t>
            </a:r>
          </a:p>
          <a:p>
            <a:r>
              <a:rPr lang="en-US" sz="2800" dirty="0" smtClean="0"/>
              <a:t>When the plates are connected to a charging device, such as the battery, electrons are transferred from one plate to the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1009650"/>
          </a:xfrm>
        </p:spPr>
        <p:txBody>
          <a:bodyPr/>
          <a:lstStyle/>
          <a:p>
            <a:pPr eaLnBrk="1" hangingPunct="1"/>
            <a:r>
              <a:rPr lang="en-US" smtClean="0"/>
              <a:t>Electric Energy Storage</a:t>
            </a:r>
          </a:p>
        </p:txBody>
      </p:sp>
      <p:sp>
        <p:nvSpPr>
          <p:cNvPr id="78851" name="Rectangle 3"/>
          <p:cNvSpPr>
            <a:spLocks noGrp="1" noChangeArrowheads="1"/>
          </p:cNvSpPr>
          <p:nvPr>
            <p:ph type="body" idx="4294967295"/>
          </p:nvPr>
        </p:nvSpPr>
        <p:spPr>
          <a:xfrm>
            <a:off x="230189" y="1066800"/>
            <a:ext cx="5180012" cy="5410200"/>
          </a:xfrm>
        </p:spPr>
        <p:txBody>
          <a:bodyPr/>
          <a:lstStyle/>
          <a:p>
            <a:r>
              <a:rPr lang="en-US" sz="2800" dirty="0" smtClean="0"/>
              <a:t>This occurs as the positive battery terminal pulls electrons from the plate connected to it.</a:t>
            </a:r>
          </a:p>
          <a:p>
            <a:r>
              <a:rPr lang="en-US" sz="2800" dirty="0" smtClean="0"/>
              <a:t>These electrons, in effect, are pumped through the battery and through the negative terminal to the opposite plate</a:t>
            </a:r>
            <a:r>
              <a:rPr lang="en-US" sz="2800" dirty="0" smtClean="0"/>
              <a:t>.</a:t>
            </a:r>
            <a:endParaRPr lang="en-US" sz="2800" dirty="0" smtClean="0"/>
          </a:p>
        </p:txBody>
      </p:sp>
      <p:pic>
        <p:nvPicPr>
          <p:cNvPr id="4" name="Picture 7" descr="22_27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837238" y="1404938"/>
            <a:ext cx="3162300" cy="421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22_0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133975" y="3341688"/>
            <a:ext cx="3806825" cy="335915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dirty="0" smtClean="0"/>
              <a:t>What are Atoms Made of?</a:t>
            </a:r>
            <a:endParaRPr lang="en-US" dirty="0" smtClean="0"/>
          </a:p>
        </p:txBody>
      </p:sp>
      <p:sp>
        <p:nvSpPr>
          <p:cNvPr id="9219" name="Rectangle 3"/>
          <p:cNvSpPr>
            <a:spLocks noGrp="1" noChangeArrowheads="1"/>
          </p:cNvSpPr>
          <p:nvPr>
            <p:ph type="body" idx="1"/>
          </p:nvPr>
        </p:nvSpPr>
        <p:spPr>
          <a:xfrm>
            <a:off x="457200" y="1447800"/>
            <a:ext cx="8229600" cy="5067300"/>
          </a:xfrm>
        </p:spPr>
        <p:txBody>
          <a:bodyPr/>
          <a:lstStyle/>
          <a:p>
            <a:pPr>
              <a:lnSpc>
                <a:spcPct val="90000"/>
              </a:lnSpc>
              <a:buFontTx/>
              <a:buNone/>
            </a:pPr>
            <a:r>
              <a:rPr lang="en-US" dirty="0" smtClean="0"/>
              <a:t>Protons</a:t>
            </a:r>
          </a:p>
          <a:p>
            <a:pPr>
              <a:lnSpc>
                <a:spcPct val="90000"/>
              </a:lnSpc>
            </a:pPr>
            <a:r>
              <a:rPr lang="en-US" sz="2800" dirty="0" smtClean="0"/>
              <a:t>Positive electric charges</a:t>
            </a:r>
          </a:p>
          <a:p>
            <a:pPr>
              <a:lnSpc>
                <a:spcPct val="90000"/>
              </a:lnSpc>
            </a:pPr>
            <a:r>
              <a:rPr lang="en-US" sz="2800" dirty="0" smtClean="0"/>
              <a:t>Repel positives, but attract negatives</a:t>
            </a:r>
            <a:endParaRPr lang="en-US" dirty="0" smtClean="0"/>
          </a:p>
          <a:p>
            <a:pPr>
              <a:lnSpc>
                <a:spcPct val="90000"/>
              </a:lnSpc>
              <a:buFontTx/>
              <a:buNone/>
            </a:pPr>
            <a:r>
              <a:rPr lang="en-US" dirty="0" smtClean="0"/>
              <a:t>Electrons	</a:t>
            </a:r>
          </a:p>
          <a:p>
            <a:pPr>
              <a:lnSpc>
                <a:spcPct val="90000"/>
              </a:lnSpc>
            </a:pPr>
            <a:r>
              <a:rPr lang="en-US" sz="2800" dirty="0" smtClean="0"/>
              <a:t>Negative electric charges</a:t>
            </a:r>
          </a:p>
          <a:p>
            <a:pPr>
              <a:lnSpc>
                <a:spcPct val="90000"/>
              </a:lnSpc>
            </a:pPr>
            <a:r>
              <a:rPr lang="en-US" sz="2800" dirty="0" smtClean="0"/>
              <a:t>Repel negatives, but attract </a:t>
            </a:r>
            <a:br>
              <a:rPr lang="en-US" sz="2800" dirty="0" smtClean="0"/>
            </a:br>
            <a:r>
              <a:rPr lang="en-US" sz="2800" dirty="0" smtClean="0"/>
              <a:t>positives</a:t>
            </a:r>
            <a:r>
              <a:rPr lang="en-US" sz="1800" dirty="0" smtClean="0"/>
              <a:t/>
            </a:r>
            <a:br>
              <a:rPr lang="en-US" sz="1800" dirty="0" smtClean="0"/>
            </a:br>
            <a:endParaRPr lang="en-US" sz="1800" dirty="0" smtClean="0"/>
          </a:p>
          <a:p>
            <a:pPr>
              <a:lnSpc>
                <a:spcPct val="90000"/>
              </a:lnSpc>
              <a:buFontTx/>
              <a:buNone/>
            </a:pPr>
            <a:r>
              <a:rPr lang="en-US" dirty="0" smtClean="0"/>
              <a:t>Neutrons</a:t>
            </a:r>
          </a:p>
          <a:p>
            <a:pPr>
              <a:lnSpc>
                <a:spcPct val="90000"/>
              </a:lnSpc>
            </a:pPr>
            <a:r>
              <a:rPr lang="en-US" sz="2800" dirty="0" smtClean="0"/>
              <a:t>No electric charge </a:t>
            </a:r>
          </a:p>
          <a:p>
            <a:pPr>
              <a:lnSpc>
                <a:spcPct val="90000"/>
              </a:lnSpc>
            </a:pPr>
            <a:r>
              <a:rPr lang="en-US" sz="2800" dirty="0" smtClean="0"/>
              <a:t>“neutral”</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a:t>
            </a:r>
            <a:r>
              <a:rPr lang="en-US" sz="2800" dirty="0" smtClean="0"/>
              <a:t>1. Every atom is composed of a positively charged nucleus surrounded by negatively charged electrons.</a:t>
            </a:r>
          </a:p>
          <a:p>
            <a:pPr>
              <a:buFontTx/>
              <a:buNone/>
            </a:pPr>
            <a:r>
              <a:rPr lang="en-US" sz="2800" dirty="0" smtClean="0"/>
              <a:t>	2. Each of the electrons in any atom has the same quantity of negative charge and the same mass.</a:t>
            </a:r>
            <a:endParaRPr lang="en-US" sz="2800" dirty="0" smtClean="0"/>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42932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a:t>
            </a:r>
            <a:r>
              <a:rPr lang="en-US" sz="2800" dirty="0" smtClean="0"/>
              <a:t>3. Protons and neutrons compose the nucleus. Protons are about 1800 times more massive than electrons, but each one carries an amount of positive charge equal to the negative charge of electrons. Neutrons have slightly more mass than protons and have no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16793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359545"/>
            <a:ext cx="8839200" cy="2155056"/>
          </a:xfrm>
        </p:spPr>
        <p:txBody>
          <a:bodyPr/>
          <a:lstStyle/>
          <a:p>
            <a:pPr>
              <a:buFontTx/>
              <a:buNone/>
            </a:pPr>
            <a:r>
              <a:rPr lang="en-US" dirty="0" smtClean="0"/>
              <a:t>Fundamental facts about atoms</a:t>
            </a:r>
          </a:p>
          <a:p>
            <a:pPr>
              <a:buFontTx/>
              <a:buNone/>
            </a:pPr>
            <a:r>
              <a:rPr lang="en-US" sz="2800" dirty="0" smtClean="0"/>
              <a:t>	</a:t>
            </a:r>
            <a:r>
              <a:rPr lang="en-US" sz="2800" dirty="0" smtClean="0"/>
              <a:t>4. Atoms usually have as many electrons as protons, so the atom has zero net charge.</a:t>
            </a:r>
            <a:endParaRPr lang="en-US" sz="2800" dirty="0" smtClean="0"/>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372136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a:buFontTx/>
              <a:buNone/>
            </a:pPr>
            <a:r>
              <a:rPr lang="en-US" dirty="0" smtClean="0"/>
              <a:t>An “Ion” is a charged atom</a:t>
            </a:r>
            <a:endParaRPr lang="en-US" dirty="0" smtClean="0"/>
          </a:p>
          <a:p>
            <a:r>
              <a:rPr lang="en-US" sz="2800" dirty="0" smtClean="0"/>
              <a:t>Positive </a:t>
            </a:r>
            <a:r>
              <a:rPr lang="en-US" sz="2800" dirty="0" smtClean="0"/>
              <a:t>ion — an atom which has lost </a:t>
            </a:r>
            <a:r>
              <a:rPr lang="en-US" sz="2800" dirty="0" smtClean="0"/>
              <a:t>one or more </a:t>
            </a:r>
            <a:r>
              <a:rPr lang="en-US" sz="2800" dirty="0" smtClean="0"/>
              <a:t>of its electrons, and so </a:t>
            </a:r>
            <a:r>
              <a:rPr lang="en-US" sz="2800" dirty="0" smtClean="0"/>
              <a:t>has </a:t>
            </a:r>
            <a:r>
              <a:rPr lang="en-US" sz="2800" dirty="0" smtClean="0"/>
              <a:t>a positive </a:t>
            </a:r>
            <a:r>
              <a:rPr lang="en-US" sz="2800" dirty="0" smtClean="0"/>
              <a:t>net charge.</a:t>
            </a:r>
          </a:p>
          <a:p>
            <a:r>
              <a:rPr lang="en-US" sz="2800" dirty="0" smtClean="0"/>
              <a:t>Negative </a:t>
            </a:r>
            <a:r>
              <a:rPr lang="en-US" sz="2800" dirty="0" smtClean="0"/>
              <a:t>ion — an atom which has gained </a:t>
            </a:r>
            <a:r>
              <a:rPr lang="en-US" sz="2800" dirty="0" smtClean="0"/>
              <a:t>one or more </a:t>
            </a:r>
            <a:r>
              <a:rPr lang="en-US" sz="2800" dirty="0" smtClean="0"/>
              <a:t>electrons, and so </a:t>
            </a:r>
            <a:r>
              <a:rPr lang="en-US" sz="2800" dirty="0" smtClean="0"/>
              <a:t>has </a:t>
            </a:r>
            <a:r>
              <a:rPr lang="en-US" sz="2800" dirty="0" smtClean="0"/>
              <a:t>a negative </a:t>
            </a:r>
            <a:r>
              <a:rPr lang="en-US" sz="2800" dirty="0" smtClean="0"/>
              <a:t>net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342900"/>
            <a:ext cx="8229600" cy="5676900"/>
          </a:xfrm>
        </p:spPr>
        <p:txBody>
          <a:bodyPr/>
          <a:lstStyle/>
          <a:p>
            <a:pPr>
              <a:buFontTx/>
              <a:buNone/>
            </a:pPr>
            <a:r>
              <a:rPr lang="en-US" dirty="0" smtClean="0"/>
              <a:t>Electrons in an atom</a:t>
            </a:r>
          </a:p>
          <a:p>
            <a:r>
              <a:rPr lang="en-US" sz="2800" dirty="0" smtClean="0"/>
              <a:t>Innermost—attracted very strongly to oppositely charged atomic nucleus</a:t>
            </a:r>
          </a:p>
          <a:p>
            <a:r>
              <a:rPr lang="en-US" sz="2800" dirty="0" smtClean="0"/>
              <a:t>Outermost—attracted loosely and can be easily </a:t>
            </a:r>
            <a:r>
              <a:rPr lang="en-US" sz="2800" dirty="0" smtClean="0"/>
              <a:t>dislodged</a:t>
            </a:r>
          </a:p>
          <a:p>
            <a:pPr>
              <a:buFontTx/>
              <a:buNone/>
            </a:pPr>
            <a:endParaRPr lang="en-US" sz="2800" dirty="0" smtClean="0"/>
          </a:p>
          <a:p>
            <a:pPr>
              <a:buFontTx/>
              <a:buNone/>
            </a:pPr>
            <a:endParaRPr lang="en-US" sz="2800" dirty="0"/>
          </a:p>
          <a:p>
            <a:pPr>
              <a:buFontTx/>
              <a:buNone/>
            </a:pPr>
            <a:r>
              <a:rPr lang="en-US" sz="2800" dirty="0" smtClean="0"/>
              <a:t>Examples:</a:t>
            </a:r>
          </a:p>
          <a:p>
            <a:pPr lvl="1">
              <a:buFontTx/>
              <a:buChar char="•"/>
            </a:pPr>
            <a:r>
              <a:rPr lang="en-US" sz="2400" dirty="0" smtClean="0"/>
              <a:t>When rubbing a comb through your hair, electrons transfer from your hair to the comb. Your hair has a deficiency of electrons (positively charged).</a:t>
            </a:r>
          </a:p>
          <a:p>
            <a:pPr lvl="1">
              <a:buFontTx/>
              <a:buChar char="•"/>
            </a:pPr>
            <a:r>
              <a:rPr lang="en-US" sz="2400" dirty="0" smtClean="0"/>
              <a:t>When rubbing a glass rod with silk, electrons transfer from the rod onto the silk and the rod becomes positively charged.</a:t>
            </a:r>
          </a:p>
        </p:txBody>
      </p:sp>
      <p:pic>
        <p:nvPicPr>
          <p:cNvPr id="5" name="Picture 6" descr="http://www.sciencebuddies.org/blog/graphics/02-09-11-st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03475"/>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29150" y="6584722"/>
            <a:ext cx="4376519" cy="215444"/>
          </a:xfrm>
          <a:prstGeom prst="rect">
            <a:avLst/>
          </a:prstGeom>
          <a:noFill/>
        </p:spPr>
        <p:txBody>
          <a:bodyPr wrap="none" rtlCol="0">
            <a:spAutoFit/>
          </a:bodyPr>
          <a:lstStyle/>
          <a:p>
            <a:r>
              <a:rPr lang="en-CA" sz="800" dirty="0" smtClean="0"/>
              <a:t>[image from </a:t>
            </a:r>
            <a:r>
              <a:rPr lang="en-CA" sz="800" dirty="0" smtClean="0">
                <a:hlinkClick r:id="rId3"/>
              </a:rPr>
              <a:t>http://www.sciencebuddies.org/blog/2011/02/the-shock-of-static-electricity.php</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22_03_Figure"/>
          <p:cNvPicPr>
            <a:picLocks noChangeAspect="1" noChangeArrowheads="1"/>
          </p:cNvPicPr>
          <p:nvPr/>
        </p:nvPicPr>
        <p:blipFill>
          <a:blip r:embed="rId2">
            <a:extLst>
              <a:ext uri="{28A0092B-C50C-407E-A947-70E740481C1C}">
                <a14:useLocalDpi xmlns:a14="http://schemas.microsoft.com/office/drawing/2010/main" val="0"/>
              </a:ext>
            </a:extLst>
          </a:blip>
          <a:srcRect b="2580"/>
          <a:stretch>
            <a:fillRect/>
          </a:stretch>
        </p:blipFill>
        <p:spPr bwMode="auto">
          <a:xfrm>
            <a:off x="5259388" y="1592263"/>
            <a:ext cx="3562350" cy="48069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smtClean="0"/>
              <a:t>Conservation of Charge</a:t>
            </a:r>
          </a:p>
        </p:txBody>
      </p:sp>
      <p:sp>
        <p:nvSpPr>
          <p:cNvPr id="17411" name="Rectangle 3"/>
          <p:cNvSpPr>
            <a:spLocks noGrp="1" noChangeArrowheads="1"/>
          </p:cNvSpPr>
          <p:nvPr>
            <p:ph type="body" idx="1"/>
          </p:nvPr>
        </p:nvSpPr>
        <p:spPr/>
        <p:txBody>
          <a:bodyPr/>
          <a:lstStyle/>
          <a:p>
            <a:pPr>
              <a:buFontTx/>
              <a:buNone/>
            </a:pPr>
            <a:r>
              <a:rPr lang="en-US" smtClean="0"/>
              <a:t>Conservation of charge</a:t>
            </a:r>
          </a:p>
          <a:p>
            <a:r>
              <a:rPr lang="en-US" sz="2800" smtClean="0"/>
              <a:t>In any charging process, </a:t>
            </a:r>
            <a:br>
              <a:rPr lang="en-US" sz="2800" smtClean="0"/>
            </a:br>
            <a:r>
              <a:rPr lang="en-US" sz="2800" smtClean="0"/>
              <a:t>no electrons are created </a:t>
            </a:r>
            <a:br>
              <a:rPr lang="en-US" sz="2800" smtClean="0"/>
            </a:br>
            <a:r>
              <a:rPr lang="en-US" sz="2800" smtClean="0"/>
              <a:t>or destroyed. Electrons </a:t>
            </a:r>
            <a:br>
              <a:rPr lang="en-US" sz="2800" smtClean="0"/>
            </a:br>
            <a:r>
              <a:rPr lang="en-US" sz="2800" smtClean="0"/>
              <a:t>are simply transferred from</a:t>
            </a:r>
            <a:br>
              <a:rPr lang="en-US" sz="2800" smtClean="0"/>
            </a:br>
            <a:r>
              <a:rPr lang="en-US" sz="2800" smtClean="0"/>
              <a:t>one material to another.</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6468</TotalTime>
  <Words>1057</Words>
  <Application>Microsoft Office PowerPoint</Application>
  <PresentationFormat>On-screen Show (4:3)</PresentationFormat>
  <Paragraphs>157</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Batang</vt:lpstr>
      <vt:lpstr>Symbol</vt:lpstr>
      <vt:lpstr>Default Design</vt:lpstr>
      <vt:lpstr>PowerPoint Presentation</vt:lpstr>
      <vt:lpstr>Electric Force and Charges</vt:lpstr>
      <vt:lpstr>What are Atoms Made of?</vt:lpstr>
      <vt:lpstr>PowerPoint Presentation</vt:lpstr>
      <vt:lpstr>PowerPoint Presentation</vt:lpstr>
      <vt:lpstr>PowerPoint Presentation</vt:lpstr>
      <vt:lpstr>PowerPoint Presentation</vt:lpstr>
      <vt:lpstr>PowerPoint Presentation</vt:lpstr>
      <vt:lpstr>Conservation of Charge</vt:lpstr>
      <vt:lpstr>Coulomb’s Law</vt:lpstr>
      <vt:lpstr>Conductors and Insulators</vt:lpstr>
      <vt:lpstr>PowerPoint Presentation</vt:lpstr>
      <vt:lpstr>Charge Polarization</vt:lpstr>
      <vt:lpstr>Charge Polarization</vt:lpstr>
      <vt:lpstr>Charge Polarization</vt:lpstr>
      <vt:lpstr>Charge Polarization</vt:lpstr>
      <vt:lpstr>Electric Field</vt:lpstr>
      <vt:lpstr>Electric Field</vt:lpstr>
      <vt:lpstr>Electric Potential</vt:lpstr>
      <vt:lpstr>Electric Potential</vt:lpstr>
      <vt:lpstr>Electric Potential</vt:lpstr>
      <vt:lpstr>Electric Potential</vt:lpstr>
      <vt:lpstr>Electric Energy Storage</vt:lpstr>
      <vt:lpstr>Electric Energy Storage</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405</cp:revision>
  <cp:lastPrinted>2007-05-16T20:24:43Z</cp:lastPrinted>
  <dcterms:created xsi:type="dcterms:W3CDTF">2006-04-27T22:35:13Z</dcterms:created>
  <dcterms:modified xsi:type="dcterms:W3CDTF">2013-02-28T20:12:41Z</dcterms:modified>
</cp:coreProperties>
</file>