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585" r:id="rId2"/>
    <p:sldId id="512" r:id="rId3"/>
    <p:sldId id="586" r:id="rId4"/>
    <p:sldId id="535" r:id="rId5"/>
    <p:sldId id="524" r:id="rId6"/>
    <p:sldId id="527" r:id="rId7"/>
    <p:sldId id="422" r:id="rId8"/>
    <p:sldId id="423" r:id="rId9"/>
    <p:sldId id="509" r:id="rId10"/>
    <p:sldId id="511" r:id="rId11"/>
    <p:sldId id="510" r:id="rId12"/>
    <p:sldId id="426" r:id="rId13"/>
    <p:sldId id="541" r:id="rId14"/>
    <p:sldId id="573" r:id="rId15"/>
    <p:sldId id="427" r:id="rId16"/>
    <p:sldId id="431" r:id="rId17"/>
    <p:sldId id="575" r:id="rId18"/>
    <p:sldId id="536" r:id="rId19"/>
    <p:sldId id="433" r:id="rId20"/>
    <p:sldId id="577" r:id="rId21"/>
    <p:sldId id="579" r:id="rId22"/>
    <p:sldId id="491" r:id="rId23"/>
    <p:sldId id="587" r:id="rId24"/>
    <p:sldId id="581" r:id="rId25"/>
    <p:sldId id="568" r:id="rId26"/>
    <p:sldId id="557" r:id="rId27"/>
    <p:sldId id="588" r:id="rId28"/>
    <p:sldId id="589" r:id="rId29"/>
    <p:sldId id="553" r:id="rId30"/>
    <p:sldId id="494" r:id="rId31"/>
    <p:sldId id="499" r:id="rId32"/>
    <p:sldId id="590" r:id="rId33"/>
    <p:sldId id="501" r:id="rId34"/>
    <p:sldId id="537" r:id="rId35"/>
    <p:sldId id="538" r:id="rId36"/>
    <p:sldId id="560" r:id="rId37"/>
    <p:sldId id="591" r:id="rId38"/>
    <p:sldId id="438" r:id="rId39"/>
    <p:sldId id="439" r:id="rId40"/>
    <p:sldId id="592" r:id="rId41"/>
    <p:sldId id="442" r:id="rId42"/>
    <p:sldId id="443" r:id="rId43"/>
    <p:sldId id="444" r:id="rId44"/>
    <p:sldId id="495" r:id="rId45"/>
    <p:sldId id="503" r:id="rId46"/>
    <p:sldId id="556" r:id="rId47"/>
    <p:sldId id="583" r:id="rId48"/>
    <p:sldId id="593" r:id="rId49"/>
    <p:sldId id="539" r:id="rId5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3B79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8" autoAdjust="0"/>
    <p:restoredTop sz="91537" autoAdjust="0"/>
  </p:normalViewPr>
  <p:slideViewPr>
    <p:cSldViewPr snapToGrid="0">
      <p:cViewPr varScale="1">
        <p:scale>
          <a:sx n="58" d="100"/>
          <a:sy n="58" d="100"/>
        </p:scale>
        <p:origin x="-372" y="-78"/>
      </p:cViewPr>
      <p:guideLst>
        <p:guide orient="horz" pos="140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7" d="100"/>
          <a:sy n="77" d="100"/>
        </p:scale>
        <p:origin x="-2088" y="-96"/>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28003"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28004"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28005"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6258C47-C21B-46DC-941A-DF79ED638E88}" type="slidenum">
              <a:rPr lang="en-US"/>
              <a:pPr>
                <a:defRPr/>
              </a:pPr>
              <a:t>‹#›</a:t>
            </a:fld>
            <a:endParaRPr lang="en-US"/>
          </a:p>
        </p:txBody>
      </p:sp>
    </p:spTree>
    <p:extLst>
      <p:ext uri="{BB962C8B-B14F-4D97-AF65-F5344CB8AC3E}">
        <p14:creationId xmlns:p14="http://schemas.microsoft.com/office/powerpoint/2010/main" val="699531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8915"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8919"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4CDCDB1-AA64-4FF6-935C-1133C741168A}" type="slidenum">
              <a:rPr lang="en-US"/>
              <a:pPr>
                <a:defRPr/>
              </a:pPr>
              <a:t>‹#›</a:t>
            </a:fld>
            <a:endParaRPr lang="en-US"/>
          </a:p>
        </p:txBody>
      </p:sp>
    </p:spTree>
    <p:extLst>
      <p:ext uri="{BB962C8B-B14F-4D97-AF65-F5344CB8AC3E}">
        <p14:creationId xmlns:p14="http://schemas.microsoft.com/office/powerpoint/2010/main" val="6818553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Batang" pitchFamily="18" charset="-127"/>
              </a:rPr>
              <a:t>A.   positive.</a:t>
            </a:r>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Batang" pitchFamily="18" charset="-127"/>
              </a:rPr>
              <a:t>A.   positive.</a:t>
            </a:r>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Batang" pitchFamily="18" charset="-127"/>
              </a:rPr>
              <a:t>A.   positive.</a:t>
            </a:r>
          </a:p>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Batang" pitchFamily="18" charset="-127"/>
              </a:rPr>
              <a:t>B.   one quarter as strong.</a:t>
            </a:r>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43EC09-1975-4243-A1D4-9A3961DB3997}" type="slidenum">
              <a:rPr lang="en-US"/>
              <a:pPr/>
              <a:t>21</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r>
              <a:rPr lang="en-US"/>
              <a:t>STT25.4</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Batang" pitchFamily="18" charset="-127"/>
              </a:rPr>
              <a:t>B.   are already in the wire.</a:t>
            </a:r>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09C0D2-0430-8740-B502-181FE68D498A}" type="slidenum">
              <a:rPr lang="en-US"/>
              <a:pPr/>
              <a:t>36</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r>
              <a:rPr lang="en-US"/>
              <a:t>STT25.1</a:t>
            </a:r>
          </a:p>
          <a:p>
            <a:r>
              <a:rPr lang="en-US"/>
              <a:t>Answer: B</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A5063B-CAA0-A84E-ACC6-C079E2B08E8D}" type="slidenum">
              <a:rPr lang="en-US"/>
              <a:pPr/>
              <a:t>47</a:t>
            </a:fld>
            <a:endParaRPr lang="en-US"/>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r>
              <a:rPr lang="en-US"/>
              <a:t>Answer: 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0ADEAB-BFED-FD42-9B93-14847DE01B73}" type="slidenum">
              <a:rPr lang="en-US"/>
              <a:pPr/>
              <a:t>48</a:t>
            </a:fld>
            <a:endParaRPr 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r>
              <a:rPr lang="en-US"/>
              <a:t>STT29.3</a:t>
            </a:r>
          </a:p>
          <a:p>
            <a:r>
              <a:rPr lang="en-US"/>
              <a:t>Answer: B</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B5374B-B4D9-486F-A024-813D43F3157F}" type="slidenum">
              <a:rPr lang="en-US"/>
              <a:pPr>
                <a:defRPr/>
              </a:pPr>
              <a:t>‹#›</a:t>
            </a:fld>
            <a:endParaRPr lang="en-US"/>
          </a:p>
        </p:txBody>
      </p:sp>
    </p:spTree>
    <p:extLst>
      <p:ext uri="{BB962C8B-B14F-4D97-AF65-F5344CB8AC3E}">
        <p14:creationId xmlns:p14="http://schemas.microsoft.com/office/powerpoint/2010/main" val="2885372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2606F8-2B03-4C1B-8301-8C21634A7707}" type="slidenum">
              <a:rPr lang="en-US"/>
              <a:pPr>
                <a:defRPr/>
              </a:pPr>
              <a:t>‹#›</a:t>
            </a:fld>
            <a:endParaRPr lang="en-US"/>
          </a:p>
        </p:txBody>
      </p:sp>
    </p:spTree>
    <p:extLst>
      <p:ext uri="{BB962C8B-B14F-4D97-AF65-F5344CB8AC3E}">
        <p14:creationId xmlns:p14="http://schemas.microsoft.com/office/powerpoint/2010/main" val="2635085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55F19A-C5C2-488F-9CDB-000ABEDAC662}" type="slidenum">
              <a:rPr lang="en-US"/>
              <a:pPr>
                <a:defRPr/>
              </a:pPr>
              <a:t>‹#›</a:t>
            </a:fld>
            <a:endParaRPr lang="en-US"/>
          </a:p>
        </p:txBody>
      </p:sp>
    </p:spTree>
    <p:extLst>
      <p:ext uri="{BB962C8B-B14F-4D97-AF65-F5344CB8AC3E}">
        <p14:creationId xmlns:p14="http://schemas.microsoft.com/office/powerpoint/2010/main" val="206460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C84938-6FBF-42C5-885F-9EFE3EBDE6C2}" type="slidenum">
              <a:rPr lang="en-US"/>
              <a:pPr>
                <a:defRPr/>
              </a:pPr>
              <a:t>‹#›</a:t>
            </a:fld>
            <a:endParaRPr lang="en-US"/>
          </a:p>
        </p:txBody>
      </p:sp>
    </p:spTree>
    <p:extLst>
      <p:ext uri="{BB962C8B-B14F-4D97-AF65-F5344CB8AC3E}">
        <p14:creationId xmlns:p14="http://schemas.microsoft.com/office/powerpoint/2010/main" val="3125563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5C08AD-DC6D-44AC-87A2-B4F173E2B0C7}" type="slidenum">
              <a:rPr lang="en-US"/>
              <a:pPr>
                <a:defRPr/>
              </a:pPr>
              <a:t>‹#›</a:t>
            </a:fld>
            <a:endParaRPr lang="en-US"/>
          </a:p>
        </p:txBody>
      </p:sp>
    </p:spTree>
    <p:extLst>
      <p:ext uri="{BB962C8B-B14F-4D97-AF65-F5344CB8AC3E}">
        <p14:creationId xmlns:p14="http://schemas.microsoft.com/office/powerpoint/2010/main" val="1587175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FD8A2B-696E-4BE7-86ED-71B4DCC31A3B}" type="slidenum">
              <a:rPr lang="en-US"/>
              <a:pPr>
                <a:defRPr/>
              </a:pPr>
              <a:t>‹#›</a:t>
            </a:fld>
            <a:endParaRPr lang="en-US"/>
          </a:p>
        </p:txBody>
      </p:sp>
    </p:spTree>
    <p:extLst>
      <p:ext uri="{BB962C8B-B14F-4D97-AF65-F5344CB8AC3E}">
        <p14:creationId xmlns:p14="http://schemas.microsoft.com/office/powerpoint/2010/main" val="723980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9A9B04C-8E1A-4689-8DFF-DF1ED1DD8201}" type="slidenum">
              <a:rPr lang="en-US"/>
              <a:pPr>
                <a:defRPr/>
              </a:pPr>
              <a:t>‹#›</a:t>
            </a:fld>
            <a:endParaRPr lang="en-US"/>
          </a:p>
        </p:txBody>
      </p:sp>
    </p:spTree>
    <p:extLst>
      <p:ext uri="{BB962C8B-B14F-4D97-AF65-F5344CB8AC3E}">
        <p14:creationId xmlns:p14="http://schemas.microsoft.com/office/powerpoint/2010/main" val="261955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17A49E9-C47D-49F5-98F8-05A78B3BAFE4}" type="slidenum">
              <a:rPr lang="en-US"/>
              <a:pPr>
                <a:defRPr/>
              </a:pPr>
              <a:t>‹#›</a:t>
            </a:fld>
            <a:endParaRPr lang="en-US"/>
          </a:p>
        </p:txBody>
      </p:sp>
    </p:spTree>
    <p:extLst>
      <p:ext uri="{BB962C8B-B14F-4D97-AF65-F5344CB8AC3E}">
        <p14:creationId xmlns:p14="http://schemas.microsoft.com/office/powerpoint/2010/main" val="3045009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D1E98B6-F036-4EC4-A77D-00D4436656A3}" type="slidenum">
              <a:rPr lang="en-US"/>
              <a:pPr>
                <a:defRPr/>
              </a:pPr>
              <a:t>‹#›</a:t>
            </a:fld>
            <a:endParaRPr lang="en-US"/>
          </a:p>
        </p:txBody>
      </p:sp>
    </p:spTree>
    <p:extLst>
      <p:ext uri="{BB962C8B-B14F-4D97-AF65-F5344CB8AC3E}">
        <p14:creationId xmlns:p14="http://schemas.microsoft.com/office/powerpoint/2010/main" val="423714266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509BAF-0D36-464B-861B-B74DD35E11A3}" type="slidenum">
              <a:rPr lang="en-US"/>
              <a:pPr>
                <a:defRPr/>
              </a:pPr>
              <a:t>‹#›</a:t>
            </a:fld>
            <a:endParaRPr lang="en-US"/>
          </a:p>
        </p:txBody>
      </p:sp>
    </p:spTree>
    <p:extLst>
      <p:ext uri="{BB962C8B-B14F-4D97-AF65-F5344CB8AC3E}">
        <p14:creationId xmlns:p14="http://schemas.microsoft.com/office/powerpoint/2010/main" val="16583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EB9EB3-75A1-4A0D-B271-569DD36498CF}" type="slidenum">
              <a:rPr lang="en-US"/>
              <a:pPr>
                <a:defRPr/>
              </a:pPr>
              <a:t>‹#›</a:t>
            </a:fld>
            <a:endParaRPr lang="en-US"/>
          </a:p>
        </p:txBody>
      </p:sp>
    </p:spTree>
    <p:extLst>
      <p:ext uri="{BB962C8B-B14F-4D97-AF65-F5344CB8AC3E}">
        <p14:creationId xmlns:p14="http://schemas.microsoft.com/office/powerpoint/2010/main" val="170088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43438A5-FA3A-4398-96C9-F139375166EE}" type="slidenum">
              <a:rPr lang="en-US"/>
              <a:pPr>
                <a:defRPr/>
              </a:pPr>
              <a:t>‹#›</a:t>
            </a:fld>
            <a:endParaRPr lang="en-US"/>
          </a:p>
        </p:txBody>
      </p:sp>
      <p:sp>
        <p:nvSpPr>
          <p:cNvPr id="1031" name="Text Box 7"/>
          <p:cNvSpPr txBox="1">
            <a:spLocks noChangeArrowheads="1"/>
          </p:cNvSpPr>
          <p:nvPr userDrawn="1"/>
        </p:nvSpPr>
        <p:spPr bwMode="auto">
          <a:xfrm>
            <a:off x="220663" y="6580188"/>
            <a:ext cx="1620837" cy="152400"/>
          </a:xfrm>
          <a:prstGeom prst="rect">
            <a:avLst/>
          </a:prstGeom>
          <a:noFill/>
          <a:ln w="9525">
            <a:noFill/>
            <a:miter lim="800000"/>
            <a:headEnd/>
            <a:tailEnd/>
          </a:ln>
          <a:effec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a:solidFill>
                  <a:srgbClr val="999999"/>
                </a:solidFill>
                <a:latin typeface="Times New Roman" pitchFamily="48" charset="0"/>
              </a:rPr>
              <a:t>© 2010 Pearson Education, Inc.</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afetyoffice.uwaterloo.ca/hse/radiation/rad_sealed/matter/atom_structure.htm"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afetyoffice.uwaterloo.ca/hse/radiation/rad_sealed/matter/atom_structure.htm"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ciencebuddies.org/blog/2011/02/the-shock-of-static-electricity.php"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afetyoffice.uwaterloo.ca/hse/radiation/rad_sealed/matter/atom_structure.htm"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CA" dirty="0" smtClean="0"/>
              <a:t>Note on Posted Slides</a:t>
            </a:r>
            <a:endParaRPr lang="en-CA" dirty="0"/>
          </a:p>
        </p:txBody>
      </p:sp>
      <p:sp>
        <p:nvSpPr>
          <p:cNvPr id="3" name="Content Placeholder 2"/>
          <p:cNvSpPr>
            <a:spLocks noGrp="1"/>
          </p:cNvSpPr>
          <p:nvPr>
            <p:ph idx="1"/>
          </p:nvPr>
        </p:nvSpPr>
        <p:spPr>
          <a:xfrm>
            <a:off x="457200" y="1143000"/>
            <a:ext cx="8229600" cy="4983163"/>
          </a:xfrm>
        </p:spPr>
        <p:txBody>
          <a:bodyPr/>
          <a:lstStyle/>
          <a:p>
            <a:r>
              <a:rPr lang="en-CA" dirty="0" smtClean="0"/>
              <a:t>These are the slides that I intended to show in class on </a:t>
            </a:r>
            <a:r>
              <a:rPr lang="en-CA" dirty="0" smtClean="0"/>
              <a:t>Wed</a:t>
            </a:r>
            <a:r>
              <a:rPr lang="en-CA" dirty="0" smtClean="0"/>
              <a:t>. </a:t>
            </a:r>
            <a:r>
              <a:rPr lang="en-CA" dirty="0" smtClean="0"/>
              <a:t>Mar. </a:t>
            </a:r>
            <a:r>
              <a:rPr lang="en-CA" dirty="0" smtClean="0"/>
              <a:t>13, </a:t>
            </a:r>
            <a:r>
              <a:rPr lang="en-CA" dirty="0" smtClean="0"/>
              <a:t>2013.  </a:t>
            </a:r>
          </a:p>
          <a:p>
            <a:r>
              <a:rPr lang="en-CA" dirty="0" smtClean="0"/>
              <a:t>They contain important ideas and questions from your reading.  </a:t>
            </a:r>
          </a:p>
          <a:p>
            <a:r>
              <a:rPr lang="en-CA" dirty="0" smtClean="0"/>
              <a:t>Due to time constraints, I was probably not able to show all the slides during class.  </a:t>
            </a:r>
          </a:p>
          <a:p>
            <a:r>
              <a:rPr lang="en-CA" dirty="0"/>
              <a:t>T</a:t>
            </a:r>
            <a:r>
              <a:rPr lang="en-CA" dirty="0" smtClean="0"/>
              <a:t>hey are all posted here for completeness.</a:t>
            </a:r>
          </a:p>
        </p:txBody>
      </p:sp>
    </p:spTree>
    <p:extLst>
      <p:ext uri="{BB962C8B-B14F-4D97-AF65-F5344CB8AC3E}">
        <p14:creationId xmlns:p14="http://schemas.microsoft.com/office/powerpoint/2010/main" val="288470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afetyoffice.uwaterloo.ca/hse/radiation/rad_sealed/matter/graphic/at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1" y="3160294"/>
            <a:ext cx="4724400" cy="3697706"/>
          </a:xfrm>
          <a:prstGeom prst="rect">
            <a:avLst/>
          </a:prstGeom>
          <a:noFill/>
          <a:extLst>
            <a:ext uri="{909E8E84-426E-40DD-AFC4-6F175D3DCCD1}">
              <a14:hiddenFill xmlns:a14="http://schemas.microsoft.com/office/drawing/2010/main">
                <a:solidFill>
                  <a:srgbClr val="FFFFFF"/>
                </a:solidFill>
              </a14:hiddenFill>
            </a:ext>
          </a:extLst>
        </p:spPr>
      </p:pic>
      <p:sp>
        <p:nvSpPr>
          <p:cNvPr id="10243" name="Rectangle 3"/>
          <p:cNvSpPr>
            <a:spLocks noGrp="1" noChangeArrowheads="1"/>
          </p:cNvSpPr>
          <p:nvPr>
            <p:ph type="body" idx="1"/>
          </p:nvPr>
        </p:nvSpPr>
        <p:spPr>
          <a:xfrm>
            <a:off x="190500" y="264294"/>
            <a:ext cx="8839200" cy="4525963"/>
          </a:xfrm>
        </p:spPr>
        <p:txBody>
          <a:bodyPr/>
          <a:lstStyle/>
          <a:p>
            <a:pPr>
              <a:buFontTx/>
              <a:buNone/>
            </a:pPr>
            <a:r>
              <a:rPr lang="en-US" dirty="0" smtClean="0"/>
              <a:t>Fundamental facts about atoms</a:t>
            </a:r>
          </a:p>
          <a:p>
            <a:pPr>
              <a:buFontTx/>
              <a:buNone/>
            </a:pPr>
            <a:r>
              <a:rPr lang="en-US" sz="2800" dirty="0" smtClean="0"/>
              <a:t>	3. Protons and neutrons compose the nucleus. Protons are about 1800 times more massive than electrons, but each one carries an amount of positive charge equal to the negative charge of electrons. Neutrons have slightly more mass than protons and have no net charge.</a:t>
            </a:r>
          </a:p>
        </p:txBody>
      </p:sp>
      <p:sp>
        <p:nvSpPr>
          <p:cNvPr id="5" name="TextBox 4"/>
          <p:cNvSpPr txBox="1"/>
          <p:nvPr/>
        </p:nvSpPr>
        <p:spPr>
          <a:xfrm>
            <a:off x="2805112" y="6642556"/>
            <a:ext cx="5923416" cy="215444"/>
          </a:xfrm>
          <a:prstGeom prst="rect">
            <a:avLst/>
          </a:prstGeom>
          <a:noFill/>
        </p:spPr>
        <p:txBody>
          <a:bodyPr wrap="none" rtlCol="0">
            <a:spAutoFit/>
          </a:bodyPr>
          <a:lstStyle/>
          <a:p>
            <a:r>
              <a:rPr lang="en-CA" sz="800" dirty="0" smtClean="0"/>
              <a:t>[Image retrieved Jan.10, 2013 from </a:t>
            </a:r>
            <a:r>
              <a:rPr lang="en-CA" sz="800" dirty="0" smtClean="0">
                <a:hlinkClick r:id="rId3"/>
              </a:rPr>
              <a:t>http</a:t>
            </a:r>
            <a:r>
              <a:rPr lang="en-CA" sz="800" dirty="0">
                <a:hlinkClick r:id="rId3"/>
              </a:rPr>
              <a:t>://</a:t>
            </a:r>
            <a:r>
              <a:rPr lang="en-CA" sz="800" dirty="0" smtClean="0">
                <a:hlinkClick r:id="rId3"/>
              </a:rPr>
              <a:t>www.safetyoffice.uwaterloo.ca/hse/radiation/rad_sealed/matter/atom_structure.htm</a:t>
            </a:r>
            <a:r>
              <a:rPr lang="en-CA" sz="800" dirty="0" smtClean="0"/>
              <a:t> ]</a:t>
            </a:r>
            <a:endParaRPr lang="en-CA" sz="800" dirty="0"/>
          </a:p>
        </p:txBody>
      </p:sp>
      <p:sp>
        <p:nvSpPr>
          <p:cNvPr id="3" name="TextBox 2"/>
          <p:cNvSpPr txBox="1"/>
          <p:nvPr/>
        </p:nvSpPr>
        <p:spPr>
          <a:xfrm>
            <a:off x="6402186" y="4639815"/>
            <a:ext cx="2627514" cy="954107"/>
          </a:xfrm>
          <a:prstGeom prst="rect">
            <a:avLst/>
          </a:prstGeom>
          <a:noFill/>
        </p:spPr>
        <p:txBody>
          <a:bodyPr wrap="square" rtlCol="0">
            <a:spAutoFit/>
          </a:bodyPr>
          <a:lstStyle/>
          <a:p>
            <a:r>
              <a:rPr lang="en-CA" sz="2800" dirty="0" smtClean="0"/>
              <a:t>Lithium Atom</a:t>
            </a:r>
          </a:p>
          <a:p>
            <a:r>
              <a:rPr lang="en-CA" sz="2800" dirty="0" smtClean="0"/>
              <a:t>Net charge = 0</a:t>
            </a:r>
            <a:endParaRPr lang="en-CA" sz="2800" dirty="0"/>
          </a:p>
        </p:txBody>
      </p:sp>
    </p:spTree>
    <p:extLst>
      <p:ext uri="{BB962C8B-B14F-4D97-AF65-F5344CB8AC3E}">
        <p14:creationId xmlns:p14="http://schemas.microsoft.com/office/powerpoint/2010/main" val="167935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afetyoffice.uwaterloo.ca/hse/radiation/rad_sealed/matter/graphic/at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1" y="3160294"/>
            <a:ext cx="4724400" cy="3697706"/>
          </a:xfrm>
          <a:prstGeom prst="rect">
            <a:avLst/>
          </a:prstGeom>
          <a:noFill/>
          <a:extLst>
            <a:ext uri="{909E8E84-426E-40DD-AFC4-6F175D3DCCD1}">
              <a14:hiddenFill xmlns:a14="http://schemas.microsoft.com/office/drawing/2010/main">
                <a:solidFill>
                  <a:srgbClr val="FFFFFF"/>
                </a:solidFill>
              </a14:hiddenFill>
            </a:ext>
          </a:extLst>
        </p:spPr>
      </p:pic>
      <p:sp>
        <p:nvSpPr>
          <p:cNvPr id="10243" name="Rectangle 3"/>
          <p:cNvSpPr>
            <a:spLocks noGrp="1" noChangeArrowheads="1"/>
          </p:cNvSpPr>
          <p:nvPr>
            <p:ph type="body" idx="1"/>
          </p:nvPr>
        </p:nvSpPr>
        <p:spPr>
          <a:xfrm>
            <a:off x="190500" y="359545"/>
            <a:ext cx="8839200" cy="2155056"/>
          </a:xfrm>
        </p:spPr>
        <p:txBody>
          <a:bodyPr/>
          <a:lstStyle/>
          <a:p>
            <a:pPr>
              <a:buFontTx/>
              <a:buNone/>
            </a:pPr>
            <a:r>
              <a:rPr lang="en-US" dirty="0" smtClean="0"/>
              <a:t>Fundamental facts about atoms</a:t>
            </a:r>
          </a:p>
          <a:p>
            <a:pPr>
              <a:buFontTx/>
              <a:buNone/>
            </a:pPr>
            <a:r>
              <a:rPr lang="en-US" sz="2800" dirty="0" smtClean="0"/>
              <a:t>	4. Atoms usually have as many electrons as protons, so the atom has zero net charge.</a:t>
            </a:r>
          </a:p>
        </p:txBody>
      </p:sp>
      <p:sp>
        <p:nvSpPr>
          <p:cNvPr id="5" name="TextBox 4"/>
          <p:cNvSpPr txBox="1"/>
          <p:nvPr/>
        </p:nvSpPr>
        <p:spPr>
          <a:xfrm>
            <a:off x="2805112" y="6642556"/>
            <a:ext cx="5923416" cy="215444"/>
          </a:xfrm>
          <a:prstGeom prst="rect">
            <a:avLst/>
          </a:prstGeom>
          <a:noFill/>
        </p:spPr>
        <p:txBody>
          <a:bodyPr wrap="none" rtlCol="0">
            <a:spAutoFit/>
          </a:bodyPr>
          <a:lstStyle/>
          <a:p>
            <a:r>
              <a:rPr lang="en-CA" sz="800" dirty="0" smtClean="0"/>
              <a:t>[Image retrieved Jan.10, 2013 from </a:t>
            </a:r>
            <a:r>
              <a:rPr lang="en-CA" sz="800" dirty="0" smtClean="0">
                <a:hlinkClick r:id="rId3"/>
              </a:rPr>
              <a:t>http</a:t>
            </a:r>
            <a:r>
              <a:rPr lang="en-CA" sz="800" dirty="0">
                <a:hlinkClick r:id="rId3"/>
              </a:rPr>
              <a:t>://</a:t>
            </a:r>
            <a:r>
              <a:rPr lang="en-CA" sz="800" dirty="0" smtClean="0">
                <a:hlinkClick r:id="rId3"/>
              </a:rPr>
              <a:t>www.safetyoffice.uwaterloo.ca/hse/radiation/rad_sealed/matter/atom_structure.htm</a:t>
            </a:r>
            <a:r>
              <a:rPr lang="en-CA" sz="800" dirty="0" smtClean="0"/>
              <a:t> ]</a:t>
            </a:r>
            <a:endParaRPr lang="en-CA" sz="800" dirty="0"/>
          </a:p>
        </p:txBody>
      </p:sp>
      <p:sp>
        <p:nvSpPr>
          <p:cNvPr id="3" name="TextBox 2"/>
          <p:cNvSpPr txBox="1"/>
          <p:nvPr/>
        </p:nvSpPr>
        <p:spPr>
          <a:xfrm>
            <a:off x="6402186" y="4639815"/>
            <a:ext cx="2627514" cy="954107"/>
          </a:xfrm>
          <a:prstGeom prst="rect">
            <a:avLst/>
          </a:prstGeom>
          <a:noFill/>
        </p:spPr>
        <p:txBody>
          <a:bodyPr wrap="square" rtlCol="0">
            <a:spAutoFit/>
          </a:bodyPr>
          <a:lstStyle/>
          <a:p>
            <a:r>
              <a:rPr lang="en-CA" sz="2800" dirty="0" smtClean="0"/>
              <a:t>Lithium Atom</a:t>
            </a:r>
          </a:p>
          <a:p>
            <a:r>
              <a:rPr lang="en-CA" sz="2800" dirty="0" smtClean="0"/>
              <a:t>Net charge = 0</a:t>
            </a:r>
            <a:endParaRPr lang="en-CA" sz="2800" dirty="0"/>
          </a:p>
        </p:txBody>
      </p:sp>
    </p:spTree>
    <p:extLst>
      <p:ext uri="{BB962C8B-B14F-4D97-AF65-F5344CB8AC3E}">
        <p14:creationId xmlns:p14="http://schemas.microsoft.com/office/powerpoint/2010/main" val="372136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p:txBody>
          <a:bodyPr/>
          <a:lstStyle/>
          <a:p>
            <a:pPr>
              <a:buFontTx/>
              <a:buNone/>
            </a:pPr>
            <a:r>
              <a:rPr lang="en-US" dirty="0" smtClean="0"/>
              <a:t>An “Ion” is a charged atom</a:t>
            </a:r>
          </a:p>
          <a:p>
            <a:r>
              <a:rPr lang="en-US" sz="2800" dirty="0" smtClean="0"/>
              <a:t>Positive ion — an atom which has lost one or more of its electrons, and so has a positive net charge.</a:t>
            </a:r>
          </a:p>
          <a:p>
            <a:r>
              <a:rPr lang="en-US" sz="2800" dirty="0" smtClean="0"/>
              <a:t>Negative ion — an atom which has gained one or more electrons, and so has a negative net charge.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990600"/>
            <a:ext cx="8229600" cy="1752600"/>
          </a:xfrm>
        </p:spPr>
        <p:txBody>
          <a:bodyPr/>
          <a:lstStyle/>
          <a:p>
            <a:pPr algn="l"/>
            <a:r>
              <a:rPr lang="en-US" sz="2400" dirty="0" smtClean="0"/>
              <a:t>When you rub a glass rod with silk, the glass rod becomes positively charged.  (As per Benjamin Franklin’s definition of “positive”.)</a:t>
            </a:r>
            <a:br>
              <a:rPr lang="en-US" sz="2400" dirty="0" smtClean="0"/>
            </a:br>
            <a:r>
              <a:rPr lang="en-US" sz="2400" dirty="0" smtClean="0"/>
              <a:t>What is going on here? </a:t>
            </a:r>
            <a:endParaRPr lang="en-US" sz="2800" b="1" i="1" dirty="0" smtClean="0">
              <a:latin typeface="Batang" pitchFamily="18" charset="-127"/>
              <a:ea typeface="Batang" pitchFamily="18" charset="-127"/>
            </a:endParaRPr>
          </a:p>
        </p:txBody>
      </p:sp>
      <p:sp>
        <p:nvSpPr>
          <p:cNvPr id="18435" name="Rectangle 3"/>
          <p:cNvSpPr>
            <a:spLocks noGrp="1" noChangeArrowheads="1"/>
          </p:cNvSpPr>
          <p:nvPr>
            <p:ph type="body" idx="1"/>
          </p:nvPr>
        </p:nvSpPr>
        <p:spPr>
          <a:xfrm>
            <a:off x="457200" y="2895600"/>
            <a:ext cx="8229600" cy="3432048"/>
          </a:xfrm>
        </p:spPr>
        <p:txBody>
          <a:bodyPr/>
          <a:lstStyle/>
          <a:p>
            <a:pPr marL="609600" indent="-609600">
              <a:buFontTx/>
              <a:buAutoNum type="alphaUcPeriod"/>
            </a:pPr>
            <a:r>
              <a:rPr lang="en-US" sz="2400" dirty="0"/>
              <a:t>The silk is adding electrons </a:t>
            </a:r>
            <a:r>
              <a:rPr lang="en-US" sz="2400" dirty="0" smtClean="0"/>
              <a:t>to the </a:t>
            </a:r>
            <a:r>
              <a:rPr lang="en-US" sz="2400" dirty="0"/>
              <a:t>glass.</a:t>
            </a:r>
          </a:p>
          <a:p>
            <a:pPr marL="609600" indent="-609600">
              <a:buFontTx/>
              <a:buAutoNum type="alphaUcPeriod"/>
            </a:pPr>
            <a:r>
              <a:rPr lang="en-US" sz="2400" dirty="0"/>
              <a:t>The silk is adding protons to the glass.</a:t>
            </a:r>
          </a:p>
          <a:p>
            <a:pPr marL="609600" indent="-609600">
              <a:buFontTx/>
              <a:buAutoNum type="alphaUcPeriod"/>
            </a:pPr>
            <a:r>
              <a:rPr lang="en-US" sz="2400" dirty="0" smtClean="0"/>
              <a:t>The silk is removing electrons from the glass.</a:t>
            </a:r>
          </a:p>
          <a:p>
            <a:pPr marL="609600" indent="-609600">
              <a:buFontTx/>
              <a:buAutoNum type="alphaUcPeriod"/>
            </a:pPr>
            <a:r>
              <a:rPr lang="en-US" sz="2400" dirty="0" smtClean="0"/>
              <a:t>The </a:t>
            </a:r>
            <a:r>
              <a:rPr lang="en-US" sz="2400" dirty="0"/>
              <a:t>silk is </a:t>
            </a:r>
            <a:r>
              <a:rPr lang="en-US" sz="2400" dirty="0" smtClean="0"/>
              <a:t>removing protons </a:t>
            </a:r>
            <a:r>
              <a:rPr lang="en-US" sz="2400" dirty="0"/>
              <a:t>to the glass.</a:t>
            </a:r>
          </a:p>
          <a:p>
            <a:pPr marL="609600" indent="-609600">
              <a:buFontTx/>
              <a:buAutoNum type="alphaUcPeriod"/>
            </a:pPr>
            <a:r>
              <a:rPr lang="en-US" sz="2400" dirty="0" smtClean="0"/>
              <a:t>The frictional force is generating positive charge within the glass.</a:t>
            </a:r>
          </a:p>
        </p:txBody>
      </p:sp>
      <p:sp>
        <p:nvSpPr>
          <p:cNvPr id="15364" name="Rectangle 4"/>
          <p:cNvSpPr>
            <a:spLocks noChangeArrowheads="1"/>
          </p:cNvSpPr>
          <p:nvPr/>
        </p:nvSpPr>
        <p:spPr bwMode="auto">
          <a:xfrm>
            <a:off x="0" y="0"/>
            <a:ext cx="9144000" cy="762000"/>
          </a:xfrm>
          <a:prstGeom prst="rect">
            <a:avLst/>
          </a:prstGeom>
          <a:solidFill>
            <a:srgbClr val="3B79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1">
                <a:solidFill>
                  <a:schemeClr val="bg1"/>
                </a:solidFill>
                <a:cs typeface="Arial" charset="0"/>
              </a:rPr>
              <a:t>Electric Force and Charges</a:t>
            </a:r>
          </a:p>
          <a:p>
            <a:pPr algn="ctr"/>
            <a:r>
              <a:rPr lang="en-US" sz="2400" b="1">
                <a:solidFill>
                  <a:schemeClr val="bg1"/>
                </a:solidFill>
                <a:cs typeface="Arial" charset="0"/>
              </a:rPr>
              <a:t>CHECK YOUR NEIGHBOR</a:t>
            </a:r>
            <a:r>
              <a:rPr lang="en-US" sz="2400" b="1" i="1">
                <a:solidFill>
                  <a:schemeClr val="bg1"/>
                </a:solidFill>
                <a:cs typeface="Arial" charset="0"/>
              </a:rPr>
              <a:t> </a:t>
            </a:r>
          </a:p>
        </p:txBody>
      </p:sp>
    </p:spTree>
    <p:extLst>
      <p:ext uri="{BB962C8B-B14F-4D97-AF65-F5344CB8AC3E}">
        <p14:creationId xmlns:p14="http://schemas.microsoft.com/office/powerpoint/2010/main" val="3527135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990600"/>
            <a:ext cx="8229600" cy="1752600"/>
          </a:xfrm>
        </p:spPr>
        <p:txBody>
          <a:bodyPr/>
          <a:lstStyle/>
          <a:p>
            <a:pPr algn="l"/>
            <a:r>
              <a:rPr lang="en-US" sz="2400" dirty="0" smtClean="0"/>
              <a:t>When you rub a plastic rod with fur or wool, the plastic rod becomes negatively charged.  (As per Benjamin Franklin’s definition of “negative”.)</a:t>
            </a:r>
            <a:br>
              <a:rPr lang="en-US" sz="2400" dirty="0" smtClean="0"/>
            </a:br>
            <a:r>
              <a:rPr lang="en-US" sz="2400" dirty="0" smtClean="0"/>
              <a:t>What is going on here? </a:t>
            </a:r>
            <a:endParaRPr lang="en-US" sz="2800" b="1" i="1" dirty="0" smtClean="0">
              <a:latin typeface="Batang" pitchFamily="18" charset="-127"/>
              <a:ea typeface="Batang" pitchFamily="18" charset="-127"/>
            </a:endParaRPr>
          </a:p>
        </p:txBody>
      </p:sp>
      <p:sp>
        <p:nvSpPr>
          <p:cNvPr id="18435" name="Rectangle 3"/>
          <p:cNvSpPr>
            <a:spLocks noGrp="1" noChangeArrowheads="1"/>
          </p:cNvSpPr>
          <p:nvPr>
            <p:ph type="body" idx="1"/>
          </p:nvPr>
        </p:nvSpPr>
        <p:spPr>
          <a:xfrm>
            <a:off x="457200" y="2895600"/>
            <a:ext cx="8229600" cy="3432048"/>
          </a:xfrm>
        </p:spPr>
        <p:txBody>
          <a:bodyPr/>
          <a:lstStyle/>
          <a:p>
            <a:pPr marL="609600" indent="-609600">
              <a:buFontTx/>
              <a:buAutoNum type="alphaUcPeriod"/>
            </a:pPr>
            <a:r>
              <a:rPr lang="en-US" sz="2400" dirty="0"/>
              <a:t>The </a:t>
            </a:r>
            <a:r>
              <a:rPr lang="en-US" sz="2400" dirty="0" smtClean="0"/>
              <a:t>fur or wool is </a:t>
            </a:r>
            <a:r>
              <a:rPr lang="en-US" sz="2400" dirty="0"/>
              <a:t>adding electrons </a:t>
            </a:r>
            <a:r>
              <a:rPr lang="en-US" sz="2400" dirty="0" smtClean="0"/>
              <a:t>to the plastic.</a:t>
            </a:r>
            <a:endParaRPr lang="en-US" sz="2400" dirty="0"/>
          </a:p>
          <a:p>
            <a:pPr marL="609600" indent="-609600">
              <a:buFontTx/>
              <a:buAutoNum type="alphaUcPeriod"/>
            </a:pPr>
            <a:r>
              <a:rPr lang="en-US" sz="2400" dirty="0"/>
              <a:t>The </a:t>
            </a:r>
            <a:r>
              <a:rPr lang="en-US" sz="2400" dirty="0" smtClean="0"/>
              <a:t>fur or wool is </a:t>
            </a:r>
            <a:r>
              <a:rPr lang="en-US" sz="2400" dirty="0"/>
              <a:t>adding protons to the </a:t>
            </a:r>
            <a:r>
              <a:rPr lang="en-US" sz="2400" dirty="0" smtClean="0"/>
              <a:t>plastic.</a:t>
            </a:r>
            <a:endParaRPr lang="en-US" sz="2400" dirty="0"/>
          </a:p>
          <a:p>
            <a:pPr marL="609600" indent="-609600">
              <a:buFontTx/>
              <a:buAutoNum type="alphaUcPeriod"/>
            </a:pPr>
            <a:r>
              <a:rPr lang="en-US" sz="2400" dirty="0" smtClean="0"/>
              <a:t>The fur or wool is removing electrons from the plastic.</a:t>
            </a:r>
          </a:p>
          <a:p>
            <a:pPr marL="609600" indent="-609600">
              <a:buFontTx/>
              <a:buAutoNum type="alphaUcPeriod"/>
            </a:pPr>
            <a:r>
              <a:rPr lang="en-US" sz="2400" dirty="0" smtClean="0"/>
              <a:t>The fur or wool is removing protons </a:t>
            </a:r>
            <a:r>
              <a:rPr lang="en-US" sz="2400" dirty="0"/>
              <a:t>to the </a:t>
            </a:r>
            <a:r>
              <a:rPr lang="en-US" sz="2400" dirty="0" smtClean="0"/>
              <a:t>plastic.</a:t>
            </a:r>
            <a:endParaRPr lang="en-US" sz="2400" dirty="0"/>
          </a:p>
          <a:p>
            <a:pPr marL="609600" indent="-609600">
              <a:buFontTx/>
              <a:buAutoNum type="alphaUcPeriod"/>
            </a:pPr>
            <a:r>
              <a:rPr lang="en-US" sz="2400" dirty="0" smtClean="0"/>
              <a:t>The frictional force is generating positive charge within the plastic.</a:t>
            </a:r>
          </a:p>
        </p:txBody>
      </p:sp>
      <p:sp>
        <p:nvSpPr>
          <p:cNvPr id="15364" name="Rectangle 4"/>
          <p:cNvSpPr>
            <a:spLocks noChangeArrowheads="1"/>
          </p:cNvSpPr>
          <p:nvPr/>
        </p:nvSpPr>
        <p:spPr bwMode="auto">
          <a:xfrm>
            <a:off x="0" y="0"/>
            <a:ext cx="9144000" cy="762000"/>
          </a:xfrm>
          <a:prstGeom prst="rect">
            <a:avLst/>
          </a:prstGeom>
          <a:solidFill>
            <a:srgbClr val="3B79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1">
                <a:solidFill>
                  <a:schemeClr val="bg1"/>
                </a:solidFill>
                <a:cs typeface="Arial" charset="0"/>
              </a:rPr>
              <a:t>Electric Force and Charges</a:t>
            </a:r>
          </a:p>
          <a:p>
            <a:pPr algn="ctr"/>
            <a:r>
              <a:rPr lang="en-US" sz="2400" b="1">
                <a:solidFill>
                  <a:schemeClr val="bg1"/>
                </a:solidFill>
                <a:cs typeface="Arial" charset="0"/>
              </a:rPr>
              <a:t>CHECK YOUR NEIGHBOR</a:t>
            </a:r>
            <a:r>
              <a:rPr lang="en-US" sz="2400" b="1" i="1">
                <a:solidFill>
                  <a:schemeClr val="bg1"/>
                </a:solidFill>
                <a:cs typeface="Arial" charset="0"/>
              </a:rPr>
              <a:t> </a:t>
            </a:r>
          </a:p>
        </p:txBody>
      </p:sp>
    </p:spTree>
    <p:extLst>
      <p:ext uri="{BB962C8B-B14F-4D97-AF65-F5344CB8AC3E}">
        <p14:creationId xmlns:p14="http://schemas.microsoft.com/office/powerpoint/2010/main" val="960539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381000" y="342900"/>
            <a:ext cx="8229600" cy="5676900"/>
          </a:xfrm>
        </p:spPr>
        <p:txBody>
          <a:bodyPr/>
          <a:lstStyle/>
          <a:p>
            <a:pPr>
              <a:buFontTx/>
              <a:buNone/>
            </a:pPr>
            <a:r>
              <a:rPr lang="en-US" dirty="0" smtClean="0"/>
              <a:t>Electrons in an atom</a:t>
            </a:r>
          </a:p>
          <a:p>
            <a:r>
              <a:rPr lang="en-US" sz="2800" dirty="0" smtClean="0"/>
              <a:t>Innermost—attracted very strongly to oppositely charged atomic nucleus</a:t>
            </a:r>
          </a:p>
          <a:p>
            <a:r>
              <a:rPr lang="en-US" sz="2800" dirty="0" smtClean="0"/>
              <a:t>Outermost—attracted loosely and can be easily dislodged</a:t>
            </a:r>
          </a:p>
          <a:p>
            <a:pPr>
              <a:buFontTx/>
              <a:buNone/>
            </a:pPr>
            <a:endParaRPr lang="en-US" sz="2800" dirty="0" smtClean="0"/>
          </a:p>
          <a:p>
            <a:pPr>
              <a:buFontTx/>
              <a:buNone/>
            </a:pPr>
            <a:endParaRPr lang="en-US" sz="2800" dirty="0"/>
          </a:p>
          <a:p>
            <a:pPr>
              <a:buFontTx/>
              <a:buNone/>
            </a:pPr>
            <a:r>
              <a:rPr lang="en-US" sz="2800" dirty="0" smtClean="0"/>
              <a:t>Examples:</a:t>
            </a:r>
          </a:p>
          <a:p>
            <a:pPr lvl="1">
              <a:buFontTx/>
              <a:buChar char="•"/>
            </a:pPr>
            <a:r>
              <a:rPr lang="en-US" sz="2400" dirty="0" smtClean="0"/>
              <a:t>When rubbing a comb through your hair, electrons transfer from your hair to the comb. Your hair has a deficiency of electrons (positively charged).</a:t>
            </a:r>
          </a:p>
          <a:p>
            <a:pPr lvl="1">
              <a:buFontTx/>
              <a:buChar char="•"/>
            </a:pPr>
            <a:r>
              <a:rPr lang="en-US" sz="2400" dirty="0" smtClean="0"/>
              <a:t>When rubbing a glass rod with silk, electrons transfer from the rod onto the silk and the rod becomes positively charged.</a:t>
            </a:r>
          </a:p>
        </p:txBody>
      </p:sp>
      <p:pic>
        <p:nvPicPr>
          <p:cNvPr id="5" name="Picture 6" descr="http://www.sciencebuddies.org/blog/graphics/02-09-11-stat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2403475"/>
            <a:ext cx="1905000" cy="19621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29150" y="6584722"/>
            <a:ext cx="4376519" cy="215444"/>
          </a:xfrm>
          <a:prstGeom prst="rect">
            <a:avLst/>
          </a:prstGeom>
          <a:noFill/>
        </p:spPr>
        <p:txBody>
          <a:bodyPr wrap="none" rtlCol="0">
            <a:spAutoFit/>
          </a:bodyPr>
          <a:lstStyle/>
          <a:p>
            <a:r>
              <a:rPr lang="en-CA" sz="800" dirty="0" smtClean="0"/>
              <a:t>[image from </a:t>
            </a:r>
            <a:r>
              <a:rPr lang="en-CA" sz="800" dirty="0" smtClean="0">
                <a:hlinkClick r:id="rId3"/>
              </a:rPr>
              <a:t>http://www.sciencebuddies.org/blog/2011/02/the-shock-of-static-electricity.php</a:t>
            </a:r>
            <a:r>
              <a:rPr lang="en-CA" sz="800" dirty="0" smtClean="0"/>
              <a:t> ]</a:t>
            </a:r>
            <a:endParaRPr lang="en-CA"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5" name="Picture 7" descr="22_03_Figure"/>
          <p:cNvPicPr>
            <a:picLocks noChangeAspect="1" noChangeArrowheads="1"/>
          </p:cNvPicPr>
          <p:nvPr/>
        </p:nvPicPr>
        <p:blipFill>
          <a:blip r:embed="rId2">
            <a:extLst>
              <a:ext uri="{28A0092B-C50C-407E-A947-70E740481C1C}">
                <a14:useLocalDpi xmlns:a14="http://schemas.microsoft.com/office/drawing/2010/main" val="0"/>
              </a:ext>
            </a:extLst>
          </a:blip>
          <a:srcRect b="2580"/>
          <a:stretch>
            <a:fillRect/>
          </a:stretch>
        </p:blipFill>
        <p:spPr bwMode="auto">
          <a:xfrm>
            <a:off x="5259388" y="1592263"/>
            <a:ext cx="3562350" cy="4806950"/>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p:nvPr>
        </p:nvSpPr>
        <p:spPr/>
        <p:txBody>
          <a:bodyPr/>
          <a:lstStyle/>
          <a:p>
            <a:r>
              <a:rPr lang="en-US" smtClean="0"/>
              <a:t>Conservation of Charge</a:t>
            </a:r>
          </a:p>
        </p:txBody>
      </p:sp>
      <p:sp>
        <p:nvSpPr>
          <p:cNvPr id="17411" name="Rectangle 3"/>
          <p:cNvSpPr>
            <a:spLocks noGrp="1" noChangeArrowheads="1"/>
          </p:cNvSpPr>
          <p:nvPr>
            <p:ph type="body" idx="1"/>
          </p:nvPr>
        </p:nvSpPr>
        <p:spPr/>
        <p:txBody>
          <a:bodyPr/>
          <a:lstStyle/>
          <a:p>
            <a:pPr>
              <a:buFontTx/>
              <a:buNone/>
            </a:pPr>
            <a:r>
              <a:rPr lang="en-US" smtClean="0"/>
              <a:t>Conservation of charge</a:t>
            </a:r>
          </a:p>
          <a:p>
            <a:r>
              <a:rPr lang="en-US" sz="2800" smtClean="0"/>
              <a:t>In any charging process, </a:t>
            </a:r>
            <a:br>
              <a:rPr lang="en-US" sz="2800" smtClean="0"/>
            </a:br>
            <a:r>
              <a:rPr lang="en-US" sz="2800" smtClean="0"/>
              <a:t>no electrons are created </a:t>
            </a:r>
            <a:br>
              <a:rPr lang="en-US" sz="2800" smtClean="0"/>
            </a:br>
            <a:r>
              <a:rPr lang="en-US" sz="2800" smtClean="0"/>
              <a:t>or destroyed. Electrons </a:t>
            </a:r>
            <a:br>
              <a:rPr lang="en-US" sz="2800" smtClean="0"/>
            </a:br>
            <a:r>
              <a:rPr lang="en-US" sz="2800" smtClean="0"/>
              <a:t>are simply transferred from</a:t>
            </a:r>
            <a:br>
              <a:rPr lang="en-US" sz="2800" smtClean="0"/>
            </a:br>
            <a:r>
              <a:rPr lang="en-US" sz="2800" smtClean="0"/>
              <a:t>one material to another.</a:t>
            </a:r>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990600"/>
            <a:ext cx="8229600" cy="1752600"/>
          </a:xfrm>
        </p:spPr>
        <p:txBody>
          <a:bodyPr/>
          <a:lstStyle/>
          <a:p>
            <a:pPr algn="l"/>
            <a:r>
              <a:rPr lang="en-US" sz="2400" dirty="0" smtClean="0"/>
              <a:t>When you rub a glass rod with silk, the glass rod becomes positively charged.  </a:t>
            </a:r>
            <a:br>
              <a:rPr lang="en-US" sz="2400" dirty="0" smtClean="0"/>
            </a:br>
            <a:r>
              <a:rPr lang="en-US" sz="2400" dirty="0" smtClean="0"/>
              <a:t>What do you expect will happen to the piece of silk? </a:t>
            </a:r>
            <a:endParaRPr lang="en-US" sz="2800" b="1" i="1" dirty="0" smtClean="0">
              <a:latin typeface="Batang" pitchFamily="18" charset="-127"/>
              <a:ea typeface="Batang" pitchFamily="18" charset="-127"/>
            </a:endParaRPr>
          </a:p>
        </p:txBody>
      </p:sp>
      <p:sp>
        <p:nvSpPr>
          <p:cNvPr id="18435" name="Rectangle 3"/>
          <p:cNvSpPr>
            <a:spLocks noGrp="1" noChangeArrowheads="1"/>
          </p:cNvSpPr>
          <p:nvPr>
            <p:ph type="body" idx="1"/>
          </p:nvPr>
        </p:nvSpPr>
        <p:spPr>
          <a:xfrm>
            <a:off x="457200" y="2895600"/>
            <a:ext cx="8229600" cy="3432048"/>
          </a:xfrm>
        </p:spPr>
        <p:txBody>
          <a:bodyPr/>
          <a:lstStyle/>
          <a:p>
            <a:pPr marL="609600" indent="-609600">
              <a:buFontTx/>
              <a:buAutoNum type="alphaUcPeriod"/>
            </a:pPr>
            <a:r>
              <a:rPr lang="en-US" sz="2400" dirty="0"/>
              <a:t>The silk </a:t>
            </a:r>
            <a:r>
              <a:rPr lang="en-US" sz="2400" dirty="0" smtClean="0"/>
              <a:t>will also become positively charged.</a:t>
            </a:r>
          </a:p>
          <a:p>
            <a:pPr marL="609600" indent="-609600">
              <a:buFontTx/>
              <a:buAutoNum type="alphaUcPeriod"/>
            </a:pPr>
            <a:r>
              <a:rPr lang="en-US" sz="2400" dirty="0" smtClean="0"/>
              <a:t>The silk will become negatively charged.</a:t>
            </a:r>
          </a:p>
          <a:p>
            <a:pPr marL="609600" indent="-609600">
              <a:buFontTx/>
              <a:buAutoNum type="alphaUcPeriod"/>
            </a:pPr>
            <a:r>
              <a:rPr lang="en-US" sz="2400" dirty="0" smtClean="0"/>
              <a:t>The silk will remain neutral.</a:t>
            </a:r>
          </a:p>
        </p:txBody>
      </p:sp>
      <p:sp>
        <p:nvSpPr>
          <p:cNvPr id="15364" name="Rectangle 4"/>
          <p:cNvSpPr>
            <a:spLocks noChangeArrowheads="1"/>
          </p:cNvSpPr>
          <p:nvPr/>
        </p:nvSpPr>
        <p:spPr bwMode="auto">
          <a:xfrm>
            <a:off x="0" y="0"/>
            <a:ext cx="9144000" cy="762000"/>
          </a:xfrm>
          <a:prstGeom prst="rect">
            <a:avLst/>
          </a:prstGeom>
          <a:solidFill>
            <a:srgbClr val="3B79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1">
                <a:solidFill>
                  <a:schemeClr val="bg1"/>
                </a:solidFill>
                <a:cs typeface="Arial" charset="0"/>
              </a:rPr>
              <a:t>Electric Force and Charges</a:t>
            </a:r>
          </a:p>
          <a:p>
            <a:pPr algn="ctr"/>
            <a:r>
              <a:rPr lang="en-US" sz="2400" b="1">
                <a:solidFill>
                  <a:schemeClr val="bg1"/>
                </a:solidFill>
                <a:cs typeface="Arial" charset="0"/>
              </a:rPr>
              <a:t>CHECK YOUR NEIGHBOR</a:t>
            </a:r>
            <a:r>
              <a:rPr lang="en-US" sz="2400" b="1" i="1">
                <a:solidFill>
                  <a:schemeClr val="bg1"/>
                </a:solidFill>
                <a:cs typeface="Arial" charset="0"/>
              </a:rPr>
              <a:t> </a:t>
            </a:r>
          </a:p>
        </p:txBody>
      </p:sp>
    </p:spTree>
    <p:extLst>
      <p:ext uri="{BB962C8B-B14F-4D97-AF65-F5344CB8AC3E}">
        <p14:creationId xmlns:p14="http://schemas.microsoft.com/office/powerpoint/2010/main" val="1461627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06680" y="426720"/>
            <a:ext cx="8229600" cy="441325"/>
          </a:xfrm>
        </p:spPr>
        <p:txBody>
          <a:bodyPr/>
          <a:lstStyle/>
          <a:p>
            <a:pPr algn="l" eaLnBrk="1" hangingPunct="1"/>
            <a:r>
              <a:rPr lang="en-US" sz="3200" dirty="0" smtClean="0">
                <a:solidFill>
                  <a:schemeClr val="tx1"/>
                </a:solidFill>
              </a:rPr>
              <a:t>Discovering Electricity: Experiment 4</a:t>
            </a:r>
          </a:p>
        </p:txBody>
      </p:sp>
      <p:sp>
        <p:nvSpPr>
          <p:cNvPr id="24579" name="Text Box 3"/>
          <p:cNvSpPr txBox="1">
            <a:spLocks noChangeArrowheads="1"/>
          </p:cNvSpPr>
          <p:nvPr/>
        </p:nvSpPr>
        <p:spPr bwMode="auto">
          <a:xfrm>
            <a:off x="4352925" y="1147763"/>
            <a:ext cx="432911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31800" indent="-4318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5000"/>
              </a:lnSpc>
              <a:spcBef>
                <a:spcPct val="20000"/>
              </a:spcBef>
              <a:spcAft>
                <a:spcPct val="20000"/>
              </a:spcAft>
              <a:buClr>
                <a:srgbClr val="93001B"/>
              </a:buClr>
              <a:buFont typeface="Wingdings" pitchFamily="84" charset="2"/>
              <a:buChar char="§"/>
            </a:pPr>
            <a:r>
              <a:rPr lang="en-US" sz="2600" dirty="0"/>
              <a:t>Rub rods with wool or silk and observe the forces between them.</a:t>
            </a:r>
          </a:p>
          <a:p>
            <a:pPr eaLnBrk="1" hangingPunct="1">
              <a:lnSpc>
                <a:spcPct val="95000"/>
              </a:lnSpc>
              <a:spcBef>
                <a:spcPct val="20000"/>
              </a:spcBef>
              <a:spcAft>
                <a:spcPct val="20000"/>
              </a:spcAft>
              <a:buClr>
                <a:srgbClr val="93001B"/>
              </a:buClr>
              <a:buFont typeface="Wingdings" pitchFamily="84" charset="2"/>
              <a:buChar char="§"/>
            </a:pPr>
            <a:r>
              <a:rPr lang="en-US" sz="2600" dirty="0"/>
              <a:t>These forces are greater for rods that have been rubbed more vigorously.</a:t>
            </a:r>
          </a:p>
          <a:p>
            <a:pPr eaLnBrk="1" hangingPunct="1">
              <a:lnSpc>
                <a:spcPct val="95000"/>
              </a:lnSpc>
              <a:spcBef>
                <a:spcPct val="20000"/>
              </a:spcBef>
              <a:spcAft>
                <a:spcPct val="20000"/>
              </a:spcAft>
              <a:buClr>
                <a:srgbClr val="93001B"/>
              </a:buClr>
              <a:buFont typeface="Wingdings" pitchFamily="84" charset="2"/>
              <a:buChar char="§"/>
            </a:pPr>
            <a:r>
              <a:rPr lang="en-US" sz="2600" dirty="0"/>
              <a:t>The strength of the forces decreases as the separation between the rods increases.</a:t>
            </a:r>
          </a:p>
        </p:txBody>
      </p:sp>
      <p:sp>
        <p:nvSpPr>
          <p:cNvPr id="24580" name="Text Box 3"/>
          <p:cNvSpPr txBox="1">
            <a:spLocks noChangeArrowheads="1"/>
          </p:cNvSpPr>
          <p:nvPr/>
        </p:nvSpPr>
        <p:spPr bwMode="auto">
          <a:xfrm>
            <a:off x="76200" y="5511800"/>
            <a:ext cx="8534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eaLnBrk="1" hangingPunct="1">
              <a:lnSpc>
                <a:spcPct val="95000"/>
              </a:lnSpc>
              <a:spcBef>
                <a:spcPct val="20000"/>
              </a:spcBef>
              <a:spcAft>
                <a:spcPct val="20000"/>
              </a:spcAft>
              <a:buClr>
                <a:srgbClr val="FF0000"/>
              </a:buClr>
            </a:pPr>
            <a:r>
              <a:rPr lang="en-US" sz="2600" dirty="0"/>
              <a:t>The force between two charged objects depends on the distance between them.</a:t>
            </a:r>
            <a:endParaRPr lang="en-US" sz="2600" b="1" dirty="0"/>
          </a:p>
        </p:txBody>
      </p:sp>
      <p:pic>
        <p:nvPicPr>
          <p:cNvPr id="24581" name="Picture 6" descr="Figure_UNTBL25_1_4"/>
          <p:cNvPicPr>
            <a:picLocks noChangeAspect="1" noChangeArrowheads="1"/>
          </p:cNvPicPr>
          <p:nvPr/>
        </p:nvPicPr>
        <p:blipFill>
          <a:blip r:embed="rId2">
            <a:extLst>
              <a:ext uri="{28A0092B-C50C-407E-A947-70E740481C1C}">
                <a14:useLocalDpi xmlns:a14="http://schemas.microsoft.com/office/drawing/2010/main" val="0"/>
              </a:ext>
            </a:extLst>
          </a:blip>
          <a:srcRect t="4959" b="41322"/>
          <a:stretch>
            <a:fillRect/>
          </a:stretch>
        </p:blipFill>
        <p:spPr bwMode="auto">
          <a:xfrm>
            <a:off x="457200" y="1295400"/>
            <a:ext cx="35814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66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179388"/>
            <a:ext cx="4914900" cy="735012"/>
          </a:xfrm>
        </p:spPr>
        <p:txBody>
          <a:bodyPr/>
          <a:lstStyle/>
          <a:p>
            <a:r>
              <a:rPr lang="en-US" dirty="0" smtClean="0"/>
              <a:t>Coulomb’s Law</a:t>
            </a:r>
          </a:p>
        </p:txBody>
      </p:sp>
      <p:sp>
        <p:nvSpPr>
          <p:cNvPr id="1028" name="Rectangle 3"/>
          <p:cNvSpPr>
            <a:spLocks noGrp="1" noChangeArrowheads="1"/>
          </p:cNvSpPr>
          <p:nvPr>
            <p:ph type="body" idx="1"/>
          </p:nvPr>
        </p:nvSpPr>
        <p:spPr>
          <a:xfrm>
            <a:off x="438150" y="1009650"/>
            <a:ext cx="8229600" cy="5448300"/>
          </a:xfrm>
        </p:spPr>
        <p:txBody>
          <a:bodyPr/>
          <a:lstStyle/>
          <a:p>
            <a:pPr>
              <a:lnSpc>
                <a:spcPct val="90000"/>
              </a:lnSpc>
            </a:pPr>
            <a:r>
              <a:rPr lang="en-US" sz="2800" dirty="0" smtClean="0"/>
              <a:t>The magnitude of the force, </a:t>
            </a:r>
            <a:r>
              <a:rPr lang="en-US" sz="2800" i="1" dirty="0" smtClean="0"/>
              <a:t>F</a:t>
            </a:r>
            <a:r>
              <a:rPr lang="en-US" sz="2800" dirty="0" smtClean="0"/>
              <a:t>, between two point charges depends on the product of their charges, and the distance between them.</a:t>
            </a:r>
          </a:p>
          <a:p>
            <a:pPr>
              <a:lnSpc>
                <a:spcPct val="90000"/>
              </a:lnSpc>
            </a:pPr>
            <a:r>
              <a:rPr lang="en-US" sz="2800" dirty="0" smtClean="0"/>
              <a:t>In equation form: 			</a:t>
            </a:r>
          </a:p>
          <a:p>
            <a:pPr>
              <a:lnSpc>
                <a:spcPct val="150000"/>
              </a:lnSpc>
              <a:buFontTx/>
              <a:buNone/>
            </a:pPr>
            <a:r>
              <a:rPr lang="en-US" sz="2800" dirty="0" smtClean="0"/>
              <a:t>					</a:t>
            </a:r>
            <a:r>
              <a:rPr lang="en-US" sz="2800" i="1" dirty="0" smtClean="0"/>
              <a:t>k</a:t>
            </a:r>
            <a:r>
              <a:rPr lang="en-US" sz="2800" dirty="0" smtClean="0"/>
              <a:t> = 9×10</a:t>
            </a:r>
            <a:r>
              <a:rPr lang="en-US" sz="2800" baseline="30000" dirty="0" smtClean="0"/>
              <a:t>9</a:t>
            </a:r>
            <a:r>
              <a:rPr lang="en-US" sz="2800" dirty="0" smtClean="0"/>
              <a:t> Nm</a:t>
            </a:r>
            <a:r>
              <a:rPr lang="en-US" sz="2800" baseline="30000" dirty="0" smtClean="0"/>
              <a:t>2</a:t>
            </a:r>
            <a:r>
              <a:rPr lang="en-US" sz="2800" dirty="0" smtClean="0"/>
              <a:t>/C</a:t>
            </a:r>
            <a:r>
              <a:rPr lang="en-US" sz="2800" baseline="30000" dirty="0" smtClean="0"/>
              <a:t>2</a:t>
            </a:r>
          </a:p>
          <a:p>
            <a:pPr>
              <a:lnSpc>
                <a:spcPct val="110000"/>
              </a:lnSpc>
            </a:pPr>
            <a:r>
              <a:rPr lang="en-US" sz="2800" dirty="0" smtClean="0"/>
              <a:t>Unit of charge is </a:t>
            </a:r>
            <a:r>
              <a:rPr lang="en-US" sz="2800" b="1" dirty="0" smtClean="0"/>
              <a:t>coulomb</a:t>
            </a:r>
            <a:r>
              <a:rPr lang="en-US" sz="2800" dirty="0" smtClean="0"/>
              <a:t>, C</a:t>
            </a:r>
          </a:p>
          <a:p>
            <a:pPr>
              <a:lnSpc>
                <a:spcPct val="90000"/>
              </a:lnSpc>
            </a:pPr>
            <a:r>
              <a:rPr lang="en-US" sz="2800" dirty="0" smtClean="0"/>
              <a:t>Similar to Newton’s law of gravitation for masses</a:t>
            </a:r>
          </a:p>
          <a:p>
            <a:pPr>
              <a:lnSpc>
                <a:spcPct val="90000"/>
              </a:lnSpc>
            </a:pPr>
            <a:r>
              <a:rPr lang="en-US" sz="2800" dirty="0" smtClean="0"/>
              <a:t>Underlies the bonding forces between molecules</a:t>
            </a:r>
          </a:p>
          <a:p>
            <a:pPr marL="0"/>
            <a:r>
              <a:rPr lang="en-US" sz="2800" dirty="0" smtClean="0"/>
              <a:t>Electrical forces may be either attractive or repulsive.</a:t>
            </a:r>
          </a:p>
          <a:p>
            <a:pPr marL="0"/>
            <a:r>
              <a:rPr lang="en-US" sz="2800" dirty="0" smtClean="0"/>
              <a:t>Gravitational forces are only attractive.</a:t>
            </a:r>
          </a:p>
        </p:txBody>
      </p:sp>
      <mc:AlternateContent xmlns:mc="http://schemas.openxmlformats.org/markup-compatibility/2006" xmlns:a14="http://schemas.microsoft.com/office/drawing/2010/main">
        <mc:Choice Requires="a14">
          <p:sp>
            <p:nvSpPr>
              <p:cNvPr id="2" name="TextBox 1"/>
              <p:cNvSpPr txBox="1"/>
              <p:nvPr/>
            </p:nvSpPr>
            <p:spPr>
              <a:xfrm>
                <a:off x="1738650" y="2647950"/>
                <a:ext cx="1954061" cy="8302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2800" b="0" i="1" smtClean="0">
                          <a:latin typeface="Cambria Math"/>
                        </a:rPr>
                        <m:t>𝐹</m:t>
                      </m:r>
                      <m:r>
                        <a:rPr lang="en-CA" sz="2800" b="0" i="1" smtClean="0">
                          <a:latin typeface="Cambria Math"/>
                        </a:rPr>
                        <m:t>=</m:t>
                      </m:r>
                      <m:r>
                        <a:rPr lang="en-CA" sz="2800" b="0" i="1" smtClean="0">
                          <a:latin typeface="Cambria Math"/>
                        </a:rPr>
                        <m:t>𝑘</m:t>
                      </m:r>
                      <m:f>
                        <m:fPr>
                          <m:ctrlPr>
                            <a:rPr lang="en-CA" sz="2800" b="0" i="1" smtClean="0">
                              <a:latin typeface="Cambria Math"/>
                            </a:rPr>
                          </m:ctrlPr>
                        </m:fPr>
                        <m:num>
                          <m:sSub>
                            <m:sSubPr>
                              <m:ctrlPr>
                                <a:rPr lang="en-CA" sz="2800" b="0" i="1" smtClean="0">
                                  <a:latin typeface="Cambria Math"/>
                                </a:rPr>
                              </m:ctrlPr>
                            </m:sSubPr>
                            <m:e>
                              <m:r>
                                <a:rPr lang="en-CA" sz="2800" b="0" i="1" smtClean="0">
                                  <a:latin typeface="Cambria Math"/>
                                </a:rPr>
                                <m:t>𝑞</m:t>
                              </m:r>
                            </m:e>
                            <m:sub>
                              <m:r>
                                <a:rPr lang="en-CA" sz="2800" b="0" i="1" smtClean="0">
                                  <a:latin typeface="Cambria Math"/>
                                </a:rPr>
                                <m:t>1</m:t>
                              </m:r>
                            </m:sub>
                          </m:sSub>
                          <m:sSub>
                            <m:sSubPr>
                              <m:ctrlPr>
                                <a:rPr lang="en-CA" sz="2800" b="0" i="1" smtClean="0">
                                  <a:latin typeface="Cambria Math"/>
                                </a:rPr>
                              </m:ctrlPr>
                            </m:sSubPr>
                            <m:e>
                              <m:r>
                                <a:rPr lang="en-CA" sz="2800" b="0" i="1" smtClean="0">
                                  <a:latin typeface="Cambria Math"/>
                                </a:rPr>
                                <m:t>𝑞</m:t>
                              </m:r>
                            </m:e>
                            <m:sub>
                              <m:r>
                                <a:rPr lang="en-CA" sz="2800" b="0" i="1" smtClean="0">
                                  <a:latin typeface="Cambria Math"/>
                                </a:rPr>
                                <m:t>2</m:t>
                              </m:r>
                            </m:sub>
                          </m:sSub>
                        </m:num>
                        <m:den>
                          <m:sSup>
                            <m:sSupPr>
                              <m:ctrlPr>
                                <a:rPr lang="en-CA" sz="2800" b="0" i="1" smtClean="0">
                                  <a:latin typeface="Cambria Math"/>
                                </a:rPr>
                              </m:ctrlPr>
                            </m:sSupPr>
                            <m:e>
                              <m:r>
                                <a:rPr lang="en-CA" sz="2800" b="0" i="1" smtClean="0">
                                  <a:latin typeface="Cambria Math"/>
                                </a:rPr>
                                <m:t>𝑑</m:t>
                              </m:r>
                            </m:e>
                            <m:sup>
                              <m:r>
                                <a:rPr lang="en-CA" sz="2800" b="0" i="1" smtClean="0">
                                  <a:latin typeface="Cambria Math"/>
                                </a:rPr>
                                <m:t>2</m:t>
                              </m:r>
                            </m:sup>
                          </m:sSup>
                        </m:den>
                      </m:f>
                    </m:oMath>
                  </m:oMathPara>
                </a14:m>
                <a:endParaRPr lang="en-CA"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1738650" y="2647950"/>
                <a:ext cx="1954061" cy="830292"/>
              </a:xfrm>
              <a:prstGeom prst="rect">
                <a:avLst/>
              </a:prstGeom>
              <a:blipFill rotWithShape="1">
                <a:blip r:embed="rId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640090" y="280660"/>
                <a:ext cx="62991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sz="2800" b="0" i="1" smtClean="0">
                              <a:latin typeface="Cambria Math"/>
                            </a:rPr>
                          </m:ctrlPr>
                        </m:sSubPr>
                        <m:e>
                          <m:r>
                            <a:rPr lang="en-CA" sz="2800" b="0" i="1" smtClean="0">
                              <a:latin typeface="Cambria Math"/>
                            </a:rPr>
                            <m:t>𝑞</m:t>
                          </m:r>
                        </m:e>
                        <m:sub>
                          <m:r>
                            <a:rPr lang="en-CA" sz="2800" b="0" i="1" smtClean="0">
                              <a:latin typeface="Cambria Math"/>
                            </a:rPr>
                            <m:t>1</m:t>
                          </m:r>
                        </m:sub>
                      </m:sSub>
                    </m:oMath>
                  </m:oMathPara>
                </a14:m>
                <a:endParaRPr lang="en-CA"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5640090" y="280660"/>
                <a:ext cx="629916" cy="523220"/>
              </a:xfrm>
              <a:prstGeom prst="rect">
                <a:avLst/>
              </a:prstGeom>
              <a:blipFill rotWithShape="1">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964190" y="280660"/>
                <a:ext cx="63818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sz="2800" b="0" i="1" smtClean="0">
                              <a:latin typeface="Cambria Math"/>
                            </a:rPr>
                          </m:ctrlPr>
                        </m:sSubPr>
                        <m:e>
                          <m:r>
                            <a:rPr lang="en-CA" sz="2800" b="0" i="1" smtClean="0">
                              <a:latin typeface="Cambria Math"/>
                            </a:rPr>
                            <m:t>𝑞</m:t>
                          </m:r>
                        </m:e>
                        <m:sub>
                          <m:r>
                            <a:rPr lang="en-CA" sz="2800" b="0" i="1" smtClean="0">
                              <a:latin typeface="Cambria Math"/>
                            </a:rPr>
                            <m:t>2</m:t>
                          </m:r>
                        </m:sub>
                      </m:sSub>
                    </m:oMath>
                  </m:oMathPara>
                </a14:m>
                <a:endParaRPr lang="en-CA"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7964190" y="280660"/>
                <a:ext cx="638187" cy="523220"/>
              </a:xfrm>
              <a:prstGeom prst="rect">
                <a:avLst/>
              </a:prstGeom>
              <a:blipFill rotWithShape="1">
                <a:blip r:embed="rId4"/>
                <a:stretch>
                  <a:fillRect/>
                </a:stretch>
              </a:blipFill>
            </p:spPr>
            <p:txBody>
              <a:bodyPr/>
              <a:lstStyle/>
              <a:p>
                <a:r>
                  <a:rPr lang="en-CA">
                    <a:noFill/>
                  </a:rPr>
                  <a:t> </a:t>
                </a:r>
              </a:p>
            </p:txBody>
          </p:sp>
        </mc:Fallback>
      </mc:AlternateContent>
      <p:sp>
        <p:nvSpPr>
          <p:cNvPr id="3" name="Oval 2"/>
          <p:cNvSpPr/>
          <p:nvPr/>
        </p:nvSpPr>
        <p:spPr>
          <a:xfrm>
            <a:off x="6138606" y="411465"/>
            <a:ext cx="262800" cy="26161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7701390" y="421600"/>
            <a:ext cx="262800" cy="26161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 name="Straight Arrow Connector 4"/>
          <p:cNvCxnSpPr/>
          <p:nvPr/>
        </p:nvCxnSpPr>
        <p:spPr>
          <a:xfrm>
            <a:off x="6270006" y="280660"/>
            <a:ext cx="1562784"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6810456" y="199355"/>
                <a:ext cx="50385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2800" b="0" i="1" smtClean="0">
                          <a:latin typeface="Cambria Math"/>
                        </a:rPr>
                        <m:t>𝑑</m:t>
                      </m:r>
                    </m:oMath>
                  </m:oMathPara>
                </a14:m>
                <a:endParaRPr lang="en-CA"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810456" y="199355"/>
                <a:ext cx="503856" cy="523220"/>
              </a:xfrm>
              <a:prstGeom prst="rect">
                <a:avLst/>
              </a:prstGeom>
              <a:blipFill rotWithShape="1">
                <a:blip r:embed="rId5"/>
                <a:stretch>
                  <a:fillRect/>
                </a:stretch>
              </a:blipFill>
            </p:spPr>
            <p:txBody>
              <a:bodyPr/>
              <a:lstStyle/>
              <a:p>
                <a:r>
                  <a:rPr lang="en-CA">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188493" y="0"/>
            <a:ext cx="4546794" cy="2889504"/>
          </a:xfrm>
        </p:spPr>
        <p:txBody>
          <a:bodyPr/>
          <a:lstStyle/>
          <a:p>
            <a:pPr algn="l" eaLnBrk="1" hangingPunct="1"/>
            <a:r>
              <a:rPr lang="en-US" sz="3800" dirty="0" smtClean="0"/>
              <a:t>PHY205H1S </a:t>
            </a:r>
            <a:br>
              <a:rPr lang="en-US" sz="3800" dirty="0" smtClean="0"/>
            </a:br>
            <a:r>
              <a:rPr lang="en-US" sz="3600" dirty="0" smtClean="0"/>
              <a:t>Physics of Everyday Life</a:t>
            </a:r>
            <a:r>
              <a:rPr lang="en-US" sz="3800" dirty="0" smtClean="0"/>
              <a:t/>
            </a:r>
            <a:br>
              <a:rPr lang="en-US" sz="3800" dirty="0" smtClean="0"/>
            </a:br>
            <a:r>
              <a:rPr lang="en-US" sz="3800" dirty="0" smtClean="0">
                <a:latin typeface="Times New Roman" charset="0"/>
              </a:rPr>
              <a:t>Class 16: </a:t>
            </a:r>
            <a:r>
              <a:rPr lang="en-US" sz="3800" b="1" dirty="0" smtClean="0">
                <a:latin typeface="Times New Roman" charset="0"/>
              </a:rPr>
              <a:t>Electrostatics</a:t>
            </a:r>
            <a:endParaRPr lang="en-US" sz="3800" b="1" dirty="0">
              <a:latin typeface="Times New Roman" charset="0"/>
            </a:endParaRPr>
          </a:p>
        </p:txBody>
      </p:sp>
      <p:sp>
        <p:nvSpPr>
          <p:cNvPr id="6" name="Rectangle 3"/>
          <p:cNvSpPr txBox="1">
            <a:spLocks noChangeArrowheads="1"/>
          </p:cNvSpPr>
          <p:nvPr/>
        </p:nvSpPr>
        <p:spPr bwMode="auto">
          <a:xfrm>
            <a:off x="230188" y="3151414"/>
            <a:ext cx="4262437" cy="332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457200" indent="-457200" algn="l" eaLnBrk="1" hangingPunct="1">
              <a:lnSpc>
                <a:spcPct val="90000"/>
              </a:lnSpc>
              <a:buFont typeface="Arial" pitchFamily="34" charset="0"/>
              <a:buChar char="•"/>
            </a:pPr>
            <a:r>
              <a:rPr lang="en-US" dirty="0"/>
              <a:t>Electrical Forces and Charges</a:t>
            </a:r>
          </a:p>
          <a:p>
            <a:pPr marL="457200" indent="-457200" algn="l" eaLnBrk="1" hangingPunct="1">
              <a:lnSpc>
                <a:spcPct val="90000"/>
              </a:lnSpc>
              <a:buFont typeface="Arial" pitchFamily="34" charset="0"/>
              <a:buChar char="•"/>
            </a:pPr>
            <a:r>
              <a:rPr lang="en-US" dirty="0"/>
              <a:t>Conservation of Charge</a:t>
            </a:r>
          </a:p>
          <a:p>
            <a:pPr marL="457200" indent="-457200" algn="l" eaLnBrk="1" hangingPunct="1">
              <a:lnSpc>
                <a:spcPct val="90000"/>
              </a:lnSpc>
              <a:buFont typeface="Arial" pitchFamily="34" charset="0"/>
              <a:buChar char="•"/>
            </a:pPr>
            <a:r>
              <a:rPr lang="en-US" dirty="0"/>
              <a:t>Coulomb’s Law</a:t>
            </a:r>
          </a:p>
          <a:p>
            <a:pPr marL="457200" indent="-457200" algn="l" eaLnBrk="1" hangingPunct="1">
              <a:lnSpc>
                <a:spcPct val="90000"/>
              </a:lnSpc>
              <a:buFont typeface="Arial" pitchFamily="34" charset="0"/>
              <a:buChar char="•"/>
            </a:pPr>
            <a:r>
              <a:rPr lang="en-US" dirty="0"/>
              <a:t>Conductors and Insulators</a:t>
            </a:r>
          </a:p>
        </p:txBody>
      </p:sp>
      <p:sp>
        <p:nvSpPr>
          <p:cNvPr id="7" name="Rectangle 3"/>
          <p:cNvSpPr txBox="1">
            <a:spLocks noChangeArrowheads="1"/>
          </p:cNvSpPr>
          <p:nvPr/>
        </p:nvSpPr>
        <p:spPr bwMode="auto">
          <a:xfrm>
            <a:off x="4735286" y="3151414"/>
            <a:ext cx="4037240" cy="332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457200" indent="-457200" algn="l" eaLnBrk="1" hangingPunct="1">
              <a:lnSpc>
                <a:spcPct val="90000"/>
              </a:lnSpc>
              <a:buFont typeface="Arial" pitchFamily="34" charset="0"/>
              <a:buChar char="•"/>
            </a:pPr>
            <a:r>
              <a:rPr lang="en-US" dirty="0"/>
              <a:t>Charging</a:t>
            </a:r>
          </a:p>
          <a:p>
            <a:pPr marL="457200" indent="-457200" algn="l" eaLnBrk="1" hangingPunct="1">
              <a:lnSpc>
                <a:spcPct val="90000"/>
              </a:lnSpc>
              <a:buFont typeface="Arial" pitchFamily="34" charset="0"/>
              <a:buChar char="•"/>
            </a:pPr>
            <a:r>
              <a:rPr lang="en-US" dirty="0"/>
              <a:t>Charge Polarization</a:t>
            </a:r>
          </a:p>
          <a:p>
            <a:pPr marL="457200" indent="-457200" algn="l" eaLnBrk="1" hangingPunct="1">
              <a:lnSpc>
                <a:spcPct val="90000"/>
              </a:lnSpc>
              <a:buFont typeface="Arial" pitchFamily="34" charset="0"/>
              <a:buChar char="•"/>
            </a:pPr>
            <a:r>
              <a:rPr lang="en-US" dirty="0"/>
              <a:t>Electric Field</a:t>
            </a:r>
          </a:p>
          <a:p>
            <a:pPr marL="457200" indent="-457200" algn="l" eaLnBrk="1" hangingPunct="1">
              <a:lnSpc>
                <a:spcPct val="90000"/>
              </a:lnSpc>
              <a:buFont typeface="Arial" pitchFamily="34" charset="0"/>
              <a:buChar char="•"/>
            </a:pPr>
            <a:r>
              <a:rPr lang="en-US" dirty="0"/>
              <a:t>Electric Potential</a:t>
            </a:r>
          </a:p>
          <a:p>
            <a:pPr marL="457200" indent="-457200" algn="l" eaLnBrk="1" hangingPunct="1">
              <a:lnSpc>
                <a:spcPct val="90000"/>
              </a:lnSpc>
              <a:buFont typeface="Arial" pitchFamily="34" charset="0"/>
              <a:buChar char="•"/>
            </a:pPr>
            <a:r>
              <a:rPr lang="en-US" dirty="0"/>
              <a:t>Electric Energy Storage</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608" y="0"/>
            <a:ext cx="4279392" cy="3087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6809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990600"/>
            <a:ext cx="8229600" cy="1752600"/>
          </a:xfrm>
        </p:spPr>
        <p:txBody>
          <a:bodyPr/>
          <a:lstStyle/>
          <a:p>
            <a:pPr algn="l"/>
            <a:r>
              <a:rPr lang="en-US" sz="2400" smtClean="0"/>
              <a:t>According to Coulomb’s law, a pair of particles that are placed twice as far apart will experience forces that are</a:t>
            </a:r>
            <a:endParaRPr lang="en-US" sz="2800" b="1" i="1" smtClean="0">
              <a:latin typeface="Batang" pitchFamily="18" charset="-127"/>
              <a:ea typeface="Batang" pitchFamily="18" charset="-127"/>
            </a:endParaRPr>
          </a:p>
        </p:txBody>
      </p:sp>
      <p:sp>
        <p:nvSpPr>
          <p:cNvPr id="22531" name="Rectangle 3"/>
          <p:cNvSpPr>
            <a:spLocks noGrp="1" noChangeArrowheads="1"/>
          </p:cNvSpPr>
          <p:nvPr>
            <p:ph type="body" idx="1"/>
          </p:nvPr>
        </p:nvSpPr>
        <p:spPr>
          <a:xfrm>
            <a:off x="457200" y="2895600"/>
            <a:ext cx="8229600" cy="3962400"/>
          </a:xfrm>
        </p:spPr>
        <p:txBody>
          <a:bodyPr/>
          <a:lstStyle/>
          <a:p>
            <a:pPr marL="609600" indent="-609600">
              <a:buFontTx/>
              <a:buNone/>
            </a:pPr>
            <a:r>
              <a:rPr lang="en-US" sz="2000" dirty="0" smtClean="0"/>
              <a:t>A.	half as strong.</a:t>
            </a:r>
            <a:endParaRPr lang="en-US" sz="2000" dirty="0" smtClean="0">
              <a:ea typeface="Batang" pitchFamily="18" charset="-127"/>
            </a:endParaRPr>
          </a:p>
          <a:p>
            <a:pPr marL="609600" indent="-609600">
              <a:buFontTx/>
              <a:buAutoNum type="alphaUcPeriod" startAt="2"/>
            </a:pPr>
            <a:r>
              <a:rPr lang="en-US" sz="2000" dirty="0" smtClean="0"/>
              <a:t>one-quarter as strong.</a:t>
            </a:r>
            <a:r>
              <a:rPr lang="en-US" sz="2000" b="1" dirty="0" smtClean="0">
                <a:ea typeface="Batang" pitchFamily="18" charset="-127"/>
              </a:rPr>
              <a:t> </a:t>
            </a:r>
          </a:p>
          <a:p>
            <a:pPr marL="609600" indent="-609600">
              <a:buFontTx/>
              <a:buAutoNum type="alphaUcPeriod" startAt="2"/>
            </a:pPr>
            <a:r>
              <a:rPr lang="en-US" sz="2000" dirty="0" smtClean="0"/>
              <a:t>twice as strong.</a:t>
            </a:r>
            <a:endParaRPr lang="en-US" sz="2000" dirty="0" smtClean="0">
              <a:ea typeface="Batang" pitchFamily="18" charset="-127"/>
            </a:endParaRPr>
          </a:p>
          <a:p>
            <a:pPr marL="609600" indent="-609600">
              <a:buFontTx/>
              <a:buAutoNum type="alphaUcPeriod" startAt="4"/>
            </a:pPr>
            <a:r>
              <a:rPr lang="en-US" sz="2000" dirty="0" smtClean="0"/>
              <a:t>4 times as strong.</a:t>
            </a:r>
          </a:p>
          <a:p>
            <a:pPr marL="609600" indent="-609600">
              <a:buFontTx/>
              <a:buNone/>
            </a:pPr>
            <a:endParaRPr lang="en-US" sz="2000" dirty="0" smtClean="0"/>
          </a:p>
        </p:txBody>
      </p:sp>
      <p:sp>
        <p:nvSpPr>
          <p:cNvPr id="19460" name="Rectangle 4"/>
          <p:cNvSpPr>
            <a:spLocks noChangeArrowheads="1"/>
          </p:cNvSpPr>
          <p:nvPr/>
        </p:nvSpPr>
        <p:spPr bwMode="auto">
          <a:xfrm>
            <a:off x="0" y="0"/>
            <a:ext cx="9144000" cy="762000"/>
          </a:xfrm>
          <a:prstGeom prst="rect">
            <a:avLst/>
          </a:prstGeom>
          <a:solidFill>
            <a:srgbClr val="3B79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1">
                <a:solidFill>
                  <a:schemeClr val="bg1"/>
                </a:solidFill>
                <a:cs typeface="Arial" charset="0"/>
              </a:rPr>
              <a:t>Coulomb’s Law</a:t>
            </a:r>
          </a:p>
          <a:p>
            <a:pPr algn="ctr"/>
            <a:r>
              <a:rPr lang="en-US" sz="2400" b="1">
                <a:solidFill>
                  <a:schemeClr val="bg1"/>
                </a:solidFill>
                <a:cs typeface="Arial" charset="0"/>
              </a:rPr>
              <a:t>CHECK YOUR NEIGHBOR</a:t>
            </a:r>
            <a:r>
              <a:rPr lang="en-US" sz="2400" b="1" i="1">
                <a:solidFill>
                  <a:schemeClr val="bg1"/>
                </a:solidFill>
                <a:cs typeface="Arial" charset="0"/>
              </a:rPr>
              <a:t> </a:t>
            </a:r>
          </a:p>
        </p:txBody>
      </p:sp>
    </p:spTree>
    <p:extLst>
      <p:ext uri="{BB962C8B-B14F-4D97-AF65-F5344CB8AC3E}">
        <p14:creationId xmlns:p14="http://schemas.microsoft.com/office/powerpoint/2010/main" val="368148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057400" y="2101850"/>
            <a:ext cx="5073650" cy="3536950"/>
            <a:chOff x="1282" y="1084"/>
            <a:chExt cx="3196" cy="2228"/>
          </a:xfrm>
        </p:grpSpPr>
        <p:pic>
          <p:nvPicPr>
            <p:cNvPr id="235523" name="Picture 3" descr="25_stt_04"/>
            <p:cNvPicPr>
              <a:picLocks noChangeAspect="1" noChangeArrowheads="1"/>
            </p:cNvPicPr>
            <p:nvPr/>
          </p:nvPicPr>
          <p:blipFill>
            <a:blip r:embed="rId3"/>
            <a:srcRect/>
            <a:stretch>
              <a:fillRect/>
            </a:stretch>
          </p:blipFill>
          <p:spPr bwMode="auto">
            <a:xfrm>
              <a:off x="1282" y="1084"/>
              <a:ext cx="3196" cy="2152"/>
            </a:xfrm>
            <a:prstGeom prst="rect">
              <a:avLst/>
            </a:prstGeom>
            <a:noFill/>
          </p:spPr>
        </p:pic>
        <p:sp>
          <p:nvSpPr>
            <p:cNvPr id="235524" name="Rectangle 4"/>
            <p:cNvSpPr>
              <a:spLocks noChangeArrowheads="1"/>
            </p:cNvSpPr>
            <p:nvPr/>
          </p:nvSpPr>
          <p:spPr bwMode="auto">
            <a:xfrm>
              <a:off x="1872" y="3072"/>
              <a:ext cx="2112" cy="24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sp>
        <p:nvSpPr>
          <p:cNvPr id="235525" name="Text Box 5"/>
          <p:cNvSpPr txBox="1">
            <a:spLocks noChangeArrowheads="1"/>
          </p:cNvSpPr>
          <p:nvPr/>
        </p:nvSpPr>
        <p:spPr bwMode="auto">
          <a:xfrm>
            <a:off x="762000" y="304800"/>
            <a:ext cx="7651750" cy="2062103"/>
          </a:xfrm>
          <a:prstGeom prst="rect">
            <a:avLst/>
          </a:prstGeom>
          <a:noFill/>
          <a:ln w="9525">
            <a:noFill/>
            <a:miter lim="800000"/>
            <a:headEnd/>
            <a:tailEnd/>
          </a:ln>
          <a:effectLst/>
        </p:spPr>
        <p:txBody>
          <a:bodyPr>
            <a:prstTxWarp prst="textNoShape">
              <a:avLst/>
            </a:prstTxWarp>
            <a:spAutoFit/>
          </a:bodyPr>
          <a:lstStyle/>
          <a:p>
            <a:r>
              <a:rPr lang="en-US" sz="3200" b="1" dirty="0" smtClean="0">
                <a:solidFill>
                  <a:srgbClr val="316598"/>
                </a:solidFill>
                <a:latin typeface="Times New Roman" charset="0"/>
              </a:rPr>
              <a:t>Discussion question.</a:t>
            </a:r>
          </a:p>
          <a:p>
            <a:r>
              <a:rPr lang="en-US" sz="3200" b="1" dirty="0">
                <a:solidFill>
                  <a:srgbClr val="316598"/>
                </a:solidFill>
                <a:latin typeface="Times New Roman" charset="0"/>
              </a:rPr>
              <a:t>Charges A and B exert repulsive forces on each other. </a:t>
            </a:r>
            <a:r>
              <a:rPr lang="en-US" sz="3200" b="1" i="1" dirty="0" err="1">
                <a:solidFill>
                  <a:srgbClr val="316598"/>
                </a:solidFill>
                <a:latin typeface="Times New Roman" charset="0"/>
              </a:rPr>
              <a:t>q</a:t>
            </a:r>
            <a:r>
              <a:rPr lang="en-US" sz="3200" b="1" baseline="-25000" dirty="0" err="1">
                <a:solidFill>
                  <a:srgbClr val="316598"/>
                </a:solidFill>
                <a:latin typeface="Times New Roman" charset="0"/>
              </a:rPr>
              <a:t>A</a:t>
            </a:r>
            <a:r>
              <a:rPr lang="en-US" sz="3200" b="1" dirty="0">
                <a:solidFill>
                  <a:srgbClr val="316598"/>
                </a:solidFill>
                <a:latin typeface="Times New Roman" charset="0"/>
              </a:rPr>
              <a:t> = 4</a:t>
            </a:r>
            <a:r>
              <a:rPr lang="en-US" sz="3200" b="1" i="1" dirty="0">
                <a:solidFill>
                  <a:srgbClr val="316598"/>
                </a:solidFill>
                <a:latin typeface="Times New Roman" charset="0"/>
              </a:rPr>
              <a:t>q</a:t>
            </a:r>
            <a:r>
              <a:rPr lang="en-US" sz="3200" b="1" baseline="-25000" dirty="0">
                <a:solidFill>
                  <a:srgbClr val="316598"/>
                </a:solidFill>
                <a:latin typeface="Times New Roman" charset="0"/>
              </a:rPr>
              <a:t>B</a:t>
            </a:r>
            <a:r>
              <a:rPr lang="en-US" sz="3200" b="1" dirty="0">
                <a:solidFill>
                  <a:srgbClr val="316598"/>
                </a:solidFill>
                <a:latin typeface="Times New Roman" charset="0"/>
              </a:rPr>
              <a:t>. Which statement is true?</a:t>
            </a:r>
          </a:p>
        </p:txBody>
      </p:sp>
      <p:sp>
        <p:nvSpPr>
          <p:cNvPr id="235526" name="Text Box 6"/>
          <p:cNvSpPr txBox="1">
            <a:spLocks noChangeArrowheads="1"/>
          </p:cNvSpPr>
          <p:nvPr/>
        </p:nvSpPr>
        <p:spPr bwMode="auto">
          <a:xfrm>
            <a:off x="3340100" y="4708525"/>
            <a:ext cx="2914650" cy="1692275"/>
          </a:xfrm>
          <a:prstGeom prst="rect">
            <a:avLst/>
          </a:prstGeom>
          <a:noFill/>
          <a:ln w="9525">
            <a:noFill/>
            <a:miter lim="800000"/>
            <a:headEnd/>
            <a:tailEnd/>
          </a:ln>
          <a:effectLst/>
        </p:spPr>
        <p:txBody>
          <a:bodyPr wrap="none">
            <a:prstTxWarp prst="textNoShape">
              <a:avLst/>
            </a:prstTxWarp>
            <a:spAutoFit/>
          </a:bodyPr>
          <a:lstStyle/>
          <a:p>
            <a:pPr marL="342900" indent="-342900">
              <a:lnSpc>
                <a:spcPct val="125000"/>
              </a:lnSpc>
              <a:buFontTx/>
              <a:buAutoNum type="alphaUcPeriod"/>
            </a:pPr>
            <a:r>
              <a:rPr lang="en-US" sz="2800">
                <a:latin typeface="Times New Roman" charset="0"/>
              </a:rPr>
              <a:t> </a:t>
            </a:r>
            <a:r>
              <a:rPr lang="en-US" sz="2800" i="1">
                <a:latin typeface="Times New Roman" charset="0"/>
              </a:rPr>
              <a:t>F</a:t>
            </a:r>
            <a:r>
              <a:rPr lang="en-US" sz="2800" baseline="-25000">
                <a:latin typeface="Times New Roman" charset="0"/>
              </a:rPr>
              <a:t>A on B</a:t>
            </a:r>
            <a:r>
              <a:rPr lang="en-US" sz="2800">
                <a:latin typeface="Times New Roman" charset="0"/>
              </a:rPr>
              <a:t> &gt; </a:t>
            </a:r>
            <a:r>
              <a:rPr lang="en-US" sz="2800" i="1">
                <a:latin typeface="Times New Roman" charset="0"/>
              </a:rPr>
              <a:t>F</a:t>
            </a:r>
            <a:r>
              <a:rPr lang="en-US" sz="2800" baseline="-25000">
                <a:latin typeface="Times New Roman" charset="0"/>
              </a:rPr>
              <a:t>B on A</a:t>
            </a:r>
            <a:r>
              <a:rPr lang="en-US" sz="2800">
                <a:latin typeface="Times New Roman" charset="0"/>
              </a:rPr>
              <a:t> </a:t>
            </a:r>
          </a:p>
          <a:p>
            <a:pPr marL="342900" indent="-342900">
              <a:lnSpc>
                <a:spcPct val="125000"/>
              </a:lnSpc>
              <a:buFontTx/>
              <a:buAutoNum type="alphaUcPeriod"/>
            </a:pPr>
            <a:r>
              <a:rPr lang="en-US" sz="2800">
                <a:latin typeface="Times New Roman" charset="0"/>
              </a:rPr>
              <a:t> </a:t>
            </a:r>
            <a:r>
              <a:rPr lang="en-US" sz="2800" i="1">
                <a:latin typeface="Times New Roman" charset="0"/>
              </a:rPr>
              <a:t>F</a:t>
            </a:r>
            <a:r>
              <a:rPr lang="en-US" sz="2800" baseline="-25000">
                <a:latin typeface="Times New Roman" charset="0"/>
              </a:rPr>
              <a:t>A on B</a:t>
            </a:r>
            <a:r>
              <a:rPr lang="en-US" sz="2800">
                <a:latin typeface="Times New Roman" charset="0"/>
              </a:rPr>
              <a:t> &lt; </a:t>
            </a:r>
            <a:r>
              <a:rPr lang="en-US" sz="2800" i="1">
                <a:latin typeface="Times New Roman" charset="0"/>
              </a:rPr>
              <a:t>F</a:t>
            </a:r>
            <a:r>
              <a:rPr lang="en-US" sz="2800" baseline="-25000">
                <a:latin typeface="Times New Roman" charset="0"/>
              </a:rPr>
              <a:t>B on A</a:t>
            </a:r>
            <a:r>
              <a:rPr lang="en-US" sz="2800">
                <a:latin typeface="Times New Roman" charset="0"/>
              </a:rPr>
              <a:t> </a:t>
            </a:r>
          </a:p>
          <a:p>
            <a:pPr marL="342900" indent="-342900">
              <a:lnSpc>
                <a:spcPct val="125000"/>
              </a:lnSpc>
              <a:buFontTx/>
              <a:buAutoNum type="alphaUcPeriod"/>
            </a:pPr>
            <a:r>
              <a:rPr lang="en-US" sz="2800">
                <a:latin typeface="Times New Roman" charset="0"/>
              </a:rPr>
              <a:t> </a:t>
            </a:r>
            <a:r>
              <a:rPr lang="en-US" sz="2800" i="1">
                <a:latin typeface="Times New Roman" charset="0"/>
              </a:rPr>
              <a:t>F</a:t>
            </a:r>
            <a:r>
              <a:rPr lang="en-US" sz="2800" baseline="-25000">
                <a:latin typeface="Times New Roman" charset="0"/>
              </a:rPr>
              <a:t>A on B</a:t>
            </a:r>
            <a:r>
              <a:rPr lang="en-US" sz="2800">
                <a:latin typeface="Times New Roman" charset="0"/>
              </a:rPr>
              <a:t> = </a:t>
            </a:r>
            <a:r>
              <a:rPr lang="en-US" sz="2800" i="1">
                <a:latin typeface="Times New Roman" charset="0"/>
              </a:rPr>
              <a:t>F</a:t>
            </a:r>
            <a:r>
              <a:rPr lang="en-US" sz="2800" baseline="-25000">
                <a:latin typeface="Times New Roman" charset="0"/>
              </a:rPr>
              <a:t>B on A</a:t>
            </a:r>
            <a:r>
              <a:rPr lang="en-US" sz="2800">
                <a:latin typeface="Times New Roman" charset="0"/>
              </a:rPr>
              <a:t> </a:t>
            </a:r>
          </a:p>
        </p:txBody>
      </p:sp>
    </p:spTree>
    <p:extLst>
      <p:ext uri="{BB962C8B-B14F-4D97-AF65-F5344CB8AC3E}">
        <p14:creationId xmlns:p14="http://schemas.microsoft.com/office/powerpoint/2010/main" val="3573119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6" descr="http://3.bp.blogspot.com/-7RODcAQ8Tcs/T-helPNS3RI/AAAAAAAAAIs/q1d6EbRjT_g/s1600/copper-wir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7425" y="2570460"/>
            <a:ext cx="1349375" cy="1138536"/>
          </a:xfrm>
          <a:prstGeom prst="rect">
            <a:avLst/>
          </a:prstGeom>
          <a:noFill/>
          <a:extLst>
            <a:ext uri="{909E8E84-426E-40DD-AFC4-6F175D3DCCD1}">
              <a14:hiddenFill xmlns:a14="http://schemas.microsoft.com/office/drawing/2010/main">
                <a:solidFill>
                  <a:srgbClr val="FFFFFF"/>
                </a:solidFill>
              </a14:hiddenFill>
            </a:ext>
          </a:extLst>
        </p:spPr>
      </p:pic>
      <p:sp>
        <p:nvSpPr>
          <p:cNvPr id="23554" name="Rectangle 2"/>
          <p:cNvSpPr>
            <a:spLocks noGrp="1" noChangeArrowheads="1"/>
          </p:cNvSpPr>
          <p:nvPr>
            <p:ph type="title" idx="4294967295"/>
          </p:nvPr>
        </p:nvSpPr>
        <p:spPr>
          <a:xfrm>
            <a:off x="0" y="0"/>
            <a:ext cx="9144000" cy="1009650"/>
          </a:xfrm>
        </p:spPr>
        <p:txBody>
          <a:bodyPr/>
          <a:lstStyle/>
          <a:p>
            <a:pPr eaLnBrk="1" hangingPunct="1"/>
            <a:r>
              <a:rPr lang="en-US" smtClean="0"/>
              <a:t>Conductors and Insulators</a:t>
            </a:r>
          </a:p>
        </p:txBody>
      </p:sp>
      <p:sp>
        <p:nvSpPr>
          <p:cNvPr id="208899" name="Rectangle 3"/>
          <p:cNvSpPr>
            <a:spLocks noGrp="1" noChangeArrowheads="1"/>
          </p:cNvSpPr>
          <p:nvPr>
            <p:ph type="body" idx="4294967295"/>
          </p:nvPr>
        </p:nvSpPr>
        <p:spPr>
          <a:xfrm>
            <a:off x="230188" y="852488"/>
            <a:ext cx="8524875" cy="5624512"/>
          </a:xfrm>
        </p:spPr>
        <p:txBody>
          <a:bodyPr/>
          <a:lstStyle/>
          <a:p>
            <a:pPr>
              <a:lnSpc>
                <a:spcPct val="90000"/>
              </a:lnSpc>
            </a:pPr>
            <a:r>
              <a:rPr lang="en-US" sz="2800" b="1" dirty="0" smtClean="0"/>
              <a:t>Conductors</a:t>
            </a:r>
            <a:r>
              <a:rPr lang="en-US" sz="2800" dirty="0" smtClean="0"/>
              <a:t>:  Materials in which one or more of the electrons in the outer shell of its atoms are not anchored to the nuclei of particular atoms but are free to wander in the material</a:t>
            </a:r>
          </a:p>
          <a:p>
            <a:pPr lvl="1">
              <a:lnSpc>
                <a:spcPct val="90000"/>
              </a:lnSpc>
            </a:pPr>
            <a:r>
              <a:rPr lang="en-US" sz="2400" dirty="0" smtClean="0"/>
              <a:t>Example: Metals such as copper and aluminum</a:t>
            </a:r>
          </a:p>
          <a:p>
            <a:pPr lvl="1">
              <a:lnSpc>
                <a:spcPct val="90000"/>
              </a:lnSpc>
            </a:pPr>
            <a:endParaRPr lang="en-US" sz="2400" dirty="0" smtClean="0"/>
          </a:p>
          <a:p>
            <a:pPr marL="457200" lvl="1" indent="0">
              <a:lnSpc>
                <a:spcPct val="90000"/>
              </a:lnSpc>
              <a:buNone/>
            </a:pPr>
            <a:endParaRPr lang="en-US" sz="2400" dirty="0" smtClean="0"/>
          </a:p>
          <a:p>
            <a:pPr>
              <a:lnSpc>
                <a:spcPct val="90000"/>
              </a:lnSpc>
            </a:pPr>
            <a:r>
              <a:rPr lang="en-US" sz="2800" b="1" dirty="0" smtClean="0"/>
              <a:t>Insulators: </a:t>
            </a:r>
            <a:r>
              <a:rPr lang="en-US" sz="2800" dirty="0" smtClean="0"/>
              <a:t>Materials in which electrons are tightly bound and belong to particular atoms and are not free to wander about among other atoms in the material, making them flow</a:t>
            </a:r>
          </a:p>
          <a:p>
            <a:pPr lvl="1">
              <a:lnSpc>
                <a:spcPct val="90000"/>
              </a:lnSpc>
            </a:pPr>
            <a:r>
              <a:rPr lang="en-US" sz="2400" dirty="0" smtClean="0"/>
              <a:t>Example: Rubber, glass</a:t>
            </a:r>
          </a:p>
          <a:p>
            <a:pPr>
              <a:lnSpc>
                <a:spcPct val="90000"/>
              </a:lnSpc>
            </a:pPr>
            <a:endParaRPr lang="en-US" sz="2800" dirty="0" smtClean="0"/>
          </a:p>
          <a:p>
            <a:pPr>
              <a:lnSpc>
                <a:spcPct val="90000"/>
              </a:lnSpc>
            </a:pPr>
            <a:endParaRPr lang="en-US" sz="2800" dirty="0" smtClean="0"/>
          </a:p>
        </p:txBody>
      </p:sp>
      <p:pic>
        <p:nvPicPr>
          <p:cNvPr id="23560" name="Picture 8" descr="http://img.tradeindia.com/fp/2/120/3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7425" y="5051424"/>
            <a:ext cx="1806575" cy="1806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889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88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0" y="0"/>
            <a:ext cx="9144000" cy="1009650"/>
          </a:xfrm>
        </p:spPr>
        <p:txBody>
          <a:bodyPr/>
          <a:lstStyle/>
          <a:p>
            <a:pPr eaLnBrk="1" hangingPunct="1"/>
            <a:r>
              <a:rPr lang="en-US" smtClean="0"/>
              <a:t>Superconductors</a:t>
            </a:r>
          </a:p>
        </p:txBody>
      </p:sp>
      <p:sp>
        <p:nvSpPr>
          <p:cNvPr id="209923" name="Rectangle 3"/>
          <p:cNvSpPr>
            <a:spLocks noGrp="1" noChangeArrowheads="1"/>
          </p:cNvSpPr>
          <p:nvPr>
            <p:ph type="body" idx="4294967295"/>
          </p:nvPr>
        </p:nvSpPr>
        <p:spPr>
          <a:xfrm>
            <a:off x="230188" y="852488"/>
            <a:ext cx="8524875" cy="5624512"/>
          </a:xfrm>
        </p:spPr>
        <p:txBody>
          <a:bodyPr/>
          <a:lstStyle/>
          <a:p>
            <a:r>
              <a:rPr lang="en-US" dirty="0" smtClean="0"/>
              <a:t>Superconductors: Materials acquire zero resistance (infinite conductivity) to the flow of charge.</a:t>
            </a:r>
          </a:p>
          <a:p>
            <a:pPr lvl="1"/>
            <a:r>
              <a:rPr lang="en-US" dirty="0" smtClean="0"/>
              <a:t>Once electric current is established in a superconductor, the electrons flow indefinitely.</a:t>
            </a:r>
          </a:p>
          <a:p>
            <a:pPr lvl="1"/>
            <a:r>
              <a:rPr lang="en-US" dirty="0" smtClean="0"/>
              <a:t>With no electrical resistance, current passes through a superconductor without losing energy. </a:t>
            </a:r>
          </a:p>
          <a:p>
            <a:pPr lvl="1"/>
            <a:r>
              <a:rPr lang="en-US" dirty="0" smtClean="0"/>
              <a:t>No heat loss occurs when charges flow.</a:t>
            </a:r>
          </a:p>
        </p:txBody>
      </p:sp>
    </p:spTree>
    <p:extLst>
      <p:ext uri="{BB962C8B-B14F-4D97-AF65-F5344CB8AC3E}">
        <p14:creationId xmlns:p14="http://schemas.microsoft.com/office/powerpoint/2010/main" val="103510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9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9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9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990600"/>
            <a:ext cx="8229600" cy="1752600"/>
          </a:xfrm>
        </p:spPr>
        <p:txBody>
          <a:bodyPr/>
          <a:lstStyle/>
          <a:p>
            <a:pPr algn="l"/>
            <a:r>
              <a:rPr lang="en-US" sz="2400" smtClean="0"/>
              <a:t>When you buy a water pipe in a hardware store, the water isn’t included. When you buy copper wire, electrons</a:t>
            </a:r>
            <a:endParaRPr lang="en-US" sz="2800" b="1" i="1" smtClean="0">
              <a:latin typeface="Batang" pitchFamily="18" charset="-127"/>
              <a:ea typeface="Batang" pitchFamily="18" charset="-127"/>
            </a:endParaRPr>
          </a:p>
        </p:txBody>
      </p:sp>
      <p:sp>
        <p:nvSpPr>
          <p:cNvPr id="109571" name="Rectangle 3"/>
          <p:cNvSpPr>
            <a:spLocks noGrp="1" noChangeArrowheads="1"/>
          </p:cNvSpPr>
          <p:nvPr>
            <p:ph type="body" idx="1"/>
          </p:nvPr>
        </p:nvSpPr>
        <p:spPr>
          <a:xfrm>
            <a:off x="457200" y="2895600"/>
            <a:ext cx="8229600" cy="3962400"/>
          </a:xfrm>
        </p:spPr>
        <p:txBody>
          <a:bodyPr/>
          <a:lstStyle/>
          <a:p>
            <a:pPr marL="609600" indent="-609600">
              <a:buFontTx/>
              <a:buNone/>
            </a:pPr>
            <a:r>
              <a:rPr lang="en-US" sz="2000" dirty="0" smtClean="0"/>
              <a:t>A.	must be supplied by you, just as water must be supplied for a water pipe.</a:t>
            </a:r>
            <a:endParaRPr lang="en-US" sz="2000" dirty="0" smtClean="0">
              <a:ea typeface="Batang" pitchFamily="18" charset="-127"/>
            </a:endParaRPr>
          </a:p>
          <a:p>
            <a:pPr marL="609600" indent="-609600">
              <a:buFontTx/>
              <a:buAutoNum type="alphaUcPeriod" startAt="2"/>
            </a:pPr>
            <a:r>
              <a:rPr lang="en-US" sz="2000" dirty="0" smtClean="0"/>
              <a:t>are already in the wire.</a:t>
            </a:r>
            <a:r>
              <a:rPr lang="en-US" sz="2000" b="1" dirty="0" smtClean="0">
                <a:ea typeface="Batang" pitchFamily="18" charset="-127"/>
              </a:rPr>
              <a:t> </a:t>
            </a:r>
          </a:p>
          <a:p>
            <a:pPr marL="609600" indent="-609600">
              <a:buFontTx/>
              <a:buAutoNum type="alphaUcPeriod" startAt="2"/>
            </a:pPr>
            <a:r>
              <a:rPr lang="en-US" sz="2000" dirty="0" smtClean="0"/>
              <a:t>may fall out, which is why wires are insulated.</a:t>
            </a:r>
            <a:endParaRPr lang="en-US" sz="2000" dirty="0" smtClean="0">
              <a:ea typeface="Batang" pitchFamily="18" charset="-127"/>
            </a:endParaRPr>
          </a:p>
          <a:p>
            <a:pPr marL="609600" indent="-609600">
              <a:buFontTx/>
              <a:buAutoNum type="alphaUcPeriod" startAt="4"/>
            </a:pPr>
            <a:r>
              <a:rPr lang="en-US" sz="2000" dirty="0" smtClean="0"/>
              <a:t>None of the above.</a:t>
            </a:r>
          </a:p>
          <a:p>
            <a:pPr marL="609600" indent="-609600">
              <a:buFontTx/>
              <a:buNone/>
            </a:pPr>
            <a:endParaRPr lang="en-US" sz="2000" dirty="0" smtClean="0"/>
          </a:p>
        </p:txBody>
      </p:sp>
      <p:sp>
        <p:nvSpPr>
          <p:cNvPr id="25604" name="Rectangle 4"/>
          <p:cNvSpPr>
            <a:spLocks noChangeArrowheads="1"/>
          </p:cNvSpPr>
          <p:nvPr/>
        </p:nvSpPr>
        <p:spPr bwMode="auto">
          <a:xfrm>
            <a:off x="0" y="0"/>
            <a:ext cx="9144000" cy="762000"/>
          </a:xfrm>
          <a:prstGeom prst="rect">
            <a:avLst/>
          </a:prstGeom>
          <a:solidFill>
            <a:srgbClr val="3B79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1">
                <a:solidFill>
                  <a:schemeClr val="bg1"/>
                </a:solidFill>
                <a:cs typeface="Arial" charset="0"/>
              </a:rPr>
              <a:t>Conductors and Insulators</a:t>
            </a:r>
          </a:p>
          <a:p>
            <a:pPr algn="ctr"/>
            <a:r>
              <a:rPr lang="en-US" sz="2400" b="1">
                <a:solidFill>
                  <a:schemeClr val="bg1"/>
                </a:solidFill>
                <a:cs typeface="Arial" charset="0"/>
              </a:rPr>
              <a:t>CHECK YOUR NEIGHBOR</a:t>
            </a:r>
            <a:r>
              <a:rPr lang="en-US" sz="2400" b="1" i="1">
                <a:solidFill>
                  <a:schemeClr val="folHlink"/>
                </a:solidFill>
                <a:cs typeface="Arial" charset="0"/>
              </a:rPr>
              <a:t> </a:t>
            </a:r>
          </a:p>
        </p:txBody>
      </p:sp>
    </p:spTree>
    <p:extLst>
      <p:ext uri="{BB962C8B-B14F-4D97-AF65-F5344CB8AC3E}">
        <p14:creationId xmlns:p14="http://schemas.microsoft.com/office/powerpoint/2010/main" val="15229441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0" y="0"/>
            <a:ext cx="9144000" cy="1009650"/>
          </a:xfrm>
        </p:spPr>
        <p:txBody>
          <a:bodyPr/>
          <a:lstStyle/>
          <a:p>
            <a:pPr eaLnBrk="1" hangingPunct="1"/>
            <a:r>
              <a:rPr lang="en-US" dirty="0" smtClean="0"/>
              <a:t>Test 2 is marked</a:t>
            </a:r>
          </a:p>
        </p:txBody>
      </p:sp>
      <p:sp>
        <p:nvSpPr>
          <p:cNvPr id="209923" name="Rectangle 3"/>
          <p:cNvSpPr>
            <a:spLocks noGrp="1" noChangeArrowheads="1"/>
          </p:cNvSpPr>
          <p:nvPr>
            <p:ph type="body" idx="4294967295"/>
          </p:nvPr>
        </p:nvSpPr>
        <p:spPr>
          <a:xfrm>
            <a:off x="230188" y="852488"/>
            <a:ext cx="8524875" cy="5624512"/>
          </a:xfrm>
        </p:spPr>
        <p:txBody>
          <a:bodyPr/>
          <a:lstStyle/>
          <a:p>
            <a:r>
              <a:rPr lang="en-US" sz="2400" dirty="0" smtClean="0"/>
              <a:t>Versions 1 and 2, written at 2pm, contain completely different questions than versions 3 and 4, written at 5pm.</a:t>
            </a:r>
          </a:p>
          <a:p>
            <a:r>
              <a:rPr lang="en-US" sz="2400" dirty="0" smtClean="0"/>
              <a:t>180 students wrote the 2pm test and their raw average was 23.9 / 36.</a:t>
            </a:r>
          </a:p>
          <a:p>
            <a:r>
              <a:rPr lang="en-US" sz="2400" dirty="0" smtClean="0"/>
              <a:t>164 students wrote the 5pm test, and their raw average was 25.4 / 36.</a:t>
            </a:r>
          </a:p>
          <a:p>
            <a:r>
              <a:rPr lang="en-US" sz="2400" dirty="0" smtClean="0"/>
              <a:t>I believe the reason for the different averages was that the 2pm test was a bit more difficult</a:t>
            </a:r>
          </a:p>
          <a:p>
            <a:r>
              <a:rPr lang="en-US" sz="2400" dirty="0" smtClean="0"/>
              <a:t>Therefore, I adjusted the marks of every student who wrote version 1 or 2 by +1.5.</a:t>
            </a:r>
          </a:p>
          <a:p>
            <a:r>
              <a:rPr lang="en-US" sz="2400" dirty="0" smtClean="0"/>
              <a:t>There was no adjustment for versions 3 or 4.</a:t>
            </a:r>
          </a:p>
          <a:p>
            <a:r>
              <a:rPr lang="en-US" sz="2400" dirty="0" smtClean="0"/>
              <a:t>The adjusted average is 25.4 / 36 = 71% </a:t>
            </a:r>
          </a:p>
        </p:txBody>
      </p:sp>
    </p:spTree>
    <p:extLst>
      <p:ext uri="{BB962C8B-B14F-4D97-AF65-F5344CB8AC3E}">
        <p14:creationId xmlns:p14="http://schemas.microsoft.com/office/powerpoint/2010/main" val="316493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9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99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99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99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99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99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5" name="Picture 7" descr="22_31_Figure"/>
          <p:cNvPicPr>
            <a:picLocks noChangeAspect="1" noChangeArrowheads="1"/>
          </p:cNvPicPr>
          <p:nvPr/>
        </p:nvPicPr>
        <p:blipFill>
          <a:blip r:embed="rId2">
            <a:extLst>
              <a:ext uri="{28A0092B-C50C-407E-A947-70E740481C1C}">
                <a14:useLocalDpi xmlns:a14="http://schemas.microsoft.com/office/drawing/2010/main" val="0"/>
              </a:ext>
            </a:extLst>
          </a:blip>
          <a:srcRect b="2411"/>
          <a:stretch>
            <a:fillRect/>
          </a:stretch>
        </p:blipFill>
        <p:spPr bwMode="auto">
          <a:xfrm>
            <a:off x="1712913" y="1949450"/>
            <a:ext cx="5718175" cy="4492625"/>
          </a:xfrm>
          <a:prstGeom prst="rect">
            <a:avLst/>
          </a:prstGeom>
          <a:noFill/>
          <a:extLst>
            <a:ext uri="{909E8E84-426E-40DD-AFC4-6F175D3DCCD1}">
              <a14:hiddenFill xmlns:a14="http://schemas.microsoft.com/office/drawing/2010/main">
                <a:solidFill>
                  <a:srgbClr val="FFFFFF"/>
                </a:solidFill>
              </a14:hiddenFill>
            </a:ext>
          </a:extLst>
        </p:spPr>
      </p:pic>
      <p:sp>
        <p:nvSpPr>
          <p:cNvPr id="48130" name="Rectangle 2"/>
          <p:cNvSpPr>
            <a:spLocks noGrp="1" noChangeArrowheads="1"/>
          </p:cNvSpPr>
          <p:nvPr>
            <p:ph type="title" idx="4294967295"/>
          </p:nvPr>
        </p:nvSpPr>
        <p:spPr>
          <a:xfrm>
            <a:off x="0" y="0"/>
            <a:ext cx="9144000" cy="1009650"/>
          </a:xfrm>
        </p:spPr>
        <p:txBody>
          <a:bodyPr/>
          <a:lstStyle/>
          <a:p>
            <a:pPr eaLnBrk="1" hangingPunct="1"/>
            <a:r>
              <a:rPr lang="en-US" smtClean="0"/>
              <a:t>Electric Energy Storage</a:t>
            </a:r>
          </a:p>
        </p:txBody>
      </p:sp>
      <p:sp>
        <p:nvSpPr>
          <p:cNvPr id="48131" name="Rectangle 3"/>
          <p:cNvSpPr>
            <a:spLocks noGrp="1" noChangeArrowheads="1"/>
          </p:cNvSpPr>
          <p:nvPr>
            <p:ph type="body" idx="4294967295"/>
          </p:nvPr>
        </p:nvSpPr>
        <p:spPr>
          <a:xfrm>
            <a:off x="230188" y="852488"/>
            <a:ext cx="8524875" cy="1433512"/>
          </a:xfrm>
        </p:spPr>
        <p:txBody>
          <a:bodyPr/>
          <a:lstStyle/>
          <a:p>
            <a:r>
              <a:rPr lang="en-US" sz="2400" smtClean="0"/>
              <a:t>A common laboratory device for producing high voltages and creating static electricity </a:t>
            </a:r>
            <a:r>
              <a:rPr lang="nl-NL" sz="2400" smtClean="0"/>
              <a:t>is the </a:t>
            </a:r>
            <a:r>
              <a:rPr lang="nl-NL" sz="2400" i="1" smtClean="0"/>
              <a:t>Van de Graaff generator</a:t>
            </a:r>
            <a:r>
              <a:rPr lang="nl-NL" sz="2400" smtClean="0"/>
              <a:t>.</a:t>
            </a:r>
            <a:endParaRPr lang="en-US" sz="2400" smtClean="0"/>
          </a:p>
        </p:txBody>
      </p:sp>
    </p:spTree>
    <p:extLst>
      <p:ext uri="{BB962C8B-B14F-4D97-AF65-F5344CB8AC3E}">
        <p14:creationId xmlns:p14="http://schemas.microsoft.com/office/powerpoint/2010/main" val="17800573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0" y="0"/>
            <a:ext cx="9144000" cy="1009650"/>
          </a:xfrm>
        </p:spPr>
        <p:txBody>
          <a:bodyPr/>
          <a:lstStyle/>
          <a:p>
            <a:pPr eaLnBrk="1" hangingPunct="1"/>
            <a:r>
              <a:rPr lang="en-US" smtClean="0"/>
              <a:t>Charging</a:t>
            </a:r>
          </a:p>
        </p:txBody>
      </p:sp>
      <p:sp>
        <p:nvSpPr>
          <p:cNvPr id="210947" name="Rectangle 3"/>
          <p:cNvSpPr>
            <a:spLocks noGrp="1" noChangeArrowheads="1"/>
          </p:cNvSpPr>
          <p:nvPr>
            <p:ph type="body" idx="4294967295"/>
          </p:nvPr>
        </p:nvSpPr>
        <p:spPr>
          <a:xfrm>
            <a:off x="230188" y="852488"/>
            <a:ext cx="8734425" cy="5624512"/>
          </a:xfrm>
        </p:spPr>
        <p:txBody>
          <a:bodyPr/>
          <a:lstStyle/>
          <a:p>
            <a:pPr eaLnBrk="1" hangingPunct="1"/>
            <a:r>
              <a:rPr lang="en-US" dirty="0" smtClean="0"/>
              <a:t>Charging by friction and contact.  </a:t>
            </a:r>
          </a:p>
          <a:p>
            <a:pPr eaLnBrk="1" hangingPunct="1">
              <a:buFontTx/>
              <a:buNone/>
            </a:pPr>
            <a:r>
              <a:rPr lang="en-US" sz="2800" dirty="0" smtClean="0"/>
              <a:t>		Example:</a:t>
            </a:r>
            <a:endParaRPr lang="en-US" dirty="0" smtClean="0"/>
          </a:p>
          <a:p>
            <a:pPr lvl="1">
              <a:buFontTx/>
              <a:buNone/>
            </a:pPr>
            <a:r>
              <a:rPr lang="en-US" dirty="0" smtClean="0"/>
              <a:t>        Stroking cats fur, combing your hair, rubbing  	   your shoes on a carpet</a:t>
            </a:r>
          </a:p>
          <a:p>
            <a:pPr lvl="1"/>
            <a:endParaRPr lang="en-US" dirty="0" smtClean="0"/>
          </a:p>
          <a:p>
            <a:r>
              <a:rPr lang="en-US" dirty="0" smtClean="0"/>
              <a:t>Electrons transfer from one material to another by simply touching. For example, </a:t>
            </a:r>
          </a:p>
          <a:p>
            <a:pPr lvl="1"/>
            <a:r>
              <a:rPr lang="en-US" dirty="0" smtClean="0"/>
              <a:t>when a negatively charged rod is placed in contact with a neutral object, some electrons will move to the neutral object.</a:t>
            </a:r>
          </a:p>
        </p:txBody>
      </p:sp>
    </p:spTree>
    <p:extLst>
      <p:ext uri="{BB962C8B-B14F-4D97-AF65-F5344CB8AC3E}">
        <p14:creationId xmlns:p14="http://schemas.microsoft.com/office/powerpoint/2010/main" val="164331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9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09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09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09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4" name="Picture 8" descr="22_09_Figure"/>
          <p:cNvPicPr>
            <a:picLocks noChangeAspect="1" noChangeArrowheads="1"/>
          </p:cNvPicPr>
          <p:nvPr/>
        </p:nvPicPr>
        <p:blipFill>
          <a:blip r:embed="rId2" cstate="print">
            <a:extLst>
              <a:ext uri="{28A0092B-C50C-407E-A947-70E740481C1C}">
                <a14:useLocalDpi xmlns:a14="http://schemas.microsoft.com/office/drawing/2010/main" val="0"/>
              </a:ext>
            </a:extLst>
          </a:blip>
          <a:srcRect b="2460"/>
          <a:stretch>
            <a:fillRect/>
          </a:stretch>
        </p:blipFill>
        <p:spPr bwMode="auto">
          <a:xfrm>
            <a:off x="5218113" y="2836863"/>
            <a:ext cx="3155950" cy="3743325"/>
          </a:xfrm>
          <a:prstGeom prst="rect">
            <a:avLst/>
          </a:prstGeom>
          <a:noFill/>
          <a:extLst>
            <a:ext uri="{909E8E84-426E-40DD-AFC4-6F175D3DCCD1}">
              <a14:hiddenFill xmlns:a14="http://schemas.microsoft.com/office/drawing/2010/main">
                <a:solidFill>
                  <a:srgbClr val="FFFFFF"/>
                </a:solidFill>
              </a14:hiddenFill>
            </a:ext>
          </a:extLst>
        </p:spPr>
      </p:pic>
      <p:sp>
        <p:nvSpPr>
          <p:cNvPr id="210947" name="Rectangle 3"/>
          <p:cNvSpPr>
            <a:spLocks noGrp="1" noChangeArrowheads="1"/>
          </p:cNvSpPr>
          <p:nvPr>
            <p:ph type="body" idx="4294967295"/>
          </p:nvPr>
        </p:nvSpPr>
        <p:spPr>
          <a:xfrm>
            <a:off x="292100" y="433388"/>
            <a:ext cx="8599487" cy="5624512"/>
          </a:xfrm>
        </p:spPr>
        <p:txBody>
          <a:bodyPr/>
          <a:lstStyle/>
          <a:p>
            <a:pPr eaLnBrk="1" hangingPunct="1"/>
            <a:r>
              <a:rPr lang="en-US" sz="3600" dirty="0" smtClean="0"/>
              <a:t>Charging by induction  </a:t>
            </a:r>
          </a:p>
          <a:p>
            <a:pPr lvl="1"/>
            <a:r>
              <a:rPr lang="en-US" dirty="0" smtClean="0"/>
              <a:t>If you bring a charged object </a:t>
            </a:r>
            <a:r>
              <a:rPr lang="en-US" i="1" dirty="0" smtClean="0"/>
              <a:t>near a  conducting surface, electrons are made to </a:t>
            </a:r>
            <a:r>
              <a:rPr lang="en-US" dirty="0" smtClean="0"/>
              <a:t>move in the surface material, even without physical contact.</a:t>
            </a:r>
          </a:p>
        </p:txBody>
      </p:sp>
      <p:sp>
        <p:nvSpPr>
          <p:cNvPr id="6" name="Rectangle 3"/>
          <p:cNvSpPr txBox="1">
            <a:spLocks noChangeArrowheads="1"/>
          </p:cNvSpPr>
          <p:nvPr/>
        </p:nvSpPr>
        <p:spPr bwMode="auto">
          <a:xfrm>
            <a:off x="292100" y="3048000"/>
            <a:ext cx="4924425" cy="3338513"/>
          </a:xfrm>
          <a:prstGeom prst="rect">
            <a:avLst/>
          </a:prstGeom>
          <a:noFill/>
          <a:ln w="9525">
            <a:noFill/>
            <a:miter lim="800000"/>
            <a:headEnd/>
            <a:tailEnd/>
          </a:ln>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spcBef>
                <a:spcPct val="20000"/>
              </a:spcBef>
              <a:buFontTx/>
              <a:buChar char="–"/>
            </a:pPr>
            <a:r>
              <a:rPr lang="en-US" sz="2800" dirty="0"/>
              <a:t>Example:  The negative charge at the bottom of the cloud induces a positive charge on the buildings below.</a:t>
            </a:r>
          </a:p>
        </p:txBody>
      </p:sp>
    </p:spTree>
    <p:extLst>
      <p:ext uri="{BB962C8B-B14F-4D97-AF65-F5344CB8AC3E}">
        <p14:creationId xmlns:p14="http://schemas.microsoft.com/office/powerpoint/2010/main" val="265243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9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7" name="Picture 7" descr="22_07_Figure"/>
          <p:cNvPicPr>
            <a:picLocks noChangeAspect="1" noChangeArrowheads="1"/>
          </p:cNvPicPr>
          <p:nvPr/>
        </p:nvPicPr>
        <p:blipFill>
          <a:blip r:embed="rId2">
            <a:extLst>
              <a:ext uri="{28A0092B-C50C-407E-A947-70E740481C1C}">
                <a14:useLocalDpi xmlns:a14="http://schemas.microsoft.com/office/drawing/2010/main" val="0"/>
              </a:ext>
            </a:extLst>
          </a:blip>
          <a:srcRect b="6708"/>
          <a:stretch>
            <a:fillRect/>
          </a:stretch>
        </p:blipFill>
        <p:spPr bwMode="auto">
          <a:xfrm>
            <a:off x="312738" y="3910013"/>
            <a:ext cx="8505825" cy="2428875"/>
          </a:xfrm>
          <a:prstGeom prst="rect">
            <a:avLst/>
          </a:prstGeom>
          <a:noFill/>
          <a:extLst>
            <a:ext uri="{909E8E84-426E-40DD-AFC4-6F175D3DCCD1}">
              <a14:hiddenFill xmlns:a14="http://schemas.microsoft.com/office/drawing/2010/main">
                <a:solidFill>
                  <a:srgbClr val="FFFFFF"/>
                </a:solidFill>
              </a14:hiddenFill>
            </a:ext>
          </a:extLst>
        </p:spPr>
      </p:pic>
      <p:sp>
        <p:nvSpPr>
          <p:cNvPr id="30722" name="Rectangle 2"/>
          <p:cNvSpPr>
            <a:spLocks noGrp="1" noChangeArrowheads="1"/>
          </p:cNvSpPr>
          <p:nvPr>
            <p:ph type="title" idx="4294967295"/>
          </p:nvPr>
        </p:nvSpPr>
        <p:spPr>
          <a:xfrm>
            <a:off x="0" y="0"/>
            <a:ext cx="9144000" cy="779463"/>
          </a:xfrm>
        </p:spPr>
        <p:txBody>
          <a:bodyPr/>
          <a:lstStyle/>
          <a:p>
            <a:pPr eaLnBrk="1" hangingPunct="1"/>
            <a:r>
              <a:rPr lang="en-US" dirty="0" smtClean="0"/>
              <a:t>Charging by Induction</a:t>
            </a:r>
          </a:p>
        </p:txBody>
      </p:sp>
      <p:sp>
        <p:nvSpPr>
          <p:cNvPr id="30723" name="Rectangle 3"/>
          <p:cNvSpPr>
            <a:spLocks noGrp="1" noChangeArrowheads="1"/>
          </p:cNvSpPr>
          <p:nvPr>
            <p:ph type="body" idx="4294967295"/>
          </p:nvPr>
        </p:nvSpPr>
        <p:spPr>
          <a:xfrm>
            <a:off x="230188" y="762000"/>
            <a:ext cx="8524875" cy="2913063"/>
          </a:xfrm>
        </p:spPr>
        <p:txBody>
          <a:bodyPr/>
          <a:lstStyle/>
          <a:p>
            <a:pPr marL="396875" indent="-396875">
              <a:lnSpc>
                <a:spcPct val="90000"/>
              </a:lnSpc>
              <a:buFontTx/>
              <a:buNone/>
            </a:pPr>
            <a:r>
              <a:rPr lang="en-US" sz="2200" dirty="0" smtClean="0"/>
              <a:t>Induction: Consider  two insulated metal spheres A and B.</a:t>
            </a:r>
          </a:p>
          <a:p>
            <a:pPr marL="396875" indent="-396875">
              <a:lnSpc>
                <a:spcPct val="90000"/>
              </a:lnSpc>
              <a:buFontTx/>
              <a:buAutoNum type="alphaLcPeriod"/>
            </a:pPr>
            <a:r>
              <a:rPr lang="en-US" sz="2200" dirty="0" smtClean="0"/>
              <a:t>They touch each other, so in effect they form a single uncharged conductor. </a:t>
            </a:r>
          </a:p>
          <a:p>
            <a:pPr marL="396875" indent="-396875">
              <a:lnSpc>
                <a:spcPct val="90000"/>
              </a:lnSpc>
              <a:buFontTx/>
              <a:buAutoNum type="alphaLcPeriod"/>
            </a:pPr>
            <a:r>
              <a:rPr lang="en-US" sz="2200" dirty="0" smtClean="0"/>
              <a:t>When a negatively charged rod is brought near  A, electrons in the metal, being free to move, are repelled as far as possible until their mutual repulsion is big enough to balance the influence of the rod. The charge is redistributed. </a:t>
            </a:r>
          </a:p>
          <a:p>
            <a:pPr marL="396875" indent="-396875">
              <a:lnSpc>
                <a:spcPct val="90000"/>
              </a:lnSpc>
              <a:buFontTx/>
              <a:buAutoNum type="alphaLcPeriod"/>
            </a:pPr>
            <a:r>
              <a:rPr lang="en-US" sz="2200" dirty="0" smtClean="0"/>
              <a:t>If A and B are separated while the rod is still present, each will be equal and oppositely charged.</a:t>
            </a:r>
          </a:p>
        </p:txBody>
      </p:sp>
    </p:spTree>
    <p:extLst>
      <p:ext uri="{BB962C8B-B14F-4D97-AF65-F5344CB8AC3E}">
        <p14:creationId xmlns:p14="http://schemas.microsoft.com/office/powerpoint/2010/main" val="334797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0" y="0"/>
            <a:ext cx="9144000" cy="1009650"/>
          </a:xfrm>
        </p:spPr>
        <p:txBody>
          <a:bodyPr/>
          <a:lstStyle/>
          <a:p>
            <a:pPr eaLnBrk="1" hangingPunct="1"/>
            <a:r>
              <a:rPr lang="en-US" smtClean="0"/>
              <a:t>Electricity</a:t>
            </a:r>
          </a:p>
        </p:txBody>
      </p:sp>
      <p:sp>
        <p:nvSpPr>
          <p:cNvPr id="206851" name="Rectangle 3"/>
          <p:cNvSpPr>
            <a:spLocks noGrp="1" noChangeArrowheads="1"/>
          </p:cNvSpPr>
          <p:nvPr>
            <p:ph type="body" idx="4294967295"/>
          </p:nvPr>
        </p:nvSpPr>
        <p:spPr>
          <a:xfrm>
            <a:off x="230188" y="852488"/>
            <a:ext cx="8524875" cy="5624512"/>
          </a:xfrm>
        </p:spPr>
        <p:txBody>
          <a:bodyPr/>
          <a:lstStyle/>
          <a:p>
            <a:pPr>
              <a:lnSpc>
                <a:spcPct val="90000"/>
              </a:lnSpc>
            </a:pPr>
            <a:r>
              <a:rPr lang="en-US" dirty="0" smtClean="0"/>
              <a:t>Electricity is the name given to a wide range of electrical phenomena, such as</a:t>
            </a:r>
          </a:p>
          <a:p>
            <a:pPr lvl="1">
              <a:lnSpc>
                <a:spcPct val="90000"/>
              </a:lnSpc>
            </a:pPr>
            <a:r>
              <a:rPr lang="en-US" dirty="0" smtClean="0"/>
              <a:t>lightning.</a:t>
            </a:r>
          </a:p>
          <a:p>
            <a:pPr lvl="1">
              <a:lnSpc>
                <a:spcPct val="90000"/>
              </a:lnSpc>
            </a:pPr>
            <a:r>
              <a:rPr lang="en-US" dirty="0" smtClean="0"/>
              <a:t>spark when we strike a match.</a:t>
            </a:r>
          </a:p>
          <a:p>
            <a:pPr lvl="1">
              <a:lnSpc>
                <a:spcPct val="90000"/>
              </a:lnSpc>
            </a:pPr>
            <a:r>
              <a:rPr lang="en-US" dirty="0" smtClean="0"/>
              <a:t>what holds atoms together.</a:t>
            </a:r>
          </a:p>
          <a:p>
            <a:pPr lvl="1">
              <a:lnSpc>
                <a:spcPct val="90000"/>
              </a:lnSpc>
            </a:pPr>
            <a:endParaRPr lang="en-US" dirty="0" smtClean="0"/>
          </a:p>
          <a:p>
            <a:pPr>
              <a:lnSpc>
                <a:spcPct val="90000"/>
              </a:lnSpc>
            </a:pPr>
            <a:r>
              <a:rPr lang="en-US" dirty="0" smtClean="0"/>
              <a:t>Electrostatics involves electric charges, </a:t>
            </a:r>
          </a:p>
          <a:p>
            <a:pPr lvl="1">
              <a:lnSpc>
                <a:spcPct val="90000"/>
              </a:lnSpc>
            </a:pPr>
            <a:r>
              <a:rPr lang="en-US" dirty="0" smtClean="0"/>
              <a:t>the forces between them, </a:t>
            </a:r>
          </a:p>
          <a:p>
            <a:pPr lvl="1">
              <a:lnSpc>
                <a:spcPct val="90000"/>
              </a:lnSpc>
            </a:pPr>
            <a:r>
              <a:rPr lang="en-US" dirty="0" smtClean="0"/>
              <a:t>the aura that surrounds them, and </a:t>
            </a:r>
          </a:p>
          <a:p>
            <a:pPr lvl="1">
              <a:lnSpc>
                <a:spcPct val="90000"/>
              </a:lnSpc>
            </a:pPr>
            <a:r>
              <a:rPr lang="en-US" dirty="0" smtClean="0"/>
              <a:t>their behavior in materials.</a:t>
            </a:r>
          </a:p>
          <a:p>
            <a:pPr lvl="1">
              <a:lnSpc>
                <a:spcPct val="90000"/>
              </a:lnSpc>
            </a:pPr>
            <a:endParaRPr lang="en-US" dirty="0" smtClean="0"/>
          </a:p>
        </p:txBody>
      </p:sp>
    </p:spTree>
    <p:extLst>
      <p:ext uri="{BB962C8B-B14F-4D97-AF65-F5344CB8AC3E}">
        <p14:creationId xmlns:p14="http://schemas.microsoft.com/office/powerpoint/2010/main" val="338418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8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8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8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685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685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685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68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3" name="Picture 9" descr="22_11_Figure"/>
          <p:cNvPicPr>
            <a:picLocks noChangeAspect="1" noChangeArrowheads="1"/>
          </p:cNvPicPr>
          <p:nvPr/>
        </p:nvPicPr>
        <p:blipFill>
          <a:blip r:embed="rId2" cstate="print">
            <a:extLst>
              <a:ext uri="{28A0092B-C50C-407E-A947-70E740481C1C}">
                <a14:useLocalDpi xmlns:a14="http://schemas.microsoft.com/office/drawing/2010/main" val="0"/>
              </a:ext>
            </a:extLst>
          </a:blip>
          <a:srcRect b="4440"/>
          <a:stretch>
            <a:fillRect/>
          </a:stretch>
        </p:blipFill>
        <p:spPr bwMode="auto">
          <a:xfrm>
            <a:off x="5119688" y="3883025"/>
            <a:ext cx="3851275" cy="1800225"/>
          </a:xfrm>
          <a:prstGeom prst="rect">
            <a:avLst/>
          </a:prstGeom>
          <a:noFill/>
          <a:extLst>
            <a:ext uri="{909E8E84-426E-40DD-AFC4-6F175D3DCCD1}">
              <a14:hiddenFill xmlns:a14="http://schemas.microsoft.com/office/drawing/2010/main">
                <a:solidFill>
                  <a:srgbClr val="FFFFFF"/>
                </a:solidFill>
              </a14:hiddenFill>
            </a:ext>
          </a:extLst>
        </p:spPr>
      </p:pic>
      <p:sp>
        <p:nvSpPr>
          <p:cNvPr id="31746" name="Rectangle 2"/>
          <p:cNvSpPr>
            <a:spLocks noGrp="1" noChangeArrowheads="1"/>
          </p:cNvSpPr>
          <p:nvPr>
            <p:ph type="title" idx="4294967295"/>
          </p:nvPr>
        </p:nvSpPr>
        <p:spPr>
          <a:xfrm>
            <a:off x="0" y="0"/>
            <a:ext cx="9144000" cy="1009650"/>
          </a:xfrm>
        </p:spPr>
        <p:txBody>
          <a:bodyPr/>
          <a:lstStyle/>
          <a:p>
            <a:pPr eaLnBrk="1" hangingPunct="1"/>
            <a:r>
              <a:rPr lang="en-US" smtClean="0"/>
              <a:t>Charge Polarization</a:t>
            </a:r>
          </a:p>
        </p:txBody>
      </p:sp>
      <p:sp>
        <p:nvSpPr>
          <p:cNvPr id="31747" name="Rectangle 3"/>
          <p:cNvSpPr>
            <a:spLocks noGrp="1" noChangeArrowheads="1"/>
          </p:cNvSpPr>
          <p:nvPr>
            <p:ph type="body" idx="4294967295"/>
          </p:nvPr>
        </p:nvSpPr>
        <p:spPr>
          <a:xfrm>
            <a:off x="230188" y="852488"/>
            <a:ext cx="8524875" cy="1995487"/>
          </a:xfrm>
        </p:spPr>
        <p:txBody>
          <a:bodyPr/>
          <a:lstStyle/>
          <a:p>
            <a:r>
              <a:rPr lang="en-US" sz="2400" dirty="0" smtClean="0"/>
              <a:t>One side of the atom or molecule is induced into becoming more negative (or positive) than the opposite side. The atom or molecule is said to be </a:t>
            </a:r>
            <a:r>
              <a:rPr lang="en-US" sz="2400" b="1" dirty="0" smtClean="0"/>
              <a:t>electrically polarized.</a:t>
            </a:r>
            <a:endParaRPr lang="en-US" sz="1800" dirty="0" smtClean="0"/>
          </a:p>
        </p:txBody>
      </p:sp>
      <p:sp>
        <p:nvSpPr>
          <p:cNvPr id="5" name="Rectangle 3"/>
          <p:cNvSpPr txBox="1">
            <a:spLocks noChangeArrowheads="1"/>
          </p:cNvSpPr>
          <p:nvPr/>
        </p:nvSpPr>
        <p:spPr bwMode="auto">
          <a:xfrm>
            <a:off x="258763" y="2009775"/>
            <a:ext cx="8629650" cy="942975"/>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kern="0" dirty="0">
                <a:latin typeface="+mn-lt"/>
              </a:rPr>
              <a:t>An electron buzzing around the atomic nucleus produces an electron cloud.</a:t>
            </a:r>
            <a:endParaRPr lang="en-US" sz="2000" kern="0" dirty="0">
              <a:latin typeface="+mn-lt"/>
            </a:endParaRPr>
          </a:p>
        </p:txBody>
      </p:sp>
      <p:sp>
        <p:nvSpPr>
          <p:cNvPr id="6" name="Rectangle 3"/>
          <p:cNvSpPr txBox="1">
            <a:spLocks noChangeArrowheads="1"/>
          </p:cNvSpPr>
          <p:nvPr/>
        </p:nvSpPr>
        <p:spPr bwMode="auto">
          <a:xfrm>
            <a:off x="184150" y="2881313"/>
            <a:ext cx="4767263" cy="3563937"/>
          </a:xfrm>
          <a:prstGeom prst="rect">
            <a:avLst/>
          </a:prstGeom>
          <a:noFill/>
          <a:ln w="9525">
            <a:noFill/>
            <a:miter lim="800000"/>
            <a:headEnd/>
            <a:tailEnd/>
          </a:ln>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US" sz="2200" dirty="0"/>
              <a:t>a. The center of the negative cloud normally coincides with the center of the positive nucleus in an atom. </a:t>
            </a:r>
          </a:p>
          <a:p>
            <a:pPr>
              <a:spcBef>
                <a:spcPct val="20000"/>
              </a:spcBef>
            </a:pPr>
            <a:r>
              <a:rPr lang="en-US" sz="2200" dirty="0"/>
              <a:t>b. When an external negative charge is brought nearby to the right, the electron cloud is distorted so that the centers of negative and positive charge no longer coincide. The atom is now electrically polarized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5" name="Picture 7" descr="22_12_Figure"/>
          <p:cNvPicPr>
            <a:picLocks noChangeAspect="1" noChangeArrowheads="1"/>
          </p:cNvPicPr>
          <p:nvPr/>
        </p:nvPicPr>
        <p:blipFill>
          <a:blip r:embed="rId2" cstate="print">
            <a:extLst>
              <a:ext uri="{28A0092B-C50C-407E-A947-70E740481C1C}">
                <a14:useLocalDpi xmlns:a14="http://schemas.microsoft.com/office/drawing/2010/main" val="0"/>
              </a:ext>
            </a:extLst>
          </a:blip>
          <a:srcRect b="2411"/>
          <a:stretch>
            <a:fillRect/>
          </a:stretch>
        </p:blipFill>
        <p:spPr bwMode="auto">
          <a:xfrm>
            <a:off x="5087938" y="1435100"/>
            <a:ext cx="3876675" cy="3305175"/>
          </a:xfrm>
          <a:prstGeom prst="rect">
            <a:avLst/>
          </a:prstGeom>
          <a:noFill/>
          <a:extLst>
            <a:ext uri="{909E8E84-426E-40DD-AFC4-6F175D3DCCD1}">
              <a14:hiddenFill xmlns:a14="http://schemas.microsoft.com/office/drawing/2010/main">
                <a:solidFill>
                  <a:srgbClr val="FFFFFF"/>
                </a:solidFill>
              </a14:hiddenFill>
            </a:ext>
          </a:extLst>
        </p:spPr>
      </p:pic>
      <p:sp>
        <p:nvSpPr>
          <p:cNvPr id="32770" name="Rectangle 2"/>
          <p:cNvSpPr>
            <a:spLocks noGrp="1" noChangeArrowheads="1"/>
          </p:cNvSpPr>
          <p:nvPr>
            <p:ph type="title" idx="4294967295"/>
          </p:nvPr>
        </p:nvSpPr>
        <p:spPr>
          <a:xfrm>
            <a:off x="0" y="0"/>
            <a:ext cx="9144000" cy="1009650"/>
          </a:xfrm>
        </p:spPr>
        <p:txBody>
          <a:bodyPr/>
          <a:lstStyle/>
          <a:p>
            <a:pPr eaLnBrk="1" hangingPunct="1"/>
            <a:r>
              <a:rPr lang="en-US" smtClean="0"/>
              <a:t>Charge Polarization</a:t>
            </a:r>
          </a:p>
        </p:txBody>
      </p:sp>
      <p:sp>
        <p:nvSpPr>
          <p:cNvPr id="5" name="Rectangle 3"/>
          <p:cNvSpPr txBox="1">
            <a:spLocks noChangeArrowheads="1"/>
          </p:cNvSpPr>
          <p:nvPr/>
        </p:nvSpPr>
        <p:spPr bwMode="auto">
          <a:xfrm>
            <a:off x="244475" y="1049338"/>
            <a:ext cx="5032375" cy="5246687"/>
          </a:xfrm>
          <a:prstGeom prst="rect">
            <a:avLst/>
          </a:prstGeom>
          <a:noFill/>
          <a:ln w="9525">
            <a:noFill/>
            <a:miter lim="800000"/>
            <a:headEnd/>
            <a:tailEnd/>
          </a:ln>
        </p:spPr>
        <p:txBody>
          <a:bodyPr/>
          <a:lstStyle>
            <a:lvl1pPr marL="225425" indent="-2254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2400" dirty="0"/>
              <a:t>If the charged rod is negative, then the positive part of the atom or molecule is tugged in a direction toward the rod, and the negative side of the atom or molecule is pushed in a direction away from the rod. </a:t>
            </a:r>
          </a:p>
          <a:p>
            <a:pPr eaLnBrk="1" hangingPunct="1">
              <a:buFont typeface="Arial" charset="0"/>
              <a:buChar char="•"/>
            </a:pPr>
            <a:r>
              <a:rPr lang="en-US" sz="2400" dirty="0"/>
              <a:t>The positive and negative parts of the atoms and molecules become aligned. They are electrically polarized.</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9" name="Picture 7" descr="22_13_Figure"/>
          <p:cNvPicPr>
            <a:picLocks noChangeAspect="1" noChangeArrowheads="1"/>
          </p:cNvPicPr>
          <p:nvPr/>
        </p:nvPicPr>
        <p:blipFill>
          <a:blip r:embed="rId2" cstate="print">
            <a:extLst>
              <a:ext uri="{28A0092B-C50C-407E-A947-70E740481C1C}">
                <a14:useLocalDpi xmlns:a14="http://schemas.microsoft.com/office/drawing/2010/main" val="0"/>
              </a:ext>
            </a:extLst>
          </a:blip>
          <a:srcRect b="5775"/>
          <a:stretch>
            <a:fillRect/>
          </a:stretch>
        </p:blipFill>
        <p:spPr bwMode="auto">
          <a:xfrm>
            <a:off x="4656138" y="2852738"/>
            <a:ext cx="4324350" cy="1339850"/>
          </a:xfrm>
          <a:prstGeom prst="rect">
            <a:avLst/>
          </a:prstGeom>
          <a:noFill/>
          <a:extLst>
            <a:ext uri="{909E8E84-426E-40DD-AFC4-6F175D3DCCD1}">
              <a14:hiddenFill xmlns:a14="http://schemas.microsoft.com/office/drawing/2010/main">
                <a:solidFill>
                  <a:srgbClr val="FFFFFF"/>
                </a:solidFill>
              </a14:hiddenFill>
            </a:ext>
          </a:extLst>
        </p:spPr>
      </p:pic>
      <p:sp>
        <p:nvSpPr>
          <p:cNvPr id="33794" name="Rectangle 2"/>
          <p:cNvSpPr>
            <a:spLocks noGrp="1" noChangeArrowheads="1"/>
          </p:cNvSpPr>
          <p:nvPr>
            <p:ph type="title" idx="4294967295"/>
          </p:nvPr>
        </p:nvSpPr>
        <p:spPr>
          <a:xfrm>
            <a:off x="0" y="0"/>
            <a:ext cx="9144000" cy="1009650"/>
          </a:xfrm>
        </p:spPr>
        <p:txBody>
          <a:bodyPr/>
          <a:lstStyle/>
          <a:p>
            <a:pPr eaLnBrk="1" hangingPunct="1"/>
            <a:r>
              <a:rPr lang="en-US" smtClean="0"/>
              <a:t>Charge Polarization</a:t>
            </a:r>
          </a:p>
        </p:txBody>
      </p:sp>
      <p:sp>
        <p:nvSpPr>
          <p:cNvPr id="33795" name="Rectangle 3"/>
          <p:cNvSpPr txBox="1">
            <a:spLocks noChangeArrowheads="1"/>
          </p:cNvSpPr>
          <p:nvPr/>
        </p:nvSpPr>
        <p:spPr bwMode="auto">
          <a:xfrm>
            <a:off x="244475" y="1049338"/>
            <a:ext cx="4418013"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5425" indent="-2254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2400" dirty="0"/>
              <a:t>When a charged comb is brought nearby, molecules in the paper are polarized. </a:t>
            </a:r>
          </a:p>
          <a:p>
            <a:pPr eaLnBrk="1" hangingPunct="1">
              <a:buFont typeface="Arial" charset="0"/>
              <a:buChar char="•"/>
            </a:pPr>
            <a:endParaRPr lang="en-US" sz="2400" dirty="0"/>
          </a:p>
          <a:p>
            <a:pPr eaLnBrk="1" hangingPunct="1">
              <a:buFont typeface="Arial" charset="0"/>
              <a:buChar char="•"/>
            </a:pPr>
            <a:r>
              <a:rPr lang="en-US" sz="2400" dirty="0"/>
              <a:t>The sign of charge closest to the comb is opposite to the comb’s charge. </a:t>
            </a:r>
          </a:p>
          <a:p>
            <a:pPr eaLnBrk="1" hangingPunct="1">
              <a:buFont typeface="Arial" charset="0"/>
              <a:buChar char="•"/>
            </a:pPr>
            <a:endParaRPr lang="en-US" sz="2400" dirty="0"/>
          </a:p>
          <a:p>
            <a:pPr eaLnBrk="1" hangingPunct="1">
              <a:buFont typeface="Arial" charset="0"/>
              <a:buChar char="•"/>
            </a:pPr>
            <a:r>
              <a:rPr lang="en-US" sz="2400" dirty="0"/>
              <a:t>Charges of the same sign are slightly more distant. Closeness wins, and the bits of paper experience a net attraction.</a:t>
            </a:r>
          </a:p>
        </p:txBody>
      </p:sp>
    </p:spTree>
    <p:extLst>
      <p:ext uri="{BB962C8B-B14F-4D97-AF65-F5344CB8AC3E}">
        <p14:creationId xmlns:p14="http://schemas.microsoft.com/office/powerpoint/2010/main" val="371382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0" y="0"/>
            <a:ext cx="9144000" cy="1009650"/>
          </a:xfrm>
        </p:spPr>
        <p:txBody>
          <a:bodyPr/>
          <a:lstStyle/>
          <a:p>
            <a:pPr eaLnBrk="1" hangingPunct="1"/>
            <a:r>
              <a:rPr lang="en-US" smtClean="0"/>
              <a:t>Charge Polarization</a:t>
            </a:r>
          </a:p>
        </p:txBody>
      </p:sp>
      <p:sp>
        <p:nvSpPr>
          <p:cNvPr id="34819" name="Rectangle 3"/>
          <p:cNvSpPr txBox="1">
            <a:spLocks noChangeArrowheads="1"/>
          </p:cNvSpPr>
          <p:nvPr/>
        </p:nvSpPr>
        <p:spPr bwMode="auto">
          <a:xfrm>
            <a:off x="0" y="914400"/>
            <a:ext cx="4897438" cy="556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4163" indent="-2841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2400" dirty="0"/>
              <a:t>Rub an inflated balloon on your hair, and it becomes charged. </a:t>
            </a:r>
          </a:p>
          <a:p>
            <a:pPr eaLnBrk="1" hangingPunct="1">
              <a:buFont typeface="Arial" charset="0"/>
              <a:buChar char="•"/>
            </a:pPr>
            <a:endParaRPr lang="en-US" sz="2400" dirty="0"/>
          </a:p>
          <a:p>
            <a:pPr eaLnBrk="1" hangingPunct="1">
              <a:buFont typeface="Arial" charset="0"/>
              <a:buChar char="•"/>
            </a:pPr>
            <a:r>
              <a:rPr lang="en-US" sz="2400" dirty="0"/>
              <a:t>Place the balloon against the wall, and it sticks. </a:t>
            </a:r>
          </a:p>
          <a:p>
            <a:pPr eaLnBrk="1" hangingPunct="1">
              <a:buFont typeface="Arial" charset="0"/>
              <a:buChar char="•"/>
            </a:pPr>
            <a:endParaRPr lang="en-US" sz="2400" dirty="0"/>
          </a:p>
          <a:p>
            <a:pPr eaLnBrk="1" hangingPunct="1">
              <a:buFont typeface="Arial" charset="0"/>
              <a:buChar char="•"/>
            </a:pPr>
            <a:r>
              <a:rPr lang="en-US" sz="2400" dirty="0"/>
              <a:t>This is because the charge on the balloon induces an opposite surface charge on the wall. </a:t>
            </a:r>
          </a:p>
          <a:p>
            <a:pPr eaLnBrk="1" hangingPunct="1">
              <a:buFont typeface="Arial" charset="0"/>
              <a:buChar char="•"/>
            </a:pPr>
            <a:endParaRPr lang="en-US" sz="2400" dirty="0"/>
          </a:p>
          <a:p>
            <a:pPr eaLnBrk="1" hangingPunct="1">
              <a:buFont typeface="Arial" charset="0"/>
              <a:buChar char="•"/>
            </a:pPr>
            <a:r>
              <a:rPr lang="en-US" sz="2400" dirty="0"/>
              <a:t>Again, closeness wins, for the charge on the balloon is slightly closer to the opposite induced charge than to the charge of same sign</a:t>
            </a:r>
          </a:p>
        </p:txBody>
      </p:sp>
      <p:pic>
        <p:nvPicPr>
          <p:cNvPr id="34823" name="Picture 7" descr="22_14_Figure"/>
          <p:cNvPicPr>
            <a:picLocks noChangeAspect="1" noChangeArrowheads="1"/>
          </p:cNvPicPr>
          <p:nvPr/>
        </p:nvPicPr>
        <p:blipFill>
          <a:blip r:embed="rId2" cstate="print">
            <a:extLst>
              <a:ext uri="{28A0092B-C50C-407E-A947-70E740481C1C}">
                <a14:useLocalDpi xmlns:a14="http://schemas.microsoft.com/office/drawing/2010/main" val="0"/>
              </a:ext>
            </a:extLst>
          </a:blip>
          <a:srcRect b="2411"/>
          <a:stretch>
            <a:fillRect/>
          </a:stretch>
        </p:blipFill>
        <p:spPr bwMode="auto">
          <a:xfrm>
            <a:off x="5013325" y="1468438"/>
            <a:ext cx="3984625" cy="3908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63500" y="251460"/>
            <a:ext cx="8229600" cy="517525"/>
          </a:xfrm>
        </p:spPr>
        <p:txBody>
          <a:bodyPr/>
          <a:lstStyle/>
          <a:p>
            <a:pPr algn="l" eaLnBrk="1" hangingPunct="1"/>
            <a:r>
              <a:rPr lang="en-US" sz="3200" dirty="0" smtClean="0">
                <a:solidFill>
                  <a:schemeClr val="tx1"/>
                </a:solidFill>
              </a:rPr>
              <a:t>Discovering Electricity: Experiment 5</a:t>
            </a:r>
          </a:p>
        </p:txBody>
      </p:sp>
      <p:sp>
        <p:nvSpPr>
          <p:cNvPr id="25603" name="Text Box 3"/>
          <p:cNvSpPr txBox="1">
            <a:spLocks noChangeArrowheads="1"/>
          </p:cNvSpPr>
          <p:nvPr/>
        </p:nvSpPr>
        <p:spPr bwMode="auto">
          <a:xfrm>
            <a:off x="4267200" y="993775"/>
            <a:ext cx="477520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eaLnBrk="1" hangingPunct="1">
              <a:lnSpc>
                <a:spcPct val="95000"/>
              </a:lnSpc>
              <a:spcBef>
                <a:spcPct val="15000"/>
              </a:spcBef>
              <a:spcAft>
                <a:spcPct val="15000"/>
              </a:spcAft>
              <a:buClr>
                <a:srgbClr val="93001B"/>
              </a:buClr>
              <a:buFont typeface="Wingdings" pitchFamily="84" charset="2"/>
              <a:buChar char="§"/>
            </a:pPr>
            <a:r>
              <a:rPr lang="en-US" sz="2500" dirty="0"/>
              <a:t>Hold a charged (i.e., rubbed) plastic rod over small pieces of paper on the table.</a:t>
            </a:r>
          </a:p>
          <a:p>
            <a:pPr eaLnBrk="1" hangingPunct="1">
              <a:lnSpc>
                <a:spcPct val="95000"/>
              </a:lnSpc>
              <a:spcBef>
                <a:spcPct val="15000"/>
              </a:spcBef>
              <a:spcAft>
                <a:spcPct val="15000"/>
              </a:spcAft>
              <a:buClr>
                <a:srgbClr val="93001B"/>
              </a:buClr>
              <a:buFont typeface="Wingdings" pitchFamily="84" charset="2"/>
              <a:buChar char="§"/>
            </a:pPr>
            <a:r>
              <a:rPr lang="en-US" sz="2500" dirty="0"/>
              <a:t>The pieces of paper leap up and stick to the rod.</a:t>
            </a:r>
          </a:p>
        </p:txBody>
      </p:sp>
      <p:sp>
        <p:nvSpPr>
          <p:cNvPr id="25604" name="Text Box 3"/>
          <p:cNvSpPr txBox="1">
            <a:spLocks noChangeArrowheads="1"/>
          </p:cNvSpPr>
          <p:nvPr/>
        </p:nvSpPr>
        <p:spPr bwMode="auto">
          <a:xfrm>
            <a:off x="63500" y="4633913"/>
            <a:ext cx="53467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5000"/>
              </a:lnSpc>
              <a:spcAft>
                <a:spcPct val="10000"/>
              </a:spcAft>
              <a:buClr>
                <a:srgbClr val="FF0000"/>
              </a:buClr>
            </a:pPr>
            <a:r>
              <a:rPr lang="en-US" sz="2500" dirty="0"/>
              <a:t>There is an attractive force between a charged object and a </a:t>
            </a:r>
            <a:r>
              <a:rPr lang="en-US" sz="2500" i="1" dirty="0"/>
              <a:t>neutral </a:t>
            </a:r>
            <a:r>
              <a:rPr lang="en-US" sz="2500" dirty="0"/>
              <a:t>(uncharged) object.</a:t>
            </a:r>
            <a:endParaRPr lang="en-US" sz="2500" b="1" dirty="0"/>
          </a:p>
        </p:txBody>
      </p:sp>
      <p:sp>
        <p:nvSpPr>
          <p:cNvPr id="25605" name="Text Box 3"/>
          <p:cNvSpPr txBox="1">
            <a:spLocks noChangeArrowheads="1"/>
          </p:cNvSpPr>
          <p:nvPr/>
        </p:nvSpPr>
        <p:spPr bwMode="auto">
          <a:xfrm>
            <a:off x="50800" y="3095625"/>
            <a:ext cx="772160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eaLnBrk="1" hangingPunct="1">
              <a:lnSpc>
                <a:spcPct val="95000"/>
              </a:lnSpc>
              <a:spcBef>
                <a:spcPct val="15000"/>
              </a:spcBef>
              <a:spcAft>
                <a:spcPct val="15000"/>
              </a:spcAft>
              <a:buClr>
                <a:srgbClr val="93001B"/>
              </a:buClr>
              <a:buFont typeface="Wingdings" pitchFamily="84" charset="2"/>
              <a:buChar char="§"/>
            </a:pPr>
            <a:r>
              <a:rPr lang="en-US" sz="2500" dirty="0"/>
              <a:t>A charged glass rod does the same.</a:t>
            </a:r>
          </a:p>
          <a:p>
            <a:pPr eaLnBrk="1" hangingPunct="1">
              <a:lnSpc>
                <a:spcPct val="95000"/>
              </a:lnSpc>
              <a:spcBef>
                <a:spcPct val="15000"/>
              </a:spcBef>
              <a:spcAft>
                <a:spcPct val="15000"/>
              </a:spcAft>
              <a:buClr>
                <a:srgbClr val="93001B"/>
              </a:buClr>
              <a:buFont typeface="Wingdings" pitchFamily="84" charset="2"/>
              <a:buChar char="§"/>
            </a:pPr>
            <a:r>
              <a:rPr lang="en-US" sz="2500" dirty="0"/>
              <a:t>However, a neutral rod has no effect on the pieces of paper.</a:t>
            </a:r>
          </a:p>
        </p:txBody>
      </p:sp>
      <p:pic>
        <p:nvPicPr>
          <p:cNvPr id="25606" name="Picture 8" descr="25_Pg722_UnPhoto"/>
          <p:cNvPicPr>
            <a:picLocks noChangeAspect="1" noChangeArrowheads="1"/>
          </p:cNvPicPr>
          <p:nvPr/>
        </p:nvPicPr>
        <p:blipFill>
          <a:blip r:embed="rId2">
            <a:extLst>
              <a:ext uri="{28A0092B-C50C-407E-A947-70E740481C1C}">
                <a14:useLocalDpi xmlns:a14="http://schemas.microsoft.com/office/drawing/2010/main" val="0"/>
              </a:ext>
            </a:extLst>
          </a:blip>
          <a:srcRect b="3085"/>
          <a:stretch>
            <a:fillRect/>
          </a:stretch>
        </p:blipFill>
        <p:spPr bwMode="auto">
          <a:xfrm>
            <a:off x="5562600" y="4114800"/>
            <a:ext cx="248285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0" descr="Figure_UNTBL25_2_1"/>
          <p:cNvPicPr>
            <a:picLocks noChangeAspect="1" noChangeArrowheads="1"/>
          </p:cNvPicPr>
          <p:nvPr/>
        </p:nvPicPr>
        <p:blipFill>
          <a:blip r:embed="rId3">
            <a:extLst>
              <a:ext uri="{28A0092B-C50C-407E-A947-70E740481C1C}">
                <a14:useLocalDpi xmlns:a14="http://schemas.microsoft.com/office/drawing/2010/main" val="0"/>
              </a:ext>
            </a:extLst>
          </a:blip>
          <a:srcRect b="5911"/>
          <a:stretch>
            <a:fillRect/>
          </a:stretch>
        </p:blipFill>
        <p:spPr bwMode="auto">
          <a:xfrm>
            <a:off x="225425" y="1196975"/>
            <a:ext cx="350837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Rectangle 12"/>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p>
            <a:pPr marL="342900" indent="-342900" algn="r" eaLnBrk="1" hangingPunct="1">
              <a:lnSpc>
                <a:spcPct val="90000"/>
              </a:lnSpc>
              <a:spcBef>
                <a:spcPct val="20000"/>
              </a:spcBef>
              <a:buClr>
                <a:srgbClr val="93001B"/>
              </a:buClr>
              <a:buFont typeface="Wingdings" pitchFamily="84" charset="2"/>
              <a:buNone/>
            </a:pPr>
            <a:r>
              <a:rPr lang="en-US" sz="1200"/>
              <a:t>Slide 25-23</a:t>
            </a:r>
          </a:p>
        </p:txBody>
      </p:sp>
    </p:spTree>
    <p:extLst>
      <p:ext uri="{BB962C8B-B14F-4D97-AF65-F5344CB8AC3E}">
        <p14:creationId xmlns:p14="http://schemas.microsoft.com/office/powerpoint/2010/main" val="59153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descr="Figure_UNTBL25_2_2"/>
          <p:cNvPicPr>
            <a:picLocks noChangeAspect="1" noChangeArrowheads="1"/>
          </p:cNvPicPr>
          <p:nvPr/>
        </p:nvPicPr>
        <p:blipFill>
          <a:blip r:embed="rId2">
            <a:extLst>
              <a:ext uri="{28A0092B-C50C-407E-A947-70E740481C1C}">
                <a14:useLocalDpi xmlns:a14="http://schemas.microsoft.com/office/drawing/2010/main" val="0"/>
              </a:ext>
            </a:extLst>
          </a:blip>
          <a:srcRect b="3596"/>
          <a:stretch>
            <a:fillRect/>
          </a:stretch>
        </p:blipFill>
        <p:spPr bwMode="auto">
          <a:xfrm>
            <a:off x="228600" y="1381125"/>
            <a:ext cx="444182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p:cNvSpPr>
            <a:spLocks noGrp="1" noChangeArrowheads="1"/>
          </p:cNvSpPr>
          <p:nvPr>
            <p:ph type="title" idx="4294967295"/>
          </p:nvPr>
        </p:nvSpPr>
        <p:spPr>
          <a:xfrm>
            <a:off x="63500" y="472440"/>
            <a:ext cx="8229600" cy="441325"/>
          </a:xfrm>
        </p:spPr>
        <p:txBody>
          <a:bodyPr/>
          <a:lstStyle/>
          <a:p>
            <a:pPr algn="l" eaLnBrk="1" hangingPunct="1"/>
            <a:r>
              <a:rPr lang="en-US" sz="3200" dirty="0" smtClean="0">
                <a:solidFill>
                  <a:schemeClr val="tx1"/>
                </a:solidFill>
              </a:rPr>
              <a:t>Discovering Electricity: Experiment 6</a:t>
            </a:r>
          </a:p>
        </p:txBody>
      </p:sp>
      <p:sp>
        <p:nvSpPr>
          <p:cNvPr id="26628" name="Text Box 3"/>
          <p:cNvSpPr txBox="1">
            <a:spLocks noChangeArrowheads="1"/>
          </p:cNvSpPr>
          <p:nvPr/>
        </p:nvSpPr>
        <p:spPr bwMode="auto">
          <a:xfrm>
            <a:off x="4775200" y="1147763"/>
            <a:ext cx="4062413"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sz="2600" dirty="0"/>
              <a:t>Rub a plastic rod with wool and a glass rod with silk.</a:t>
            </a:r>
          </a:p>
          <a:p>
            <a:pPr eaLnBrk="1" hangingPunct="1">
              <a:spcBef>
                <a:spcPct val="20000"/>
              </a:spcBef>
              <a:spcAft>
                <a:spcPct val="20000"/>
              </a:spcAft>
              <a:buClr>
                <a:srgbClr val="93001B"/>
              </a:buClr>
              <a:buFont typeface="Wingdings" pitchFamily="84" charset="2"/>
              <a:buChar char="§"/>
            </a:pPr>
            <a:r>
              <a:rPr lang="en-US" sz="2600" dirty="0"/>
              <a:t>Hang both by threads, some distance apart.</a:t>
            </a:r>
          </a:p>
          <a:p>
            <a:pPr eaLnBrk="1" hangingPunct="1">
              <a:spcBef>
                <a:spcPct val="20000"/>
              </a:spcBef>
              <a:spcAft>
                <a:spcPct val="20000"/>
              </a:spcAft>
              <a:buClr>
                <a:srgbClr val="93001B"/>
              </a:buClr>
              <a:buFont typeface="Wingdings" pitchFamily="84" charset="2"/>
              <a:buChar char="§"/>
            </a:pPr>
            <a:r>
              <a:rPr lang="en-US" sz="2600" dirty="0"/>
              <a:t>Both rods are attracted to a </a:t>
            </a:r>
            <a:r>
              <a:rPr lang="en-US" sz="2600" i="1" dirty="0"/>
              <a:t>neutral </a:t>
            </a:r>
            <a:r>
              <a:rPr lang="en-US" sz="2600" dirty="0"/>
              <a:t>object that is held close.</a:t>
            </a:r>
          </a:p>
        </p:txBody>
      </p:sp>
      <p:sp>
        <p:nvSpPr>
          <p:cNvPr id="26629" name="Text Box 3"/>
          <p:cNvSpPr txBox="1">
            <a:spLocks noChangeArrowheads="1"/>
          </p:cNvSpPr>
          <p:nvPr/>
        </p:nvSpPr>
        <p:spPr bwMode="auto">
          <a:xfrm>
            <a:off x="63500" y="4979988"/>
            <a:ext cx="83454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FF0000"/>
              </a:buClr>
            </a:pPr>
            <a:r>
              <a:rPr lang="en-US" sz="2600"/>
              <a:t>There is an attractive force between a charged object and a </a:t>
            </a:r>
            <a:r>
              <a:rPr lang="en-US" sz="2600" i="1"/>
              <a:t>neutral </a:t>
            </a:r>
            <a:r>
              <a:rPr lang="en-US" sz="2600"/>
              <a:t>(uncharged) object.</a:t>
            </a:r>
            <a:endParaRPr lang="en-US" sz="2600" b="1"/>
          </a:p>
        </p:txBody>
      </p:sp>
      <p:sp>
        <p:nvSpPr>
          <p:cNvPr id="26630" name="Rectangle 8"/>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p>
            <a:pPr marL="342900" indent="-342900" algn="r" eaLnBrk="1" hangingPunct="1">
              <a:lnSpc>
                <a:spcPct val="90000"/>
              </a:lnSpc>
              <a:spcBef>
                <a:spcPct val="20000"/>
              </a:spcBef>
              <a:buClr>
                <a:srgbClr val="93001B"/>
              </a:buClr>
              <a:buFont typeface="Wingdings" pitchFamily="84" charset="2"/>
              <a:buNone/>
            </a:pPr>
            <a:r>
              <a:rPr lang="en-US" sz="1200"/>
              <a:t>Slide 25-24</a:t>
            </a:r>
          </a:p>
        </p:txBody>
      </p:sp>
    </p:spTree>
    <p:extLst>
      <p:ext uri="{BB962C8B-B14F-4D97-AF65-F5344CB8AC3E}">
        <p14:creationId xmlns:p14="http://schemas.microsoft.com/office/powerpoint/2010/main" val="54779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ext Box 2"/>
          <p:cNvSpPr txBox="1">
            <a:spLocks noChangeArrowheads="1"/>
          </p:cNvSpPr>
          <p:nvPr/>
        </p:nvSpPr>
        <p:spPr bwMode="auto">
          <a:xfrm>
            <a:off x="228600" y="3505200"/>
            <a:ext cx="8534400" cy="1800225"/>
          </a:xfrm>
          <a:prstGeom prst="rect">
            <a:avLst/>
          </a:prstGeom>
          <a:noFill/>
          <a:ln w="9525">
            <a:noFill/>
            <a:miter lim="800000"/>
            <a:headEnd/>
            <a:tailEnd/>
          </a:ln>
          <a:effectLst/>
        </p:spPr>
        <p:txBody>
          <a:bodyPr wrap="none">
            <a:prstTxWarp prst="textNoShape">
              <a:avLst/>
            </a:prstTxWarp>
            <a:spAutoFit/>
          </a:bodyPr>
          <a:lstStyle/>
          <a:p>
            <a:pPr marL="342900" indent="-342900">
              <a:buFontTx/>
              <a:buAutoNum type="alphaUcPeriod"/>
            </a:pPr>
            <a:r>
              <a:rPr lang="en-US" sz="2800" dirty="0">
                <a:latin typeface="Times New Roman" charset="0"/>
              </a:rPr>
              <a:t> see if the sock attracts a negatively charged plastic rod. </a:t>
            </a:r>
          </a:p>
          <a:p>
            <a:pPr marL="342900" indent="-342900">
              <a:buFontTx/>
              <a:buAutoNum type="alphaUcPeriod"/>
            </a:pPr>
            <a:r>
              <a:rPr lang="en-US" sz="2800" dirty="0">
                <a:latin typeface="Times New Roman" charset="0"/>
              </a:rPr>
              <a:t> see if the sock repels a positively charged glass rod. </a:t>
            </a:r>
          </a:p>
          <a:p>
            <a:pPr marL="342900" indent="-342900">
              <a:buFontTx/>
              <a:buAutoNum type="alphaUcPeriod"/>
            </a:pPr>
            <a:r>
              <a:rPr lang="en-US" sz="2800" dirty="0">
                <a:latin typeface="Times New Roman" charset="0"/>
              </a:rPr>
              <a:t> Both A and B.</a:t>
            </a:r>
          </a:p>
          <a:p>
            <a:pPr marL="342900" indent="-342900">
              <a:buFontTx/>
              <a:buAutoNum type="alphaUcPeriod"/>
            </a:pPr>
            <a:r>
              <a:rPr lang="en-US" sz="2800" dirty="0">
                <a:latin typeface="Times New Roman" charset="0"/>
              </a:rPr>
              <a:t> Either A or B.</a:t>
            </a:r>
          </a:p>
        </p:txBody>
      </p:sp>
      <p:sp>
        <p:nvSpPr>
          <p:cNvPr id="242691" name="Text Box 3"/>
          <p:cNvSpPr txBox="1">
            <a:spLocks noChangeArrowheads="1"/>
          </p:cNvSpPr>
          <p:nvPr/>
        </p:nvSpPr>
        <p:spPr bwMode="auto">
          <a:xfrm>
            <a:off x="228600" y="457200"/>
            <a:ext cx="8153400" cy="2954655"/>
          </a:xfrm>
          <a:prstGeom prst="rect">
            <a:avLst/>
          </a:prstGeom>
          <a:noFill/>
          <a:ln w="9525">
            <a:noFill/>
            <a:miter lim="800000"/>
            <a:headEnd/>
            <a:tailEnd/>
          </a:ln>
          <a:effectLst/>
        </p:spPr>
        <p:txBody>
          <a:bodyPr>
            <a:prstTxWarp prst="textNoShape">
              <a:avLst/>
            </a:prstTxWarp>
            <a:spAutoFit/>
          </a:bodyPr>
          <a:lstStyle/>
          <a:p>
            <a:r>
              <a:rPr lang="en-US" sz="1900" b="1" dirty="0" smtClean="0">
                <a:solidFill>
                  <a:srgbClr val="316598"/>
                </a:solidFill>
                <a:latin typeface="Times New Roman" charset="0"/>
              </a:rPr>
              <a:t>Discussion Question</a:t>
            </a:r>
          </a:p>
          <a:p>
            <a:r>
              <a:rPr lang="en-US" sz="3200" b="1" dirty="0">
                <a:solidFill>
                  <a:srgbClr val="316598"/>
                </a:solidFill>
                <a:latin typeface="Times New Roman" charset="0"/>
              </a:rPr>
              <a:t>A sock has just come out of the dryer. You hypothesize that the sock might have a positive charge. To test your hypothesis, which of the following experiments might work?</a:t>
            </a:r>
          </a:p>
        </p:txBody>
      </p:sp>
    </p:spTree>
    <p:extLst>
      <p:ext uri="{BB962C8B-B14F-4D97-AF65-F5344CB8AC3E}">
        <p14:creationId xmlns:p14="http://schemas.microsoft.com/office/powerpoint/2010/main" val="26767756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7" name="Picture 7" descr="22_15_Figure"/>
          <p:cNvPicPr>
            <a:picLocks noChangeAspect="1" noChangeArrowheads="1"/>
          </p:cNvPicPr>
          <p:nvPr/>
        </p:nvPicPr>
        <p:blipFill>
          <a:blip r:embed="rId2" cstate="print">
            <a:extLst>
              <a:ext uri="{28A0092B-C50C-407E-A947-70E740481C1C}">
                <a14:useLocalDpi xmlns:a14="http://schemas.microsoft.com/office/drawing/2010/main" val="0"/>
              </a:ext>
            </a:extLst>
          </a:blip>
          <a:srcRect b="2733"/>
          <a:stretch>
            <a:fillRect/>
          </a:stretch>
        </p:blipFill>
        <p:spPr bwMode="auto">
          <a:xfrm>
            <a:off x="4584700" y="1968500"/>
            <a:ext cx="4365625" cy="2978150"/>
          </a:xfrm>
          <a:prstGeom prst="rect">
            <a:avLst/>
          </a:prstGeom>
          <a:noFill/>
          <a:extLst>
            <a:ext uri="{909E8E84-426E-40DD-AFC4-6F175D3DCCD1}">
              <a14:hiddenFill xmlns:a14="http://schemas.microsoft.com/office/drawing/2010/main">
                <a:solidFill>
                  <a:srgbClr val="FFFFFF"/>
                </a:solidFill>
              </a14:hiddenFill>
            </a:ext>
          </a:extLst>
        </p:spPr>
      </p:pic>
      <p:sp>
        <p:nvSpPr>
          <p:cNvPr id="35842" name="Rectangle 2"/>
          <p:cNvSpPr>
            <a:spLocks noGrp="1" noChangeArrowheads="1"/>
          </p:cNvSpPr>
          <p:nvPr>
            <p:ph type="title" idx="4294967295"/>
          </p:nvPr>
        </p:nvSpPr>
        <p:spPr>
          <a:xfrm>
            <a:off x="0" y="0"/>
            <a:ext cx="9144000" cy="1009650"/>
          </a:xfrm>
        </p:spPr>
        <p:txBody>
          <a:bodyPr/>
          <a:lstStyle/>
          <a:p>
            <a:pPr eaLnBrk="1" hangingPunct="1"/>
            <a:r>
              <a:rPr lang="en-US" smtClean="0"/>
              <a:t>Charge Polarization</a:t>
            </a:r>
          </a:p>
        </p:txBody>
      </p:sp>
      <p:sp>
        <p:nvSpPr>
          <p:cNvPr id="35843" name="Rectangle 3"/>
          <p:cNvSpPr txBox="1">
            <a:spLocks noChangeArrowheads="1"/>
          </p:cNvSpPr>
          <p:nvPr/>
        </p:nvSpPr>
        <p:spPr bwMode="auto">
          <a:xfrm>
            <a:off x="195263" y="930275"/>
            <a:ext cx="4721225" cy="556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4163" indent="-2841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2400" dirty="0"/>
              <a:t>Many molecules—H</a:t>
            </a:r>
            <a:r>
              <a:rPr lang="en-US" sz="2400" baseline="-25000" dirty="0"/>
              <a:t>2</a:t>
            </a:r>
            <a:r>
              <a:rPr lang="en-US" sz="2400" dirty="0"/>
              <a:t>O, for example—are electrically polarized in their normal states. </a:t>
            </a:r>
          </a:p>
          <a:p>
            <a:pPr eaLnBrk="1" hangingPunct="1">
              <a:buFont typeface="Arial" charset="0"/>
              <a:buChar char="•"/>
            </a:pPr>
            <a:endParaRPr lang="en-US" sz="2400" dirty="0"/>
          </a:p>
          <a:p>
            <a:pPr eaLnBrk="1" hangingPunct="1">
              <a:buFont typeface="Arial" charset="0"/>
              <a:buChar char="•"/>
            </a:pPr>
            <a:r>
              <a:rPr lang="en-US" sz="2400" dirty="0"/>
              <a:t>The distribution of electric charge is not perfectly even. </a:t>
            </a:r>
          </a:p>
          <a:p>
            <a:pPr eaLnBrk="1" hangingPunct="1">
              <a:buFont typeface="Arial" charset="0"/>
              <a:buChar char="•"/>
            </a:pPr>
            <a:endParaRPr lang="en-US" sz="2400" dirty="0"/>
          </a:p>
          <a:p>
            <a:pPr eaLnBrk="1" hangingPunct="1">
              <a:buFont typeface="Arial" charset="0"/>
              <a:buChar char="•"/>
            </a:pPr>
            <a:r>
              <a:rPr lang="en-US" sz="2400" dirty="0"/>
              <a:t>There is a little more negative charge on one side of the molecule than the other.</a:t>
            </a:r>
          </a:p>
          <a:p>
            <a:pPr eaLnBrk="1" hangingPunct="1">
              <a:buFont typeface="Arial" charset="0"/>
              <a:buChar char="•"/>
            </a:pPr>
            <a:endParaRPr lang="en-US" sz="2400" dirty="0"/>
          </a:p>
          <a:p>
            <a:pPr eaLnBrk="1" hangingPunct="1">
              <a:buFont typeface="Arial" charset="0"/>
              <a:buChar char="•"/>
            </a:pPr>
            <a:r>
              <a:rPr lang="en-US" sz="2400" dirty="0"/>
              <a:t>Such molecules are said to be </a:t>
            </a:r>
            <a:r>
              <a:rPr lang="en-US" sz="2400" i="1" dirty="0"/>
              <a:t>electric dipoles</a:t>
            </a:r>
            <a:r>
              <a:rPr lang="en-US" sz="2400" dirty="0"/>
              <a:t>.</a:t>
            </a:r>
          </a:p>
        </p:txBody>
      </p:sp>
    </p:spTree>
    <p:extLst>
      <p:ext uri="{BB962C8B-B14F-4D97-AF65-F5344CB8AC3E}">
        <p14:creationId xmlns:p14="http://schemas.microsoft.com/office/powerpoint/2010/main" val="269905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6512" y="2669682"/>
            <a:ext cx="4256532" cy="4188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6" name="Rectangle 2"/>
          <p:cNvSpPr>
            <a:spLocks noGrp="1" noChangeArrowheads="1"/>
          </p:cNvSpPr>
          <p:nvPr>
            <p:ph type="title"/>
          </p:nvPr>
        </p:nvSpPr>
        <p:spPr>
          <a:xfrm>
            <a:off x="457200" y="183198"/>
            <a:ext cx="8229600" cy="548322"/>
          </a:xfrm>
        </p:spPr>
        <p:txBody>
          <a:bodyPr/>
          <a:lstStyle/>
          <a:p>
            <a:r>
              <a:rPr lang="en-US" dirty="0" smtClean="0"/>
              <a:t>Electric Field</a:t>
            </a:r>
          </a:p>
        </p:txBody>
      </p:sp>
      <p:sp>
        <p:nvSpPr>
          <p:cNvPr id="36867" name="Rectangle 3"/>
          <p:cNvSpPr>
            <a:spLocks noGrp="1" noChangeArrowheads="1"/>
          </p:cNvSpPr>
          <p:nvPr>
            <p:ph type="body" idx="1"/>
          </p:nvPr>
        </p:nvSpPr>
        <p:spPr>
          <a:xfrm>
            <a:off x="548640" y="1033272"/>
            <a:ext cx="8229600" cy="4525963"/>
          </a:xfrm>
        </p:spPr>
        <p:txBody>
          <a:bodyPr/>
          <a:lstStyle/>
          <a:p>
            <a:pPr>
              <a:lnSpc>
                <a:spcPct val="90000"/>
              </a:lnSpc>
            </a:pPr>
            <a:r>
              <a:rPr lang="en-US" sz="2800" dirty="0" smtClean="0"/>
              <a:t>Space surrounding an electric charge (an energetic aura)</a:t>
            </a:r>
          </a:p>
          <a:p>
            <a:pPr>
              <a:lnSpc>
                <a:spcPct val="90000"/>
              </a:lnSpc>
            </a:pPr>
            <a:r>
              <a:rPr lang="en-US" sz="2800" dirty="0" smtClean="0"/>
              <a:t>Describes electric force</a:t>
            </a:r>
          </a:p>
          <a:p>
            <a:pPr>
              <a:lnSpc>
                <a:spcPct val="90000"/>
              </a:lnSpc>
            </a:pPr>
            <a:r>
              <a:rPr lang="en-US" sz="2800" dirty="0" smtClean="0"/>
              <a:t>Around a charged particle obeys inverse-square law</a:t>
            </a:r>
          </a:p>
          <a:p>
            <a:pPr>
              <a:lnSpc>
                <a:spcPct val="90000"/>
              </a:lnSpc>
            </a:pPr>
            <a:r>
              <a:rPr lang="en-US" sz="2800" dirty="0" smtClean="0"/>
              <a:t>Force per unit charge</a:t>
            </a:r>
          </a:p>
          <a:p>
            <a:pPr>
              <a:lnSpc>
                <a:spcPct val="90000"/>
              </a:lnSpc>
              <a:buFontTx/>
              <a:buNone/>
            </a:pPr>
            <a:endParaRPr lang="en-US" sz="1800" dirty="0" smtClean="0"/>
          </a:p>
          <a:p>
            <a:pPr>
              <a:lnSpc>
                <a:spcPct val="90000"/>
              </a:lnSpc>
              <a:buFontTx/>
              <a:buNone/>
            </a:pPr>
            <a:endParaRPr lang="en-US" sz="1800" dirty="0" smtClean="0"/>
          </a:p>
          <a:p>
            <a:pPr>
              <a:lnSpc>
                <a:spcPct val="90000"/>
              </a:lnSpc>
              <a:buFontTx/>
              <a:buNone/>
            </a:pPr>
            <a:r>
              <a:rPr lang="en-US" sz="1800" dirty="0" smtClean="0"/>
              <a:t/>
            </a:r>
            <a:br>
              <a:rPr lang="en-US" sz="1800" dirty="0" smtClean="0"/>
            </a:b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395" y="2599182"/>
            <a:ext cx="4184663" cy="411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0" name="Rectangle 2"/>
          <p:cNvSpPr>
            <a:spLocks noGrp="1" noChangeArrowheads="1"/>
          </p:cNvSpPr>
          <p:nvPr>
            <p:ph type="title"/>
          </p:nvPr>
        </p:nvSpPr>
        <p:spPr>
          <a:xfrm>
            <a:off x="457200" y="201486"/>
            <a:ext cx="8229600" cy="639762"/>
          </a:xfrm>
        </p:spPr>
        <p:txBody>
          <a:bodyPr/>
          <a:lstStyle/>
          <a:p>
            <a:r>
              <a:rPr lang="en-US" dirty="0" smtClean="0"/>
              <a:t>Electric Field</a:t>
            </a:r>
          </a:p>
        </p:txBody>
      </p:sp>
      <p:sp>
        <p:nvSpPr>
          <p:cNvPr id="37891" name="Rectangle 3"/>
          <p:cNvSpPr>
            <a:spLocks noGrp="1" noChangeArrowheads="1"/>
          </p:cNvSpPr>
          <p:nvPr>
            <p:ph type="body" idx="1"/>
          </p:nvPr>
        </p:nvSpPr>
        <p:spPr>
          <a:xfrm>
            <a:off x="457200" y="1014984"/>
            <a:ext cx="8229600" cy="4525963"/>
          </a:xfrm>
        </p:spPr>
        <p:txBody>
          <a:bodyPr/>
          <a:lstStyle/>
          <a:p>
            <a:pPr>
              <a:buFontTx/>
              <a:buNone/>
            </a:pPr>
            <a:r>
              <a:rPr lang="en-US" dirty="0" smtClean="0"/>
              <a:t>Electric field direction</a:t>
            </a:r>
          </a:p>
          <a:p>
            <a:r>
              <a:rPr lang="en-US" sz="2800" dirty="0" smtClean="0"/>
              <a:t>Same direction as the force on a positive charge</a:t>
            </a:r>
          </a:p>
          <a:p>
            <a:r>
              <a:rPr lang="en-US" sz="2800" dirty="0" smtClean="0"/>
              <a:t>Opposite direction to the force on an electron</a:t>
            </a:r>
          </a:p>
          <a:p>
            <a:endParaRPr lang="en-US" sz="2800" dirty="0" smtClean="0"/>
          </a:p>
          <a:p>
            <a:endParaRPr lang="en-US" sz="2800" dirty="0" smtClean="0"/>
          </a:p>
          <a:p>
            <a:endParaRPr lang="en-US" sz="2800" dirty="0" smtClean="0"/>
          </a:p>
          <a:p>
            <a:endParaRPr lang="en-US" sz="2800" dirty="0" smtClean="0"/>
          </a:p>
          <a:p>
            <a:pPr>
              <a:buFontTx/>
              <a:buNone/>
            </a:pPr>
            <a:r>
              <a:rPr lang="en-US" sz="28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342900" y="208788"/>
            <a:ext cx="8229600" cy="504825"/>
          </a:xfrm>
        </p:spPr>
        <p:txBody>
          <a:bodyPr/>
          <a:lstStyle/>
          <a:p>
            <a:pPr eaLnBrk="1" hangingPunct="1"/>
            <a:r>
              <a:rPr lang="en-US" sz="3200" dirty="0" smtClean="0">
                <a:solidFill>
                  <a:schemeClr val="tx1"/>
                </a:solidFill>
              </a:rPr>
              <a:t>Benjamin Franklin (1706-1790)</a:t>
            </a:r>
          </a:p>
        </p:txBody>
      </p:sp>
      <p:sp>
        <p:nvSpPr>
          <p:cNvPr id="22531" name="Text Box 3"/>
          <p:cNvSpPr txBox="1">
            <a:spLocks noChangeArrowheads="1"/>
          </p:cNvSpPr>
          <p:nvPr/>
        </p:nvSpPr>
        <p:spPr bwMode="auto">
          <a:xfrm>
            <a:off x="3752596" y="854138"/>
            <a:ext cx="5263388" cy="481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31800" indent="-4318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sz="2600" dirty="0" smtClean="0"/>
              <a:t>Recognized that there were two types of electric charge.</a:t>
            </a:r>
          </a:p>
          <a:p>
            <a:pPr eaLnBrk="1" hangingPunct="1">
              <a:spcBef>
                <a:spcPct val="20000"/>
              </a:spcBef>
              <a:spcAft>
                <a:spcPct val="20000"/>
              </a:spcAft>
              <a:buClr>
                <a:srgbClr val="93001B"/>
              </a:buClr>
              <a:buFont typeface="Wingdings" pitchFamily="84" charset="2"/>
              <a:buChar char="§"/>
            </a:pPr>
            <a:r>
              <a:rPr lang="en-US" sz="2600" dirty="0" smtClean="0"/>
              <a:t>When a glass rod was rubbed with silk, it became charged in one way; Franklin called this “positive”</a:t>
            </a:r>
          </a:p>
          <a:p>
            <a:pPr eaLnBrk="1" hangingPunct="1">
              <a:spcBef>
                <a:spcPct val="20000"/>
              </a:spcBef>
              <a:spcAft>
                <a:spcPct val="20000"/>
              </a:spcAft>
              <a:buClr>
                <a:srgbClr val="93001B"/>
              </a:buClr>
              <a:buFont typeface="Wingdings" pitchFamily="84" charset="2"/>
              <a:buChar char="§"/>
            </a:pPr>
            <a:r>
              <a:rPr lang="en-US" sz="2600" dirty="0" smtClean="0"/>
              <a:t>When a piece of amber was rubbed with animal fur, it became charged in the opposite way; Franklin called this “negative”.</a:t>
            </a:r>
            <a:endParaRPr lang="en-US" sz="2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1" y="1143000"/>
            <a:ext cx="3267075"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817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0"/>
            <a:ext cx="8229600" cy="792162"/>
          </a:xfrm>
        </p:spPr>
        <p:txBody>
          <a:bodyPr/>
          <a:lstStyle/>
          <a:p>
            <a:r>
              <a:rPr lang="en-US" dirty="0" smtClean="0"/>
              <a:t>Electric Potential</a:t>
            </a:r>
          </a:p>
        </p:txBody>
      </p:sp>
      <p:sp>
        <p:nvSpPr>
          <p:cNvPr id="39939" name="Rectangle 3"/>
          <p:cNvSpPr>
            <a:spLocks noGrp="1" noChangeArrowheads="1"/>
          </p:cNvSpPr>
          <p:nvPr>
            <p:ph type="body" idx="1"/>
          </p:nvPr>
        </p:nvSpPr>
        <p:spPr>
          <a:xfrm>
            <a:off x="457200" y="895350"/>
            <a:ext cx="8229600" cy="4525963"/>
          </a:xfrm>
        </p:spPr>
        <p:txBody>
          <a:bodyPr/>
          <a:lstStyle/>
          <a:p>
            <a:pPr>
              <a:buFontTx/>
              <a:buNone/>
            </a:pPr>
            <a:r>
              <a:rPr lang="en-US" dirty="0" smtClean="0"/>
              <a:t>Electric potential energy</a:t>
            </a:r>
          </a:p>
          <a:p>
            <a:r>
              <a:rPr lang="en-US" sz="2800" dirty="0" smtClean="0"/>
              <a:t>Energy possessed by a charged particle due to  its location in an electric field. Work is required to push a charged particle against the electric field of a charged body.</a:t>
            </a:r>
          </a:p>
          <a:p>
            <a:endParaRPr lang="en-US" dirty="0" smtClean="0"/>
          </a:p>
          <a:p>
            <a:endParaRPr lang="en-US" dirty="0" smtClean="0"/>
          </a:p>
        </p:txBody>
      </p:sp>
      <p:pic>
        <p:nvPicPr>
          <p:cNvPr id="39943" name="Picture 7" descr="22_24_Figure"/>
          <p:cNvPicPr>
            <a:picLocks noChangeAspect="1" noChangeArrowheads="1"/>
          </p:cNvPicPr>
          <p:nvPr/>
        </p:nvPicPr>
        <p:blipFill>
          <a:blip r:embed="rId2" cstate="print">
            <a:extLst>
              <a:ext uri="{28A0092B-C50C-407E-A947-70E740481C1C}">
                <a14:useLocalDpi xmlns:a14="http://schemas.microsoft.com/office/drawing/2010/main" val="0"/>
              </a:ext>
            </a:extLst>
          </a:blip>
          <a:srcRect b="4164"/>
          <a:stretch>
            <a:fillRect/>
          </a:stretch>
        </p:blipFill>
        <p:spPr bwMode="auto">
          <a:xfrm>
            <a:off x="932410" y="3295650"/>
            <a:ext cx="7171055" cy="3371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5947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9" name="Picture 9" descr="22_23_Figure"/>
          <p:cNvPicPr>
            <a:picLocks noChangeAspect="1" noChangeArrowheads="1"/>
          </p:cNvPicPr>
          <p:nvPr/>
        </p:nvPicPr>
        <p:blipFill>
          <a:blip r:embed="rId2">
            <a:extLst>
              <a:ext uri="{28A0092B-C50C-407E-A947-70E740481C1C}">
                <a14:useLocalDpi xmlns:a14="http://schemas.microsoft.com/office/drawing/2010/main" val="0"/>
              </a:ext>
            </a:extLst>
          </a:blip>
          <a:srcRect b="2942"/>
          <a:stretch>
            <a:fillRect/>
          </a:stretch>
        </p:blipFill>
        <p:spPr bwMode="auto">
          <a:xfrm>
            <a:off x="5654675" y="617537"/>
            <a:ext cx="3489325" cy="4689475"/>
          </a:xfrm>
          <a:prstGeom prst="rect">
            <a:avLst/>
          </a:prstGeom>
          <a:noFill/>
          <a:extLst>
            <a:ext uri="{909E8E84-426E-40DD-AFC4-6F175D3DCCD1}">
              <a14:hiddenFill xmlns:a14="http://schemas.microsoft.com/office/drawing/2010/main">
                <a:solidFill>
                  <a:srgbClr val="FFFFFF"/>
                </a:solidFill>
              </a14:hiddenFill>
            </a:ext>
          </a:extLst>
        </p:spPr>
      </p:pic>
      <p:sp>
        <p:nvSpPr>
          <p:cNvPr id="40962" name="Rectangle 2"/>
          <p:cNvSpPr>
            <a:spLocks noGrp="1" noChangeArrowheads="1"/>
          </p:cNvSpPr>
          <p:nvPr>
            <p:ph type="title"/>
          </p:nvPr>
        </p:nvSpPr>
        <p:spPr>
          <a:xfrm>
            <a:off x="457200" y="274638"/>
            <a:ext cx="4914900" cy="1143000"/>
          </a:xfrm>
        </p:spPr>
        <p:txBody>
          <a:bodyPr/>
          <a:lstStyle/>
          <a:p>
            <a:r>
              <a:rPr lang="en-US" dirty="0" smtClean="0"/>
              <a:t>Electric Potential Energy</a:t>
            </a:r>
          </a:p>
        </p:txBody>
      </p:sp>
      <p:sp>
        <p:nvSpPr>
          <p:cNvPr id="40965" name="Text Box 5"/>
          <p:cNvSpPr txBox="1">
            <a:spLocks noChangeArrowheads="1"/>
          </p:cNvSpPr>
          <p:nvPr/>
        </p:nvSpPr>
        <p:spPr bwMode="auto">
          <a:xfrm>
            <a:off x="247650" y="1904315"/>
            <a:ext cx="512445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514350" indent="-514350" eaLnBrk="1" hangingPunct="1">
              <a:spcBef>
                <a:spcPct val="50000"/>
              </a:spcBef>
              <a:buAutoNum type="alphaLcParenBoth"/>
            </a:pPr>
            <a:r>
              <a:rPr lang="en-US" sz="2800" dirty="0" smtClean="0"/>
              <a:t>The </a:t>
            </a:r>
            <a:r>
              <a:rPr lang="en-US" sz="2800" dirty="0"/>
              <a:t>spring has more elastic PE when compressed</a:t>
            </a:r>
            <a:r>
              <a:rPr lang="en-US" sz="2800" dirty="0" smtClean="0"/>
              <a:t>.</a:t>
            </a:r>
          </a:p>
          <a:p>
            <a:pPr marL="514350" indent="-514350" eaLnBrk="1" hangingPunct="1">
              <a:spcBef>
                <a:spcPct val="50000"/>
              </a:spcBef>
              <a:buAutoNum type="alphaLcParenBoth"/>
            </a:pPr>
            <a:endParaRPr lang="en-US" sz="2800" dirty="0" smtClean="0"/>
          </a:p>
          <a:p>
            <a:pPr marL="514350" indent="-514350" eaLnBrk="1" hangingPunct="1">
              <a:spcBef>
                <a:spcPct val="50000"/>
              </a:spcBef>
              <a:buAutoNum type="alphaLcParenBoth"/>
            </a:pPr>
            <a:r>
              <a:rPr lang="en-US" sz="2800" dirty="0" smtClean="0"/>
              <a:t> The </a:t>
            </a:r>
            <a:r>
              <a:rPr lang="en-US" sz="2800" dirty="0"/>
              <a:t>small charge similarly has more PE when pushed closer to the charged sphere. In both cases, the increased PE is the result of work input.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smtClean="0"/>
              <a:t>Electric Potential</a:t>
            </a:r>
          </a:p>
        </p:txBody>
      </p:sp>
      <p:sp>
        <p:nvSpPr>
          <p:cNvPr id="2052" name="Rectangle 3"/>
          <p:cNvSpPr>
            <a:spLocks noGrp="1" noChangeArrowheads="1"/>
          </p:cNvSpPr>
          <p:nvPr>
            <p:ph type="body" idx="1"/>
          </p:nvPr>
        </p:nvSpPr>
        <p:spPr/>
        <p:txBody>
          <a:bodyPr/>
          <a:lstStyle/>
          <a:p>
            <a:pPr>
              <a:buFontTx/>
              <a:buNone/>
            </a:pPr>
            <a:r>
              <a:rPr lang="en-US" dirty="0" smtClean="0"/>
              <a:t>Electric potential (voltage)</a:t>
            </a:r>
          </a:p>
          <a:p>
            <a:r>
              <a:rPr lang="en-US" sz="2800" dirty="0" smtClean="0"/>
              <a:t>Energy </a:t>
            </a:r>
            <a:r>
              <a:rPr lang="en-US" sz="2800" i="1" dirty="0" smtClean="0"/>
              <a:t>per charge</a:t>
            </a:r>
            <a:r>
              <a:rPr lang="en-US" sz="2800" dirty="0" smtClean="0"/>
              <a:t> possessed by a charged particle due to its location</a:t>
            </a:r>
          </a:p>
          <a:p>
            <a:r>
              <a:rPr lang="en-US" sz="2800" dirty="0" smtClean="0"/>
              <a:t>May be called </a:t>
            </a:r>
            <a:r>
              <a:rPr lang="en-US" sz="2800" i="1" dirty="0" smtClean="0"/>
              <a:t>voltage</a:t>
            </a:r>
            <a:r>
              <a:rPr lang="en-US" sz="2800" dirty="0" smtClean="0"/>
              <a:t>—potential energy per charge</a:t>
            </a:r>
          </a:p>
          <a:p>
            <a:r>
              <a:rPr lang="en-US" sz="2800" dirty="0" smtClean="0"/>
              <a:t>In equation form: </a:t>
            </a:r>
          </a:p>
        </p:txBody>
      </p:sp>
      <p:grpSp>
        <p:nvGrpSpPr>
          <p:cNvPr id="2123" name="Group 75"/>
          <p:cNvGrpSpPr>
            <a:grpSpLocks/>
          </p:cNvGrpSpPr>
          <p:nvPr/>
        </p:nvGrpSpPr>
        <p:grpSpPr bwMode="auto">
          <a:xfrm>
            <a:off x="1174750" y="4641850"/>
            <a:ext cx="7207250" cy="876300"/>
            <a:chOff x="740" y="2924"/>
            <a:chExt cx="4540" cy="552"/>
          </a:xfrm>
        </p:grpSpPr>
        <p:sp>
          <p:nvSpPr>
            <p:cNvPr id="2121" name="Rectangle 2"/>
            <p:cNvSpPr>
              <a:spLocks noChangeArrowheads="1"/>
            </p:cNvSpPr>
            <p:nvPr/>
          </p:nvSpPr>
          <p:spPr bwMode="auto">
            <a:xfrm>
              <a:off x="2642" y="2924"/>
              <a:ext cx="2638"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800">
                  <a:solidFill>
                    <a:schemeClr val="tx2"/>
                  </a:solidFill>
                </a:rPr>
                <a:t>electric potential energy</a:t>
              </a:r>
            </a:p>
          </p:txBody>
        </p:sp>
        <p:sp>
          <p:nvSpPr>
            <p:cNvPr id="2118" name="Rectangle 2"/>
            <p:cNvSpPr>
              <a:spLocks noChangeArrowheads="1"/>
            </p:cNvSpPr>
            <p:nvPr/>
          </p:nvSpPr>
          <p:spPr bwMode="auto">
            <a:xfrm>
              <a:off x="740" y="3021"/>
              <a:ext cx="1980"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800" dirty="0">
                  <a:solidFill>
                    <a:schemeClr val="tx2"/>
                  </a:solidFill>
                </a:rPr>
                <a:t>Electric potential </a:t>
              </a:r>
              <a:r>
                <a:rPr lang="en-US" sz="2800" dirty="0">
                  <a:solidFill>
                    <a:schemeClr val="tx2"/>
                  </a:solidFill>
                  <a:sym typeface="Symbol" pitchFamily="48" charset="2"/>
                </a:rPr>
                <a:t></a:t>
              </a:r>
              <a:endParaRPr lang="en-US" sz="2800" dirty="0">
                <a:solidFill>
                  <a:schemeClr val="tx2"/>
                </a:solidFill>
              </a:endParaRPr>
            </a:p>
          </p:txBody>
        </p:sp>
        <p:sp>
          <p:nvSpPr>
            <p:cNvPr id="2119" name="Rectangle 2"/>
            <p:cNvSpPr>
              <a:spLocks noChangeArrowheads="1"/>
            </p:cNvSpPr>
            <p:nvPr/>
          </p:nvSpPr>
          <p:spPr bwMode="auto">
            <a:xfrm>
              <a:off x="2950" y="3182"/>
              <a:ext cx="1980"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800">
                  <a:solidFill>
                    <a:schemeClr val="tx2"/>
                  </a:solidFill>
                </a:rPr>
                <a:t>amount of charge</a:t>
              </a:r>
            </a:p>
          </p:txBody>
        </p:sp>
        <p:sp>
          <p:nvSpPr>
            <p:cNvPr id="2120" name="Line 72"/>
            <p:cNvSpPr>
              <a:spLocks noChangeShapeType="1"/>
            </p:cNvSpPr>
            <p:nvPr/>
          </p:nvSpPr>
          <p:spPr bwMode="auto">
            <a:xfrm>
              <a:off x="2686" y="3207"/>
              <a:ext cx="24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92075"/>
            <a:ext cx="8229600" cy="1143000"/>
          </a:xfrm>
        </p:spPr>
        <p:txBody>
          <a:bodyPr/>
          <a:lstStyle/>
          <a:p>
            <a:r>
              <a:rPr lang="en-US" smtClean="0"/>
              <a:t>Electric Potential</a:t>
            </a:r>
          </a:p>
        </p:txBody>
      </p:sp>
      <p:sp>
        <p:nvSpPr>
          <p:cNvPr id="3076" name="Rectangle 3"/>
          <p:cNvSpPr>
            <a:spLocks noGrp="1" noChangeArrowheads="1"/>
          </p:cNvSpPr>
          <p:nvPr>
            <p:ph type="body" idx="1"/>
          </p:nvPr>
        </p:nvSpPr>
        <p:spPr>
          <a:xfrm>
            <a:off x="457200" y="1219200"/>
            <a:ext cx="8185150" cy="5387975"/>
          </a:xfrm>
        </p:spPr>
        <p:txBody>
          <a:bodyPr/>
          <a:lstStyle/>
          <a:p>
            <a:pPr>
              <a:lnSpc>
                <a:spcPct val="90000"/>
              </a:lnSpc>
              <a:buFontTx/>
              <a:buNone/>
            </a:pPr>
            <a:r>
              <a:rPr lang="en-US" dirty="0" smtClean="0"/>
              <a:t>Electric potential (voltage) </a:t>
            </a:r>
          </a:p>
          <a:p>
            <a:pPr>
              <a:lnSpc>
                <a:spcPct val="90000"/>
              </a:lnSpc>
              <a:buFontTx/>
              <a:buNone/>
            </a:pPr>
            <a:r>
              <a:rPr lang="en-US" sz="2800" dirty="0" smtClean="0"/>
              <a:t>Unit of measurement: volt,</a:t>
            </a:r>
          </a:p>
          <a:p>
            <a:pPr>
              <a:lnSpc>
                <a:spcPct val="90000"/>
              </a:lnSpc>
            </a:pPr>
            <a:endParaRPr lang="en-US" sz="1200" dirty="0" smtClean="0"/>
          </a:p>
          <a:p>
            <a:pPr>
              <a:lnSpc>
                <a:spcPct val="90000"/>
              </a:lnSpc>
              <a:buFontTx/>
              <a:buNone/>
            </a:pPr>
            <a:r>
              <a:rPr lang="en-US" sz="2800" dirty="0" smtClean="0"/>
              <a:t>	Example:</a:t>
            </a:r>
          </a:p>
          <a:p>
            <a:pPr lvl="1">
              <a:lnSpc>
                <a:spcPct val="90000"/>
              </a:lnSpc>
              <a:buFontTx/>
              <a:buChar char="•"/>
            </a:pPr>
            <a:r>
              <a:rPr lang="en-US" sz="2400" dirty="0" smtClean="0"/>
              <a:t>Twice the charge in same location has twice the electric potential energy but the same electric potential.</a:t>
            </a:r>
          </a:p>
          <a:p>
            <a:pPr lvl="1">
              <a:lnSpc>
                <a:spcPct val="90000"/>
              </a:lnSpc>
              <a:buFontTx/>
              <a:buNone/>
            </a:pPr>
            <a:r>
              <a:rPr lang="en-US" sz="1800" dirty="0" smtClean="0"/>
              <a:t/>
            </a:r>
            <a:br>
              <a:rPr lang="en-US" sz="1800" dirty="0" smtClean="0"/>
            </a:br>
            <a:r>
              <a:rPr lang="en-US" sz="1800" dirty="0" smtClean="0"/>
              <a:t/>
            </a:r>
            <a:br>
              <a:rPr lang="en-US" sz="1800" dirty="0" smtClean="0"/>
            </a:br>
            <a:endParaRPr lang="en-US" sz="1800" dirty="0" smtClean="0"/>
          </a:p>
          <a:p>
            <a:pPr lvl="1">
              <a:lnSpc>
                <a:spcPct val="90000"/>
              </a:lnSpc>
              <a:buFontTx/>
              <a:buNone/>
            </a:pPr>
            <a:r>
              <a:rPr lang="en-US" sz="1800" dirty="0" smtClean="0"/>
              <a:t/>
            </a:r>
            <a:br>
              <a:rPr lang="en-US" sz="1800" dirty="0" smtClean="0"/>
            </a:br>
            <a:endParaRPr lang="en-US" sz="1800" dirty="0" smtClean="0"/>
          </a:p>
          <a:p>
            <a:pPr lvl="1">
              <a:lnSpc>
                <a:spcPct val="90000"/>
              </a:lnSpc>
              <a:buFontTx/>
              <a:buNone/>
            </a:pPr>
            <a:endParaRPr lang="en-US" sz="1200" dirty="0" smtClean="0"/>
          </a:p>
          <a:p>
            <a:pPr lvl="1">
              <a:lnSpc>
                <a:spcPct val="90000"/>
              </a:lnSpc>
              <a:buFontTx/>
              <a:buNone/>
            </a:pPr>
            <a:endParaRPr lang="en-US" sz="1800" dirty="0" smtClean="0"/>
          </a:p>
        </p:txBody>
      </p:sp>
      <p:grpSp>
        <p:nvGrpSpPr>
          <p:cNvPr id="3084" name="Group 12"/>
          <p:cNvGrpSpPr>
            <a:grpSpLocks/>
          </p:cNvGrpSpPr>
          <p:nvPr/>
        </p:nvGrpSpPr>
        <p:grpSpPr bwMode="auto">
          <a:xfrm>
            <a:off x="5024438" y="1744663"/>
            <a:ext cx="2984500" cy="830262"/>
            <a:chOff x="3151" y="1085"/>
            <a:chExt cx="1880" cy="523"/>
          </a:xfrm>
        </p:grpSpPr>
        <p:sp>
          <p:nvSpPr>
            <p:cNvPr id="3080" name="Rectangle 2"/>
            <p:cNvSpPr>
              <a:spLocks noChangeArrowheads="1"/>
            </p:cNvSpPr>
            <p:nvPr/>
          </p:nvSpPr>
          <p:spPr bwMode="auto">
            <a:xfrm>
              <a:off x="3151" y="1165"/>
              <a:ext cx="945"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800" dirty="0">
                  <a:solidFill>
                    <a:schemeClr val="tx2"/>
                  </a:solidFill>
                </a:rPr>
                <a:t>1 volt </a:t>
              </a:r>
              <a:r>
                <a:rPr lang="en-US" sz="2800" dirty="0">
                  <a:solidFill>
                    <a:schemeClr val="tx2"/>
                  </a:solidFill>
                  <a:sym typeface="Symbol" pitchFamily="48" charset="2"/>
                </a:rPr>
                <a:t></a:t>
              </a:r>
              <a:endParaRPr lang="en-US" sz="2800" dirty="0">
                <a:solidFill>
                  <a:schemeClr val="tx2"/>
                </a:solidFill>
              </a:endParaRPr>
            </a:p>
          </p:txBody>
        </p:sp>
        <p:sp>
          <p:nvSpPr>
            <p:cNvPr id="3081" name="Rectangle 2"/>
            <p:cNvSpPr>
              <a:spLocks noChangeArrowheads="1"/>
            </p:cNvSpPr>
            <p:nvPr/>
          </p:nvSpPr>
          <p:spPr bwMode="auto">
            <a:xfrm>
              <a:off x="3867" y="1314"/>
              <a:ext cx="1164"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800">
                  <a:solidFill>
                    <a:schemeClr val="tx2"/>
                  </a:solidFill>
                </a:rPr>
                <a:t>1 coulomb</a:t>
              </a:r>
            </a:p>
          </p:txBody>
        </p:sp>
        <p:sp>
          <p:nvSpPr>
            <p:cNvPr id="3082" name="Rectangle 2"/>
            <p:cNvSpPr>
              <a:spLocks noChangeArrowheads="1"/>
            </p:cNvSpPr>
            <p:nvPr/>
          </p:nvSpPr>
          <p:spPr bwMode="auto">
            <a:xfrm>
              <a:off x="4064" y="1085"/>
              <a:ext cx="945"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800">
                  <a:solidFill>
                    <a:schemeClr val="tx2"/>
                  </a:solidFill>
                </a:rPr>
                <a:t>1 joule</a:t>
              </a:r>
            </a:p>
          </p:txBody>
        </p:sp>
        <p:sp>
          <p:nvSpPr>
            <p:cNvPr id="3083" name="Line 11"/>
            <p:cNvSpPr>
              <a:spLocks noChangeShapeType="1"/>
            </p:cNvSpPr>
            <p:nvPr/>
          </p:nvSpPr>
          <p:spPr bwMode="auto">
            <a:xfrm>
              <a:off x="3978" y="1357"/>
              <a:ext cx="9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pic>
        <p:nvPicPr>
          <p:cNvPr id="3085" name="Picture 13" descr="22_25_Figure"/>
          <p:cNvPicPr>
            <a:picLocks noChangeAspect="1" noChangeArrowheads="1"/>
          </p:cNvPicPr>
          <p:nvPr/>
        </p:nvPicPr>
        <p:blipFill>
          <a:blip r:embed="rId2" cstate="print">
            <a:extLst>
              <a:ext uri="{28A0092B-C50C-407E-A947-70E740481C1C}">
                <a14:useLocalDpi xmlns:a14="http://schemas.microsoft.com/office/drawing/2010/main" val="0"/>
              </a:ext>
            </a:extLst>
          </a:blip>
          <a:srcRect b="2773"/>
          <a:stretch>
            <a:fillRect/>
          </a:stretch>
        </p:blipFill>
        <p:spPr bwMode="auto">
          <a:xfrm>
            <a:off x="3476624" y="3832224"/>
            <a:ext cx="3608389" cy="28825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3" name="Picture 7" descr="22_27_Figure"/>
          <p:cNvPicPr>
            <a:picLocks noChangeAspect="1" noChangeArrowheads="1"/>
          </p:cNvPicPr>
          <p:nvPr/>
        </p:nvPicPr>
        <p:blipFill>
          <a:blip r:embed="rId2" cstate="print">
            <a:extLst>
              <a:ext uri="{28A0092B-C50C-407E-A947-70E740481C1C}">
                <a14:useLocalDpi xmlns:a14="http://schemas.microsoft.com/office/drawing/2010/main" val="0"/>
              </a:ext>
            </a:extLst>
          </a:blip>
          <a:srcRect b="2411"/>
          <a:stretch>
            <a:fillRect/>
          </a:stretch>
        </p:blipFill>
        <p:spPr bwMode="auto">
          <a:xfrm>
            <a:off x="5837238" y="1404938"/>
            <a:ext cx="3162300" cy="4213225"/>
          </a:xfrm>
          <a:prstGeom prst="rect">
            <a:avLst/>
          </a:prstGeom>
          <a:noFill/>
          <a:extLst>
            <a:ext uri="{909E8E84-426E-40DD-AFC4-6F175D3DCCD1}">
              <a14:hiddenFill xmlns:a14="http://schemas.microsoft.com/office/drawing/2010/main">
                <a:solidFill>
                  <a:srgbClr val="FFFFFF"/>
                </a:solidFill>
              </a14:hiddenFill>
            </a:ext>
          </a:extLst>
        </p:spPr>
      </p:pic>
      <p:sp>
        <p:nvSpPr>
          <p:cNvPr id="45058" name="Rectangle 2"/>
          <p:cNvSpPr>
            <a:spLocks noGrp="1" noChangeArrowheads="1"/>
          </p:cNvSpPr>
          <p:nvPr>
            <p:ph type="title" idx="4294967295"/>
          </p:nvPr>
        </p:nvSpPr>
        <p:spPr>
          <a:xfrm>
            <a:off x="0" y="0"/>
            <a:ext cx="9144000" cy="1009650"/>
          </a:xfrm>
        </p:spPr>
        <p:txBody>
          <a:bodyPr/>
          <a:lstStyle/>
          <a:p>
            <a:pPr eaLnBrk="1" hangingPunct="1"/>
            <a:r>
              <a:rPr lang="en-US" smtClean="0"/>
              <a:t>Electric Energy Storage</a:t>
            </a:r>
          </a:p>
        </p:txBody>
      </p:sp>
      <p:sp>
        <p:nvSpPr>
          <p:cNvPr id="45059" name="Rectangle 3"/>
          <p:cNvSpPr>
            <a:spLocks noGrp="1" noChangeArrowheads="1"/>
          </p:cNvSpPr>
          <p:nvPr>
            <p:ph type="body" idx="4294967295"/>
          </p:nvPr>
        </p:nvSpPr>
        <p:spPr>
          <a:xfrm>
            <a:off x="230188" y="1004888"/>
            <a:ext cx="5743575" cy="5624512"/>
          </a:xfrm>
        </p:spPr>
        <p:txBody>
          <a:bodyPr/>
          <a:lstStyle/>
          <a:p>
            <a:pPr eaLnBrk="1" hangingPunct="1"/>
            <a:r>
              <a:rPr lang="en-US" sz="2800" dirty="0" smtClean="0"/>
              <a:t>Electrical energy can be stored in a common device called a </a:t>
            </a:r>
            <a:r>
              <a:rPr lang="en-US" sz="2800" b="1" dirty="0" smtClean="0"/>
              <a:t>capacitor.</a:t>
            </a:r>
          </a:p>
          <a:p>
            <a:r>
              <a:rPr lang="en-US" sz="2800" dirty="0" smtClean="0"/>
              <a:t>The simplest capacitor is a pair of conducting plates separated by a small distance, but not touching each other. </a:t>
            </a:r>
          </a:p>
          <a:p>
            <a:r>
              <a:rPr lang="en-US" sz="2800" dirty="0" smtClean="0"/>
              <a:t>When the plates are connected to a charging device, such as the battery, electrons are transferred from one plate to the other.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0" y="0"/>
            <a:ext cx="9144000" cy="1009650"/>
          </a:xfrm>
        </p:spPr>
        <p:txBody>
          <a:bodyPr/>
          <a:lstStyle/>
          <a:p>
            <a:pPr eaLnBrk="1" hangingPunct="1"/>
            <a:r>
              <a:rPr lang="en-US" smtClean="0"/>
              <a:t>Electric Energy Storage</a:t>
            </a:r>
          </a:p>
        </p:txBody>
      </p:sp>
      <p:sp>
        <p:nvSpPr>
          <p:cNvPr id="78851" name="Rectangle 3"/>
          <p:cNvSpPr>
            <a:spLocks noGrp="1" noChangeArrowheads="1"/>
          </p:cNvSpPr>
          <p:nvPr>
            <p:ph type="body" idx="4294967295"/>
          </p:nvPr>
        </p:nvSpPr>
        <p:spPr>
          <a:xfrm>
            <a:off x="230189" y="1066800"/>
            <a:ext cx="5180012" cy="5410200"/>
          </a:xfrm>
        </p:spPr>
        <p:txBody>
          <a:bodyPr/>
          <a:lstStyle/>
          <a:p>
            <a:r>
              <a:rPr lang="en-US" sz="2800" dirty="0" smtClean="0"/>
              <a:t>This occurs as the positive battery terminal pulls electrons from the plate connected to it.</a:t>
            </a:r>
          </a:p>
          <a:p>
            <a:r>
              <a:rPr lang="en-US" sz="2800" dirty="0" smtClean="0"/>
              <a:t>These electrons, in effect, are pumped through the battery and through the negative terminal to the opposite plate.</a:t>
            </a:r>
          </a:p>
        </p:txBody>
      </p:sp>
      <p:pic>
        <p:nvPicPr>
          <p:cNvPr id="4" name="Picture 7" descr="22_27_Figure"/>
          <p:cNvPicPr>
            <a:picLocks noChangeAspect="1" noChangeArrowheads="1"/>
          </p:cNvPicPr>
          <p:nvPr/>
        </p:nvPicPr>
        <p:blipFill>
          <a:blip r:embed="rId2" cstate="print">
            <a:extLst>
              <a:ext uri="{28A0092B-C50C-407E-A947-70E740481C1C}">
                <a14:useLocalDpi xmlns:a14="http://schemas.microsoft.com/office/drawing/2010/main" val="0"/>
              </a:ext>
            </a:extLst>
          </a:blip>
          <a:srcRect b="2411"/>
          <a:stretch>
            <a:fillRect/>
          </a:stretch>
        </p:blipFill>
        <p:spPr bwMode="auto">
          <a:xfrm>
            <a:off x="5837238" y="1404938"/>
            <a:ext cx="3162300" cy="4213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8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0" y="0"/>
            <a:ext cx="9144000" cy="1009650"/>
          </a:xfrm>
        </p:spPr>
        <p:txBody>
          <a:bodyPr/>
          <a:lstStyle/>
          <a:p>
            <a:pPr eaLnBrk="1" hangingPunct="1"/>
            <a:r>
              <a:rPr lang="en-US" smtClean="0"/>
              <a:t>Electric Energy Storage</a:t>
            </a:r>
          </a:p>
        </p:txBody>
      </p:sp>
      <p:sp>
        <p:nvSpPr>
          <p:cNvPr id="47107" name="Rectangle 3"/>
          <p:cNvSpPr>
            <a:spLocks noGrp="1" noChangeArrowheads="1"/>
          </p:cNvSpPr>
          <p:nvPr>
            <p:ph type="body" idx="4294967295"/>
          </p:nvPr>
        </p:nvSpPr>
        <p:spPr>
          <a:xfrm>
            <a:off x="230188" y="852488"/>
            <a:ext cx="8524875" cy="5624512"/>
          </a:xfrm>
        </p:spPr>
        <p:txBody>
          <a:bodyPr/>
          <a:lstStyle/>
          <a:p>
            <a:r>
              <a:rPr lang="en-US" sz="2800" dirty="0" smtClean="0"/>
              <a:t>The charging process is complete when the potential difference between the plates equals the potential difference between the battery terminals—the battery voltage. </a:t>
            </a:r>
          </a:p>
          <a:p>
            <a:r>
              <a:rPr lang="en-US" sz="2800" dirty="0" smtClean="0"/>
              <a:t>The greater the battery voltage, and the larger and closer the plates, the greater the charge that can be stored.</a:t>
            </a:r>
          </a:p>
          <a:p>
            <a:r>
              <a:rPr lang="en-US" sz="2800" dirty="0" smtClean="0"/>
              <a:t>The energy stored in a capacitor comes from the work required to charge it. </a:t>
            </a:r>
          </a:p>
          <a:p>
            <a:r>
              <a:rPr lang="en-US" sz="2800" dirty="0" smtClean="0"/>
              <a:t>Once charged, an electric field exists inside the capacitor, pointing from the + to the - plate. </a:t>
            </a:r>
          </a:p>
        </p:txBody>
      </p:sp>
    </p:spTree>
    <p:extLst>
      <p:ext uri="{BB962C8B-B14F-4D97-AF65-F5344CB8AC3E}">
        <p14:creationId xmlns:p14="http://schemas.microsoft.com/office/powerpoint/2010/main" val="31106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22_27_Figure"/>
          <p:cNvPicPr>
            <a:picLocks noChangeAspect="1" noChangeArrowheads="1"/>
          </p:cNvPicPr>
          <p:nvPr/>
        </p:nvPicPr>
        <p:blipFill>
          <a:blip r:embed="rId3" cstate="print">
            <a:extLst>
              <a:ext uri="{28A0092B-C50C-407E-A947-70E740481C1C}">
                <a14:useLocalDpi xmlns:a14="http://schemas.microsoft.com/office/drawing/2010/main" val="0"/>
              </a:ext>
            </a:extLst>
          </a:blip>
          <a:srcRect b="2411"/>
          <a:stretch>
            <a:fillRect/>
          </a:stretch>
        </p:blipFill>
        <p:spPr bwMode="auto">
          <a:xfrm>
            <a:off x="5841428" y="2362714"/>
            <a:ext cx="3162300" cy="4213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609600" y="914400"/>
            <a:ext cx="7924800" cy="584776"/>
          </a:xfrm>
          <a:prstGeom prst="rect">
            <a:avLst/>
          </a:prstGeom>
          <a:noFill/>
          <a:ln w="9525">
            <a:noFill/>
            <a:miter lim="800000"/>
            <a:headEnd/>
            <a:tailEnd/>
          </a:ln>
          <a:effectLst/>
        </p:spPr>
        <p:txBody>
          <a:bodyPr wrap="square">
            <a:prstTxWarp prst="textNoShape">
              <a:avLst/>
            </a:prstTxWarp>
            <a:spAutoFit/>
          </a:bodyPr>
          <a:lstStyle/>
          <a:p>
            <a:r>
              <a:rPr lang="en-US" sz="3200" b="1" dirty="0">
                <a:solidFill>
                  <a:srgbClr val="257CA4"/>
                </a:solidFill>
              </a:rPr>
              <a:t>The electric potential inside a capacitor</a:t>
            </a:r>
          </a:p>
        </p:txBody>
      </p:sp>
      <p:sp>
        <p:nvSpPr>
          <p:cNvPr id="6" name="Text Box 5"/>
          <p:cNvSpPr txBox="1">
            <a:spLocks noChangeArrowheads="1"/>
          </p:cNvSpPr>
          <p:nvPr/>
        </p:nvSpPr>
        <p:spPr bwMode="auto">
          <a:xfrm>
            <a:off x="265239" y="1499175"/>
            <a:ext cx="7427913" cy="2246769"/>
          </a:xfrm>
          <a:prstGeom prst="rect">
            <a:avLst/>
          </a:prstGeom>
          <a:noFill/>
          <a:ln w="9525">
            <a:noFill/>
            <a:miter lim="800000"/>
            <a:headEnd/>
            <a:tailEnd/>
          </a:ln>
          <a:effectLst/>
        </p:spPr>
        <p:txBody>
          <a:bodyPr wrap="square">
            <a:prstTxWarp prst="textNoShape">
              <a:avLst/>
            </a:prstTxWarp>
            <a:spAutoFit/>
          </a:bodyPr>
          <a:lstStyle/>
          <a:p>
            <a:pPr marL="461963" indent="-461963">
              <a:buFontTx/>
              <a:buAutoNum type="alphaUcPeriod"/>
            </a:pPr>
            <a:r>
              <a:rPr lang="en-US" sz="2800" dirty="0"/>
              <a:t>is constant.</a:t>
            </a:r>
          </a:p>
          <a:p>
            <a:pPr marL="461963" indent="-461963">
              <a:buFontTx/>
              <a:buAutoNum type="alphaUcPeriod"/>
            </a:pPr>
            <a:r>
              <a:rPr lang="en-US" sz="2800" dirty="0"/>
              <a:t>increases </a:t>
            </a:r>
            <a:r>
              <a:rPr lang="en-US" sz="2800" dirty="0" smtClean="0"/>
              <a:t>from </a:t>
            </a:r>
            <a:r>
              <a:rPr lang="en-US" sz="2800" dirty="0"/>
              <a:t>the negative to the positive plate.</a:t>
            </a:r>
          </a:p>
          <a:p>
            <a:pPr marL="461963" indent="-461963">
              <a:buFontTx/>
              <a:buAutoNum type="alphaUcPeriod"/>
            </a:pPr>
            <a:r>
              <a:rPr lang="en-US" sz="2800" dirty="0"/>
              <a:t>decreases </a:t>
            </a:r>
            <a:r>
              <a:rPr lang="en-US" sz="2800" dirty="0" smtClean="0"/>
              <a:t>from </a:t>
            </a:r>
            <a:r>
              <a:rPr lang="en-US" sz="2800" dirty="0"/>
              <a:t>the negative to the positive plate</a:t>
            </a:r>
            <a:r>
              <a:rPr lang="en-US" sz="2800" dirty="0" smtClean="0"/>
              <a:t>.</a:t>
            </a:r>
            <a:endParaRPr lang="en-US" sz="2800" dirty="0"/>
          </a:p>
        </p:txBody>
      </p:sp>
    </p:spTree>
    <p:extLst>
      <p:ext uri="{BB962C8B-B14F-4D97-AF65-F5344CB8AC3E}">
        <p14:creationId xmlns:p14="http://schemas.microsoft.com/office/powerpoint/2010/main" val="42055553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Text Box 2"/>
          <p:cNvSpPr txBox="1">
            <a:spLocks noChangeArrowheads="1"/>
          </p:cNvSpPr>
          <p:nvPr/>
        </p:nvSpPr>
        <p:spPr bwMode="auto">
          <a:xfrm>
            <a:off x="877888" y="681038"/>
            <a:ext cx="2759075" cy="3081337"/>
          </a:xfrm>
          <a:prstGeom prst="rect">
            <a:avLst/>
          </a:prstGeom>
          <a:noFill/>
          <a:ln w="9525">
            <a:noFill/>
            <a:miter lim="800000"/>
            <a:headEnd/>
            <a:tailEnd/>
          </a:ln>
          <a:effectLst/>
        </p:spPr>
        <p:txBody>
          <a:bodyPr>
            <a:prstTxWarp prst="textNoShape">
              <a:avLst/>
            </a:prstTxWarp>
            <a:spAutoFit/>
          </a:bodyPr>
          <a:lstStyle/>
          <a:p>
            <a:r>
              <a:rPr lang="en-US" sz="2800" b="1" dirty="0">
                <a:solidFill>
                  <a:srgbClr val="316598"/>
                </a:solidFill>
                <a:latin typeface="Times New Roman" charset="0"/>
              </a:rPr>
              <a:t>A proton is released from rest at point B, where the potential is 0 V. Afterward, the proton</a:t>
            </a:r>
          </a:p>
        </p:txBody>
      </p:sp>
      <p:sp>
        <p:nvSpPr>
          <p:cNvPr id="275459" name="Text Box 3"/>
          <p:cNvSpPr txBox="1">
            <a:spLocks noChangeArrowheads="1"/>
          </p:cNvSpPr>
          <p:nvPr/>
        </p:nvSpPr>
        <p:spPr bwMode="auto">
          <a:xfrm>
            <a:off x="1219200" y="4114800"/>
            <a:ext cx="5775325" cy="1917700"/>
          </a:xfrm>
          <a:prstGeom prst="rect">
            <a:avLst/>
          </a:prstGeom>
          <a:noFill/>
          <a:ln w="9525">
            <a:noFill/>
            <a:miter lim="800000"/>
            <a:headEnd/>
            <a:tailEnd/>
          </a:ln>
          <a:effectLst/>
        </p:spPr>
        <p:txBody>
          <a:bodyPr wrap="none">
            <a:prstTxWarp prst="textNoShape">
              <a:avLst/>
            </a:prstTxWarp>
            <a:spAutoFit/>
          </a:bodyPr>
          <a:lstStyle/>
          <a:p>
            <a:pPr marL="342900" indent="-342900">
              <a:buFontTx/>
              <a:buAutoNum type="alphaUcPeriod"/>
            </a:pPr>
            <a:r>
              <a:rPr lang="en-US" sz="2400">
                <a:latin typeface="Times New Roman" charset="0"/>
              </a:rPr>
              <a:t>moves toward A with a steady speed. </a:t>
            </a:r>
          </a:p>
          <a:p>
            <a:pPr marL="342900" indent="-342900">
              <a:buFontTx/>
              <a:buAutoNum type="alphaUcPeriod"/>
            </a:pPr>
            <a:r>
              <a:rPr lang="en-US" sz="2400">
                <a:latin typeface="Times New Roman" charset="0"/>
              </a:rPr>
              <a:t>moves toward A with an increasing speed. </a:t>
            </a:r>
          </a:p>
          <a:p>
            <a:pPr marL="342900" indent="-342900">
              <a:buFontTx/>
              <a:buAutoNum type="alphaUcPeriod"/>
            </a:pPr>
            <a:r>
              <a:rPr lang="en-US" sz="2400">
                <a:latin typeface="Times New Roman" charset="0"/>
              </a:rPr>
              <a:t>moves toward C with a steady speed.</a:t>
            </a:r>
          </a:p>
          <a:p>
            <a:pPr marL="342900" indent="-342900">
              <a:buFontTx/>
              <a:buAutoNum type="alphaUcPeriod"/>
            </a:pPr>
            <a:r>
              <a:rPr lang="en-US" sz="2400">
                <a:latin typeface="Times New Roman" charset="0"/>
              </a:rPr>
              <a:t>moves toward C with an increasing speed.</a:t>
            </a:r>
          </a:p>
          <a:p>
            <a:pPr marL="342900" indent="-342900">
              <a:buFontTx/>
              <a:buAutoNum type="alphaUcPeriod"/>
            </a:pPr>
            <a:r>
              <a:rPr lang="en-US" sz="2400">
                <a:latin typeface="Times New Roman" charset="0"/>
              </a:rPr>
              <a:t>remains at rest at B. </a:t>
            </a:r>
          </a:p>
        </p:txBody>
      </p:sp>
      <p:pic>
        <p:nvPicPr>
          <p:cNvPr id="275460" name="Picture 4" descr="29_stt_3"/>
          <p:cNvPicPr>
            <a:picLocks noChangeAspect="1" noChangeArrowheads="1"/>
          </p:cNvPicPr>
          <p:nvPr/>
        </p:nvPicPr>
        <p:blipFill>
          <a:blip r:embed="rId3"/>
          <a:srcRect/>
          <a:stretch>
            <a:fillRect/>
          </a:stretch>
        </p:blipFill>
        <p:spPr bwMode="auto">
          <a:xfrm>
            <a:off x="3810000" y="836613"/>
            <a:ext cx="4343400" cy="3055937"/>
          </a:xfrm>
          <a:prstGeom prst="rect">
            <a:avLst/>
          </a:prstGeom>
          <a:noFill/>
        </p:spPr>
      </p:pic>
      <p:sp>
        <p:nvSpPr>
          <p:cNvPr id="5" name="Rectangle 4"/>
          <p:cNvSpPr/>
          <p:nvPr/>
        </p:nvSpPr>
        <p:spPr>
          <a:xfrm>
            <a:off x="4572000" y="3657600"/>
            <a:ext cx="3962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41939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08277" y="198120"/>
            <a:ext cx="8737964" cy="792163"/>
          </a:xfrm>
        </p:spPr>
        <p:txBody>
          <a:bodyPr/>
          <a:lstStyle/>
          <a:p>
            <a:pPr eaLnBrk="1" hangingPunct="1"/>
            <a:r>
              <a:rPr lang="en-US" sz="3600" dirty="0" smtClean="0"/>
              <a:t>Before class on Monday</a:t>
            </a:r>
          </a:p>
        </p:txBody>
      </p:sp>
      <p:sp>
        <p:nvSpPr>
          <p:cNvPr id="28675" name="Rectangle 3"/>
          <p:cNvSpPr>
            <a:spLocks noGrp="1" noChangeArrowheads="1"/>
          </p:cNvSpPr>
          <p:nvPr>
            <p:ph type="body" idx="1"/>
          </p:nvPr>
        </p:nvSpPr>
        <p:spPr>
          <a:xfrm>
            <a:off x="17929" y="1408176"/>
            <a:ext cx="6236567" cy="2902370"/>
          </a:xfrm>
        </p:spPr>
        <p:txBody>
          <a:bodyPr/>
          <a:lstStyle/>
          <a:p>
            <a:pPr eaLnBrk="1" hangingPunct="1"/>
            <a:r>
              <a:rPr lang="en-US" sz="2800" dirty="0" smtClean="0"/>
              <a:t>Please read Chapter 23, or at least watch the 12-minute pre-class video for class 17. </a:t>
            </a:r>
          </a:p>
          <a:p>
            <a:pPr eaLnBrk="1" hangingPunct="1"/>
            <a:r>
              <a:rPr lang="en-US" sz="2800" dirty="0" smtClean="0"/>
              <a:t>In tutorial you will receive the last problem set of the semester: Problem Set 5.</a:t>
            </a:r>
          </a:p>
        </p:txBody>
      </p:sp>
      <p:sp>
        <p:nvSpPr>
          <p:cNvPr id="2" name="AutoShape 4" descr="data:image/jpeg;base64,/9j/4AAQSkZJRgABAQAAAQABAAD/2wCEAAkGBhQSERUUEhMUEhUUFxUaGRgUGBQYGBgXFhUXGRYWFRcXGyYfFxsjGRcVIC8gIycpLiwsFR4xNTAqNScrLCoBCQoKDgwOGQ8PGiwkHyQsKSksLCwsLCwpLCwvLCwsKSksLCwsLCwpLCksKSwsLCwsLCwsLCwsKiwsKSwpKSksLP/AABEIAJ8BPQMBIgACEQEDEQH/xAAcAAEAAgIDAQAAAAAAAAAAAAAABAYFBwECAwj/xABEEAABAwEFBQUFBQUFCQAAAAABAAIDEQQFITFBBhJRYXEHEyKBkTJCUqGxFCNiksEzcrLR4RUkgqLSNENjc4OzwvDx/8QAGAEBAAMBAAAAAAAAAAAAAAAAAAECAwT/xAArEQACAgEDAgQGAwEAAAAAAAAAAQIREgMhMRNBIjJRcQSBseHw8WGh0UL/2gAMAwEAAhEDEQA/AN4oiIAiIgCIiAIsHe+1sMJ7ttZ5j7MUXicTzpg0czksFfFrtHcults32SL3Yoad686Bz8acwK8+CrkWUS4Wq8Y4/be1vIkVPQZlSAVrrYnZF0kgtczSxmcUbiXEjR76+oWxkVvkSSXAREVioREQBERAEREAREQBERAEREAREQBERAEREAREQBERAEREAREQBERAEREARF4W22siYXyODWtGJKA7Wm0tjaXvcGtAqSTQBU9t72q8HbtlrZ7PUgzEeIgH/d1zJ4jKq6WWwy3nL3k4LLK1xLGE07wA4VbmBhnr9LsxgaAAAABQAYAAaDgqLxGjqPuYGz3bZbthfLlQeJ7zvPdy3j9FrC2bZMmtX2m1tL2M/ZQVoORfX1pRevaltn38ncxOrFGdMnv+LmBoteGpxJU1Yuvc2s3twx/2YU5PP+lWW4u1OyWghryYHH46bv59PMBaNsNm33AcVlr+uXuWNOVVJWj6NBrkuHvABJIAGJJwAA1JWkNiO1F1kidFM187BTuwCAWnVtT7v081F2m29tNu8P7GL4GE4/vuzd8hyUkJGwL+7WYIXFsLe+I96tG+VAS75KvHtqlqPuI6f4/TNVW6LoYcZCAOZWQvax2Xu91mfEaFUyNMS63b2x2d9BLG+M8WkOHzofqrndd9w2lu9DI2Qa0OI6tOI8188WKCMu3JDQ6HQrIssdosb2zQPIpkW/TpyU5FcT6ERasd2zEQNHcA2g1Dq1EdB7w1qeGnFet09sfiDbVDuA+9HXDq05+qmytM2ci8bHbGSsbJG4PY4VBGRC9lJARQb2vmKzRmSZ4Y3TiTwaMyVqfajtcllJZZqws4++fMez5eqiyUrNr3jfsEH7aVjDwJ8Xk0Y/JV21dqdjbl3j+gAH+Y1+S0bNbJHklziSc/6rq2zkqLLUboHbBZtY5PIs/mp9k7UbE/Nz4/3m/6SVor7Gea6mAhLGJ9MWC+YZx91KyTk1wr5jMKavl6C1yRmocRTVXnZTtalicGWmsseAqfbbzqc+h9VNkNG6EUO673itMYkheHtPDMcnDQqYpKhERAEREAREQBERAEREAREQHV7wAScAFTRC68rQST/dIiBT43gk0FNMq9ApG1NsknkZZLO6jnEl590MGe9TH+vRWK67ubBE2NmTR6nUnqVn5nXY1XgV92SGMAAAFAMABkANAqJ2m7X9wz7PEfG4VeR7rDk3q7Xl1V1t9sbFE+R3ssaXHoBVfOd7Xk+0SSSvxdK8/U0A6ZK7KRXcxUj95xJ14rlsakNsprTVSrLZKlVcqLqNma2MuffkBIwC47Q7c0ybjfdWZs9qbZLOXH2iMFru8LWZHlxzJUR3JlsSdmrubPaoYXkhskjGEtpUBxpUVBFVadu+zySw/eQudJAdT7UZ4PoKUOjsOB0riOz+zF1vs1NJWH8pr+i+ipIg5pa4AgggggEEHMEHMK5m9j5W793Er2Zayto7YdkFayWLhUxOP/AGyf4T66LVlosT43Fj2ua5poWuBBB5g4hKJTOksysdx7Qu3DG41FMKquR2Zz3BrGlznGga3Ek8ANV0ieWnBQ1aJTpmQt1qo8GmVfqs1GIp48MHKvWlm8KrzsVsLCqtWi10zYfZztUbHP9mmd9zKaAk4MfkDyByPkdFte/L3ZZYJJ5PZjFaak5NaOZJA8184Wi0F2K2WLxdedyvYCXTWfcLhq9rMQeZLd7qWc1KboiUVZrvaPaea2TGSV3RoyaNGtHBY+EDVRpRQo2RWoizNWd8QOKz9jttkAxCpbASaDE8llbNc9MZXbn4RQu89G+azlS5NIpy4Re7I+xFtcKlY68ros5BcxwAFSa6Diq+L9ZDhZ2AO+N3iI6E/0C52imLZt0VALY3Hn4QPqCVRXdEtJK0zylutz/FulrfdGtOJ5lY60WEjRW6476du+NlWjUig9Sva191Mahvph8z/JOpTJWk2ir3DtHPY5A+J5HEaEcCNQt5bIbaR25mHgkA8Tf1bxH0+a1QbHHNvQthbGd07rhi4vBBFTwNCPNYC675ks0zZInFpYa9dMRwpotIyyMpwo+mUVe2R2xit0YLTuyAeJn6t4j6KwrQyCIiAIiIAiIgCIiAKFfF4Nhhe9xyBpxrTCimqp3/G+02uOztp3TQHSGpqKOx6+6OoVZulsXhFN78HvsTdDo4u+lO9LMAanMM91tdTShP8ARWVcNbQUGAC5UpUqIlJydsp/arbu7u54BoZHMb5V3j/CtLQxnDdxc0ZDU604rbnbIP7kz/mj+By1FFNUk0AqchoqsvFbHtDZ31LngtrgAcDniacFl7vs4YN9yx1nmFauyUe8r1LhujJUdtmipI4vy9zK6lfCMljrFYnSvaxoqXGn9Ty1XDIi4q67G7NueQBg+WoBPusHtu+R/KQplLFbCMMnb4M3sPcbnbz7PFGDDgJH7wL3EY00Gp5bwWbm22tFmd3dpioeLhUEcQ5tKjmKq53XdrLPE2KMUa0eZOpPMlLzuqK0M3JWB40rmDxacweYUdN1s9yOrG6a2/sw117dQSgb57smmJNWV/f93/EAtYdp1yP/ALQfJUls4a6NwOBDWNaRXlT5hZvaTYWazEyQlzo8fE0Vc0f8RozH4h5gKsy3gdwMlwbWrXM8TK/Fue7zLaKuclszVaUJbxexXbrs9X7uIfXAjAhwxBB0KzN47KSSWYWyJu82rmzNGccjT4nU+Bwo78O9wourrGC8SsIrgSWnCvHi3TMLaewszWSSMqKTtbK0Vw3gN2QcK+z6HgrR1E3RnPScUaNjfTArxlYtzbe9mULo5LRZmmORjS8xtHhfTE7o911K5YHhqtPhw5+i04Mk7PKCTRW7s+v77FbGueaRSeB/AB2Tj0ND0qoOz+zbJZQy0F8IkH3crd0ta7QSA4EHKoIoaKC2wSkUdRjQSCXGgwwz1VW1yaRi3s0W7tQ2G7h/2mAVgkOIblG4/wDg7TgcOCpNmudxG8892zideg1WcbebhGIWPkma3JrnP7pvRhNFFtMUhAcQXk13T7uGe7xpywVHN9jRaSW8tzyNpZEPuxuj4j7bunwhYya2ufhpwH68VON0OJ3pnhnX2vIBS7P3bf2Me8fjf+gUZJfyyzhKWz2X52INkup7hvHwN4uwWfvag3H7oJLSN52IbuvOFNTisParaAfE7vHcPdCmbSu+7jPCSQeoYR+qq7lJWWWMIvEg2i93E4En8Tv0GQXSz3i+uaxwcvTeoKDM59Ftglwcz1HLkz1htpfKCHU3deLqZ9OHqp9+XCJPvY6ePEt4ONd4fmBVVilLcQaK6XJeBdCQMXbpc3mW+23zAB8lnPwtM001kmir2C3zWWUPjJY5p0wW79iduGW1ga6jJgKlujgKVc31FQtMXha2vJNKfqVxYrJNGRLEaOFCC04jhRaqRi4+h9JgoqBsj2nMkAith7qQYb5wY7rT2T8uivscgcAWkEHIg1BHIhWszao7IiKSAiIgCIiAjXjbRFG57jQCmPCpABPKpWB2NHeGa0E133boxrgMfpueYK99tZiLOQNQRhrWjflv18gshcFk7uzxt/DX8xLv1WXM/Y38un7mQREWpgVvtAuR1qsT2MBc9pD2gUqS2tQOZBK0G9u44tNagmoxrzqvo7aRzhY7QW13hDLSmddw5LR+zOzkltkEMNGBuMjzXU69MgNSqM0i9ivuLjkvaC7HOW2YOxyFjTS0Sb5GB3WbteJaak+oVj2ZuCCONrhAxkjd5rji4hzSWu3XPxoSKjkVDT4LqUeTXGz2wMj2948d1GBUufgSB8DdepoFdNgLAKySUwb4GV4Zk/wn/EVk9tbZuWct1eQB6in+YtPkpuzdjEdmibSlWgnq7H6UHks1FZ16GspvpX6mTREXQcYVavvYKz2glzQYJDm6OlHH8bD4XdcDzVlRQ0nySpNbo1Va+ymdrqxuifwIc+J35aOHzVi2c2UtEBjLnRijqvoXF1AKUHhAqa5q5oqdKN2a9adUFRdoOzGN73S2YNY59S6N3sEnVpGLDyy6K9IrtWqZlGTi7RqW0bP2kUh+ySabrm7haK0wc44ADrzXVvZXaXmrxH/1JXH5NYtuIs1pRRs9eTNTQdm1qEgEjI3s/C8NYOBIpV3SiW/s8tRdRgw/C+NgpywC2yidKN2OvI0de2wlps0feGAOGNSH94W/iIAy5+tFU7ZLIc6gcBkvp1Vi/Oz6y2irg3uXnWMAA9W5elCpwrdDq3sz567rFWbaGKsLvwysP5o3fyCtl4dkMramN0cg6lh9CCPmsBednLmTtAxpA4fT9VlOXiV/nBvpxThKvzkpgbRdQppux/Bctut3BbZI58GQ6qwbO2ohrqe1GQ8cxk4fReMezExpSGV1ct1jzX0CsFybGWthMjoHMjDTv79Ad2mJocTTPLRZ6m8TXS8M1ZXdobHuTEt9h43mfuuxw6Go8lGsxk93e8lerkuWO0yMgnqO7eW1bStHeyMRlvCnmFs26NlbNZv2UTQ74j4nfmOXkmm8oldZYSNb7Kdms0xElqrGyoO6ah7hw/AOuP1W24YQxoa0BrWgAAZADAALui2So527CIikgIiIAiIgMfet2d9u5YGhr8JIJpzq0KcxgAAGAAAHQLsihRSdlnJtJBERSVOsjAQQcQQQehVU2I2YfYZLSwisb3Rujfh4gA4EGmRGHrgraiE2F5xQNbXdAG8S401JzK9Fw91ASchihBRNsrT3lqjiGNDpyH+p3+VXtraCg0WubqrNeW9o1zR5gmR3zqtjrn0d7kdnxSxUYeiCIi6DjCIiAIiIAiIgCIiAIiIAiIgBWp9nX7t4CuHhi+T2tP1K2wtYTWTu7wxwr3g9JCR8qLl+IdUzt+E3yRsd93xnExsJ5taf0XMNhjZ7LGN/da0fQL3RdRxBdZIw4FpFQQQRyOa7IgNR3rZTZbY04gV3Sf4XelCtqXfaxLG1494fMYEeRBWD2zuNs0RfQlzaZZ0rn5VJ6VXvsfOTCWnEsND13QSCNDWp81zaawnidmrJammpdzOoiLpOMIiIAiIgCIiAIiIAiIgCIiAKDfTyIH7vAV/dJG9Tid2qmucACTgAsXDZxaCXyYsBIa3Q0zJ4iuFNaHMUWc3/AMrlmmmt8nwit7CRt7xxJBe/vH4YjFwGfGhOHNXlRfsze8ZQAd20gUwADqAADyKlKNKOKotrTzlYREWpiEREAREQBERAEREAREQBERAFU73ukiUz7oc1r9440LRRu91qPRWxdTGMQRUHPnhRZ6mmpqma6Wo9N2hFIHAEZEAjoV2UC73FhMTvdxaeLdPMZeRU9WjK0UkqYREVip1eyoIORwWLtMZheJhiHBrZBxpg1/XT0WWXV7AQQRUEUPQqso2WjKjlrgRUYgrlYixSmGUwurQ1cxxNQRqOo18jqsuojLJEyjiwiIrlAiIgCIiAIiIAiIgCIvC3Wru2OdSpAwGrne60dSobpWyUrdIi3o8u3Ym5vOPIDGv6+QGqnRRBrQ0CgAAHQKHdtjcKvk/aO890cOuVegGinqkE95PuXm15V2CIi0MwiIgCIiAIiIAiIgCIiAIiIAiIgCIiAiXhZi4bzMHsru8+LTyNB6BelitQkYDrqOBXusTboJInGWJu+M3MyP4nN41GY4gFZSuLyXz/ANNI1JYv5GWRdY5A4AjEFdlqZhERARrfYhI2mTgatdwdx5jMEaglR7tvHePdvG7I3Atrw4cRTEHgsiotssIfRwo2Rvsu1HKvwnULOUXeS/ZpGSrF/olIo1jtm+KHB4wcOB/9+qkq8ZKStFGmnTCIikgIiIAiIgCIodpvRjNd45BrcSTwCq5KPJaMXLZEiecMaXONA0Ek8goNjcZnd4fYb7A4nV3McDrnwXWCB89HTt3Gih7s0NT+Kmg+fLJZMBUpzdvgu6gqXJyiItTIIiIAiIgCIiAIiIAiIgCIiAIiIAiIgCIiAIiIDHySmF+IJjccxkwnjwFdefRZAFcOaCKHEFQGvfC6jqGLR2O806B3Ln088vJ7fT7Gnn9/r9zIIuAarlamYREQEO2WDeIe0lj25EZGmjhqM/Vd7LbQ7A+FwwLTmCpKi2u7mSEOIo9vsvGDh56/1KzcWncTRSTVSJSLGyXkYf2wNMBvNBIPM0y8/mpjLWwiocKc8PqpU0yHBo9kXWOUOFQQei7K5QKFaxLvfdkc97AUNfZNCa6qaihqyU6MZ/ZkjxSWU0+Fnh9Xa+QCk2O7WRDwDlUkk04VONOSlIqqEVuWepJqgiIrlAiIgCIiAIiIAiIgCIiAIiIAiIgCIiAIiIAiIgCIiALhzQRQioOhXKIDHNsLojWIlzTmxxrThuk6cqr2sltLyQWObQ0x6VyOIHUKWuN3Guv8v/pVFCnsXcr5OURFcoEREAUaW7o3VqwY50wr1pmpKKGk+SU2uDzhiDRQZDLkOC9ERSQ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3" name="AutoShape 6" descr="data:image/jpeg;base64,/9j/4AAQSkZJRgABAQAAAQABAAD/2wCEAAkGBhQSERUUEhMUEhUUFxUaGRgUGBQYGBgXFhUXGRYWFRcXGyYfFxsjGRcVIC8gIycpLiwsFR4xNTAqNScrLCoBCQoKDgwOGQ8PGiwkHyQsKSksLCwsLCwpLCwvLCwsKSksLCwsLCwpLCksKSwsLCwsLCwsLCwsKiwsKSwpKSksLP/AABEIAJ8BPQMBIgACEQEDEQH/xAAcAAEAAgIDAQAAAAAAAAAAAAAABAYFBwECAwj/xABEEAABAwEFBQUFBQUFCQAAAAABAAIDEQQFITFBBhJRYXEHEyKBkTJCUqGxFCNiksEzcrLR4RUkgqLSNENjc4OzwvDx/8QAGAEBAAMBAAAAAAAAAAAAAAAAAAECAwT/xAArEQACAgEDAgQGAwEAAAAAAAAAAQIREgMhMRNBIjJRcQSBseHw8WGh0UL/2gAMAwEAAhEDEQA/AN4oiIAiIgCIiAIsHe+1sMJ7ttZ5j7MUXicTzpg0czksFfFrtHcults32SL3Yoad686Bz8acwK8+CrkWUS4Wq8Y4/be1vIkVPQZlSAVrrYnZF0kgtczSxmcUbiXEjR76+oWxkVvkSSXAREVioREQBERAEREAREQBERAEREAREQBERAEREAREQBERAEREAREQBERAEREARF4W22siYXyODWtGJKA7Wm0tjaXvcGtAqSTQBU9t72q8HbtlrZ7PUgzEeIgH/d1zJ4jKq6WWwy3nL3k4LLK1xLGE07wA4VbmBhnr9LsxgaAAAABQAYAAaDgqLxGjqPuYGz3bZbthfLlQeJ7zvPdy3j9FrC2bZMmtX2m1tL2M/ZQVoORfX1pRevaltn38ncxOrFGdMnv+LmBoteGpxJU1Yuvc2s3twx/2YU5PP+lWW4u1OyWghryYHH46bv59PMBaNsNm33AcVlr+uXuWNOVVJWj6NBrkuHvABJIAGJJwAA1JWkNiO1F1kidFM187BTuwCAWnVtT7v081F2m29tNu8P7GL4GE4/vuzd8hyUkJGwL+7WYIXFsLe+I96tG+VAS75KvHtqlqPuI6f4/TNVW6LoYcZCAOZWQvax2Xu91mfEaFUyNMS63b2x2d9BLG+M8WkOHzofqrndd9w2lu9DI2Qa0OI6tOI8188WKCMu3JDQ6HQrIssdosb2zQPIpkW/TpyU5FcT6ERasd2zEQNHcA2g1Dq1EdB7w1qeGnFet09sfiDbVDuA+9HXDq05+qmytM2ci8bHbGSsbJG4PY4VBGRC9lJARQb2vmKzRmSZ4Y3TiTwaMyVqfajtcllJZZqws4++fMez5eqiyUrNr3jfsEH7aVjDwJ8Xk0Y/JV21dqdjbl3j+gAH+Y1+S0bNbJHklziSc/6rq2zkqLLUboHbBZtY5PIs/mp9k7UbE/Nz4/3m/6SVor7Gea6mAhLGJ9MWC+YZx91KyTk1wr5jMKavl6C1yRmocRTVXnZTtalicGWmsseAqfbbzqc+h9VNkNG6EUO673itMYkheHtPDMcnDQqYpKhERAEREAREQBERAEREAREQHV7wAScAFTRC68rQST/dIiBT43gk0FNMq9ApG1NsknkZZLO6jnEl590MGe9TH+vRWK67ubBE2NmTR6nUnqVn5nXY1XgV92SGMAAAFAMABkANAqJ2m7X9wz7PEfG4VeR7rDk3q7Xl1V1t9sbFE+R3ssaXHoBVfOd7Xk+0SSSvxdK8/U0A6ZK7KRXcxUj95xJ14rlsakNsprTVSrLZKlVcqLqNma2MuffkBIwC47Q7c0ybjfdWZs9qbZLOXH2iMFru8LWZHlxzJUR3JlsSdmrubPaoYXkhskjGEtpUBxpUVBFVadu+zySw/eQudJAdT7UZ4PoKUOjsOB0riOz+zF1vs1NJWH8pr+i+ipIg5pa4AgggggEEHMEHMK5m9j5W793Er2Zayto7YdkFayWLhUxOP/AGyf4T66LVlosT43Fj2ua5poWuBBB5g4hKJTOksysdx7Qu3DG41FMKquR2Zz3BrGlznGga3Ek8ANV0ieWnBQ1aJTpmQt1qo8GmVfqs1GIp48MHKvWlm8KrzsVsLCqtWi10zYfZztUbHP9mmd9zKaAk4MfkDyByPkdFte/L3ZZYJJ5PZjFaak5NaOZJA8184Wi0F2K2WLxdedyvYCXTWfcLhq9rMQeZLd7qWc1KboiUVZrvaPaea2TGSV3RoyaNGtHBY+EDVRpRQo2RWoizNWd8QOKz9jttkAxCpbASaDE8llbNc9MZXbn4RQu89G+azlS5NIpy4Re7I+xFtcKlY68ros5BcxwAFSa6Diq+L9ZDhZ2AO+N3iI6E/0C52imLZt0VALY3Hn4QPqCVRXdEtJK0zylutz/FulrfdGtOJ5lY60WEjRW6476du+NlWjUig9Sva191Mahvph8z/JOpTJWk2ir3DtHPY5A+J5HEaEcCNQt5bIbaR25mHgkA8Tf1bxH0+a1QbHHNvQthbGd07rhi4vBBFTwNCPNYC675ks0zZInFpYa9dMRwpotIyyMpwo+mUVe2R2xit0YLTuyAeJn6t4j6KwrQyCIiAIiIAiIgCIiAKFfF4Nhhe9xyBpxrTCimqp3/G+02uOztp3TQHSGpqKOx6+6OoVZulsXhFN78HvsTdDo4u+lO9LMAanMM91tdTShP8ARWVcNbQUGAC5UpUqIlJydsp/arbu7u54BoZHMb5V3j/CtLQxnDdxc0ZDU604rbnbIP7kz/mj+By1FFNUk0AqchoqsvFbHtDZ31LngtrgAcDniacFl7vs4YN9yx1nmFauyUe8r1LhujJUdtmipI4vy9zK6lfCMljrFYnSvaxoqXGn9Ty1XDIi4q67G7NueQBg+WoBPusHtu+R/KQplLFbCMMnb4M3sPcbnbz7PFGDDgJH7wL3EY00Gp5bwWbm22tFmd3dpioeLhUEcQ5tKjmKq53XdrLPE2KMUa0eZOpPMlLzuqK0M3JWB40rmDxacweYUdN1s9yOrG6a2/sw117dQSgb57smmJNWV/f93/EAtYdp1yP/ALQfJUls4a6NwOBDWNaRXlT5hZvaTYWazEyQlzo8fE0Vc0f8RozH4h5gKsy3gdwMlwbWrXM8TK/Fue7zLaKuclszVaUJbxexXbrs9X7uIfXAjAhwxBB0KzN47KSSWYWyJu82rmzNGccjT4nU+Bwo78O9wourrGC8SsIrgSWnCvHi3TMLaewszWSSMqKTtbK0Vw3gN2QcK+z6HgrR1E3RnPScUaNjfTArxlYtzbe9mULo5LRZmmORjS8xtHhfTE7o911K5YHhqtPhw5+i04Mk7PKCTRW7s+v77FbGueaRSeB/AB2Tj0ND0qoOz+zbJZQy0F8IkH3crd0ta7QSA4EHKoIoaKC2wSkUdRjQSCXGgwwz1VW1yaRi3s0W7tQ2G7h/2mAVgkOIblG4/wDg7TgcOCpNmudxG8892zideg1WcbebhGIWPkma3JrnP7pvRhNFFtMUhAcQXk13T7uGe7xpywVHN9jRaSW8tzyNpZEPuxuj4j7bunwhYya2ufhpwH68VON0OJ3pnhnX2vIBS7P3bf2Me8fjf+gUZJfyyzhKWz2X52INkup7hvHwN4uwWfvag3H7oJLSN52IbuvOFNTisParaAfE7vHcPdCmbSu+7jPCSQeoYR+qq7lJWWWMIvEg2i93E4En8Tv0GQXSz3i+uaxwcvTeoKDM59Ftglwcz1HLkz1htpfKCHU3deLqZ9OHqp9+XCJPvY6ePEt4ONd4fmBVVilLcQaK6XJeBdCQMXbpc3mW+23zAB8lnPwtM001kmir2C3zWWUPjJY5p0wW79iduGW1ga6jJgKlujgKVc31FQtMXha2vJNKfqVxYrJNGRLEaOFCC04jhRaqRi4+h9JgoqBsj2nMkAith7qQYb5wY7rT2T8uivscgcAWkEHIg1BHIhWszao7IiKSAiIgCIiAjXjbRFG57jQCmPCpABPKpWB2NHeGa0E133boxrgMfpueYK99tZiLOQNQRhrWjflv18gshcFk7uzxt/DX8xLv1WXM/Y38un7mQREWpgVvtAuR1qsT2MBc9pD2gUqS2tQOZBK0G9u44tNagmoxrzqvo7aRzhY7QW13hDLSmddw5LR+zOzkltkEMNGBuMjzXU69MgNSqM0i9ivuLjkvaC7HOW2YOxyFjTS0Sb5GB3WbteJaak+oVj2ZuCCONrhAxkjd5rji4hzSWu3XPxoSKjkVDT4LqUeTXGz2wMj2948d1GBUufgSB8DdepoFdNgLAKySUwb4GV4Zk/wn/EVk9tbZuWct1eQB6in+YtPkpuzdjEdmibSlWgnq7H6UHks1FZ16GspvpX6mTREXQcYVavvYKz2glzQYJDm6OlHH8bD4XdcDzVlRQ0nySpNbo1Va+ymdrqxuifwIc+J35aOHzVi2c2UtEBjLnRijqvoXF1AKUHhAqa5q5oqdKN2a9adUFRdoOzGN73S2YNY59S6N3sEnVpGLDyy6K9IrtWqZlGTi7RqW0bP2kUh+ySabrm7haK0wc44ADrzXVvZXaXmrxH/1JXH5NYtuIs1pRRs9eTNTQdm1qEgEjI3s/C8NYOBIpV3SiW/s8tRdRgw/C+NgpywC2yidKN2OvI0de2wlps0feGAOGNSH94W/iIAy5+tFU7ZLIc6gcBkvp1Vi/Oz6y2irg3uXnWMAA9W5elCpwrdDq3sz567rFWbaGKsLvwysP5o3fyCtl4dkMramN0cg6lh9CCPmsBednLmTtAxpA4fT9VlOXiV/nBvpxThKvzkpgbRdQppux/Bctut3BbZI58GQ6qwbO2ohrqe1GQ8cxk4fReMezExpSGV1ct1jzX0CsFybGWthMjoHMjDTv79Ad2mJocTTPLRZ6m8TXS8M1ZXdobHuTEt9h43mfuuxw6Go8lGsxk93e8lerkuWO0yMgnqO7eW1bStHeyMRlvCnmFs26NlbNZv2UTQ74j4nfmOXkmm8oldZYSNb7Kdms0xElqrGyoO6ah7hw/AOuP1W24YQxoa0BrWgAAZADAALui2So527CIikgIiIAiIgMfet2d9u5YGhr8JIJpzq0KcxgAAGAAAHQLsihRSdlnJtJBERSVOsjAQQcQQQehVU2I2YfYZLSwisb3Rujfh4gA4EGmRGHrgraiE2F5xQNbXdAG8S401JzK9Fw91ASchihBRNsrT3lqjiGNDpyH+p3+VXtraCg0WubqrNeW9o1zR5gmR3zqtjrn0d7kdnxSxUYeiCIi6DjCIiAIiIAiIgCIiAIiIAiIgBWp9nX7t4CuHhi+T2tP1K2wtYTWTu7wxwr3g9JCR8qLl+IdUzt+E3yRsd93xnExsJ5taf0XMNhjZ7LGN/da0fQL3RdRxBdZIw4FpFQQQRyOa7IgNR3rZTZbY04gV3Sf4XelCtqXfaxLG1494fMYEeRBWD2zuNs0RfQlzaZZ0rn5VJ6VXvsfOTCWnEsND13QSCNDWp81zaawnidmrJammpdzOoiLpOMIiIAiIgCIiAIiIAiIgCIiAKDfTyIH7vAV/dJG9Tid2qmucACTgAsXDZxaCXyYsBIa3Q0zJ4iuFNaHMUWc3/AMrlmmmt8nwit7CRt7xxJBe/vH4YjFwGfGhOHNXlRfsze8ZQAd20gUwADqAADyKlKNKOKotrTzlYREWpiEREAREQBERAEREAREQBERAFU73ukiUz7oc1r9440LRRu91qPRWxdTGMQRUHPnhRZ6mmpqma6Wo9N2hFIHAEZEAjoV2UC73FhMTvdxaeLdPMZeRU9WjK0UkqYREVip1eyoIORwWLtMZheJhiHBrZBxpg1/XT0WWXV7AQQRUEUPQqso2WjKjlrgRUYgrlYixSmGUwurQ1cxxNQRqOo18jqsuojLJEyjiwiIrlAiIgCIiAIiIAiIgCIvC3Wru2OdSpAwGrne60dSobpWyUrdIi3o8u3Ym5vOPIDGv6+QGqnRRBrQ0CgAAHQKHdtjcKvk/aO890cOuVegGinqkE95PuXm15V2CIi0MwiIgCIiAIiIAiIgCIiAIiIAiIgCIiAiXhZi4bzMHsru8+LTyNB6BelitQkYDrqOBXusTboJInGWJu+M3MyP4nN41GY4gFZSuLyXz/ANNI1JYv5GWRdY5A4AjEFdlqZhERARrfYhI2mTgatdwdx5jMEaglR7tvHePdvG7I3Atrw4cRTEHgsiotssIfRwo2Rvsu1HKvwnULOUXeS/ZpGSrF/olIo1jtm+KHB4wcOB/9+qkq8ZKStFGmnTCIikgIiIAiIgCIodpvRjNd45BrcSTwCq5KPJaMXLZEiecMaXONA0Ek8goNjcZnd4fYb7A4nV3McDrnwXWCB89HTt3Gih7s0NT+Kmg+fLJZMBUpzdvgu6gqXJyiItTIIiIAiIgCIiAIiIAiIgCIiAIiIAiIgCIiAIiIDHySmF+IJjccxkwnjwFdefRZAFcOaCKHEFQGvfC6jqGLR2O806B3Ln088vJ7fT7Gnn9/r9zIIuAarlamYREQEO2WDeIe0lj25EZGmjhqM/Vd7LbQ7A+FwwLTmCpKi2u7mSEOIo9vsvGDh56/1KzcWncTRSTVSJSLGyXkYf2wNMBvNBIPM0y8/mpjLWwiocKc8PqpU0yHBo9kXWOUOFQQei7K5QKFaxLvfdkc97AUNfZNCa6qaihqyU6MZ/ZkjxSWU0+Fnh9Xa+QCk2O7WRDwDlUkk04VONOSlIqqEVuWepJqgiIrlAiIgCIiAIiIAiIgCIiAIiIAiIgCIiAIiIAiIgCIiALhzQRQioOhXKIDHNsLojWIlzTmxxrThuk6cqr2sltLyQWObQ0x6VyOIHUKWuN3Guv8v/pVFCnsXcr5OURFcoEREAUaW7o3VqwY50wr1pmpKKGk+SU2uDzhiDRQZDLkOC9ERSQ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4" name="AutoShape 8" descr="data:image/jpeg;base64,/9j/4AAQSkZJRgABAQAAAQABAAD/2wCEAAkGBhIREBMQERQQFRMWFRMUFRcUFBAQFhUSFhQWFhgVFxkXGyYfGBojGhUVHzAgIycpLC0sFR4xNzAsNSYrLCkBCQoKDgwOGg8PGiklHyQtLCktNSwsKSwpKiwsLCwsLCwsLCwsLCkpKiwsLCwpKSwsLCwsLCwpLCwsKSwsLCksKv/AABEIAMgA/AMBIgACEQEDEQH/xAAcAAEAAgMBAQEAAAAAAAAAAAAABgcCAwUEAQj/xAA/EAABBAECAwYEAgcHBAMAAAABAAIDEQQSIQUGMRMiQVFhcQcygZEUUiMzQnKCobFiksHR4fDxFSSzwmN0o//EABkBAQEBAQEBAAAAAAAAAAAAAAACAwEEBf/EACgRAQEAAgEDBAEDBQAAAAAAAAABAhEhAxIxIjJBgXETUWEEkbHR8f/aAAwDAQACEQMRAD8AvFERAREQEREBERARF8JQfUXMn5nxGGnZEAPl2jCf5FejD4vBMailiefJj2OI+gNrm4723zp60RF1wREQEREBERAREQEREBERAREQEREBERAREQEREBERAREQczmLjrMPHfkPBOnZrR1c89G+nv5AqiOY+dMnMee2edF7RssMA8qHX3NlWh8WInnGiI+QSHV7lh0k/Zw+qpyTG3tYZ5c6ezpYejunl7+GR3W211sDv0UsbyuXAOFtcKLS0lpB2PzDdv8AyoPj5zonhwJoeFkfb+tKW8J50jAAc4AVp8arfr91U1UZXKJLytzvLBM3DznF7XENjmd8zXnoyXzB8H/e+oshfnjj/Mgnka2MaiSN2i6ry9OiuvlLjjcnHidqaZAwCQBwLmuFDvDqFUvOmeWPHc7iIuTzHzNDgxskm1U94YA0AmyCSaJGwAJKq3TOS26jrIsIZQ5oc3cEAg+YO4P2Wa64IiICIiAiIgIiICIiAiIgIiICIiAiIgIiICIubx7mCHDiMs7gBvQ6ucQLpo8T/TxoJ4JNtnG+EtyoJIH7B4q/Frhu1w9iAVQ/F+ByY0jopAdTTR/zHm09QVM5eaeLZB/FwRSx4p2ja1kUl/23626nNP5m7DwPidEnNEWYBFxFoglHdZkRAuZ+7I02QPqR7LzdWy/n/L6H9PLj55n8eYrqeHZc3Jj2pWFxbkTKZ3ms7aMi2yQHtWuB8aG/++q48XJOXIdLcecn1jewf3ngAfdRMrOLK1y6WOXMyiM8NaacB7nrZA8Pa1JOW+YGY8kLor7YPYXO3A0WQ9h8wQQP92pfwX4UzxwO1mPtHG+zvwrf9J0DunSxvV+Ij0nwzyn5GlsMzBqouIa0D11XX1Fq+d70z9FmplOFn8X+JeHjuDCZZTtq7FgkDL3GokjffoLKhHOnEDxCd80RvEx2QAOojXJLI1p67g70Qd/0Xqo9mYkuFka2t16HEU8EA1t3vW7P1Uq5eZ23BuIF2jtTKZywbECNsUjdvI9m7f3Xe7vljO9OdLKWfwsDk2fXgY99RGGH+Aln/qu0ohyNxNrMeGB3VwyXt9mPYSP/ANCfopbrF1Yurrxrz/mPutsLvGPN1ZrO/lkiIqZiIiAiIgIiICIiAiIgIiICIiAiIgIi4XNXNLMNgbRfPJ3YYmguL3nYWBuG2Rv9t1y3TslvEa+bucYcGPenyuBLIwa6ftuP7LB5/QWo3y3ytNnyt4hxK3DZ0MJBAI6tLmn5WeIZ49XX4/OVuQ55ZjmcUp0hOrsyWu1PB2LtJLQxoA0sG3n5GxlElyu8mtswmsfuvgC4PMPJ0GWLoRy+EjQDfo9vR499/Ihd9FdkvFZ45XG7inXZWbweUNoNjJ6HU7Gl9WE7sefLY/vBWHwDnCDK0j9XI4WGPI389Dujx7b7bgLs5eJHKx0crWPY4U5rgHNI9QeqozmLi2Pi5UkOM1kmKCDofKXtMgrUYXAamaSRuSbLTRrZZauHjw37ser7pq/uvhNKqrl74q6aZKXPZQHfIErPTV8sg9XaT5klWBgc1YkzS9k0Y0gucHns3NAFklr6IHr0WkylZZdPLFEPidw9ks2LjxtAnnfRe0uB0NLW94A04d4mzuAw7hQbMgm4Vkvj0tMr2Pbq1l7HREFuwaQfHdrvEArr88c+RvyHTYj9Zji7ON4Dmhr33qlBcALAJA9aIUEg4y8SfiAbdsbNE6vze9+awvNtj04cSY11sHm/KgdC4OY4Q6tAcwAaXANc1xbRINAdeoU0Hxajlkx5jDJE6NxD6Ila6J7aeBVOuwwjbq0KsYZrPSzZJFk6rG4/1Uk4HwCeRpkhoFgJJc/RQ2ojcb+i5uziL7JlzV5cH47BlR9pBIx7R1qwW+jmmi0+4WGNzBFLIWQkyBt65G/qmULov6Od6Nv1pfniR74XHS498UaLgHNO5Y7fvC/A9aU2zviBEOHR4zG9jq1MlA6GPYkDxL33uf3vMLT9RhejpJeK/FqKOYRwRGVgPek16A4DYmMUdQ/tGgfbdTrFyWyRskYba9rXtPm1wBB+xVKcL47gHAmgaXjJlZRdIzQHfpIyyON29NABNGrNlW3yof8AsMT/AOvB/wCJqrC2+UdTHGTh1URFoxEREBERAREQEREBERARF5OKcSZjwvnkNMYLPqfAD1JofVPBJt4eZ+Y24cQdRfK86IoxuXyeA9ul+4AskBeLlvlcskOblntMuQAkmtMQqgyMdBQ2v1O+5J0cq8Ndkv8A+p5TR2r/ANQzeooqoVfibJvyN7WVLVE9XNa5Xt9M+xYySABZLy57e6rZPPPxlreqwj5gjPUhRDjk5aSovk8XMdne/IdT6J/JOUs+JHNlRDExy4yy0CG9SHHSIx6uO3tt+0u3wDkbHgw240sccjnC5XOaDqkI3ondoHQVVADx3VWcvTGTMGVJvoNt8R2lUPo0dPWvJXJwbiolaAeqzwm/VW2d7Z2T7/KoedeTZOHTCeEuMBd3HGnaHVXZvB2IPQE7O6H16PL3CcLisZiDnY2S23OibodE7p342vBIbYFtaRVnwKtvLxWSMdG9rXMcCHNcA4EHqCCql555AZgtOXjzaGBw0xuc4PDydhE8buPU0dwAe8uZY65Xh1N8b1UU4xw2cROJa6THic+PUxn6IPJA+YfmJbV+YXMz+DvhaHAAtIYSQKB1Dz9P8FMcfC4u7GPD/wANL2RIkJdGxpI1CQ/pLAJJA2NnwWJ5M4jI4NbjuDf/AJHsjbVVvZ8vIErLWU1JHp3jd91iI8D4g3Hk7QNaTfdsBwI8bBBX2fjEg1EE2SOhIFnpfpfh0XtyOF9jM7HlLNUWvaO5BK8mxRppa2iAOptp+nJzcjtJNRc5w1FxcfENC5dWuS2Y8MnYRf3ju8mz6k9Vrk4XpNm12eBOjlLgXOYatltu/Xr02PS+ikv4GGZlvbpkZTZABpBaQA2Q/wCJ912Wx3txs2gbotqo19P9+Ct34V84a2DDyHgSMpkBca1sF9wX1c2unUivIqD5vDhEHNod090jcObZ1b+lClyM6eg4xEh1tewj5muDg4EnzBFqplpnnhLH6XRVjwTnDiGMI5OINkfA8sBkLIg1rZK0va+PZwqzR8PWgbOBW0y28mWHaIiKkCIiAiIgIiIC15EWppbqc2xVtoOHsSDRWxEEEzuUM+M/9vmTuZ+UyPD69C6wf5LdhclRyEOzH5sxG+md5LL9m+H13U1RR2YtP1Mv3YNeOgr+izXyl80K2bJYSx6hSyS0EQ47wg7mlWHGwTN2TRuNvrVl1flAIHqXUrx4xkRxwSSyEBrGlxJ9B0+p2+qgXKfKZkx/xU4HazOdIdqphoNb6Du2B5EKM53elr0727yQ/FjMQAbdD/dqZcq8XOoArqDlBtrz53KcjO9FstGSUcYlyTjl2GYe16gSte5pHiBpIo/dRrgPA5MjJbl8RmbJLEf0ULWlkUTvzUervX2NmhXt4Nxzsf0cx3Ug7OOXvCr8x1U6dmWmziGcyCJ80hpjGl7j12Av6n0VOScZ4lxrIdDCTHF4sa4xsjYTX6Rw3cfTxN0KupZ8WMl8XD9JunSxtLvSnOAPpqa37LZ8H+HCPAEtU6d733XWNp0MF+IGlx/iJ8VN5ummOscduVL8FiOzLMm3UBIXsJG11oAdsBfQ/deTmX4QsgxHzQyPe6KMue0tb3+vaPHiKZ0G/wAnXdW4vhF7LvZD9XJ+YeFYcrJg43pAAbvY0k2Kr9nr91IszP1DVfe3B8LZt3SOmx/qtvMvCPweVNADpY1zHxC6BhfZF34NNt266VwJ5u9Q233J/wA/JeXKW5PbhcZjw3ZXECLZZ06dPTwo7ff+i5McnzDbzH0/5P8AJMp51EHzdvZ1HZpFjoAAfDzPovJJIW9CQdwaJ3aSCQfTYLXHHhjnlyu/k4N4jwaTFcQXND4QTvWwfGfYHT/cXQ+GfMLsjG7CU/psemOB+YsFhrvcUWn1b6qB/C/jOS10sWGzHkLg2R7JHOEmkOLe6ba01Yv94Lof9Ufh8UblSQPx+0dUzXWWua/aRzXbAi9L/HcHfdO7Wqns7t6/K30WEUocA5pBaRYIIIIPiCOoWa3eUREQEREBERAREQEREBERARFpzMtkUbpZHBrGgucT4AIIn8Rp9bcfBYRryZmNcB8wha4Ev9KdoP0NKVQ44jY1jQNLWhrR5NaKA+wUF5Lw5s3Mk4nktkDWksxg7ut098EgeTQavxLnHqNrCUY88tM+NYtDZWg77FbNQI6hfXxg9QvHNwsH5SQfdWzRnmng7T3waIXEwuaDEdNnZdrjvD5Wg24kKu+K6gV0SbnvmsTYRia6nOczcCz3bd/6hTblXMDsaIUABHHQ2AHcHStlR2YS4UT0s+9NOw9VI+E8xSsYxocflb/QLOe6tLPRF0GUDxCwGSD0BKivLnEtdazf1UuZVbK2aG/Ejk/8XEMhj9EsDXu6Eh8YGosNbg2Nj6keNil+FY8kzmxR058jqDRQce7djVtpoG+94eC/TbhYoqgOZ+EO4dlCPdvZPMuPIL70OrUzcftMNtP+RF55z5b9K/Dz8K5AysySdkRhBhJa8vcWguc9zQ1ulpB/V+3RTnln4Lwsik/HU+aRrmjs3O0wjanNJAuTxsivCjvfU+EOIRhyyu3dLO8n+ENbX94PP1U6IXcZwnqZeqqL5A4e7F483H1XodkRE9NTWxSEWPC9IPpStbnfghysRzWDVIwiRg/M5vVv8TS4e5ChPJPDxPxzMy/2Y5cjSfMlxiH8g9Wqk9UsMrccpVN8sz5cMD8jDkLmxuuaB4LgGmyH6fAEAgkUQWG7G6srljmiPNiDm919d5hIJHhYI+Zvr96XJmx24XFRM1oEWW3Q+ttM7XbO/i1D6lxX3mHke3DL4eW4+W0lwI2ZJq2cHNoiz51v4+YnGWeF52Zc35S9FG+U+cW5dxStMOUy+0hdqBoV3m2BY3G3Ue1EyRaS7YWWXVERF1wREQEREBERAREQFApy7i+WYw+sKB3eALx27wQdi0ix03vYEHqe70+duaWwxuxozqyJGloDd9Id3bP9rrQ89zsCtvKWPFi40cOtr5GglxZbrc86nAeYB2HoAs76rr4+Wsnbj3fPx/tIoYWsaGMAa1oDWgCgABQAHgKWa1Ryl3gR77LZS0ZPq1vmAWdL7SCP8bgmmFMbQ9VEM3lSQWXKz1ozIQ5pvyQUNzBgiPTfjq8augNv5rXjsprf3W/0C63P+OS5gFi3ll+Hf2+9A9FmeDODehH+mynH3Vrl7I28M4g5nQqX8I5gkNDqoKyFzXdDSk/BchratWyTzG4lqHeC4nxCwYJ8CZ0jQ4xt1sP7TXWB3T69K8bXtxOKxbbhb+KYTMrGmhBA7SN7AetEjY/Q0fopvh3G6u1d8mccm4blOx81pjxsk9tDId2Me8A/N+UgtB/KRfQ2rA5l5gbjQWzvTSd3HY0F5kkI2Ia3ctHzE+Q8yL4PIjvxGG7FyWxyPxpHQvY8NkADSQ2r2Nd5oI8GKVYeJHC1rGRtY1t6Q0bCzZrysrk8cLy13cuXyVy3+Dx6cKkfRdZBIq6BI2LrLnGvF5ralIVg2UHxWa7JrhFtt3XN5h4QMnHfF0d8zD+WQdD7dQfQlaeVuMHIxwX7SsJjladiJGmjY9av7+S7CjHFMf8AB5Qzm/qZKZlC6DegbP8ASgD6b+am8Xa8fVO3+z7zdya3KAmiqPKZ3mSNAaXFo7rXO96o+HtYWrlbm8yOOJmAR5bO6bpolNu+WttVDoOvUbdJU1wIBFEHcEb7KN85coNzWB7KbkRg9m6yL2NMcR0FmwRuDv5grL5hjlL6cv8AiSoobyZzc57zg5ZP4lhc0Gtn6B3gXAkF4p111AvzUyVS7TljcbqiIi6kREQEREBERB4MzgUEsjZJI2uc0UDVbetdfHr5leqHGYwUxrWj0AC2ogIiICIiAtc47p9lsXwhBXPPGC0twjtvnQtPsbtTTK4LG4HZRX4ivEcWKfy5sR+wcf8ABTtwsEKZ5q77Yr3jcLI7AAUQmzHB2yn3MfDbJ2ULyuG0TsrQ1Y+Y++pUu4FxlwIFqJRQUu1wyOiEHUfN+F4tHMwHs8wBkgHy9qDWrwAPyO86MvVT9V1zjCHYDnGgYnMkaTfiezI26WJDv6KbcB4h2+LDNtb42ONChqIGr+dqJxbF5c4y/T1vgafBaXYjh8riF6kVIeMvmHg138lrlzDpLZInFpBBFB4IOxBHiF0EQQnA4u3AlEOvViOI0azT8Zxd8rtVXFuKNmq+80ilDmhzSC0gEEEEEHoQR1C0ZfDYpRUkbHj+00FZYeDHE3TExrG+TRQ+ymTSrd/lC/ihy4HY5zIu5LCdbixoBc0uYC8kUbYBqB8KP0knKvGzl4rJnANfu14G4D2mjXodnD0cF1ZIw4FrgCCCCCLBB6gjxC8fCODQ4sZigbpYXOdVk7u8r8Nht6JrnbvdvHVe5ERUgREQEREBERAREQEREBERAREQQT4ls1jFi06g7LivettLgQD6gu9q9lO1Afipqb+EkAJDJu0JuqLG6he/Sg4+zSp602onurTKeifbz5mGHj1UU4pwI70FNFhJEHdQrZq0fwwg9F1+F8J1KRZ3BWEEiwVlg8K0AboOXxbg+rHkj7x1RyNodTbDsPVef4czPkwGd7drnt2FMonWA0VsAH6a8NJUrkjFG/I/alDvhZOTjSB3XVE8dANDoI2t6eNM3UX3RpJvC/SXdo4dRfss45wfdbFqkxwd+h8wrZtqLza3N67jzW6OUO6IM0REBERAREQEREBERAREQEREBERAREQEREEQ+JeO92K1zGPeWvIpjXPIDmObdNBJ72kV5EqVwXpbYo0LHka6LYi5rnarluSCIi6lqyPlWxvQLGUbFfY3WAgyXE5W5ZbgskYHl+p5cCRWmMANYz6AdV20TTu7rQiIjgtEkJ6tW9EGqGa9jsVtXyl9QEREBERAREQEREBERAREQEREBERAREQEREBERB8IWnGPUeRW9aGmpCPMIN6IiAiIgIiICIiAiIgIiICIiAiIgIiICIiAiIgIiICIiAiIgIiICxMe4PkviIM0REBERAREQEREBERAREQf/9k="/>
          <p:cNvSpPr>
            <a:spLocks noChangeAspect="1" noChangeArrowheads="1"/>
          </p:cNvSpPr>
          <p:nvPr/>
        </p:nvSpPr>
        <p:spPr bwMode="auto">
          <a:xfrm>
            <a:off x="26543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10" descr="data:image/jpeg;base64,/9j/4AAQSkZJRgABAQAAAQABAAD/2wCEAAkGBhIREBMQERQQFRMWFRMUFRcUFBAQFhUSFhQWFhgVFxkXGyYfGBojGhUVHzAgIycpLC0sFR4xNzAsNSYrLCkBCQoKDgwOGg8PGiklHyQtLCktNSwsKSwpKiwsLCwsLCwsLCwsLCkpKiwsLCwpKSwsLCwsLCwpLCwsKSwsLCksKv/AABEIAMgA/AMBIgACEQEDEQH/xAAcAAEAAgMBAQEAAAAAAAAAAAAABgcCAwUEAQj/xAA/EAABBAECAwYEAgcHBAMAAAABAAIDEQQSIQUGMRMiQVFhcQcygZEUUiMzQnKCobFiksHR4fDxFSSzwmN0o//EABkBAQEBAQEBAAAAAAAAAAAAAAACAwEEBf/EACgRAQEAAgEDBAEDBQAAAAAAAAABAhEhAxIxIjJBgXETUWEEkbHR8f/aAAwDAQACEQMRAD8AvFERAREQEREBERARF8JQfUXMn5nxGGnZEAPl2jCf5FejD4vBMailiefJj2OI+gNrm4723zp60RF1wREQEREBERAREQEREBERAREQEREBERAREQEREBERAREQczmLjrMPHfkPBOnZrR1c89G+nv5AqiOY+dMnMee2edF7RssMA8qHX3NlWh8WInnGiI+QSHV7lh0k/Zw+qpyTG3tYZ5c6ezpYejunl7+GR3W211sDv0UsbyuXAOFtcKLS0lpB2PzDdv8AyoPj5zonhwJoeFkfb+tKW8J50jAAc4AVp8arfr91U1UZXKJLytzvLBM3DznF7XENjmd8zXnoyXzB8H/e+oshfnjj/Mgnka2MaiSN2i6ry9OiuvlLjjcnHidqaZAwCQBwLmuFDvDqFUvOmeWPHc7iIuTzHzNDgxskm1U94YA0AmyCSaJGwAJKq3TOS26jrIsIZQ5oc3cEAg+YO4P2Wa64IiICIiAiIgIiICIiAiIgIiICIiAiIgIiICIubx7mCHDiMs7gBvQ6ucQLpo8T/TxoJ4JNtnG+EtyoJIH7B4q/Frhu1w9iAVQ/F+ByY0jopAdTTR/zHm09QVM5eaeLZB/FwRSx4p2ja1kUl/23626nNP5m7DwPidEnNEWYBFxFoglHdZkRAuZ+7I02QPqR7LzdWy/n/L6H9PLj55n8eYrqeHZc3Jj2pWFxbkTKZ3ms7aMi2yQHtWuB8aG/++q48XJOXIdLcecn1jewf3ngAfdRMrOLK1y6WOXMyiM8NaacB7nrZA8Pa1JOW+YGY8kLor7YPYXO3A0WQ9h8wQQP92pfwX4UzxwO1mPtHG+zvwrf9J0DunSxvV+Ij0nwzyn5GlsMzBqouIa0D11XX1Fq+d70z9FmplOFn8X+JeHjuDCZZTtq7FgkDL3GokjffoLKhHOnEDxCd80RvEx2QAOojXJLI1p67g70Qd/0Xqo9mYkuFka2t16HEU8EA1t3vW7P1Uq5eZ23BuIF2jtTKZywbECNsUjdvI9m7f3Xe7vljO9OdLKWfwsDk2fXgY99RGGH+Aln/qu0ohyNxNrMeGB3VwyXt9mPYSP/ANCfopbrF1Yurrxrz/mPutsLvGPN1ZrO/lkiIqZiIiAiIgIiICIiAiIgIiICIiAiIgIi4XNXNLMNgbRfPJ3YYmguL3nYWBuG2Rv9t1y3TslvEa+bucYcGPenyuBLIwa6ftuP7LB5/QWo3y3ytNnyt4hxK3DZ0MJBAI6tLmn5WeIZ49XX4/OVuQ55ZjmcUp0hOrsyWu1PB2LtJLQxoA0sG3n5GxlElyu8mtswmsfuvgC4PMPJ0GWLoRy+EjQDfo9vR499/Ihd9FdkvFZ45XG7inXZWbweUNoNjJ6HU7Gl9WE7sefLY/vBWHwDnCDK0j9XI4WGPI389Dujx7b7bgLs5eJHKx0crWPY4U5rgHNI9QeqozmLi2Pi5UkOM1kmKCDofKXtMgrUYXAamaSRuSbLTRrZZauHjw37ser7pq/uvhNKqrl74q6aZKXPZQHfIErPTV8sg9XaT5klWBgc1YkzS9k0Y0gucHns3NAFklr6IHr0WkylZZdPLFEPidw9ks2LjxtAnnfRe0uB0NLW94A04d4mzuAw7hQbMgm4Vkvj0tMr2Pbq1l7HREFuwaQfHdrvEArr88c+RvyHTYj9Zji7ON4Dmhr33qlBcALAJA9aIUEg4y8SfiAbdsbNE6vze9+awvNtj04cSY11sHm/KgdC4OY4Q6tAcwAaXANc1xbRINAdeoU0Hxajlkx5jDJE6NxD6Ila6J7aeBVOuwwjbq0KsYZrPSzZJFk6rG4/1Uk4HwCeRpkhoFgJJc/RQ2ojcb+i5uziL7JlzV5cH47BlR9pBIx7R1qwW+jmmi0+4WGNzBFLIWQkyBt65G/qmULov6Od6Nv1pfniR74XHS498UaLgHNO5Y7fvC/A9aU2zviBEOHR4zG9jq1MlA6GPYkDxL33uf3vMLT9RhejpJeK/FqKOYRwRGVgPek16A4DYmMUdQ/tGgfbdTrFyWyRskYba9rXtPm1wBB+xVKcL47gHAmgaXjJlZRdIzQHfpIyyON29NABNGrNlW3yof8AsMT/AOvB/wCJqrC2+UdTHGTh1URFoxEREBERAREQEREBERARF5OKcSZjwvnkNMYLPqfAD1JofVPBJt4eZ+Y24cQdRfK86IoxuXyeA9ul+4AskBeLlvlcskOblntMuQAkmtMQqgyMdBQ2v1O+5J0cq8Ndkv8A+p5TR2r/ANQzeooqoVfibJvyN7WVLVE9XNa5Xt9M+xYySABZLy57e6rZPPPxlreqwj5gjPUhRDjk5aSovk8XMdne/IdT6J/JOUs+JHNlRDExy4yy0CG9SHHSIx6uO3tt+0u3wDkbHgw240sccjnC5XOaDqkI3ondoHQVVADx3VWcvTGTMGVJvoNt8R2lUPo0dPWvJXJwbiolaAeqzwm/VW2d7Z2T7/KoedeTZOHTCeEuMBd3HGnaHVXZvB2IPQE7O6H16PL3CcLisZiDnY2S23OibodE7p342vBIbYFtaRVnwKtvLxWSMdG9rXMcCHNcA4EHqCCql555AZgtOXjzaGBw0xuc4PDydhE8buPU0dwAe8uZY65Xh1N8b1UU4xw2cROJa6THic+PUxn6IPJA+YfmJbV+YXMz+DvhaHAAtIYSQKB1Dz9P8FMcfC4u7GPD/wANL2RIkJdGxpI1CQ/pLAJJA2NnwWJ5M4jI4NbjuDf/AJHsjbVVvZ8vIErLWU1JHp3jd91iI8D4g3Hk7QNaTfdsBwI8bBBX2fjEg1EE2SOhIFnpfpfh0XtyOF9jM7HlLNUWvaO5BK8mxRppa2iAOptp+nJzcjtJNRc5w1FxcfENC5dWuS2Y8MnYRf3ju8mz6k9Vrk4XpNm12eBOjlLgXOYatltu/Xr02PS+ikv4GGZlvbpkZTZABpBaQA2Q/wCJ912Wx3txs2gbotqo19P9+Ct34V84a2DDyHgSMpkBca1sF9wX1c2unUivIqD5vDhEHNod090jcObZ1b+lClyM6eg4xEh1tewj5muDg4EnzBFqplpnnhLH6XRVjwTnDiGMI5OINkfA8sBkLIg1rZK0va+PZwqzR8PWgbOBW0y28mWHaIiKkCIiAiIgIiIC15EWppbqc2xVtoOHsSDRWxEEEzuUM+M/9vmTuZ+UyPD69C6wf5LdhclRyEOzH5sxG+md5LL9m+H13U1RR2YtP1Mv3YNeOgr+izXyl80K2bJYSx6hSyS0EQ47wg7mlWHGwTN2TRuNvrVl1flAIHqXUrx4xkRxwSSyEBrGlxJ9B0+p2+qgXKfKZkx/xU4HazOdIdqphoNb6Du2B5EKM53elr0727yQ/FjMQAbdD/dqZcq8XOoArqDlBtrz53KcjO9FstGSUcYlyTjl2GYe16gSte5pHiBpIo/dRrgPA5MjJbl8RmbJLEf0ULWlkUTvzUervX2NmhXt4Nxzsf0cx3Ug7OOXvCr8x1U6dmWmziGcyCJ80hpjGl7j12Av6n0VOScZ4lxrIdDCTHF4sa4xsjYTX6Rw3cfTxN0KupZ8WMl8XD9JunSxtLvSnOAPpqa37LZ8H+HCPAEtU6d733XWNp0MF+IGlx/iJ8VN5ummOscduVL8FiOzLMm3UBIXsJG11oAdsBfQ/deTmX4QsgxHzQyPe6KMue0tb3+vaPHiKZ0G/wAnXdW4vhF7LvZD9XJ+YeFYcrJg43pAAbvY0k2Kr9nr91IszP1DVfe3B8LZt3SOmx/qtvMvCPweVNADpY1zHxC6BhfZF34NNt266VwJ5u9Q233J/wA/JeXKW5PbhcZjw3ZXECLZZ06dPTwo7ff+i5McnzDbzH0/5P8AJMp51EHzdvZ1HZpFjoAAfDzPovJJIW9CQdwaJ3aSCQfTYLXHHhjnlyu/k4N4jwaTFcQXND4QTvWwfGfYHT/cXQ+GfMLsjG7CU/psemOB+YsFhrvcUWn1b6qB/C/jOS10sWGzHkLg2R7JHOEmkOLe6ba01Yv94Lof9Ufh8UblSQPx+0dUzXWWua/aRzXbAi9L/HcHfdO7Wqns7t6/K30WEUocA5pBaRYIIIIPiCOoWa3eUREQEREBERAREQEREBERARFpzMtkUbpZHBrGgucT4AIIn8Rp9bcfBYRryZmNcB8wha4Ev9KdoP0NKVQ44jY1jQNLWhrR5NaKA+wUF5Lw5s3Mk4nktkDWksxg7ut098EgeTQavxLnHqNrCUY88tM+NYtDZWg77FbNQI6hfXxg9QvHNwsH5SQfdWzRnmng7T3waIXEwuaDEdNnZdrjvD5Wg24kKu+K6gV0SbnvmsTYRia6nOczcCz3bd/6hTblXMDsaIUABHHQ2AHcHStlR2YS4UT0s+9NOw9VI+E8xSsYxocflb/QLOe6tLPRF0GUDxCwGSD0BKivLnEtdazf1UuZVbK2aG/Ejk/8XEMhj9EsDXu6Eh8YGosNbg2Nj6keNil+FY8kzmxR058jqDRQce7djVtpoG+94eC/TbhYoqgOZ+EO4dlCPdvZPMuPIL70OrUzcftMNtP+RF55z5b9K/Dz8K5AysySdkRhBhJa8vcWguc9zQ1ulpB/V+3RTnln4Lwsik/HU+aRrmjs3O0wjanNJAuTxsivCjvfU+EOIRhyyu3dLO8n+ENbX94PP1U6IXcZwnqZeqqL5A4e7F483H1XodkRE9NTWxSEWPC9IPpStbnfghysRzWDVIwiRg/M5vVv8TS4e5ChPJPDxPxzMy/2Y5cjSfMlxiH8g9Wqk9UsMrccpVN8sz5cMD8jDkLmxuuaB4LgGmyH6fAEAgkUQWG7G6srljmiPNiDm919d5hIJHhYI+Zvr96XJmx24XFRM1oEWW3Q+ttM7XbO/i1D6lxX3mHke3DL4eW4+W0lwI2ZJq2cHNoiz51v4+YnGWeF52Zc35S9FG+U+cW5dxStMOUy+0hdqBoV3m2BY3G3Ue1EyRaS7YWWXVERF1wREQEREBERAREQFApy7i+WYw+sKB3eALx27wQdi0ix03vYEHqe70+duaWwxuxozqyJGloDd9Id3bP9rrQ89zsCtvKWPFi40cOtr5GglxZbrc86nAeYB2HoAs76rr4+Wsnbj3fPx/tIoYWsaGMAa1oDWgCgABQAHgKWa1Ryl3gR77LZS0ZPq1vmAWdL7SCP8bgmmFMbQ9VEM3lSQWXKz1ozIQ5pvyQUNzBgiPTfjq8augNv5rXjsprf3W/0C63P+OS5gFi3ll+Hf2+9A9FmeDODehH+mynH3Vrl7I28M4g5nQqX8I5gkNDqoKyFzXdDSk/BchratWyTzG4lqHeC4nxCwYJ8CZ0jQ4xt1sP7TXWB3T69K8bXtxOKxbbhb+KYTMrGmhBA7SN7AetEjY/Q0fopvh3G6u1d8mccm4blOx81pjxsk9tDId2Me8A/N+UgtB/KRfQ2rA5l5gbjQWzvTSd3HY0F5kkI2Ia3ctHzE+Q8yL4PIjvxGG7FyWxyPxpHQvY8NkADSQ2r2Nd5oI8GKVYeJHC1rGRtY1t6Q0bCzZrysrk8cLy13cuXyVy3+Dx6cKkfRdZBIq6BI2LrLnGvF5ralIVg2UHxWa7JrhFtt3XN5h4QMnHfF0d8zD+WQdD7dQfQlaeVuMHIxwX7SsJjladiJGmjY9av7+S7CjHFMf8AB5Qzm/qZKZlC6DegbP8ASgD6b+am8Xa8fVO3+z7zdya3KAmiqPKZ3mSNAaXFo7rXO96o+HtYWrlbm8yOOJmAR5bO6bpolNu+WttVDoOvUbdJU1wIBFEHcEb7KN85coNzWB7KbkRg9m6yL2NMcR0FmwRuDv5grL5hjlL6cv8AiSoobyZzc57zg5ZP4lhc0Gtn6B3gXAkF4p111AvzUyVS7TljcbqiIi6kREQEREBERB4MzgUEsjZJI2uc0UDVbetdfHr5leqHGYwUxrWj0AC2ogIiICIiAtc47p9lsXwhBXPPGC0twjtvnQtPsbtTTK4LG4HZRX4ivEcWKfy5sR+wcf8ABTtwsEKZ5q77Yr3jcLI7AAUQmzHB2yn3MfDbJ2ULyuG0TsrQ1Y+Y++pUu4FxlwIFqJRQUu1wyOiEHUfN+F4tHMwHs8wBkgHy9qDWrwAPyO86MvVT9V1zjCHYDnGgYnMkaTfiezI26WJDv6KbcB4h2+LDNtb42ONChqIGr+dqJxbF5c4y/T1vgafBaXYjh8riF6kVIeMvmHg138lrlzDpLZInFpBBFB4IOxBHiF0EQQnA4u3AlEOvViOI0azT8Zxd8rtVXFuKNmq+80ilDmhzSC0gEEEEEHoQR1C0ZfDYpRUkbHj+00FZYeDHE3TExrG+TRQ+ymTSrd/lC/ihy4HY5zIu5LCdbixoBc0uYC8kUbYBqB8KP0knKvGzl4rJnANfu14G4D2mjXodnD0cF1ZIw4FrgCCCCCLBB6gjxC8fCODQ4sZigbpYXOdVk7u8r8Nht6JrnbvdvHVe5ERUgREQEREBERAREQEREBERAREQQT4ls1jFi06g7LivettLgQD6gu9q9lO1Afipqb+EkAJDJu0JuqLG6he/Sg4+zSp602onurTKeifbz5mGHj1UU4pwI70FNFhJEHdQrZq0fwwg9F1+F8J1KRZ3BWEEiwVlg8K0AboOXxbg+rHkj7x1RyNodTbDsPVef4czPkwGd7drnt2FMonWA0VsAH6a8NJUrkjFG/I/alDvhZOTjSB3XVE8dANDoI2t6eNM3UX3RpJvC/SXdo4dRfss45wfdbFqkxwd+h8wrZtqLza3N67jzW6OUO6IM0REBERAREQEREBERAREQEREBERAREQEREEQ+JeO92K1zGPeWvIpjXPIDmObdNBJ72kV5EqVwXpbYo0LHka6LYi5rnarluSCIi6lqyPlWxvQLGUbFfY3WAgyXE5W5ZbgskYHl+p5cCRWmMANYz6AdV20TTu7rQiIjgtEkJ6tW9EGqGa9jsVtXyl9QEREBERAREQEREBERAREQEREBERAREQEREBERB8IWnGPUeRW9aGmpCPMIN6IiAiIgIiICIiAiIgIiICIiAiIgIiICIiAiIgIiICIiAiIgIiICxMe4PkviIM0REBERAREQEREBERAREQ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Rectangle 5"/>
          <p:cNvSpPr/>
          <p:nvPr/>
        </p:nvSpPr>
        <p:spPr>
          <a:xfrm>
            <a:off x="2194560" y="4343400"/>
            <a:ext cx="5074920" cy="140208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3"/>
          <p:cNvSpPr txBox="1">
            <a:spLocks noChangeArrowheads="1"/>
          </p:cNvSpPr>
          <p:nvPr/>
        </p:nvSpPr>
        <p:spPr bwMode="auto">
          <a:xfrm>
            <a:off x="265430" y="4310546"/>
            <a:ext cx="8495366" cy="229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800" dirty="0" smtClean="0"/>
              <a:t>Something to think about:</a:t>
            </a:r>
          </a:p>
          <a:p>
            <a:pPr eaLnBrk="1" hangingPunct="1"/>
            <a:r>
              <a:rPr lang="en-US" sz="2800" dirty="0" smtClean="0"/>
              <a:t>When you “blow a fuse” in your house and the lights go off, what has happened, and why?</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60337"/>
            <a:ext cx="695831" cy="1046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4796" y="1024128"/>
            <a:ext cx="2286000" cy="2269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6052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76200" y="373380"/>
            <a:ext cx="8229600" cy="504825"/>
          </a:xfrm>
        </p:spPr>
        <p:txBody>
          <a:bodyPr/>
          <a:lstStyle/>
          <a:p>
            <a:pPr algn="l" eaLnBrk="1" hangingPunct="1"/>
            <a:r>
              <a:rPr lang="en-US" sz="3200" dirty="0" smtClean="0">
                <a:solidFill>
                  <a:schemeClr val="tx1"/>
                </a:solidFill>
              </a:rPr>
              <a:t>Discovering Electricity: Experiment 2</a:t>
            </a:r>
          </a:p>
        </p:txBody>
      </p:sp>
      <p:sp>
        <p:nvSpPr>
          <p:cNvPr id="22531" name="Text Box 3"/>
          <p:cNvSpPr txBox="1">
            <a:spLocks noChangeArrowheads="1"/>
          </p:cNvSpPr>
          <p:nvPr/>
        </p:nvSpPr>
        <p:spPr bwMode="auto">
          <a:xfrm>
            <a:off x="4032250" y="1143000"/>
            <a:ext cx="4984750" cy="3573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31800" indent="-4318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sz="2600" dirty="0"/>
              <a:t>Rub both </a:t>
            </a:r>
            <a:r>
              <a:rPr lang="en-US" sz="2600" dirty="0" smtClean="0"/>
              <a:t>plastic (or amber!) </a:t>
            </a:r>
            <a:r>
              <a:rPr lang="en-US" sz="2600" dirty="0"/>
              <a:t>rods </a:t>
            </a:r>
            <a:r>
              <a:rPr lang="en-US" sz="2600" dirty="0" smtClean="0"/>
              <a:t>with wool or fur.</a:t>
            </a:r>
            <a:endParaRPr lang="en-US" sz="2600" dirty="0"/>
          </a:p>
          <a:p>
            <a:pPr eaLnBrk="1" hangingPunct="1">
              <a:spcBef>
                <a:spcPct val="15000"/>
              </a:spcBef>
              <a:spcAft>
                <a:spcPct val="15000"/>
              </a:spcAft>
              <a:buClr>
                <a:srgbClr val="93001B"/>
              </a:buClr>
              <a:buFont typeface="Wingdings" pitchFamily="84" charset="2"/>
              <a:buChar char="§"/>
            </a:pPr>
            <a:r>
              <a:rPr lang="en-US" sz="2600" dirty="0"/>
              <a:t>Now the hanging rod tries to move away from the handheld rod when you bring the two close together.</a:t>
            </a:r>
          </a:p>
          <a:p>
            <a:pPr eaLnBrk="1" hangingPunct="1">
              <a:spcBef>
                <a:spcPct val="20000"/>
              </a:spcBef>
              <a:spcAft>
                <a:spcPct val="20000"/>
              </a:spcAft>
              <a:buClr>
                <a:srgbClr val="93001B"/>
              </a:buClr>
              <a:buFont typeface="Wingdings" pitchFamily="84" charset="2"/>
              <a:buChar char="§"/>
            </a:pPr>
            <a:r>
              <a:rPr lang="en-US" sz="2600" dirty="0"/>
              <a:t>Two glass rods rubbed with silk also repel each other.</a:t>
            </a:r>
          </a:p>
        </p:txBody>
      </p:sp>
      <p:sp>
        <p:nvSpPr>
          <p:cNvPr id="22532" name="Text Box 3"/>
          <p:cNvSpPr txBox="1">
            <a:spLocks noChangeArrowheads="1"/>
          </p:cNvSpPr>
          <p:nvPr/>
        </p:nvSpPr>
        <p:spPr bwMode="auto">
          <a:xfrm>
            <a:off x="76200" y="5181600"/>
            <a:ext cx="87630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FF0000"/>
              </a:buClr>
            </a:pPr>
            <a:r>
              <a:rPr lang="en-US" sz="2600" dirty="0"/>
              <a:t>There is a </a:t>
            </a:r>
            <a:r>
              <a:rPr lang="en-US" sz="2600" i="1" dirty="0"/>
              <a:t>long-range repulsive force</a:t>
            </a:r>
            <a:r>
              <a:rPr lang="en-US" sz="2600" dirty="0"/>
              <a:t>, requiring no contact, between two identical objects that have been charged in the </a:t>
            </a:r>
            <a:r>
              <a:rPr lang="en-US" sz="2600" i="1" dirty="0"/>
              <a:t>same </a:t>
            </a:r>
            <a:r>
              <a:rPr lang="en-US" sz="2600" dirty="0"/>
              <a:t>way.</a:t>
            </a:r>
            <a:endParaRPr lang="en-US" sz="2600" b="1" dirty="0"/>
          </a:p>
        </p:txBody>
      </p:sp>
      <p:pic>
        <p:nvPicPr>
          <p:cNvPr id="22533" name="Picture 6" descr="Figure_UNTBL25_1_2"/>
          <p:cNvPicPr>
            <a:picLocks noChangeAspect="1" noChangeArrowheads="1"/>
          </p:cNvPicPr>
          <p:nvPr/>
        </p:nvPicPr>
        <p:blipFill>
          <a:blip r:embed="rId2">
            <a:extLst>
              <a:ext uri="{28A0092B-C50C-407E-A947-70E740481C1C}">
                <a14:useLocalDpi xmlns:a14="http://schemas.microsoft.com/office/drawing/2010/main" val="0"/>
              </a:ext>
            </a:extLst>
          </a:blip>
          <a:srcRect t="6171" b="40620"/>
          <a:stretch>
            <a:fillRect/>
          </a:stretch>
        </p:blipFill>
        <p:spPr bwMode="auto">
          <a:xfrm>
            <a:off x="457200" y="1192213"/>
            <a:ext cx="35750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482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76200" y="358140"/>
            <a:ext cx="8229600" cy="517525"/>
          </a:xfrm>
        </p:spPr>
        <p:txBody>
          <a:bodyPr/>
          <a:lstStyle/>
          <a:p>
            <a:pPr algn="l" eaLnBrk="1" hangingPunct="1"/>
            <a:r>
              <a:rPr lang="en-US" sz="3200" dirty="0" smtClean="0">
                <a:solidFill>
                  <a:schemeClr val="tx1"/>
                </a:solidFill>
              </a:rPr>
              <a:t>Discovering Electricity: Experiment 3</a:t>
            </a:r>
          </a:p>
        </p:txBody>
      </p:sp>
      <p:sp>
        <p:nvSpPr>
          <p:cNvPr id="23555" name="Text Box 3"/>
          <p:cNvSpPr txBox="1">
            <a:spLocks noChangeArrowheads="1"/>
          </p:cNvSpPr>
          <p:nvPr/>
        </p:nvSpPr>
        <p:spPr bwMode="auto">
          <a:xfrm>
            <a:off x="4356100" y="1260475"/>
            <a:ext cx="4329113"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31800" indent="-431800">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sz="2600" dirty="0"/>
              <a:t>Bring a glass rod that has been rubbed with silk close to a hanging plastic rod that has been rubbed with wool.</a:t>
            </a:r>
          </a:p>
          <a:p>
            <a:pPr eaLnBrk="1" hangingPunct="1">
              <a:spcBef>
                <a:spcPct val="20000"/>
              </a:spcBef>
              <a:spcAft>
                <a:spcPct val="20000"/>
              </a:spcAft>
              <a:buClr>
                <a:srgbClr val="93001B"/>
              </a:buClr>
              <a:buFont typeface="Wingdings" pitchFamily="84" charset="2"/>
              <a:buChar char="§"/>
            </a:pPr>
            <a:r>
              <a:rPr lang="en-US" sz="2600" dirty="0"/>
              <a:t>These two rods </a:t>
            </a:r>
            <a:r>
              <a:rPr lang="en-US" sz="2600" i="1" dirty="0"/>
              <a:t>attract </a:t>
            </a:r>
            <a:r>
              <a:rPr lang="en-US" sz="2600" dirty="0"/>
              <a:t>each other.</a:t>
            </a:r>
          </a:p>
        </p:txBody>
      </p:sp>
      <p:sp>
        <p:nvSpPr>
          <p:cNvPr id="23556" name="Text Box 3"/>
          <p:cNvSpPr txBox="1">
            <a:spLocks noChangeArrowheads="1"/>
          </p:cNvSpPr>
          <p:nvPr/>
        </p:nvSpPr>
        <p:spPr bwMode="auto">
          <a:xfrm>
            <a:off x="76200" y="4953000"/>
            <a:ext cx="8915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FF0000"/>
              </a:buClr>
            </a:pPr>
            <a:r>
              <a:rPr lang="en-US" sz="2600" dirty="0"/>
              <a:t>These particular two types of rods are different materials, charged in a somewhat different way, and they </a:t>
            </a:r>
            <a:r>
              <a:rPr lang="en-US" sz="2600" i="1" dirty="0"/>
              <a:t>attract </a:t>
            </a:r>
            <a:r>
              <a:rPr lang="en-US" sz="2600" dirty="0"/>
              <a:t>each other rather than repel. </a:t>
            </a:r>
            <a:endParaRPr lang="en-US" sz="2600" b="1" dirty="0"/>
          </a:p>
        </p:txBody>
      </p:sp>
      <p:pic>
        <p:nvPicPr>
          <p:cNvPr id="23557" name="Picture 6" descr="Figure_UNTBL25_1_3"/>
          <p:cNvPicPr>
            <a:picLocks noChangeAspect="1" noChangeArrowheads="1"/>
          </p:cNvPicPr>
          <p:nvPr/>
        </p:nvPicPr>
        <p:blipFill>
          <a:blip r:embed="rId2">
            <a:extLst>
              <a:ext uri="{28A0092B-C50C-407E-A947-70E740481C1C}">
                <a14:useLocalDpi xmlns:a14="http://schemas.microsoft.com/office/drawing/2010/main" val="0"/>
              </a:ext>
            </a:extLst>
          </a:blip>
          <a:srcRect t="6360" b="34340"/>
          <a:stretch>
            <a:fillRect/>
          </a:stretch>
        </p:blipFill>
        <p:spPr bwMode="auto">
          <a:xfrm>
            <a:off x="446088" y="1219200"/>
            <a:ext cx="3565525"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221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22_01_Figure"/>
          <p:cNvPicPr>
            <a:picLocks noChangeAspect="1" noChangeArrowheads="1"/>
          </p:cNvPicPr>
          <p:nvPr/>
        </p:nvPicPr>
        <p:blipFill>
          <a:blip r:embed="rId2">
            <a:extLst>
              <a:ext uri="{28A0092B-C50C-407E-A947-70E740481C1C}">
                <a14:useLocalDpi xmlns:a14="http://schemas.microsoft.com/office/drawing/2010/main" val="0"/>
              </a:ext>
            </a:extLst>
          </a:blip>
          <a:srcRect b="5644"/>
          <a:stretch>
            <a:fillRect/>
          </a:stretch>
        </p:blipFill>
        <p:spPr bwMode="auto">
          <a:xfrm>
            <a:off x="296863" y="4151313"/>
            <a:ext cx="8548687" cy="2335212"/>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a:xfrm>
            <a:off x="456406" y="160338"/>
            <a:ext cx="8229600" cy="735012"/>
          </a:xfrm>
        </p:spPr>
        <p:txBody>
          <a:bodyPr/>
          <a:lstStyle/>
          <a:p>
            <a:r>
              <a:rPr lang="en-US" dirty="0" smtClean="0"/>
              <a:t>Electric Force</a:t>
            </a:r>
          </a:p>
        </p:txBody>
      </p:sp>
      <p:sp>
        <p:nvSpPr>
          <p:cNvPr id="8195" name="Rectangle 3"/>
          <p:cNvSpPr>
            <a:spLocks noGrp="1" noChangeArrowheads="1"/>
          </p:cNvSpPr>
          <p:nvPr>
            <p:ph type="body" idx="1"/>
          </p:nvPr>
        </p:nvSpPr>
        <p:spPr>
          <a:xfrm>
            <a:off x="456406" y="1009650"/>
            <a:ext cx="8229600" cy="4525963"/>
          </a:xfrm>
        </p:spPr>
        <p:txBody>
          <a:bodyPr/>
          <a:lstStyle/>
          <a:p>
            <a:r>
              <a:rPr lang="en-US" dirty="0" smtClean="0"/>
              <a:t>When two objects have electric charges, there is a long-range force between them called the </a:t>
            </a:r>
            <a:r>
              <a:rPr lang="en-US" b="1" dirty="0" smtClean="0"/>
              <a:t>electric force</a:t>
            </a:r>
            <a:r>
              <a:rPr lang="en-US" dirty="0" smtClean="0"/>
              <a:t>.</a:t>
            </a:r>
          </a:p>
          <a:p>
            <a:r>
              <a:rPr lang="en-US" dirty="0" smtClean="0"/>
              <a:t>The rule for the electric force is:</a:t>
            </a:r>
          </a:p>
          <a:p>
            <a:pPr marL="0" indent="0" algn="ctr">
              <a:buNone/>
            </a:pPr>
            <a:r>
              <a:rPr lang="en-US" sz="2800" dirty="0" smtClean="0"/>
              <a:t>Opposite charges attract one another; </a:t>
            </a:r>
          </a:p>
          <a:p>
            <a:pPr marL="0" indent="0" algn="ctr">
              <a:buNone/>
            </a:pPr>
            <a:r>
              <a:rPr lang="en-US" sz="2800" dirty="0" smtClean="0"/>
              <a:t>	like charges repel.</a:t>
            </a:r>
          </a:p>
          <a:p>
            <a:endParaRPr lang="en-US" dirty="0" smtClean="0"/>
          </a:p>
          <a:p>
            <a:endParaRPr lang="en-US" dirty="0" smtClean="0"/>
          </a:p>
          <a:p>
            <a:endParaRPr lang="en-US" dirty="0" smtClean="0"/>
          </a:p>
          <a:p>
            <a:endParaRPr lang="en-US" dirty="0" smtClean="0"/>
          </a:p>
          <a:p>
            <a:endParaRPr lang="en-US"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3" name="Picture 7" descr="22_02_Figure"/>
          <p:cNvPicPr>
            <a:picLocks noChangeAspect="1" noChangeArrowheads="1"/>
          </p:cNvPicPr>
          <p:nvPr/>
        </p:nvPicPr>
        <p:blipFill>
          <a:blip r:embed="rId2" cstate="print">
            <a:extLst>
              <a:ext uri="{28A0092B-C50C-407E-A947-70E740481C1C}">
                <a14:useLocalDpi xmlns:a14="http://schemas.microsoft.com/office/drawing/2010/main" val="0"/>
              </a:ext>
            </a:extLst>
          </a:blip>
          <a:srcRect b="2411"/>
          <a:stretch>
            <a:fillRect/>
          </a:stretch>
        </p:blipFill>
        <p:spPr bwMode="auto">
          <a:xfrm>
            <a:off x="5133975" y="3341688"/>
            <a:ext cx="3806825" cy="3359150"/>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p:nvPr>
        </p:nvSpPr>
        <p:spPr/>
        <p:txBody>
          <a:bodyPr/>
          <a:lstStyle/>
          <a:p>
            <a:r>
              <a:rPr lang="en-US" dirty="0" smtClean="0"/>
              <a:t>20</a:t>
            </a:r>
            <a:r>
              <a:rPr lang="en-US" baseline="30000" dirty="0" smtClean="0"/>
              <a:t>th</a:t>
            </a:r>
            <a:r>
              <a:rPr lang="en-US" dirty="0" smtClean="0"/>
              <a:t> Century Discovery: </a:t>
            </a:r>
            <a:br>
              <a:rPr lang="en-US" dirty="0" smtClean="0"/>
            </a:br>
            <a:r>
              <a:rPr lang="en-US" dirty="0" smtClean="0"/>
              <a:t>Atomic Structure</a:t>
            </a:r>
          </a:p>
        </p:txBody>
      </p:sp>
      <p:sp>
        <p:nvSpPr>
          <p:cNvPr id="9219" name="Rectangle 3"/>
          <p:cNvSpPr>
            <a:spLocks noGrp="1" noChangeArrowheads="1"/>
          </p:cNvSpPr>
          <p:nvPr>
            <p:ph type="body" idx="1"/>
          </p:nvPr>
        </p:nvSpPr>
        <p:spPr>
          <a:xfrm>
            <a:off x="457200" y="1447800"/>
            <a:ext cx="8229600" cy="5067300"/>
          </a:xfrm>
        </p:spPr>
        <p:txBody>
          <a:bodyPr/>
          <a:lstStyle/>
          <a:p>
            <a:pPr>
              <a:lnSpc>
                <a:spcPct val="90000"/>
              </a:lnSpc>
              <a:buFontTx/>
              <a:buNone/>
            </a:pPr>
            <a:r>
              <a:rPr lang="en-US" dirty="0" smtClean="0"/>
              <a:t>Protons</a:t>
            </a:r>
          </a:p>
          <a:p>
            <a:pPr>
              <a:lnSpc>
                <a:spcPct val="90000"/>
              </a:lnSpc>
            </a:pPr>
            <a:r>
              <a:rPr lang="en-US" sz="2800" dirty="0" smtClean="0"/>
              <a:t>Positive electric charges</a:t>
            </a:r>
          </a:p>
          <a:p>
            <a:pPr>
              <a:lnSpc>
                <a:spcPct val="90000"/>
              </a:lnSpc>
            </a:pPr>
            <a:r>
              <a:rPr lang="en-US" sz="2800" dirty="0" smtClean="0"/>
              <a:t>Repel positives, but attract negatives</a:t>
            </a:r>
            <a:endParaRPr lang="en-US" dirty="0" smtClean="0"/>
          </a:p>
          <a:p>
            <a:pPr>
              <a:lnSpc>
                <a:spcPct val="90000"/>
              </a:lnSpc>
              <a:buFontTx/>
              <a:buNone/>
            </a:pPr>
            <a:r>
              <a:rPr lang="en-US" dirty="0" smtClean="0"/>
              <a:t>Electrons	</a:t>
            </a:r>
          </a:p>
          <a:p>
            <a:pPr>
              <a:lnSpc>
                <a:spcPct val="90000"/>
              </a:lnSpc>
            </a:pPr>
            <a:r>
              <a:rPr lang="en-US" sz="2800" dirty="0" smtClean="0"/>
              <a:t>Negative electric charges</a:t>
            </a:r>
          </a:p>
          <a:p>
            <a:pPr>
              <a:lnSpc>
                <a:spcPct val="90000"/>
              </a:lnSpc>
            </a:pPr>
            <a:r>
              <a:rPr lang="en-US" sz="2800" dirty="0" smtClean="0"/>
              <a:t>Repel negatives, but attract </a:t>
            </a:r>
            <a:br>
              <a:rPr lang="en-US" sz="2800" dirty="0" smtClean="0"/>
            </a:br>
            <a:r>
              <a:rPr lang="en-US" sz="2800" dirty="0" smtClean="0"/>
              <a:t>positives</a:t>
            </a:r>
            <a:r>
              <a:rPr lang="en-US" sz="1800" dirty="0" smtClean="0"/>
              <a:t/>
            </a:r>
            <a:br>
              <a:rPr lang="en-US" sz="1800" dirty="0" smtClean="0"/>
            </a:br>
            <a:endParaRPr lang="en-US" sz="1800" dirty="0" smtClean="0"/>
          </a:p>
          <a:p>
            <a:pPr>
              <a:lnSpc>
                <a:spcPct val="90000"/>
              </a:lnSpc>
              <a:buFontTx/>
              <a:buNone/>
            </a:pPr>
            <a:r>
              <a:rPr lang="en-US" dirty="0" smtClean="0"/>
              <a:t>Neutrons</a:t>
            </a:r>
          </a:p>
          <a:p>
            <a:pPr>
              <a:lnSpc>
                <a:spcPct val="90000"/>
              </a:lnSpc>
            </a:pPr>
            <a:r>
              <a:rPr lang="en-US" sz="2800" dirty="0" smtClean="0"/>
              <a:t>No electric charge </a:t>
            </a:r>
          </a:p>
          <a:p>
            <a:pPr>
              <a:lnSpc>
                <a:spcPct val="90000"/>
              </a:lnSpc>
            </a:pPr>
            <a:r>
              <a:rPr lang="en-US" sz="2800" dirty="0" smtClean="0"/>
              <a:t>“neutral”</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afetyoffice.uwaterloo.ca/hse/radiation/rad_sealed/matter/graphic/at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1" y="3160294"/>
            <a:ext cx="4724400" cy="3697706"/>
          </a:xfrm>
          <a:prstGeom prst="rect">
            <a:avLst/>
          </a:prstGeom>
          <a:noFill/>
          <a:extLst>
            <a:ext uri="{909E8E84-426E-40DD-AFC4-6F175D3DCCD1}">
              <a14:hiddenFill xmlns:a14="http://schemas.microsoft.com/office/drawing/2010/main">
                <a:solidFill>
                  <a:srgbClr val="FFFFFF"/>
                </a:solidFill>
              </a14:hiddenFill>
            </a:ext>
          </a:extLst>
        </p:spPr>
      </p:pic>
      <p:sp>
        <p:nvSpPr>
          <p:cNvPr id="10243" name="Rectangle 3"/>
          <p:cNvSpPr>
            <a:spLocks noGrp="1" noChangeArrowheads="1"/>
          </p:cNvSpPr>
          <p:nvPr>
            <p:ph type="body" idx="1"/>
          </p:nvPr>
        </p:nvSpPr>
        <p:spPr>
          <a:xfrm>
            <a:off x="190500" y="264294"/>
            <a:ext cx="8839200" cy="4525963"/>
          </a:xfrm>
        </p:spPr>
        <p:txBody>
          <a:bodyPr/>
          <a:lstStyle/>
          <a:p>
            <a:pPr>
              <a:buFontTx/>
              <a:buNone/>
            </a:pPr>
            <a:r>
              <a:rPr lang="en-US" dirty="0" smtClean="0"/>
              <a:t>Fundamental facts about atoms</a:t>
            </a:r>
          </a:p>
          <a:p>
            <a:pPr>
              <a:buFontTx/>
              <a:buNone/>
            </a:pPr>
            <a:r>
              <a:rPr lang="en-US" sz="2800" dirty="0" smtClean="0"/>
              <a:t>	1. Every atom is composed of a positively charged nucleus surrounded by negatively charged electrons.</a:t>
            </a:r>
          </a:p>
          <a:p>
            <a:pPr>
              <a:buFontTx/>
              <a:buNone/>
            </a:pPr>
            <a:r>
              <a:rPr lang="en-US" sz="2800" dirty="0" smtClean="0"/>
              <a:t>	2. Each of the electrons in any atom has the same quantity of negative charge and the same mass.</a:t>
            </a:r>
          </a:p>
        </p:txBody>
      </p:sp>
      <p:sp>
        <p:nvSpPr>
          <p:cNvPr id="5" name="TextBox 4"/>
          <p:cNvSpPr txBox="1"/>
          <p:nvPr/>
        </p:nvSpPr>
        <p:spPr>
          <a:xfrm>
            <a:off x="2805112" y="6642556"/>
            <a:ext cx="5923416" cy="215444"/>
          </a:xfrm>
          <a:prstGeom prst="rect">
            <a:avLst/>
          </a:prstGeom>
          <a:noFill/>
        </p:spPr>
        <p:txBody>
          <a:bodyPr wrap="none" rtlCol="0">
            <a:spAutoFit/>
          </a:bodyPr>
          <a:lstStyle/>
          <a:p>
            <a:r>
              <a:rPr lang="en-CA" sz="800" dirty="0" smtClean="0"/>
              <a:t>[Image retrieved Jan.10, 2013 from </a:t>
            </a:r>
            <a:r>
              <a:rPr lang="en-CA" sz="800" dirty="0" smtClean="0">
                <a:hlinkClick r:id="rId3"/>
              </a:rPr>
              <a:t>http</a:t>
            </a:r>
            <a:r>
              <a:rPr lang="en-CA" sz="800" dirty="0">
                <a:hlinkClick r:id="rId3"/>
              </a:rPr>
              <a:t>://</a:t>
            </a:r>
            <a:r>
              <a:rPr lang="en-CA" sz="800" dirty="0" smtClean="0">
                <a:hlinkClick r:id="rId3"/>
              </a:rPr>
              <a:t>www.safetyoffice.uwaterloo.ca/hse/radiation/rad_sealed/matter/atom_structure.htm</a:t>
            </a:r>
            <a:r>
              <a:rPr lang="en-CA" sz="800" dirty="0" smtClean="0"/>
              <a:t> ]</a:t>
            </a:r>
            <a:endParaRPr lang="en-CA" sz="800" dirty="0"/>
          </a:p>
        </p:txBody>
      </p:sp>
      <p:sp>
        <p:nvSpPr>
          <p:cNvPr id="3" name="TextBox 2"/>
          <p:cNvSpPr txBox="1"/>
          <p:nvPr/>
        </p:nvSpPr>
        <p:spPr>
          <a:xfrm>
            <a:off x="6402186" y="4639815"/>
            <a:ext cx="2627514" cy="954107"/>
          </a:xfrm>
          <a:prstGeom prst="rect">
            <a:avLst/>
          </a:prstGeom>
          <a:noFill/>
        </p:spPr>
        <p:txBody>
          <a:bodyPr wrap="square" rtlCol="0">
            <a:spAutoFit/>
          </a:bodyPr>
          <a:lstStyle/>
          <a:p>
            <a:r>
              <a:rPr lang="en-CA" sz="2800" dirty="0" smtClean="0"/>
              <a:t>Lithium Atom</a:t>
            </a:r>
          </a:p>
          <a:p>
            <a:r>
              <a:rPr lang="en-CA" sz="2800" dirty="0" smtClean="0"/>
              <a:t>Net charge = 0</a:t>
            </a:r>
            <a:endParaRPr lang="en-CA" sz="2800" dirty="0"/>
          </a:p>
        </p:txBody>
      </p:sp>
    </p:spTree>
    <p:extLst>
      <p:ext uri="{BB962C8B-B14F-4D97-AF65-F5344CB8AC3E}">
        <p14:creationId xmlns:p14="http://schemas.microsoft.com/office/powerpoint/2010/main" val="429323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7861</TotalTime>
  <Words>2566</Words>
  <Application>Microsoft Office PowerPoint</Application>
  <PresentationFormat>On-screen Show (4:3)</PresentationFormat>
  <Paragraphs>317</Paragraphs>
  <Slides>49</Slides>
  <Notes>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Default Design</vt:lpstr>
      <vt:lpstr>Note on Posted Slides</vt:lpstr>
      <vt:lpstr>PHY205H1S  Physics of Everyday Life Class 16: Electrostatics</vt:lpstr>
      <vt:lpstr>Electricity</vt:lpstr>
      <vt:lpstr>Benjamin Franklin (1706-1790)</vt:lpstr>
      <vt:lpstr>Discovering Electricity: Experiment 2</vt:lpstr>
      <vt:lpstr>Discovering Electricity: Experiment 3</vt:lpstr>
      <vt:lpstr>Electric Force</vt:lpstr>
      <vt:lpstr>20th Century Discovery:  Atomic Structure</vt:lpstr>
      <vt:lpstr>PowerPoint Presentation</vt:lpstr>
      <vt:lpstr>PowerPoint Presentation</vt:lpstr>
      <vt:lpstr>PowerPoint Presentation</vt:lpstr>
      <vt:lpstr>PowerPoint Presentation</vt:lpstr>
      <vt:lpstr>When you rub a glass rod with silk, the glass rod becomes positively charged.  (As per Benjamin Franklin’s definition of “positive”.) What is going on here? </vt:lpstr>
      <vt:lpstr>When you rub a plastic rod with fur or wool, the plastic rod becomes negatively charged.  (As per Benjamin Franklin’s definition of “negative”.) What is going on here? </vt:lpstr>
      <vt:lpstr>PowerPoint Presentation</vt:lpstr>
      <vt:lpstr>Conservation of Charge</vt:lpstr>
      <vt:lpstr>When you rub a glass rod with silk, the glass rod becomes positively charged.   What do you expect will happen to the piece of silk? </vt:lpstr>
      <vt:lpstr>Discovering Electricity: Experiment 4</vt:lpstr>
      <vt:lpstr>Coulomb’s Law</vt:lpstr>
      <vt:lpstr>According to Coulomb’s law, a pair of particles that are placed twice as far apart will experience forces that are</vt:lpstr>
      <vt:lpstr>PowerPoint Presentation</vt:lpstr>
      <vt:lpstr>Conductors and Insulators</vt:lpstr>
      <vt:lpstr>Superconductors</vt:lpstr>
      <vt:lpstr>When you buy a water pipe in a hardware store, the water isn’t included. When you buy copper wire, electrons</vt:lpstr>
      <vt:lpstr>Test 2 is marked</vt:lpstr>
      <vt:lpstr>Electric Energy Storage</vt:lpstr>
      <vt:lpstr>Charging</vt:lpstr>
      <vt:lpstr>PowerPoint Presentation</vt:lpstr>
      <vt:lpstr>Charging by Induction</vt:lpstr>
      <vt:lpstr>Charge Polarization</vt:lpstr>
      <vt:lpstr>Charge Polarization</vt:lpstr>
      <vt:lpstr>Charge Polarization</vt:lpstr>
      <vt:lpstr>Charge Polarization</vt:lpstr>
      <vt:lpstr>Discovering Electricity: Experiment 5</vt:lpstr>
      <vt:lpstr>Discovering Electricity: Experiment 6</vt:lpstr>
      <vt:lpstr>PowerPoint Presentation</vt:lpstr>
      <vt:lpstr>Charge Polarization</vt:lpstr>
      <vt:lpstr>Electric Field</vt:lpstr>
      <vt:lpstr>Electric Field</vt:lpstr>
      <vt:lpstr>Electric Potential</vt:lpstr>
      <vt:lpstr>Electric Potential Energy</vt:lpstr>
      <vt:lpstr>Electric Potential</vt:lpstr>
      <vt:lpstr>Electric Potential</vt:lpstr>
      <vt:lpstr>Electric Energy Storage</vt:lpstr>
      <vt:lpstr>Electric Energy Storage</vt:lpstr>
      <vt:lpstr>Electric Energy Storage</vt:lpstr>
      <vt:lpstr>PowerPoint Presentation</vt:lpstr>
      <vt:lpstr>PowerPoint Presentation</vt:lpstr>
      <vt:lpstr>Before class on Monday</vt:lpstr>
    </vt:vector>
  </TitlesOfParts>
  <Company>Pearson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Hewitt/Lyons/Suchocki/Yeh, Conceptual Integrated Science</dc:title>
  <dc:creator>Ashley Taylor Anderson</dc:creator>
  <cp:lastModifiedBy>jharlow</cp:lastModifiedBy>
  <cp:revision>434</cp:revision>
  <cp:lastPrinted>2013-03-13T20:46:46Z</cp:lastPrinted>
  <dcterms:created xsi:type="dcterms:W3CDTF">2006-04-27T22:35:13Z</dcterms:created>
  <dcterms:modified xsi:type="dcterms:W3CDTF">2013-03-19T23:31:12Z</dcterms:modified>
</cp:coreProperties>
</file>