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99" r:id="rId2"/>
    <p:sldId id="485" r:id="rId3"/>
    <p:sldId id="500" r:id="rId4"/>
    <p:sldId id="489" r:id="rId5"/>
    <p:sldId id="455" r:id="rId6"/>
    <p:sldId id="458" r:id="rId7"/>
    <p:sldId id="451" r:id="rId8"/>
    <p:sldId id="454" r:id="rId9"/>
    <p:sldId id="461" r:id="rId10"/>
    <p:sldId id="501" r:id="rId11"/>
    <p:sldId id="462" r:id="rId12"/>
    <p:sldId id="466" r:id="rId13"/>
    <p:sldId id="470" r:id="rId14"/>
    <p:sldId id="494" r:id="rId15"/>
    <p:sldId id="490" r:id="rId16"/>
    <p:sldId id="487" r:id="rId17"/>
    <p:sldId id="492" r:id="rId18"/>
    <p:sldId id="484" r:id="rId19"/>
    <p:sldId id="472" r:id="rId20"/>
    <p:sldId id="473" r:id="rId21"/>
    <p:sldId id="503" r:id="rId22"/>
    <p:sldId id="476" r:id="rId23"/>
    <p:sldId id="481" r:id="rId24"/>
    <p:sldId id="483" r:id="rId2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1537" autoAdjust="0"/>
  </p:normalViewPr>
  <p:slideViewPr>
    <p:cSldViewPr snapToGrid="0">
      <p:cViewPr varScale="1">
        <p:scale>
          <a:sx n="63" d="100"/>
          <a:sy n="63" d="100"/>
        </p:scale>
        <p:origin x="-270" y="-96"/>
      </p:cViewPr>
      <p:guideLst>
        <p:guide orient="horz" pos="15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E8F920-C02F-4BF1-AA6E-1A63ED9BB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43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282A85-E1EE-4A5D-8E82-384B71850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79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82A85-E1EE-4A5D-8E82-384B71850FF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7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F5BA0-EA62-4290-AFE1-6C1807BDA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5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3FF-2E3B-42D2-B075-070837454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6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A9C81-A450-4E2D-906E-8E1CEE438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8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30D6-C433-413E-9FBD-B45C85EB3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9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DA8A6-E106-477F-8D4C-26ADC188C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7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9BA46-5C13-45BE-9DBF-D3EDF2373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4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78957-799D-4CA6-AD61-BF0C68E18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3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F2E2C-DCCD-43AF-8C2B-F7C255C30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5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FB42-D433-4C76-B8FD-6F92282A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FA371-6399-43D0-9A3F-F2E80A36E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7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26657-A392-46EE-AE0F-B01F7E89B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6C4D37-29C4-499E-B774-5488352B0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999999"/>
                </a:solidFill>
                <a:latin typeface="Times New Roman" pitchFamily="4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oregonstate.edu/~joneski/electric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retronaut.com/2012/10/30-ways-to-die-by-electrocuti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ople.oregonstate.edu/~joneski/electric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oregonstate.edu/~joneski/electric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219075" y="255270"/>
            <a:ext cx="5505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8738" algn="ctr"/>
            <a:r>
              <a:rPr lang="en-US" sz="4400" dirty="0">
                <a:solidFill>
                  <a:schemeClr val="tx2"/>
                </a:solidFill>
              </a:rPr>
              <a:t>Conceptual Physics</a:t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>11</a:t>
            </a:r>
            <a:r>
              <a:rPr lang="en-US" sz="4000" baseline="30000" dirty="0">
                <a:solidFill>
                  <a:schemeClr val="tx2"/>
                </a:solidFill>
              </a:rPr>
              <a:t>th</a:t>
            </a:r>
            <a:r>
              <a:rPr lang="en-US" sz="4000" dirty="0">
                <a:solidFill>
                  <a:schemeClr val="tx2"/>
                </a:solidFill>
              </a:rPr>
              <a:t> Edition</a:t>
            </a:r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60070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8443" y="1779270"/>
            <a:ext cx="6400800" cy="122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/>
              <a:t>Chapter 23: </a:t>
            </a:r>
          </a:p>
          <a:p>
            <a:pPr algn="ctr">
              <a:spcBef>
                <a:spcPct val="20000"/>
              </a:spcBef>
            </a:pPr>
            <a:r>
              <a:rPr lang="en-US" sz="3200" dirty="0"/>
              <a:t>ELECTRIC CURRENT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0188" y="3005740"/>
            <a:ext cx="4262437" cy="332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Flow of Charge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Electric Current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Voltage Sources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Electrical Resistance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Ohm’s Law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DC and AC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35286" y="3151414"/>
            <a:ext cx="4037240" cy="332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Speed and Source of Electrons in a Circuit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Electric Power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Electric </a:t>
            </a:r>
            <a:r>
              <a:rPr lang="en-US" dirty="0"/>
              <a:t>Circuits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31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793"/>
            <a:ext cx="8229600" cy="1143000"/>
          </a:xfrm>
        </p:spPr>
        <p:txBody>
          <a:bodyPr/>
          <a:lstStyle/>
          <a:p>
            <a:r>
              <a:rPr lang="en-US" dirty="0" smtClean="0"/>
              <a:t>Resistance is a Number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793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When you apply a voltage across an object, the amount of current depends on the object’s resistance.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Resistance of an object is measured in Ohms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1 Ohm = 1 </a:t>
            </a:r>
            <a:r>
              <a:rPr lang="el-GR" sz="2800" dirty="0" smtClean="0"/>
              <a:t>Ω</a:t>
            </a:r>
            <a:r>
              <a:rPr lang="en-CA" sz="2800" dirty="0" smtClean="0"/>
              <a:t> = 1 Volt per Amp</a:t>
            </a:r>
          </a:p>
          <a:p>
            <a:pPr>
              <a:lnSpc>
                <a:spcPct val="90000"/>
              </a:lnSpc>
            </a:pPr>
            <a:r>
              <a:rPr lang="en-CA" sz="2800" dirty="0" smtClean="0"/>
              <a:t>The higher the resistance of an object, the less current will flow through it for a given voltage.</a:t>
            </a:r>
            <a:endParaRPr lang="en-US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49" y="4659963"/>
            <a:ext cx="2825776" cy="21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5671" y="6605555"/>
            <a:ext cx="31261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3"/>
              </a:rPr>
              <a:t>http://people.oregonstate.edu/~</a:t>
            </a:r>
            <a:r>
              <a:rPr lang="en-CA" sz="800" dirty="0" smtClean="0">
                <a:hlinkClick r:id="rId3"/>
              </a:rPr>
              <a:t>joneski/electric.htm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20535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4993"/>
            <a:ext cx="8229600" cy="747338"/>
          </a:xfrm>
        </p:spPr>
        <p:txBody>
          <a:bodyPr/>
          <a:lstStyle/>
          <a:p>
            <a:r>
              <a:rPr lang="en-US" dirty="0" smtClean="0"/>
              <a:t>Electric Resistance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130" y="1044388"/>
            <a:ext cx="8229600" cy="519504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Factors affecting electrical resistance of an object: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Material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Rubber is much more resistive than copper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Cross-sectional area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Thin wires have more resistance than thick wires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Length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 object twice as long has twice as much resistance.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4993"/>
            <a:ext cx="8229600" cy="639762"/>
          </a:xfrm>
        </p:spPr>
        <p:txBody>
          <a:bodyPr/>
          <a:lstStyle/>
          <a:p>
            <a:r>
              <a:rPr lang="en-US" dirty="0" smtClean="0"/>
              <a:t>Ohm’s Law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410" y="1008529"/>
            <a:ext cx="8364071" cy="4525963"/>
          </a:xfrm>
        </p:spPr>
        <p:txBody>
          <a:bodyPr/>
          <a:lstStyle/>
          <a:p>
            <a:r>
              <a:rPr lang="en-US" sz="2800" dirty="0" smtClean="0"/>
              <a:t>The current in a circuit varies in direct proportion to the potential difference, or voltage, and inversely with the resistance</a:t>
            </a:r>
          </a:p>
          <a:p>
            <a:endParaRPr lang="en-US" dirty="0" smtClean="0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2852318" y="2687640"/>
            <a:ext cx="3487737" cy="765175"/>
            <a:chOff x="2259" y="1266"/>
            <a:chExt cx="2197" cy="482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2259" y="1365"/>
              <a:ext cx="108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en-US" sz="2800" dirty="0">
                  <a:solidFill>
                    <a:schemeClr val="tx2"/>
                  </a:solidFill>
                </a:rPr>
                <a:t>Current </a:t>
              </a:r>
              <a:r>
                <a:rPr lang="en-US" sz="2800" dirty="0">
                  <a:solidFill>
                    <a:schemeClr val="tx2"/>
                  </a:solidFill>
                  <a:sym typeface="Symbol" pitchFamily="48" charset="2"/>
                </a:rPr>
                <a:t></a:t>
              </a:r>
              <a:endParaRPr lang="en-US" sz="2800" dirty="0">
                <a:solidFill>
                  <a:schemeClr val="tx2"/>
                </a:solidFill>
              </a:endParaRPr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3288" y="1513"/>
              <a:ext cx="116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en-US" sz="2800">
                  <a:solidFill>
                    <a:schemeClr val="tx2"/>
                  </a:solidFill>
                </a:rPr>
                <a:t>resistance</a:t>
              </a:r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3428" y="1266"/>
              <a:ext cx="845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en-US" sz="2800" dirty="0">
                  <a:solidFill>
                    <a:schemeClr val="tx2"/>
                  </a:solidFill>
                </a:rPr>
                <a:t>voltage</a:t>
              </a:r>
            </a:p>
          </p:txBody>
        </p:sp>
        <p:sp>
          <p:nvSpPr>
            <p:cNvPr id="8" name="Line 39"/>
            <p:cNvSpPr>
              <a:spLocks noChangeShapeType="1"/>
            </p:cNvSpPr>
            <p:nvPr/>
          </p:nvSpPr>
          <p:spPr bwMode="auto">
            <a:xfrm>
              <a:off x="3347" y="1522"/>
              <a:ext cx="10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11362" y="4681818"/>
            <a:ext cx="8536312" cy="196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Examples: </a:t>
            </a:r>
          </a:p>
          <a:p>
            <a:pPr>
              <a:lnSpc>
                <a:spcPct val="90000"/>
              </a:lnSpc>
              <a:buFont typeface="Times" pitchFamily="48" charset="0"/>
              <a:buChar char="•"/>
            </a:pPr>
            <a:r>
              <a:rPr lang="en-US" sz="2400" dirty="0" smtClean="0"/>
              <a:t>For a constant resistance, current will be twice as much for twice the voltage.</a:t>
            </a:r>
          </a:p>
          <a:p>
            <a:pPr>
              <a:lnSpc>
                <a:spcPct val="90000"/>
              </a:lnSpc>
              <a:buFont typeface="Times" pitchFamily="48" charset="0"/>
              <a:buChar char="•"/>
            </a:pPr>
            <a:r>
              <a:rPr lang="en-US" sz="2400" dirty="0" smtClean="0"/>
              <a:t>For twice the resistance and twice the voltage, current will be unchanged.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48597" y="3670707"/>
                <a:ext cx="1274516" cy="1011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smtClean="0">
                          <a:latin typeface="Cambria Math"/>
                        </a:rPr>
                        <m:t>𝐼</m:t>
                      </m:r>
                      <m:r>
                        <a:rPr lang="en-CA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3200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CA" sz="32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597" y="3670707"/>
                <a:ext cx="1274516" cy="10111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You are a resistor!!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306" y="981635"/>
            <a:ext cx="8476788" cy="11029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The human body has a resistance, which depends on the exact path through your body, and whether your hands are wet or dry.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4093" y="6543944"/>
            <a:ext cx="38298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2"/>
              </a:rPr>
              <a:t>http://</a:t>
            </a:r>
            <a:r>
              <a:rPr lang="en-CA" sz="800" dirty="0" smtClean="0">
                <a:hlinkClick r:id="rId2"/>
              </a:rPr>
              <a:t>www.retronaut.com/2012/10/30-ways-to-die-by-electrocution</a:t>
            </a:r>
            <a:r>
              <a:rPr lang="en-CA" sz="800" dirty="0"/>
              <a:t> </a:t>
            </a:r>
            <a:r>
              <a:rPr lang="en-CA" sz="800" dirty="0" smtClean="0"/>
              <a:t>]</a:t>
            </a:r>
            <a:endParaRPr lang="en-CA" sz="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694" y="1890705"/>
            <a:ext cx="3442447" cy="465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30306" y="2084590"/>
            <a:ext cx="5235388" cy="423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If your hands are moist, the resistance between them can be as low as 500 </a:t>
            </a:r>
            <a:r>
              <a:rPr lang="el-GR" sz="2400" dirty="0" smtClean="0"/>
              <a:t>Ω</a:t>
            </a:r>
            <a:endParaRPr lang="en-CA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So if there is a voltage of </a:t>
            </a:r>
            <a:r>
              <a:rPr lang="en-US" sz="2400" dirty="0" smtClean="0"/>
              <a:t>120 </a:t>
            </a:r>
            <a:r>
              <a:rPr lang="en-US" sz="2400" dirty="0" smtClean="0"/>
              <a:t>V between your hands, this will set up a current of </a:t>
            </a:r>
            <a:r>
              <a:rPr lang="en-US" sz="2400" dirty="0" smtClean="0"/>
              <a:t>0.24 </a:t>
            </a:r>
            <a:r>
              <a:rPr lang="en-US" sz="2400" dirty="0" smtClean="0"/>
              <a:t>A, straight through your heart!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Electrical current traveling through your body can damage tissue, and interfere with the beating of your heart (which is electrical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Also it really </a:t>
            </a:r>
            <a:r>
              <a:rPr lang="en-US" sz="2400" dirty="0" err="1" smtClean="0"/>
              <a:t>really</a:t>
            </a:r>
            <a:r>
              <a:rPr lang="en-US" sz="2400" dirty="0" smtClean="0"/>
              <a:t> hurts!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23_14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"/>
          <a:stretch>
            <a:fillRect/>
          </a:stretch>
        </p:blipFill>
        <p:spPr bwMode="auto">
          <a:xfrm>
            <a:off x="5443537" y="2888157"/>
            <a:ext cx="3482976" cy="249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6824" y="89650"/>
            <a:ext cx="7731978" cy="116541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Direction of </a:t>
            </a:r>
            <a:r>
              <a:rPr lang="en-US" sz="3600" dirty="0" smtClean="0"/>
              <a:t>Electron Velocity </a:t>
            </a:r>
            <a:r>
              <a:rPr lang="en-US" sz="3600" dirty="0" smtClean="0"/>
              <a:t>in a Metal Wire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9551" y="1250390"/>
            <a:ext cx="8716962" cy="953247"/>
          </a:xfrm>
        </p:spPr>
        <p:txBody>
          <a:bodyPr/>
          <a:lstStyle/>
          <a:p>
            <a:r>
              <a:rPr lang="en-US" sz="2400" dirty="0" smtClean="0"/>
              <a:t>When we flip the light switch on a wall and the circuit, </a:t>
            </a:r>
            <a:r>
              <a:rPr lang="en-US" sz="2400" dirty="0" smtClean="0"/>
              <a:t>an </a:t>
            </a:r>
            <a:r>
              <a:rPr lang="en-US" sz="2400" dirty="0" smtClean="0"/>
              <a:t>electric field is established inside the conductor.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33084" y="2078134"/>
            <a:ext cx="5138737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The electrons continue their random motions while simultaneously being nudged by the electric field</a:t>
            </a:r>
            <a:r>
              <a:rPr lang="en-US" sz="2400" dirty="0" smtClean="0"/>
              <a:t>.</a:t>
            </a:r>
          </a:p>
          <a:p>
            <a:pPr marL="288925" indent="-2889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The current, as we have defined it, travels in the direction of the electric field: + toward -</a:t>
            </a:r>
            <a:endParaRPr lang="en-US" sz="2400" dirty="0"/>
          </a:p>
          <a:p>
            <a:pPr marL="288925" indent="-2889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The actual charge carriers in a metal wire are negative electrons, so their drift velocity is in the opposite direction of the current.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143998" y="5528519"/>
            <a:ext cx="1846729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87197" y="5666328"/>
            <a:ext cx="2659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</a:rPr>
              <a:t>Electric Field direction</a:t>
            </a:r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9607" y="377936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>
                <a:solidFill>
                  <a:srgbClr val="FF0000"/>
                </a:solidFill>
              </a:rPr>
              <a:t>+</a:t>
            </a:r>
            <a:endParaRPr lang="en-CA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80808" y="3757359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>
                <a:solidFill>
                  <a:srgbClr val="FF0000"/>
                </a:solidFill>
              </a:rPr>
              <a:t>-</a:t>
            </a:r>
            <a:endParaRPr lang="en-CA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23_09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5357813" y="1727200"/>
            <a:ext cx="354965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Direct and Alternating Current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852488"/>
            <a:ext cx="4867275" cy="5624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Direct current (dc)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Flows in one direction only.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Current always flows from the positive terminal toward the negative terminal.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Alternating Current (ac)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Current in the circuit flows first in one direction and then in the opposite direction, alternating to and fro many times per second.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This is accomplished by alternating the polarity of voltage at the generator or other voltage source.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4000" smtClean="0"/>
              <a:t>Direct and Alternating Current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852488"/>
            <a:ext cx="8524875" cy="5624512"/>
          </a:xfrm>
        </p:spPr>
        <p:txBody>
          <a:bodyPr/>
          <a:lstStyle/>
          <a:p>
            <a:pPr eaLnBrk="1" hangingPunct="1"/>
            <a:r>
              <a:rPr lang="en-US" dirty="0" smtClean="0"/>
              <a:t>Commercial electricity in North America is</a:t>
            </a:r>
            <a:r>
              <a:rPr lang="en-US" dirty="0"/>
              <a:t> a</a:t>
            </a:r>
            <a:r>
              <a:rPr lang="en-US" dirty="0" smtClean="0"/>
              <a:t>lternating current (ac):</a:t>
            </a:r>
          </a:p>
          <a:p>
            <a:pPr lvl="1"/>
            <a:r>
              <a:rPr lang="en-US" dirty="0" smtClean="0"/>
              <a:t>60 cycles per second</a:t>
            </a:r>
          </a:p>
          <a:p>
            <a:pPr lvl="1"/>
            <a:r>
              <a:rPr lang="en-US" dirty="0" smtClean="0"/>
              <a:t>Voltage is  120 V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Power transmission is more efficient at higher voltages. </a:t>
            </a:r>
          </a:p>
          <a:p>
            <a:pPr lvl="1"/>
            <a:r>
              <a:rPr lang="en-US" dirty="0" smtClean="0"/>
              <a:t>Europe adopted 220 V as its standard. </a:t>
            </a:r>
          </a:p>
          <a:p>
            <a:pPr lvl="1"/>
            <a:r>
              <a:rPr lang="en-US" dirty="0" smtClean="0"/>
              <a:t>Canada and the U.S. continued with 120 V because so much equipment was already installed.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4000" smtClean="0"/>
              <a:t>Direct and Alternating Current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852488"/>
            <a:ext cx="8524875" cy="5624512"/>
          </a:xfrm>
        </p:spPr>
        <p:txBody>
          <a:bodyPr/>
          <a:lstStyle/>
          <a:p>
            <a:pPr eaLnBrk="1" hangingPunct="1"/>
            <a:r>
              <a:rPr lang="en-US" dirty="0" smtClean="0"/>
              <a:t>Converting from ac to dc</a:t>
            </a:r>
          </a:p>
          <a:p>
            <a:pPr lvl="1" eaLnBrk="1" hangingPunct="1"/>
            <a:r>
              <a:rPr lang="en-US" dirty="0" smtClean="0"/>
              <a:t>Household current is ac, but current in laptop or cell phone is dc.</a:t>
            </a:r>
          </a:p>
          <a:p>
            <a:pPr lvl="1"/>
            <a:r>
              <a:rPr lang="en-US" dirty="0" smtClean="0"/>
              <a:t>The AC to DC converter uses a </a:t>
            </a:r>
            <a:r>
              <a:rPr lang="en-US" i="1" dirty="0" smtClean="0"/>
              <a:t>diode, </a:t>
            </a:r>
            <a:r>
              <a:rPr lang="en-US" dirty="0" smtClean="0"/>
              <a:t>a tiny electronic device that acts as a one-way valve to allow electron flow in one direction only.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59" y="3889122"/>
            <a:ext cx="2940423" cy="290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6536" y="4207894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AC in</a:t>
            </a: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84354" y="6256034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DC out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8780"/>
            <a:ext cx="8229600" cy="765268"/>
          </a:xfrm>
        </p:spPr>
        <p:txBody>
          <a:bodyPr/>
          <a:lstStyle/>
          <a:p>
            <a:r>
              <a:rPr lang="en-US" dirty="0" smtClean="0"/>
              <a:t>Electric Power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482" y="1083469"/>
            <a:ext cx="8229600" cy="2143825"/>
          </a:xfrm>
        </p:spPr>
        <p:txBody>
          <a:bodyPr/>
          <a:lstStyle/>
          <a:p>
            <a:r>
              <a:rPr lang="en-US" sz="2800" dirty="0" smtClean="0"/>
              <a:t>Power is the rate at which electric energy is used up in a circuit. </a:t>
            </a:r>
          </a:p>
          <a:p>
            <a:r>
              <a:rPr lang="en-US" sz="2800" dirty="0" smtClean="0"/>
              <a:t>		Power = current </a:t>
            </a:r>
            <a:r>
              <a:rPr lang="en-US" sz="2800" dirty="0" smtClean="0">
                <a:sym typeface="Symbol" pitchFamily="48" charset="2"/>
              </a:rPr>
              <a:t> voltage</a:t>
            </a:r>
            <a:endParaRPr lang="en-US" sz="2800" i="1" dirty="0" smtClean="0">
              <a:sym typeface="Symbol" pitchFamily="48" charset="2"/>
            </a:endParaRPr>
          </a:p>
          <a:p>
            <a:r>
              <a:rPr lang="en-US" sz="2800" dirty="0">
                <a:sym typeface="Symbol" pitchFamily="48" charset="2"/>
              </a:rPr>
              <a:t>U</a:t>
            </a:r>
            <a:r>
              <a:rPr lang="en-US" sz="2800" dirty="0" smtClean="0">
                <a:sym typeface="Symbol" pitchFamily="48" charset="2"/>
              </a:rPr>
              <a:t>nits</a:t>
            </a:r>
            <a:r>
              <a:rPr lang="en-US" sz="2800" dirty="0" smtClean="0">
                <a:sym typeface="Symbol" pitchFamily="48" charset="2"/>
              </a:rPr>
              <a:t>:</a:t>
            </a:r>
          </a:p>
        </p:txBody>
      </p:sp>
      <p:pic>
        <p:nvPicPr>
          <p:cNvPr id="35849" name="Picture 9" descr="23-16_Figure-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5576046" y="3758463"/>
            <a:ext cx="3083859" cy="307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825" y="2836287"/>
                <a:ext cx="9136732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400" b="0" i="0" smtClean="0">
                          <a:latin typeface="Cambria Math"/>
                        </a:rPr>
                        <m:t>Amps</m:t>
                      </m:r>
                      <m:r>
                        <a:rPr lang="en-CA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CA" sz="2400" b="0" i="0" smtClean="0">
                          <a:latin typeface="Cambria Math"/>
                          <a:ea typeface="Cambria Math"/>
                        </a:rPr>
                        <m:t>Volts</m:t>
                      </m:r>
                      <m:r>
                        <a:rPr lang="en-CA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CA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/>
                                  <a:ea typeface="Cambria Math"/>
                                </a:rPr>
                                <m:t>Coulombs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/>
                                  <a:ea typeface="Cambria Math"/>
                                </a:rPr>
                                <m:t>second</m:t>
                              </m:r>
                            </m:den>
                          </m:f>
                        </m:e>
                      </m:d>
                      <m:r>
                        <a:rPr lang="en-CA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CA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/>
                                  <a:ea typeface="Cambria Math"/>
                                </a:rPr>
                                <m:t>Joules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/>
                                  <a:ea typeface="Cambria Math"/>
                                </a:rPr>
                                <m:t>Coulomb</m:t>
                              </m:r>
                            </m:den>
                          </m:f>
                        </m:e>
                      </m:d>
                      <m:r>
                        <a:rPr lang="en-CA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CA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/>
                                  <a:ea typeface="Cambria Math"/>
                                </a:rPr>
                                <m:t>Joules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/>
                                  <a:ea typeface="Cambria Math"/>
                                </a:rPr>
                                <m:t>second</m:t>
                              </m:r>
                            </m:den>
                          </m:f>
                        </m:e>
                      </m:d>
                      <m:r>
                        <a:rPr lang="en-CA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sz="2400" b="0" i="0" smtClean="0">
                          <a:latin typeface="Cambria Math"/>
                          <a:ea typeface="Cambria Math"/>
                        </a:rPr>
                        <m:t>Watts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5" y="2836287"/>
                <a:ext cx="9136732" cy="9221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2121" y="3939099"/>
            <a:ext cx="4718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Example: </a:t>
            </a:r>
          </a:p>
          <a:p>
            <a:r>
              <a:rPr lang="en-CA" sz="2800" dirty="0" smtClean="0"/>
              <a:t>How much current is drawn by a 100 Watt light bulb?</a:t>
            </a:r>
            <a:endParaRPr lang="en-CA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19199" y="5486400"/>
                <a:ext cx="3294492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/>
                        </a:rPr>
                        <m:t>𝐼</m:t>
                      </m:r>
                      <m:r>
                        <a:rPr lang="en-CA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2400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CA" sz="24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CA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2400" b="0" i="1" smtClean="0">
                              <a:latin typeface="Cambria Math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CA" sz="2400" b="0" i="0" smtClean="0">
                              <a:latin typeface="Cambria Math"/>
                            </a:rPr>
                            <m:t>W</m:t>
                          </m:r>
                        </m:num>
                        <m:den>
                          <m:r>
                            <a:rPr lang="en-CA" sz="2400" b="0" i="1" smtClean="0">
                              <a:latin typeface="Cambria Math"/>
                            </a:rPr>
                            <m:t>120 </m:t>
                          </m:r>
                          <m:r>
                            <m:rPr>
                              <m:sty m:val="p"/>
                            </m:rPr>
                            <a:rPr lang="en-CA" sz="2400" b="0" i="0" smtClean="0">
                              <a:latin typeface="Cambria Math"/>
                            </a:rPr>
                            <m:t>V</m:t>
                          </m:r>
                        </m:den>
                      </m:f>
                      <m:r>
                        <a:rPr lang="en-CA" sz="2400" b="0" i="1" smtClean="0">
                          <a:latin typeface="Cambria Math"/>
                        </a:rPr>
                        <m:t>=0.8 </m:t>
                      </m:r>
                      <m:r>
                        <m:rPr>
                          <m:sty m:val="p"/>
                        </m:rPr>
                        <a:rPr lang="en-CA" sz="2400" b="0" i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9" y="5486400"/>
                <a:ext cx="3294492" cy="7862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831839" y="1983269"/>
                <a:ext cx="1522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smtClean="0">
                          <a:latin typeface="Cambria Math"/>
                        </a:rPr>
                        <m:t>𝑃</m:t>
                      </m:r>
                      <m:r>
                        <a:rPr lang="en-CA" sz="3200" b="0" i="1" smtClean="0">
                          <a:latin typeface="Cambria Math"/>
                        </a:rPr>
                        <m:t>=</m:t>
                      </m:r>
                      <m:r>
                        <a:rPr lang="en-CA" sz="3200" b="0" i="1" smtClean="0">
                          <a:latin typeface="Cambria Math"/>
                        </a:rPr>
                        <m:t>𝐼𝑉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839" y="1983269"/>
                <a:ext cx="152253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4993"/>
            <a:ext cx="8229600" cy="783197"/>
          </a:xfrm>
        </p:spPr>
        <p:txBody>
          <a:bodyPr/>
          <a:lstStyle/>
          <a:p>
            <a:r>
              <a:rPr lang="en-US" dirty="0" smtClean="0"/>
              <a:t>Electric Circuits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9894"/>
            <a:ext cx="8229600" cy="4525963"/>
          </a:xfrm>
        </p:spPr>
        <p:txBody>
          <a:bodyPr/>
          <a:lstStyle/>
          <a:p>
            <a:r>
              <a:rPr lang="en-US" sz="2800" dirty="0" smtClean="0"/>
              <a:t>Connected in two common ways: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eries</a:t>
            </a:r>
            <a:endParaRPr lang="en-US" dirty="0" smtClean="0"/>
          </a:p>
          <a:p>
            <a:pPr lvl="2"/>
            <a:r>
              <a:rPr lang="en-US" sz="2800" dirty="0" smtClean="0"/>
              <a:t>forms a single pathway for electron flow between the terminals of the battery, generator, or wall outlet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arallel</a:t>
            </a:r>
            <a:endParaRPr lang="en-US" dirty="0" smtClean="0"/>
          </a:p>
          <a:p>
            <a:pPr lvl="2"/>
            <a:r>
              <a:rPr lang="en-US" sz="2800" dirty="0" smtClean="0"/>
              <a:t>forms branches, each of which is a separate path for the flow of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opersofstortford.co.uk/images/products/large/ST00992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73270" y="3778064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Flow of Charge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852488"/>
            <a:ext cx="8524875" cy="5624512"/>
          </a:xfrm>
        </p:spPr>
        <p:txBody>
          <a:bodyPr/>
          <a:lstStyle/>
          <a:p>
            <a:r>
              <a:rPr lang="en-US" sz="2800" dirty="0" smtClean="0"/>
              <a:t>When the ends of an electrical conductor are at different electric </a:t>
            </a:r>
            <a:r>
              <a:rPr lang="en-US" sz="2800" dirty="0" smtClean="0"/>
              <a:t>potentials, charge </a:t>
            </a:r>
            <a:r>
              <a:rPr lang="en-US" sz="2800" dirty="0" smtClean="0"/>
              <a:t>flows from one end to the other.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48754" y="3935505"/>
            <a:ext cx="4625784" cy="1678361"/>
            <a:chOff x="2348754" y="3935505"/>
            <a:chExt cx="4625784" cy="1678361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2348754" y="5595937"/>
              <a:ext cx="627529" cy="0"/>
            </a:xfrm>
            <a:prstGeom prst="line">
              <a:avLst/>
            </a:prstGeom>
            <a:ln w="152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20474" y="3935505"/>
              <a:ext cx="1" cy="1678361"/>
            </a:xfrm>
            <a:prstGeom prst="line">
              <a:avLst/>
            </a:prstGeom>
            <a:ln w="152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20475" y="4007221"/>
              <a:ext cx="4428560" cy="0"/>
            </a:xfrm>
            <a:prstGeom prst="line">
              <a:avLst/>
            </a:prstGeom>
            <a:ln w="152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347009" y="5571003"/>
              <a:ext cx="627529" cy="0"/>
            </a:xfrm>
            <a:prstGeom prst="line">
              <a:avLst/>
            </a:prstGeom>
            <a:ln w="152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20751" y="3935505"/>
              <a:ext cx="1" cy="1678361"/>
            </a:xfrm>
            <a:prstGeom prst="line">
              <a:avLst/>
            </a:prstGeom>
            <a:ln w="152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79294" y="5636879"/>
            <a:ext cx="2805953" cy="897631"/>
            <a:chOff x="179294" y="5636879"/>
            <a:chExt cx="2805953" cy="897631"/>
          </a:xfrm>
        </p:grpSpPr>
        <p:sp>
          <p:nvSpPr>
            <p:cNvPr id="8" name="TextBox 7"/>
            <p:cNvSpPr txBox="1"/>
            <p:nvPr/>
          </p:nvSpPr>
          <p:spPr>
            <a:xfrm>
              <a:off x="179294" y="5703513"/>
              <a:ext cx="21694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b="1" dirty="0" smtClean="0">
                  <a:solidFill>
                    <a:srgbClr val="002060"/>
                  </a:solidFill>
                </a:rPr>
                <a:t>High Electric Potential</a:t>
              </a:r>
              <a:endParaRPr lang="en-CA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2034988" y="5636879"/>
              <a:ext cx="950259" cy="530876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347009" y="5571003"/>
            <a:ext cx="2707346" cy="986518"/>
            <a:chOff x="6347009" y="5571003"/>
            <a:chExt cx="2707346" cy="986518"/>
          </a:xfrm>
        </p:grpSpPr>
        <p:sp>
          <p:nvSpPr>
            <p:cNvPr id="17" name="TextBox 16"/>
            <p:cNvSpPr txBox="1"/>
            <p:nvPr/>
          </p:nvSpPr>
          <p:spPr>
            <a:xfrm>
              <a:off x="6920753" y="5726524"/>
              <a:ext cx="21336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b="1" dirty="0" smtClean="0">
                  <a:solidFill>
                    <a:srgbClr val="002060"/>
                  </a:solidFill>
                </a:rPr>
                <a:t>Low Electric Potential</a:t>
              </a:r>
              <a:endParaRPr lang="en-CA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6347009" y="5571003"/>
              <a:ext cx="573743" cy="290372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132287" y="2625027"/>
            <a:ext cx="3706913" cy="1326865"/>
            <a:chOff x="5132287" y="2625027"/>
            <a:chExt cx="3706913" cy="1326865"/>
          </a:xfrm>
        </p:grpSpPr>
        <p:sp>
          <p:nvSpPr>
            <p:cNvPr id="18" name="TextBox 17"/>
            <p:cNvSpPr txBox="1"/>
            <p:nvPr/>
          </p:nvSpPr>
          <p:spPr>
            <a:xfrm>
              <a:off x="5132287" y="2625027"/>
              <a:ext cx="37069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b="1" dirty="0" smtClean="0">
                  <a:solidFill>
                    <a:srgbClr val="002060"/>
                  </a:solidFill>
                </a:rPr>
                <a:t>Electrical Conductor</a:t>
              </a:r>
              <a:endParaRPr lang="en-CA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5292674" y="3086692"/>
              <a:ext cx="573742" cy="8652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891989" y="3086692"/>
            <a:ext cx="6028762" cy="2071725"/>
            <a:chOff x="891989" y="3086692"/>
            <a:chExt cx="6028762" cy="2071725"/>
          </a:xfrm>
        </p:grpSpPr>
        <p:sp>
          <p:nvSpPr>
            <p:cNvPr id="19" name="TextBox 18"/>
            <p:cNvSpPr txBox="1"/>
            <p:nvPr/>
          </p:nvSpPr>
          <p:spPr>
            <a:xfrm>
              <a:off x="891989" y="3086692"/>
              <a:ext cx="3056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b="1" dirty="0" smtClean="0">
                  <a:solidFill>
                    <a:srgbClr val="002060"/>
                  </a:solidFill>
                </a:rPr>
                <a:t>Motion of charge</a:t>
              </a:r>
              <a:endParaRPr lang="en-CA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420470" y="4353341"/>
              <a:ext cx="0" cy="7674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V="1">
              <a:off x="3565228" y="3623489"/>
              <a:ext cx="0" cy="7674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V="1">
              <a:off x="5963277" y="3623487"/>
              <a:ext cx="0" cy="7674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 flipV="1">
              <a:off x="6920751" y="4390953"/>
              <a:ext cx="0" cy="7674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181496" y="3568037"/>
              <a:ext cx="396195" cy="4326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9" name="Picture 9" descr="23_17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3"/>
          <a:stretch>
            <a:fillRect/>
          </a:stretch>
        </p:blipFill>
        <p:spPr bwMode="auto">
          <a:xfrm>
            <a:off x="646336" y="3470591"/>
            <a:ext cx="7511546" cy="313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2694"/>
          </a:xfrm>
        </p:spPr>
        <p:txBody>
          <a:bodyPr/>
          <a:lstStyle/>
          <a:p>
            <a:r>
              <a:rPr lang="en-US" dirty="0" smtClean="0"/>
              <a:t>Series Circuits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941" y="887507"/>
            <a:ext cx="8606118" cy="2644588"/>
          </a:xfrm>
        </p:spPr>
        <p:txBody>
          <a:bodyPr/>
          <a:lstStyle/>
          <a:p>
            <a:r>
              <a:rPr lang="en-US" sz="2800" dirty="0" smtClean="0"/>
              <a:t>Characteristics of series circuits</a:t>
            </a:r>
          </a:p>
          <a:p>
            <a:pPr>
              <a:buFontTx/>
              <a:buNone/>
            </a:pPr>
            <a:r>
              <a:rPr lang="en-US" sz="2400" dirty="0" smtClean="0"/>
              <a:t>	1. Electric current through a single pathway.</a:t>
            </a:r>
          </a:p>
          <a:p>
            <a:pPr>
              <a:buFontTx/>
              <a:buNone/>
            </a:pPr>
            <a:r>
              <a:rPr lang="en-US" sz="2400" dirty="0" smtClean="0"/>
              <a:t>	2. Total resistance to current is the sum of individual resistances.</a:t>
            </a:r>
          </a:p>
          <a:p>
            <a:pPr>
              <a:buFontTx/>
              <a:buNone/>
            </a:pPr>
            <a:r>
              <a:rPr lang="en-US" sz="2400" dirty="0"/>
              <a:t>	</a:t>
            </a:r>
            <a:r>
              <a:rPr lang="en-US" sz="2400" dirty="0" smtClean="0"/>
              <a:t>3. </a:t>
            </a:r>
            <a:r>
              <a:rPr lang="en-US" sz="2400" dirty="0"/>
              <a:t>If one device fails, current in the entire circuit ceases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2694"/>
          </a:xfrm>
        </p:spPr>
        <p:txBody>
          <a:bodyPr/>
          <a:lstStyle/>
          <a:p>
            <a:r>
              <a:rPr lang="en-US" dirty="0" smtClean="0"/>
              <a:t>Parallel Circuits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011" y="887507"/>
            <a:ext cx="8624047" cy="2644588"/>
          </a:xfrm>
        </p:spPr>
        <p:txBody>
          <a:bodyPr/>
          <a:lstStyle/>
          <a:p>
            <a:r>
              <a:rPr lang="en-US" sz="2800" dirty="0" smtClean="0"/>
              <a:t>Characteristics of parallel circuit</a:t>
            </a:r>
          </a:p>
          <a:p>
            <a:pPr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/>
              <a:t>1. Voltage is the same across each device.</a:t>
            </a:r>
          </a:p>
          <a:p>
            <a:pPr>
              <a:buFontTx/>
              <a:buNone/>
            </a:pPr>
            <a:r>
              <a:rPr lang="en-US" sz="2400" dirty="0"/>
              <a:t>	</a:t>
            </a:r>
            <a:r>
              <a:rPr lang="en-US" sz="2400" dirty="0"/>
              <a:t>2</a:t>
            </a:r>
            <a:r>
              <a:rPr lang="en-US" sz="2400" dirty="0" smtClean="0"/>
              <a:t>. </a:t>
            </a:r>
            <a:r>
              <a:rPr lang="en-US" sz="2400" dirty="0"/>
              <a:t>As the number of parallel branches is increased, the overall resistance of the circuit is decreased.</a:t>
            </a:r>
          </a:p>
          <a:p>
            <a:pPr>
              <a:buFontTx/>
              <a:buNone/>
            </a:pPr>
            <a:r>
              <a:rPr lang="en-US" sz="2400" dirty="0"/>
              <a:t>	</a:t>
            </a:r>
            <a:r>
              <a:rPr lang="en-US" sz="2400" dirty="0" smtClean="0"/>
              <a:t>3. </a:t>
            </a:r>
            <a:r>
              <a:rPr lang="en-US" sz="2400" dirty="0"/>
              <a:t>A break in one path does not interrupt the flow of charge in the other paths.</a:t>
            </a:r>
            <a:endParaRPr lang="en-US" sz="2400" dirty="0"/>
          </a:p>
        </p:txBody>
      </p:sp>
      <p:pic>
        <p:nvPicPr>
          <p:cNvPr id="5" name="Picture 9" descr="23_18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0"/>
          <a:stretch>
            <a:fillRect/>
          </a:stretch>
        </p:blipFill>
        <p:spPr bwMode="auto">
          <a:xfrm>
            <a:off x="724073" y="3352800"/>
            <a:ext cx="7663982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95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Parallel Circuits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z="2800" dirty="0" smtClean="0"/>
              <a:t>The more parallel resistors are added, the lower the total resistance of the circuit, since there are more paths for the current to go through</a:t>
            </a:r>
            <a:endParaRPr lang="en-US" sz="2800" dirty="0"/>
          </a:p>
          <a:p>
            <a:r>
              <a:rPr lang="en-US" sz="2800" dirty="0" smtClean="0"/>
              <a:t>If one path breaks, the current continues through the remaining paths</a:t>
            </a:r>
          </a:p>
        </p:txBody>
      </p:sp>
      <p:pic>
        <p:nvPicPr>
          <p:cNvPr id="44036" name="Picture 4" descr="10_30Figure-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6"/>
          <a:stretch>
            <a:fillRect/>
          </a:stretch>
        </p:blipFill>
        <p:spPr bwMode="auto">
          <a:xfrm>
            <a:off x="1929405" y="3418900"/>
            <a:ext cx="5045135" cy="343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259" y="256708"/>
            <a:ext cx="6409765" cy="1143000"/>
          </a:xfrm>
        </p:spPr>
        <p:txBody>
          <a:bodyPr/>
          <a:lstStyle/>
          <a:p>
            <a:r>
              <a:rPr lang="en-US" dirty="0" smtClean="0"/>
              <a:t>Circuit Breakers (Fuses)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07741" cy="4525963"/>
          </a:xfrm>
        </p:spPr>
        <p:txBody>
          <a:bodyPr/>
          <a:lstStyle/>
          <a:p>
            <a:r>
              <a:rPr lang="en-US" sz="2800" dirty="0" smtClean="0"/>
              <a:t>Homes are wired in parallel.</a:t>
            </a:r>
          </a:p>
          <a:p>
            <a:r>
              <a:rPr lang="en-US" sz="2800" dirty="0" smtClean="0"/>
              <a:t>As more</a:t>
            </a:r>
            <a:r>
              <a:rPr lang="en-US" sz="2800" dirty="0"/>
              <a:t> </a:t>
            </a:r>
            <a:r>
              <a:rPr lang="en-US" sz="2800" dirty="0" smtClean="0"/>
              <a:t>and more devices are connected to a circuit, more current moves through the main line. </a:t>
            </a:r>
          </a:p>
          <a:p>
            <a:r>
              <a:rPr lang="en-US" sz="2800" dirty="0" smtClean="0"/>
              <a:t>When the </a:t>
            </a:r>
            <a:r>
              <a:rPr lang="en-US" sz="2800" dirty="0" smtClean="0"/>
              <a:t>current in a line </a:t>
            </a:r>
            <a:r>
              <a:rPr lang="en-US" sz="2800" dirty="0" smtClean="0"/>
              <a:t>is excessive, overheating can result in a fire.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9161" name="Picture 9" descr="23_1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6615954" y="377537"/>
            <a:ext cx="2340722" cy="622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4915"/>
          </a:xfrm>
        </p:spPr>
        <p:txBody>
          <a:bodyPr/>
          <a:lstStyle/>
          <a:p>
            <a:r>
              <a:rPr lang="en-US" dirty="0"/>
              <a:t>Circuit Breakers (Fuses)</a:t>
            </a:r>
            <a:endParaRPr lang="en-US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138518"/>
            <a:ext cx="5410200" cy="5259388"/>
          </a:xfrm>
        </p:spPr>
        <p:txBody>
          <a:bodyPr/>
          <a:lstStyle/>
          <a:p>
            <a:r>
              <a:rPr lang="en-US" sz="2800" dirty="0" smtClean="0"/>
              <a:t>A circuit breaker is an automatic switch that turns off when the current exceeds a certain value.</a:t>
            </a:r>
          </a:p>
          <a:p>
            <a:r>
              <a:rPr lang="en-US" sz="2800" dirty="0" smtClean="0"/>
              <a:t>Circuit breakers can prevent electrical fires from occurring</a:t>
            </a:r>
          </a:p>
          <a:p>
            <a:r>
              <a:rPr lang="en-US" sz="2800" dirty="0" smtClean="0"/>
              <a:t>Unlike a fuse, which operates once and then must be replaced, a circuit breaker can be reset multiple times.</a:t>
            </a:r>
          </a:p>
        </p:txBody>
      </p:sp>
      <p:pic>
        <p:nvPicPr>
          <p:cNvPr id="5" name="Picture 4" descr="IMG_0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93752" y="1766782"/>
            <a:ext cx="3975769" cy="29818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3150" y="524558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This is the breaker panel in Harlow’s basement.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Electricity/Water Analogy: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844" y="1157288"/>
            <a:ext cx="4234236" cy="1980359"/>
          </a:xfrm>
        </p:spPr>
        <p:txBody>
          <a:bodyPr/>
          <a:lstStyle/>
          <a:p>
            <a:r>
              <a:rPr lang="en-US" sz="2800" dirty="0" smtClean="0"/>
              <a:t>Electric charge flows from higher potential to lower potential, if it can.</a:t>
            </a:r>
          </a:p>
        </p:txBody>
      </p:sp>
      <p:pic>
        <p:nvPicPr>
          <p:cNvPr id="6151" name="Picture 7" descr="23_01_Figur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2"/>
          <a:stretch>
            <a:fillRect/>
          </a:stretch>
        </p:blipFill>
        <p:spPr bwMode="auto">
          <a:xfrm>
            <a:off x="5647240" y="3338606"/>
            <a:ext cx="2964580" cy="261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98311" y="1041587"/>
            <a:ext cx="4262438" cy="198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Water flows from higher pressure to lower pressure, if it can.</a:t>
            </a:r>
            <a:endParaRPr lang="en-US" sz="2400" dirty="0" smtClean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50431" y="4839869"/>
            <a:ext cx="438286" cy="0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00522" y="3666753"/>
            <a:ext cx="1" cy="1246180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00523" y="3751731"/>
            <a:ext cx="3093044" cy="0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642936" y="4822791"/>
            <a:ext cx="438286" cy="0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07797" y="3666753"/>
            <a:ext cx="1" cy="1185396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7585" y="5420969"/>
            <a:ext cx="2169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2060"/>
                </a:solidFill>
              </a:rPr>
              <a:t>Higher Potential</a:t>
            </a:r>
            <a:endParaRPr lang="en-CA" sz="2400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00523" y="4859146"/>
            <a:ext cx="184572" cy="50898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36506" y="5331324"/>
            <a:ext cx="213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2060"/>
                </a:solidFill>
              </a:rPr>
              <a:t>Lower Potential</a:t>
            </a:r>
            <a:endParaRPr lang="en-CA" sz="2400" dirty="0">
              <a:solidFill>
                <a:srgbClr val="00206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862079" y="4822791"/>
            <a:ext cx="89646" cy="56232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04218" y="3947906"/>
            <a:ext cx="0" cy="6230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141438" y="3740717"/>
            <a:ext cx="7183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007798" y="3947906"/>
            <a:ext cx="0" cy="6230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Continuing the Analogy…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085565"/>
            <a:ext cx="8701087" cy="2805112"/>
          </a:xfrm>
        </p:spPr>
        <p:txBody>
          <a:bodyPr/>
          <a:lstStyle/>
          <a:p>
            <a:r>
              <a:rPr lang="en-US" sz="2800" dirty="0" smtClean="0"/>
              <a:t>To maintain a continuing flow of charge in a conductor, a </a:t>
            </a:r>
            <a:r>
              <a:rPr lang="en-US" sz="2800" b="1" dirty="0" smtClean="0"/>
              <a:t>battery</a:t>
            </a:r>
            <a:r>
              <a:rPr lang="en-US" sz="2800" dirty="0" smtClean="0"/>
              <a:t> must be provided to maintain the potential difference (=voltage).</a:t>
            </a:r>
          </a:p>
          <a:p>
            <a:r>
              <a:rPr lang="en-US" sz="2800" dirty="0" smtClean="0"/>
              <a:t>To maintain a continuing flow of water in a pipe, a </a:t>
            </a:r>
            <a:r>
              <a:rPr lang="en-US" sz="2800" b="1" dirty="0" smtClean="0"/>
              <a:t>pump</a:t>
            </a:r>
            <a:r>
              <a:rPr lang="en-US" sz="2800" dirty="0" smtClean="0"/>
              <a:t> must be provided to maintain the pressure difference</a:t>
            </a:r>
            <a:endParaRPr lang="en-US" sz="2400" dirty="0" smtClean="0"/>
          </a:p>
        </p:txBody>
      </p:sp>
      <p:pic>
        <p:nvPicPr>
          <p:cNvPr id="7175" name="Picture 7" descr="23_01_Figur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7"/>
          <a:stretch>
            <a:fillRect/>
          </a:stretch>
        </p:blipFill>
        <p:spPr bwMode="auto">
          <a:xfrm>
            <a:off x="5086393" y="3645341"/>
            <a:ext cx="3734877" cy="286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oopersofstortford.co.uk/images/products/large/ST00992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5197" y="4155686"/>
            <a:ext cx="2613959" cy="261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665152" y="5450387"/>
            <a:ext cx="438286" cy="0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5243" y="4277271"/>
            <a:ext cx="1" cy="1246180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5244" y="4362249"/>
            <a:ext cx="3093044" cy="0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457657" y="5433309"/>
            <a:ext cx="438286" cy="0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22518" y="4277271"/>
            <a:ext cx="1" cy="1185396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18939" y="4558424"/>
            <a:ext cx="0" cy="6230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56159" y="4351235"/>
            <a:ext cx="7183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22519" y="4558424"/>
            <a:ext cx="0" cy="6230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87009" y="6254193"/>
            <a:ext cx="213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2060"/>
                </a:solidFill>
              </a:rPr>
              <a:t>Battery</a:t>
            </a:r>
            <a:endParaRPr lang="en-CA" sz="2400" dirty="0">
              <a:solidFill>
                <a:srgbClr val="00206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315356" y="5779904"/>
            <a:ext cx="286871" cy="52807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ncrypted-tbn2.gstatic.com/images?q=tbn:ANd9GcTDnKz0OlD8PAofSpdZYVsNB90cXUSmYJEUpXOwSTIQBciu7gN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" y="-90676"/>
            <a:ext cx="1701782" cy="179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6986"/>
          </a:xfrm>
        </p:spPr>
        <p:txBody>
          <a:bodyPr/>
          <a:lstStyle/>
          <a:p>
            <a:r>
              <a:rPr lang="en-US" dirty="0" smtClean="0"/>
              <a:t>Electric Current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553" y="1241612"/>
            <a:ext cx="8229600" cy="5087470"/>
          </a:xfrm>
        </p:spPr>
        <p:txBody>
          <a:bodyPr/>
          <a:lstStyle/>
          <a:p>
            <a:r>
              <a:rPr lang="en-US" sz="2400" dirty="0" smtClean="0"/>
              <a:t>When charged particles move, transferring electric charge from one place to another, this is called </a:t>
            </a:r>
            <a:r>
              <a:rPr lang="en-US" sz="2400" b="1" dirty="0" smtClean="0"/>
              <a:t>electric current</a:t>
            </a:r>
          </a:p>
          <a:p>
            <a:r>
              <a:rPr lang="en-US" sz="2400" dirty="0" smtClean="0"/>
              <a:t>A </a:t>
            </a:r>
            <a:r>
              <a:rPr lang="en-US" sz="2400" b="1" dirty="0" smtClean="0"/>
              <a:t>“conductor” </a:t>
            </a:r>
            <a:r>
              <a:rPr lang="en-US" sz="2400" dirty="0" smtClean="0"/>
              <a:t>is a </a:t>
            </a:r>
            <a:r>
              <a:rPr lang="en-US" sz="2400" dirty="0"/>
              <a:t>material having free charged particles that easily flow through it when an electric force acts on them</a:t>
            </a:r>
          </a:p>
          <a:p>
            <a:r>
              <a:rPr lang="en-US" sz="2400" dirty="0" smtClean="0"/>
              <a:t>In a conducting solid metal, negatively charged electrons are free to move around while the positive nuclei remain fixed in the atomic lattice</a:t>
            </a:r>
          </a:p>
          <a:p>
            <a:r>
              <a:rPr lang="en-US" sz="2400" dirty="0" smtClean="0"/>
              <a:t>In certain types of solid semiconductors, positively charged electron holes are free to move around</a:t>
            </a:r>
          </a:p>
          <a:p>
            <a:r>
              <a:rPr lang="en-US" sz="2400" dirty="0" smtClean="0"/>
              <a:t>In ionic liquids, positive or negative ions can carry electric charge from one place to another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49" y="4552389"/>
            <a:ext cx="2825776" cy="21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Current is a Number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204882"/>
          </a:xfrm>
        </p:spPr>
        <p:txBody>
          <a:bodyPr/>
          <a:lstStyle/>
          <a:p>
            <a:r>
              <a:rPr lang="en-US" sz="2800" dirty="0" smtClean="0"/>
              <a:t>Electric current is the </a:t>
            </a:r>
            <a:r>
              <a:rPr lang="en-US" sz="2800" b="1" dirty="0" smtClean="0"/>
              <a:t>rate</a:t>
            </a:r>
            <a:r>
              <a:rPr lang="en-US" sz="2800" dirty="0" smtClean="0"/>
              <a:t> that charge moves from one point to another</a:t>
            </a:r>
          </a:p>
          <a:p>
            <a:r>
              <a:rPr lang="en-US" sz="2800" dirty="0" smtClean="0"/>
              <a:t>The common symbol for current is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unit of current is Coulombs per second (C/s)</a:t>
            </a:r>
          </a:p>
          <a:p>
            <a:r>
              <a:rPr lang="en-US" sz="2800" dirty="0" smtClean="0"/>
              <a:t>1 C/s = 1 Ampere = 1 Amp = 1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71364" y="3041261"/>
                <a:ext cx="1480085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smtClean="0">
                          <a:latin typeface="Cambria Math"/>
                        </a:rPr>
                        <m:t>𝐼</m:t>
                      </m:r>
                      <m:r>
                        <a:rPr lang="en-CA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CA" sz="32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CA" sz="3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364" y="3041261"/>
                <a:ext cx="1480085" cy="10175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15671" y="6605555"/>
            <a:ext cx="31261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4"/>
              </a:rPr>
              <a:t>http://people.oregonstate.edu/~</a:t>
            </a:r>
            <a:r>
              <a:rPr lang="en-CA" sz="800" dirty="0" smtClean="0">
                <a:hlinkClick r:id="rId4"/>
              </a:rPr>
              <a:t>joneski/electric.htm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49" y="4659963"/>
            <a:ext cx="2825776" cy="21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5129" y="161357"/>
            <a:ext cx="8229600" cy="717183"/>
          </a:xfrm>
        </p:spPr>
        <p:txBody>
          <a:bodyPr/>
          <a:lstStyle/>
          <a:p>
            <a:r>
              <a:rPr lang="en-US" dirty="0" smtClean="0"/>
              <a:t>Voltage is a Number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2" y="927840"/>
            <a:ext cx="8417859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Electric potential difference is called “voltage”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Voltage between two points causes electric current in a conductor flow from higher potential to lower potential.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 current flows when the voltage is zero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unit of voltage is Volts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1 Volt = 1 V = 1 Joule per Coulomb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 say that when voltage is set up </a:t>
            </a:r>
            <a:r>
              <a:rPr lang="en-US" sz="2800" i="1" dirty="0"/>
              <a:t>across</a:t>
            </a:r>
            <a:r>
              <a:rPr lang="en-US" sz="2800" dirty="0"/>
              <a:t> a conducting object, it can cause a current to flow </a:t>
            </a:r>
            <a:r>
              <a:rPr lang="en-US" sz="2800" i="1" dirty="0"/>
              <a:t>through</a:t>
            </a:r>
            <a:r>
              <a:rPr lang="en-US" sz="2800" dirty="0"/>
              <a:t> the conducting object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15671" y="6605555"/>
            <a:ext cx="31261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3"/>
              </a:rPr>
              <a:t>http://people.oregonstate.edu/~</a:t>
            </a:r>
            <a:r>
              <a:rPr lang="en-CA" sz="800" dirty="0" smtClean="0">
                <a:hlinkClick r:id="rId3"/>
              </a:rPr>
              <a:t>joneski/electric.htm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23_02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6"/>
          <a:stretch>
            <a:fillRect/>
          </a:stretch>
        </p:blipFill>
        <p:spPr bwMode="auto">
          <a:xfrm>
            <a:off x="4649117" y="2754288"/>
            <a:ext cx="4213895" cy="32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1480"/>
          </a:xfrm>
        </p:spPr>
        <p:txBody>
          <a:bodyPr/>
          <a:lstStyle/>
          <a:p>
            <a:r>
              <a:rPr lang="en-US" dirty="0" smtClean="0"/>
              <a:t>How Does a Battery Work?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270" y="1187824"/>
            <a:ext cx="8229600" cy="1917326"/>
          </a:xfrm>
        </p:spPr>
        <p:txBody>
          <a:bodyPr/>
          <a:lstStyle/>
          <a:p>
            <a:r>
              <a:rPr lang="en-US" sz="2800" dirty="0" smtClean="0"/>
              <a:t>Energy is stored in a battery in chemical bonds</a:t>
            </a:r>
          </a:p>
          <a:p>
            <a:r>
              <a:rPr lang="en-US" sz="2800" dirty="0" smtClean="0"/>
              <a:t>When current flows through a battery, work is done by chemical disintegration of zinc or lead in acid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0050" y="3024141"/>
            <a:ext cx="4095750" cy="276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This energy is carried by the electric charges as they travel through the circuit, and can be used to power a light-bulb, for example</a:t>
            </a:r>
          </a:p>
          <a:p>
            <a:pPr lvl="1">
              <a:buFontTx/>
              <a:buNone/>
            </a:pPr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23_06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2"/>
          <a:stretch>
            <a:fillRect/>
          </a:stretch>
        </p:blipFill>
        <p:spPr bwMode="auto">
          <a:xfrm>
            <a:off x="4527006" y="3402428"/>
            <a:ext cx="4498275" cy="34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Electric Resistance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206" y="993030"/>
            <a:ext cx="8229600" cy="2803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Current in a circuit depends on: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voltage.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electrical resistance.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Resistors are circuit elements that use up energy; usually they create heat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88088" y="3868271"/>
            <a:ext cx="4338918" cy="1869141"/>
            <a:chOff x="188088" y="3868271"/>
            <a:chExt cx="4338918" cy="1869141"/>
          </a:xfrm>
        </p:grpSpPr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011" y="4802841"/>
              <a:ext cx="1188533" cy="470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188088" y="3868271"/>
              <a:ext cx="4338918" cy="1869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</a:pPr>
              <a:r>
                <a:rPr lang="en-US" dirty="0" smtClean="0"/>
                <a:t>In a circuit diagram, the symbol for a resistor is: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7862</TotalTime>
  <Words>1345</Words>
  <Application>Microsoft Office PowerPoint</Application>
  <PresentationFormat>On-screen Show (4:3)</PresentationFormat>
  <Paragraphs>158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Flow of Charge</vt:lpstr>
      <vt:lpstr>Electricity/Water Analogy: </vt:lpstr>
      <vt:lpstr>Continuing the Analogy…</vt:lpstr>
      <vt:lpstr>Electric Current</vt:lpstr>
      <vt:lpstr>Electric Current is a Number</vt:lpstr>
      <vt:lpstr>Voltage is a Number</vt:lpstr>
      <vt:lpstr>How Does a Battery Work?</vt:lpstr>
      <vt:lpstr>Electric Resistance</vt:lpstr>
      <vt:lpstr>Resistance is a Number</vt:lpstr>
      <vt:lpstr>Electric Resistance</vt:lpstr>
      <vt:lpstr>Ohm’s Law</vt:lpstr>
      <vt:lpstr>You are a resistor!!</vt:lpstr>
      <vt:lpstr>Direction of Electron Velocity in a Metal Wire</vt:lpstr>
      <vt:lpstr>Direct and Alternating Current</vt:lpstr>
      <vt:lpstr>Direct and Alternating Current</vt:lpstr>
      <vt:lpstr>Direct and Alternating Current</vt:lpstr>
      <vt:lpstr>Electric Power</vt:lpstr>
      <vt:lpstr>Electric Circuits</vt:lpstr>
      <vt:lpstr>Series Circuits</vt:lpstr>
      <vt:lpstr>Parallel Circuits</vt:lpstr>
      <vt:lpstr>Parallel Circuits</vt:lpstr>
      <vt:lpstr>Circuit Breakers (Fuses)</vt:lpstr>
      <vt:lpstr>Circuit Breakers (Fuses)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430</cp:revision>
  <cp:lastPrinted>2009-11-09T20:12:17Z</cp:lastPrinted>
  <dcterms:created xsi:type="dcterms:W3CDTF">2006-04-27T22:35:13Z</dcterms:created>
  <dcterms:modified xsi:type="dcterms:W3CDTF">2013-03-11T15:05:32Z</dcterms:modified>
</cp:coreProperties>
</file>