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76" r:id="rId2"/>
    <p:sldId id="436" r:id="rId3"/>
    <p:sldId id="437" r:id="rId4"/>
    <p:sldId id="421" r:id="rId5"/>
    <p:sldId id="477" r:id="rId6"/>
    <p:sldId id="423" r:id="rId7"/>
    <p:sldId id="426" r:id="rId8"/>
    <p:sldId id="427" r:id="rId9"/>
    <p:sldId id="428" r:id="rId10"/>
    <p:sldId id="433" r:id="rId11"/>
    <p:sldId id="435" r:id="rId12"/>
    <p:sldId id="434" r:id="rId13"/>
    <p:sldId id="478" r:id="rId14"/>
    <p:sldId id="438" r:id="rId15"/>
    <p:sldId id="440" r:id="rId16"/>
    <p:sldId id="458" r:id="rId17"/>
    <p:sldId id="473" r:id="rId18"/>
    <p:sldId id="460" r:id="rId19"/>
    <p:sldId id="461" r:id="rId20"/>
    <p:sldId id="467" r:id="rId21"/>
    <p:sldId id="468" r:id="rId22"/>
    <p:sldId id="471" r:id="rId23"/>
    <p:sldId id="474" r:id="rId24"/>
    <p:sldId id="475" r:id="rId2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B7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1537" autoAdjust="0"/>
  </p:normalViewPr>
  <p:slideViewPr>
    <p:cSldViewPr snapToGrid="0">
      <p:cViewPr varScale="1">
        <p:scale>
          <a:sx n="58" d="100"/>
          <a:sy n="58" d="100"/>
        </p:scale>
        <p:origin x="-4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088" y="-96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74301A7-28C6-423E-9708-2F68DD679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12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EEB897-4421-437F-AE2E-57A9F4D2A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36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1C5C5-A6D9-4C45-A024-A8AE4CD82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74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6B7E8-C933-41EA-AC12-13E839AEA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64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F5EFA-83F5-4D97-B17F-1019C3951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0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EF311-6841-40EF-BDF9-28F6C8E9A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70C62-C2A7-43B1-AE96-1A29C0D8A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F32ED-E61E-466D-AA37-D7A74498C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9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0549D-1298-4352-A91C-42BED6613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6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B31E6-951B-4D3A-A3BD-06029CCEC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86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26AC2-C805-46AF-B04E-09235CC5D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9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7A39B-6DEF-4B82-B237-77BE4F38A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DC70C-D401-4FC1-BD1D-170EB1A48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6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0904FD9-32A1-4252-8FBC-E6F3F006B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20663" y="6580188"/>
            <a:ext cx="16208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999999"/>
                </a:solidFill>
                <a:latin typeface="Times New Roman" pitchFamily="16" charset="0"/>
              </a:rPr>
              <a:t>© 2010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rystalvibrations.org/crystal%20healing%20photo%20gallery18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utorvista.com/content/science/science-ii/magnetic-effects-electric-current/mapping-magnetic-lines.ph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219075" y="255270"/>
            <a:ext cx="55054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8738" algn="ctr"/>
            <a:r>
              <a:rPr lang="en-US" sz="4400" dirty="0">
                <a:solidFill>
                  <a:schemeClr val="tx2"/>
                </a:solidFill>
              </a:rPr>
              <a:t>Conceptual Physics</a:t>
            </a:r>
            <a:br>
              <a:rPr lang="en-US" sz="4400" dirty="0">
                <a:solidFill>
                  <a:schemeClr val="tx2"/>
                </a:solidFill>
              </a:rPr>
            </a:br>
            <a:r>
              <a:rPr lang="en-US" sz="4000" dirty="0">
                <a:solidFill>
                  <a:schemeClr val="tx2"/>
                </a:solidFill>
              </a:rPr>
              <a:t>11</a:t>
            </a:r>
            <a:r>
              <a:rPr lang="en-US" sz="4000" baseline="30000" dirty="0">
                <a:solidFill>
                  <a:schemeClr val="tx2"/>
                </a:solidFill>
              </a:rPr>
              <a:t>th</a:t>
            </a:r>
            <a:r>
              <a:rPr lang="en-US" sz="4000" dirty="0">
                <a:solidFill>
                  <a:schemeClr val="tx2"/>
                </a:solidFill>
              </a:rPr>
              <a:t> Edition</a:t>
            </a:r>
          </a:p>
        </p:txBody>
      </p:sp>
      <p:pic>
        <p:nvPicPr>
          <p:cNvPr id="51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60070"/>
            <a:ext cx="304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48443" y="1779270"/>
            <a:ext cx="6400800" cy="122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dirty="0" smtClean="0"/>
              <a:t>Chapter 24: </a:t>
            </a:r>
          </a:p>
          <a:p>
            <a:pPr algn="ctr">
              <a:spcBef>
                <a:spcPct val="20000"/>
              </a:spcBef>
            </a:pPr>
            <a:r>
              <a:rPr lang="en-US" sz="3200" dirty="0" smtClean="0"/>
              <a:t>MAGNETISM</a:t>
            </a:r>
            <a:endParaRPr lang="en-US" sz="32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9075" y="3284208"/>
            <a:ext cx="4262437" cy="305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/>
              <a:t>Magnetic </a:t>
            </a:r>
            <a:r>
              <a:rPr lang="en-US" sz="2800" dirty="0" smtClean="0"/>
              <a:t>Force</a:t>
            </a:r>
            <a:endParaRPr lang="en-US" sz="2800" dirty="0"/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/>
              <a:t>Magnetic Poles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/>
              <a:t>Magnetic </a:t>
            </a:r>
            <a:r>
              <a:rPr lang="en-US" sz="2800" dirty="0" smtClean="0"/>
              <a:t>Field</a:t>
            </a:r>
            <a:endParaRPr lang="en-US" sz="2800" dirty="0"/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/>
              <a:t>Magnetic Domains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/>
              <a:t>Electric Currents and Magnetic Fields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348843" y="3151414"/>
            <a:ext cx="4575701" cy="332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/>
              <a:t>Electromagnets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/>
              <a:t>Magnetic Force on Moving Charged Particles 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/>
              <a:t>Magnetic Force on Current Carrying Wires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/>
              <a:t>Earth’s Magnetic </a:t>
            </a:r>
            <a:r>
              <a:rPr lang="en-US" sz="2800" dirty="0" smtClean="0"/>
              <a:t>Field</a:t>
            </a:r>
            <a:endParaRPr lang="en-US" sz="2800" dirty="0"/>
          </a:p>
          <a:p>
            <a:pPr marL="457200" indent="-457200" algn="l" eaLnBrk="1" hangingPunct="1">
              <a:buFont typeface="Arial" pitchFamily="34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47764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8" name="Picture 6" descr="24_05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1"/>
          <a:stretch>
            <a:fillRect/>
          </a:stretch>
        </p:blipFill>
        <p:spPr bwMode="auto">
          <a:xfrm>
            <a:off x="5303520" y="860298"/>
            <a:ext cx="3840480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6622"/>
            <a:ext cx="8229600" cy="603186"/>
          </a:xfrm>
        </p:spPr>
        <p:txBody>
          <a:bodyPr/>
          <a:lstStyle/>
          <a:p>
            <a:r>
              <a:rPr lang="en-US" dirty="0" smtClean="0"/>
              <a:t>Magnetic Domains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6032" y="4152900"/>
            <a:ext cx="8519668" cy="2394204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Permanent magnets made by</a:t>
            </a:r>
          </a:p>
          <a:p>
            <a:r>
              <a:rPr lang="en-US" sz="2800" dirty="0" smtClean="0"/>
              <a:t>placing pieces of iron or similar magnetic materials in a strong magnetic field.</a:t>
            </a:r>
          </a:p>
          <a:p>
            <a:r>
              <a:rPr lang="en-US" sz="2800" dirty="0" smtClean="0"/>
              <a:t>stroking material with a magnet to align the domains.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98704" y="1792224"/>
            <a:ext cx="4693920" cy="187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800" dirty="0"/>
              <a:t>C</a:t>
            </a:r>
            <a:r>
              <a:rPr lang="en-US" sz="2800" dirty="0" smtClean="0"/>
              <a:t>lusters of aligned magnetic atoms are called </a:t>
            </a:r>
            <a:r>
              <a:rPr lang="en-US" sz="2800" b="1" dirty="0" smtClean="0"/>
              <a:t>magnetic domains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6" name="Picture 6" descr="24_07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0"/>
          <a:stretch>
            <a:fillRect/>
          </a:stretch>
        </p:blipFill>
        <p:spPr bwMode="auto">
          <a:xfrm>
            <a:off x="1978025" y="1244600"/>
            <a:ext cx="5187950" cy="531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5725"/>
            <a:ext cx="8229600" cy="1143000"/>
          </a:xfrm>
        </p:spPr>
        <p:txBody>
          <a:bodyPr/>
          <a:lstStyle/>
          <a:p>
            <a:r>
              <a:rPr lang="en-US" dirty="0" smtClean="0"/>
              <a:t>Permanent Magnets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1800" smtClean="0"/>
          </a:p>
          <a:p>
            <a:pPr>
              <a:buFontTx/>
              <a:buNone/>
            </a:pPr>
            <a:endParaRPr lang="en-US" sz="1800" smtClean="0"/>
          </a:p>
          <a:p>
            <a:pPr>
              <a:buFontTx/>
              <a:buNone/>
            </a:pPr>
            <a:endParaRPr lang="en-US" sz="1800" smtClean="0"/>
          </a:p>
          <a:p>
            <a:pPr>
              <a:buFontTx/>
              <a:buNone/>
            </a:pPr>
            <a:endParaRPr lang="en-US" sz="1800" smtClean="0"/>
          </a:p>
          <a:p>
            <a:pPr>
              <a:buFontTx/>
              <a:buNone/>
            </a:pPr>
            <a:endParaRPr lang="en-US" sz="1800" smtClean="0"/>
          </a:p>
          <a:p>
            <a:pPr>
              <a:buFontTx/>
              <a:buNone/>
            </a:pPr>
            <a:endParaRPr lang="en-US" sz="1800" smtClean="0"/>
          </a:p>
          <a:p>
            <a:pPr>
              <a:buFontTx/>
              <a:buNone/>
            </a:pPr>
            <a:endParaRPr lang="en-US" sz="1800" smtClean="0"/>
          </a:p>
          <a:p>
            <a:pPr>
              <a:buFontTx/>
              <a:buNone/>
            </a:pPr>
            <a:endParaRPr lang="en-US" sz="1800" smtClean="0"/>
          </a:p>
          <a:p>
            <a:pPr>
              <a:buFontTx/>
              <a:buNone/>
            </a:pPr>
            <a:endParaRPr lang="en-US" sz="1800" smtClean="0"/>
          </a:p>
          <a:p>
            <a:pPr>
              <a:buFontTx/>
              <a:buNone/>
            </a:pPr>
            <a:endParaRPr lang="en-US" sz="1800" smtClean="0"/>
          </a:p>
          <a:p>
            <a:pPr>
              <a:buFontTx/>
              <a:buNone/>
            </a:pPr>
            <a:endParaRPr lang="en-US" sz="1800" smtClean="0"/>
          </a:p>
          <a:p>
            <a:pPr>
              <a:buFontTx/>
              <a:buNone/>
            </a:pPr>
            <a:endParaRPr lang="en-US" sz="1800" smtClean="0"/>
          </a:p>
          <a:p>
            <a:pPr>
              <a:buFontTx/>
              <a:buNone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2914"/>
          </a:xfrm>
        </p:spPr>
        <p:txBody>
          <a:bodyPr/>
          <a:lstStyle/>
          <a:p>
            <a:r>
              <a:rPr lang="en-US" dirty="0" smtClean="0"/>
              <a:t>Magnetic Domains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896" y="1014985"/>
            <a:ext cx="8467344" cy="1691640"/>
          </a:xfrm>
        </p:spPr>
        <p:txBody>
          <a:bodyPr/>
          <a:lstStyle/>
          <a:p>
            <a:pPr marL="400050" lvl="1">
              <a:buFontTx/>
              <a:buChar char="•"/>
            </a:pPr>
            <a:r>
              <a:rPr lang="en-US" sz="3200" dirty="0" smtClean="0"/>
              <a:t>In a </a:t>
            </a:r>
            <a:r>
              <a:rPr lang="en-US" sz="3200" b="1" dirty="0" smtClean="0"/>
              <a:t>Permanent Magnet</a:t>
            </a:r>
            <a:r>
              <a:rPr lang="en-US" sz="3200" dirty="0" smtClean="0"/>
              <a:t>, the alignment of domains remains once external magnetic field is removed</a:t>
            </a:r>
            <a:endParaRPr lang="en-US" sz="3200" dirty="0"/>
          </a:p>
        </p:txBody>
      </p:sp>
      <p:pic>
        <p:nvPicPr>
          <p:cNvPr id="2191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488" y="2288875"/>
            <a:ext cx="4096512" cy="392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98704" y="2630495"/>
            <a:ext cx="4657344" cy="371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00050" lvl="1">
              <a:buFontTx/>
              <a:buChar char="•"/>
            </a:pPr>
            <a:r>
              <a:rPr lang="en-US" sz="3200" dirty="0" smtClean="0"/>
              <a:t>In a </a:t>
            </a:r>
            <a:r>
              <a:rPr lang="en-US" sz="3200" b="1" dirty="0" smtClean="0"/>
              <a:t>Temporary Magnet</a:t>
            </a:r>
            <a:r>
              <a:rPr lang="en-US" sz="3200" dirty="0" smtClean="0"/>
              <a:t>, the alignment of domains returns to random arrangement once external magnetic field is removed</a:t>
            </a:r>
          </a:p>
          <a:p>
            <a:pPr marL="0" indent="0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239" y="164910"/>
            <a:ext cx="8229600" cy="658050"/>
          </a:xfrm>
        </p:spPr>
        <p:txBody>
          <a:bodyPr/>
          <a:lstStyle/>
          <a:p>
            <a:r>
              <a:rPr lang="en-CA" dirty="0" smtClean="0"/>
              <a:t>Compass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817" y="909986"/>
            <a:ext cx="8668512" cy="4525963"/>
          </a:xfrm>
        </p:spPr>
        <p:txBody>
          <a:bodyPr/>
          <a:lstStyle/>
          <a:p>
            <a:r>
              <a:rPr lang="en-CA" dirty="0" smtClean="0"/>
              <a:t>A compass is a small permanent magnet that is free to rotate about a vertical axis</a:t>
            </a:r>
          </a:p>
          <a:p>
            <a:r>
              <a:rPr lang="en-CA" dirty="0" smtClean="0"/>
              <a:t>It aligns itself with the magnetic field</a:t>
            </a:r>
          </a:p>
          <a:p>
            <a:r>
              <a:rPr lang="en-CA" dirty="0" smtClean="0"/>
              <a:t>The needle shown floating on a cork below is a compass</a:t>
            </a:r>
          </a:p>
          <a:p>
            <a:r>
              <a:rPr lang="en-CA" dirty="0" smtClean="0"/>
              <a:t>It’s N side will point away from any nearby N-pole of another permanent magnet</a:t>
            </a:r>
            <a:endParaRPr lang="en-CA" dirty="0"/>
          </a:p>
        </p:txBody>
      </p:sp>
      <p:pic>
        <p:nvPicPr>
          <p:cNvPr id="319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039" y="4843009"/>
            <a:ext cx="25908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58950" y="4843009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 dirty="0" smtClean="0"/>
              <a:t>N</a:t>
            </a:r>
            <a:endParaRPr lang="en-CA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657073" y="5259551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 dirty="0"/>
              <a:t>S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260" y="5754624"/>
            <a:ext cx="2377980" cy="6217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3584717" y="5694333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 dirty="0" smtClean="0"/>
              <a:t>N</a:t>
            </a:r>
            <a:endParaRPr lang="en-CA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1795260" y="5680799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62174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8" name="Picture 6" descr="24_08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1"/>
          <a:stretch>
            <a:fillRect/>
          </a:stretch>
        </p:blipFill>
        <p:spPr bwMode="auto">
          <a:xfrm>
            <a:off x="5907025" y="2900897"/>
            <a:ext cx="3236976" cy="39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 smtClean="0"/>
              <a:t>Connection between electricity and</a:t>
            </a:r>
            <a:br>
              <a:rPr lang="en-US" sz="4000" dirty="0" smtClean="0"/>
            </a:br>
            <a:r>
              <a:rPr lang="en-US" sz="4000" dirty="0" smtClean="0"/>
              <a:t>magnetism</a:t>
            </a:r>
            <a:endParaRPr lang="en-US" sz="3600" dirty="0" smtClean="0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032" y="1490472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Magnetic field forms a pattern of concentric circles around a current-carrying wire.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When current reverses direction,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   	the direction of the field lines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reverse.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1561"/>
            <a:ext cx="8229600" cy="149047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Magnetic field intensity increases as the number of  loops increase in a current-carrying coil temporary magnet.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pic>
        <p:nvPicPr>
          <p:cNvPr id="225286" name="Picture 6" descr="24_10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7"/>
          <a:stretch>
            <a:fillRect/>
          </a:stretch>
        </p:blipFill>
        <p:spPr bwMode="auto">
          <a:xfrm>
            <a:off x="85110" y="2487168"/>
            <a:ext cx="9035041" cy="376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Electromagnets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0188" y="852488"/>
            <a:ext cx="8472487" cy="5624512"/>
          </a:xfrm>
        </p:spPr>
        <p:txBody>
          <a:bodyPr/>
          <a:lstStyle/>
          <a:p>
            <a:r>
              <a:rPr lang="en-US" sz="2800" dirty="0" smtClean="0"/>
              <a:t>A current-carrying coil of wire is an </a:t>
            </a:r>
            <a:r>
              <a:rPr lang="en-US" sz="2800" b="1" dirty="0" smtClean="0"/>
              <a:t>electromagnet. </a:t>
            </a:r>
          </a:p>
          <a:p>
            <a:endParaRPr lang="en-US" sz="2800" dirty="0" smtClean="0"/>
          </a:p>
          <a:p>
            <a:r>
              <a:rPr lang="en-US" sz="2800" dirty="0" smtClean="0"/>
              <a:t>The strength of an electromagnet is increased by</a:t>
            </a:r>
          </a:p>
          <a:p>
            <a:pPr lvl="1"/>
            <a:r>
              <a:rPr lang="en-US" sz="2400" dirty="0" smtClean="0"/>
              <a:t>increasing the current through the coil</a:t>
            </a:r>
          </a:p>
          <a:p>
            <a:pPr lvl="1"/>
            <a:r>
              <a:rPr lang="en-US" sz="2400" dirty="0" smtClean="0"/>
              <a:t>increasing the number of turns in the coil </a:t>
            </a:r>
          </a:p>
          <a:p>
            <a:pPr lvl="1"/>
            <a:r>
              <a:rPr lang="en-US" sz="2400" dirty="0" smtClean="0"/>
              <a:t>having a piece of iron within the coil.</a:t>
            </a:r>
          </a:p>
          <a:p>
            <a:endParaRPr lang="en-US" sz="2800" dirty="0" smtClean="0"/>
          </a:p>
          <a:p>
            <a:r>
              <a:rPr lang="en-US" sz="2800" dirty="0" smtClean="0"/>
              <a:t>Magnetic domains in the iron core are induced into alignment, adding to the field.</a:t>
            </a:r>
          </a:p>
        </p:txBody>
      </p:sp>
      <p:pic>
        <p:nvPicPr>
          <p:cNvPr id="2519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64" y="0"/>
            <a:ext cx="22344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Electromagnets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84238"/>
            <a:ext cx="5667375" cy="56245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Electromagnets without iron cores are used in magnetically levitated, or “maglev,” transportation.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Levitation is accomplished by magnetic coils that run along the track, called a </a:t>
            </a:r>
            <a:r>
              <a:rPr lang="en-US" sz="2400" dirty="0" err="1" smtClean="0"/>
              <a:t>guideway</a:t>
            </a:r>
            <a:r>
              <a:rPr lang="en-US" sz="2400" dirty="0" smtClean="0"/>
              <a:t>.</a:t>
            </a:r>
            <a:r>
              <a:rPr lang="en-US" sz="18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The coils repel large magnets on the train’s undercarriage.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Continually alternating electric current fed to the coils continually alternates their magnetic polarity, pulling and pushing the train forward.</a:t>
            </a:r>
          </a:p>
          <a:p>
            <a:pPr>
              <a:lnSpc>
                <a:spcPct val="80000"/>
              </a:lnSpc>
              <a:spcBef>
                <a:spcPct val="100000"/>
              </a:spcBef>
            </a:pPr>
            <a:r>
              <a:rPr lang="en-US" sz="2400" dirty="0" smtClean="0"/>
              <a:t>Electromagnets that utilize superconducting coils produce extremely strong magnetic fields—and they do so very economically because there are no heat losses.</a:t>
            </a:r>
          </a:p>
        </p:txBody>
      </p:sp>
      <p:pic>
        <p:nvPicPr>
          <p:cNvPr id="275464" name="Picture 8" descr="24_11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4"/>
          <a:stretch>
            <a:fillRect/>
          </a:stretch>
        </p:blipFill>
        <p:spPr bwMode="auto">
          <a:xfrm>
            <a:off x="5688013" y="1158875"/>
            <a:ext cx="327977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465" name="Picture 9" descr="24_12_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9"/>
          <a:stretch>
            <a:fillRect/>
          </a:stretch>
        </p:blipFill>
        <p:spPr bwMode="auto">
          <a:xfrm>
            <a:off x="5803900" y="3695700"/>
            <a:ext cx="2984500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600" dirty="0" smtClean="0"/>
              <a:t>Magnetic Forces on Moving Charges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62" y="1131093"/>
            <a:ext cx="8229600" cy="1538955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dirty="0" smtClean="0"/>
              <a:t>The magnetic force on a charged particle is perpendicular to the magnetic field and the particle’s velocity.</a:t>
            </a:r>
            <a:endParaRPr lang="en-US" sz="2400" dirty="0" smtClean="0"/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</p:txBody>
      </p:sp>
      <p:pic>
        <p:nvPicPr>
          <p:cNvPr id="253958" name="Picture 6" descr="24_13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8"/>
          <a:stretch>
            <a:fillRect/>
          </a:stretch>
        </p:blipFill>
        <p:spPr bwMode="auto">
          <a:xfrm>
            <a:off x="642937" y="3394075"/>
            <a:ext cx="7858125" cy="346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82" name="Picture 6" descr="24_15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0"/>
          <a:stretch>
            <a:fillRect/>
          </a:stretch>
        </p:blipFill>
        <p:spPr bwMode="auto">
          <a:xfrm>
            <a:off x="384048" y="3458148"/>
            <a:ext cx="8059570" cy="339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4979" name="Rectangle 3"/>
          <p:cNvSpPr>
            <a:spLocks noGrp="1" noChangeArrowheads="1"/>
          </p:cNvSpPr>
          <p:nvPr>
            <p:ph type="title"/>
          </p:nvPr>
        </p:nvSpPr>
        <p:spPr>
          <a:xfrm>
            <a:off x="477838" y="183198"/>
            <a:ext cx="8229600" cy="603186"/>
          </a:xfrm>
        </p:spPr>
        <p:txBody>
          <a:bodyPr/>
          <a:lstStyle/>
          <a:p>
            <a:r>
              <a:rPr lang="en-US" sz="3200" dirty="0" smtClean="0"/>
              <a:t>Magnetic Force on Current-Carrying Wires</a:t>
            </a:r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74320" y="911224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Electric current moving through a magnetic field experiences a deflecting force.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Direction is perpendicular to both magnetic field and current (perpendicular to wire).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Force is strongest when current is perpendicular to the magnetic field lines.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320"/>
            <a:ext cx="4494720" cy="1009650"/>
          </a:xfrm>
        </p:spPr>
        <p:txBody>
          <a:bodyPr/>
          <a:lstStyle/>
          <a:p>
            <a:pPr eaLnBrk="1" hangingPunct="1"/>
            <a:r>
              <a:rPr lang="en-US" dirty="0" smtClean="0"/>
              <a:t>Magnetism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4475" y="1503490"/>
            <a:ext cx="4217797" cy="200780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The term </a:t>
            </a:r>
            <a:r>
              <a:rPr lang="en-US" sz="2800" i="1" dirty="0" smtClean="0"/>
              <a:t>magnetism </a:t>
            </a:r>
            <a:r>
              <a:rPr lang="en-US" sz="2800" dirty="0" smtClean="0"/>
              <a:t>comes from the name Magnesia, a coastal district of ancient Thessaly, Greece. </a:t>
            </a:r>
          </a:p>
        </p:txBody>
      </p:sp>
      <p:pic>
        <p:nvPicPr>
          <p:cNvPr id="221189" name="Picture 5" descr="http://www.crystalvibrations.org/image/lodest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720" y="0"/>
            <a:ext cx="4649280" cy="348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2283" y="3567812"/>
            <a:ext cx="8524875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 smtClean="0"/>
              <a:t>Unusual stones were found by the Greeks more than 2000 years ago.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These stones, called </a:t>
            </a:r>
            <a:r>
              <a:rPr lang="en-US" sz="2800" i="1" dirty="0" smtClean="0"/>
              <a:t>lodestones, </a:t>
            </a:r>
            <a:r>
              <a:rPr lang="en-US" sz="2800" dirty="0" smtClean="0"/>
              <a:t>had the intriguing property of attracting pieces of iron.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Magnets were first fashioned into compasses and used for navigation by the Chinese in the 12th century.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24200" y="6615950"/>
            <a:ext cx="44198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[image from </a:t>
            </a:r>
            <a:r>
              <a:rPr lang="en-CA" sz="800" dirty="0" smtClean="0">
                <a:hlinkClick r:id="rId4"/>
              </a:rPr>
              <a:t>http://www.crystalvibrations.org/crystal%20healing%20photo%20gallery18.html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2914"/>
          </a:xfrm>
        </p:spPr>
        <p:txBody>
          <a:bodyPr/>
          <a:lstStyle/>
          <a:p>
            <a:r>
              <a:rPr lang="en-US" dirty="0" smtClean="0"/>
              <a:t>Galvanometer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744" y="1033273"/>
            <a:ext cx="8774494" cy="3044952"/>
          </a:xfrm>
        </p:spPr>
        <p:txBody>
          <a:bodyPr/>
          <a:lstStyle/>
          <a:p>
            <a:r>
              <a:rPr lang="en-US" sz="2400" dirty="0" smtClean="0"/>
              <a:t>Current-indicating device named after Luigi Galvani</a:t>
            </a:r>
          </a:p>
          <a:p>
            <a:r>
              <a:rPr lang="en-US" sz="2400" dirty="0" smtClean="0"/>
              <a:t>Determines the current in a wire by measuring the magnetic force due to a permanent magnet</a:t>
            </a:r>
          </a:p>
          <a:p>
            <a:r>
              <a:rPr lang="en-US" sz="2400" dirty="0" smtClean="0"/>
              <a:t>Called ammeter when calibrated to measure current (amperes)</a:t>
            </a:r>
          </a:p>
          <a:p>
            <a:r>
              <a:rPr lang="en-US" sz="2400" dirty="0" smtClean="0"/>
              <a:t>Called voltmeter when calibrated to measure electric potential (volts)</a:t>
            </a:r>
          </a:p>
        </p:txBody>
      </p:sp>
      <p:pic>
        <p:nvPicPr>
          <p:cNvPr id="265224" name="Picture 8" descr="24_17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0"/>
          <a:stretch>
            <a:fillRect/>
          </a:stretch>
        </p:blipFill>
        <p:spPr bwMode="auto">
          <a:xfrm>
            <a:off x="528638" y="4270375"/>
            <a:ext cx="2562225" cy="207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225" name="Picture 9" descr="24_18_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29" b="6152"/>
          <a:stretch>
            <a:fillRect/>
          </a:stretch>
        </p:blipFill>
        <p:spPr bwMode="auto">
          <a:xfrm>
            <a:off x="3389313" y="4527550"/>
            <a:ext cx="269875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226" name="Picture 10" descr="24_18_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8" b="6152"/>
          <a:stretch>
            <a:fillRect/>
          </a:stretch>
        </p:blipFill>
        <p:spPr bwMode="auto">
          <a:xfrm>
            <a:off x="6196013" y="4538663"/>
            <a:ext cx="28162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6" name="Picture 6" descr="24_19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6"/>
          <a:stretch>
            <a:fillRect/>
          </a:stretch>
        </p:blipFill>
        <p:spPr bwMode="auto">
          <a:xfrm>
            <a:off x="4391930" y="2304288"/>
            <a:ext cx="4526646" cy="353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50658"/>
          </a:xfrm>
        </p:spPr>
        <p:txBody>
          <a:bodyPr/>
          <a:lstStyle/>
          <a:p>
            <a:r>
              <a:rPr lang="en-US" dirty="0" smtClean="0"/>
              <a:t>Electric Motor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897" y="1447800"/>
            <a:ext cx="4187952" cy="487521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Different from galvanometer in that each time the coil makes a half rotation, the direction of the current changes in cyclic fashion to produce continuous rotation.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8" name="Picture 8" descr="24_20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6281738" y="1038225"/>
            <a:ext cx="2308225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369" name="Picture 9" descr="24_21_Fig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0"/>
          <a:stretch>
            <a:fillRect/>
          </a:stretch>
        </p:blipFill>
        <p:spPr bwMode="auto">
          <a:xfrm>
            <a:off x="6086475" y="3886200"/>
            <a:ext cx="2689225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Earth’s Magnetic Field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0188" y="852488"/>
            <a:ext cx="5675312" cy="5624512"/>
          </a:xfrm>
        </p:spPr>
        <p:txBody>
          <a:bodyPr/>
          <a:lstStyle/>
          <a:p>
            <a:pPr eaLnBrk="1" hangingPunct="1">
              <a:tabLst>
                <a:tab pos="3825875" algn="l"/>
              </a:tabLst>
            </a:pPr>
            <a:r>
              <a:rPr lang="en-US" sz="2400" dirty="0" smtClean="0"/>
              <a:t> Earth is itself a huge magnet.</a:t>
            </a:r>
          </a:p>
          <a:p>
            <a:pPr eaLnBrk="1" hangingPunct="1">
              <a:tabLst>
                <a:tab pos="3825875" algn="l"/>
              </a:tabLst>
            </a:pPr>
            <a:r>
              <a:rPr lang="en-US" sz="2400" dirty="0" smtClean="0"/>
              <a:t>The magnetic poles of Earth are widely separated from the geographic poles.</a:t>
            </a:r>
          </a:p>
          <a:p>
            <a:pPr eaLnBrk="1" hangingPunct="1">
              <a:tabLst>
                <a:tab pos="3825875" algn="l"/>
              </a:tabLst>
            </a:pPr>
            <a:r>
              <a:rPr lang="en-US" sz="2400" dirty="0" smtClean="0"/>
              <a:t>The magnetic field of Earth is </a:t>
            </a:r>
            <a:r>
              <a:rPr lang="en-US" sz="2400" i="1" dirty="0" smtClean="0"/>
              <a:t>not</a:t>
            </a:r>
            <a:r>
              <a:rPr lang="en-US" sz="2400" dirty="0" smtClean="0"/>
              <a:t> due to a giant magnet in its interior—it is due to electric currents.</a:t>
            </a:r>
          </a:p>
          <a:p>
            <a:pPr eaLnBrk="1" hangingPunct="1">
              <a:tabLst>
                <a:tab pos="3825875" algn="l"/>
              </a:tabLst>
            </a:pPr>
            <a:r>
              <a:rPr lang="en-US" sz="2400" dirty="0" smtClean="0"/>
              <a:t>Most Earth scientists think that moving charges looping around within the molten part of Earth create the magnetic field.</a:t>
            </a:r>
          </a:p>
          <a:p>
            <a:pPr eaLnBrk="1" hangingPunct="1">
              <a:tabLst>
                <a:tab pos="3825875" algn="l"/>
              </a:tabLst>
            </a:pPr>
            <a:r>
              <a:rPr lang="en-US" sz="2400" dirty="0" smtClean="0"/>
              <a:t>Earth’s magnetic field reverses direction: 20 reversals in last 5 million years.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8" name="Picture 8" descr="24_22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8"/>
          <a:stretch>
            <a:fillRect/>
          </a:stretch>
        </p:blipFill>
        <p:spPr bwMode="auto">
          <a:xfrm>
            <a:off x="5903913" y="1671638"/>
            <a:ext cx="2933700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Earth’s Magnetic Field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0188" y="852488"/>
            <a:ext cx="5675312" cy="5624512"/>
          </a:xfrm>
        </p:spPr>
        <p:txBody>
          <a:bodyPr/>
          <a:lstStyle/>
          <a:p>
            <a:pPr eaLnBrk="1" hangingPunct="1">
              <a:tabLst>
                <a:tab pos="3825875" algn="l"/>
              </a:tabLst>
            </a:pPr>
            <a:r>
              <a:rPr lang="en-US" sz="2800" dirty="0" smtClean="0"/>
              <a:t>Universe is a shooting gallery of charged particles called </a:t>
            </a:r>
            <a:r>
              <a:rPr lang="en-US" sz="2800" b="1" dirty="0" smtClean="0"/>
              <a:t>cosmic rays</a:t>
            </a:r>
            <a:r>
              <a:rPr lang="en-US" sz="2800" b="1" i="1" dirty="0" smtClean="0"/>
              <a:t>.</a:t>
            </a:r>
          </a:p>
          <a:p>
            <a:pPr eaLnBrk="1" hangingPunct="1">
              <a:tabLst>
                <a:tab pos="3825875" algn="l"/>
              </a:tabLst>
            </a:pPr>
            <a:r>
              <a:rPr lang="en-US" sz="2800" dirty="0" smtClean="0"/>
              <a:t>Cosmic radiation is hazardous to astronauts.</a:t>
            </a:r>
          </a:p>
          <a:p>
            <a:pPr eaLnBrk="1" hangingPunct="1">
              <a:tabLst>
                <a:tab pos="3825875" algn="l"/>
              </a:tabLst>
            </a:pPr>
            <a:r>
              <a:rPr lang="en-US" sz="2800" dirty="0" smtClean="0"/>
              <a:t>Cosmic rays are deflected away from Earth by Earth’s magnetic field.</a:t>
            </a:r>
          </a:p>
          <a:p>
            <a:pPr>
              <a:tabLst>
                <a:tab pos="3825875" algn="l"/>
              </a:tabLst>
            </a:pPr>
            <a:r>
              <a:rPr lang="en-US" sz="2800" dirty="0" smtClean="0"/>
              <a:t>Some of them are trapped in the outer reaches of Earth’s magnetic field and make up the Van Allen radiation belts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10" name="Picture 6" descr="24_23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0"/>
          <a:stretch>
            <a:fillRect/>
          </a:stretch>
        </p:blipFill>
        <p:spPr bwMode="auto">
          <a:xfrm>
            <a:off x="5853113" y="1184275"/>
            <a:ext cx="3124200" cy="451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7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Earth’s Magnetic Field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5738" y="852488"/>
            <a:ext cx="5675312" cy="5624512"/>
          </a:xfrm>
        </p:spPr>
        <p:txBody>
          <a:bodyPr/>
          <a:lstStyle/>
          <a:p>
            <a:pPr>
              <a:tabLst>
                <a:tab pos="3825875" algn="l"/>
              </a:tabLst>
            </a:pPr>
            <a:r>
              <a:rPr lang="en-US" sz="2400" dirty="0" smtClean="0"/>
              <a:t>Storms on the Sun hurl charged particles out in great fountains, many of which pass near Earth and are trapped by its magnetic field. </a:t>
            </a:r>
          </a:p>
          <a:p>
            <a:pPr>
              <a:tabLst>
                <a:tab pos="3825875" algn="l"/>
              </a:tabLst>
            </a:pPr>
            <a:r>
              <a:rPr lang="en-US" sz="2400" dirty="0" smtClean="0"/>
              <a:t>The trapped particles follow corkscrew paths around the magnetic field lines of Earth and bounce between Earth’s magnetic poles high above the atmosphere.</a:t>
            </a:r>
          </a:p>
          <a:p>
            <a:pPr>
              <a:tabLst>
                <a:tab pos="3825875" algn="l"/>
              </a:tabLst>
            </a:pPr>
            <a:r>
              <a:rPr lang="en-US" sz="2400" dirty="0" smtClean="0"/>
              <a:t>Disturbances in Earth’s field often allow the ions to dip into the atmosphere, causing it to glow like a fluorescent lamp. </a:t>
            </a:r>
          </a:p>
          <a:p>
            <a:pPr>
              <a:tabLst>
                <a:tab pos="3825875" algn="l"/>
              </a:tabLst>
            </a:pPr>
            <a:r>
              <a:rPr lang="en-US" sz="2400" dirty="0" smtClean="0"/>
              <a:t>Hence the </a:t>
            </a:r>
            <a:r>
              <a:rPr lang="en-US" sz="2400" i="1" dirty="0" smtClean="0"/>
              <a:t>aurora borealis </a:t>
            </a:r>
            <a:r>
              <a:rPr lang="en-US" sz="2400" dirty="0" smtClean="0"/>
              <a:t>or </a:t>
            </a:r>
            <a:r>
              <a:rPr lang="en-US" sz="2400" i="1" dirty="0" smtClean="0"/>
              <a:t>aurora </a:t>
            </a:r>
            <a:r>
              <a:rPr lang="en-US" sz="2400" i="1" dirty="0" err="1" smtClean="0"/>
              <a:t>australis</a:t>
            </a:r>
            <a:r>
              <a:rPr lang="en-US" sz="2400" i="1" dirty="0" smtClean="0"/>
              <a:t>.</a:t>
            </a:r>
            <a:endParaRPr lang="en-US" sz="1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dirty="0" smtClean="0"/>
              <a:t>The Magnetic Force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2425" y="1133856"/>
            <a:ext cx="8524875" cy="5405057"/>
          </a:xfrm>
        </p:spPr>
        <p:txBody>
          <a:bodyPr/>
          <a:lstStyle/>
          <a:p>
            <a:r>
              <a:rPr lang="en-US" sz="2800" dirty="0" smtClean="0"/>
              <a:t>The electric force between any two charged particles depends on the product of their charges and their distance of separation, as specified in Coulomb’s law.</a:t>
            </a:r>
          </a:p>
          <a:p>
            <a:r>
              <a:rPr lang="en-US" sz="2800" dirty="0" smtClean="0"/>
              <a:t>If the charged particles are moving with respect to each other, there is an additional force between them, called the </a:t>
            </a:r>
            <a:r>
              <a:rPr lang="en-US" sz="2800" b="1" dirty="0" smtClean="0"/>
              <a:t>magnetic force.</a:t>
            </a:r>
          </a:p>
          <a:p>
            <a:r>
              <a:rPr lang="en-US" sz="2800" dirty="0" smtClean="0"/>
              <a:t>The electric and magnetic forces turn out to be related to one another under one theory of electromagnetism, but, for now, we will treat them as separate forces.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6622"/>
            <a:ext cx="8229600" cy="749490"/>
          </a:xfrm>
        </p:spPr>
        <p:txBody>
          <a:bodyPr/>
          <a:lstStyle/>
          <a:p>
            <a:r>
              <a:rPr lang="en-US" dirty="0" smtClean="0"/>
              <a:t>Magnetic Poles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88136"/>
            <a:ext cx="8229600" cy="4525963"/>
          </a:xfrm>
        </p:spPr>
        <p:txBody>
          <a:bodyPr/>
          <a:lstStyle/>
          <a:p>
            <a:r>
              <a:rPr lang="en-US" dirty="0" smtClean="0"/>
              <a:t>Every permanent magnet contains billions of tiny spinning charges which gives rise to the magnetic force.</a:t>
            </a:r>
          </a:p>
          <a:p>
            <a:r>
              <a:rPr lang="en-US" dirty="0" smtClean="0"/>
              <a:t>We call one end of a permanent magnet “N” or North, and the other end of a permanent magnet “S” or South</a:t>
            </a:r>
          </a:p>
          <a:p>
            <a:r>
              <a:rPr lang="en-US" dirty="0" smtClean="0"/>
              <a:t>The N and S are called </a:t>
            </a:r>
            <a:r>
              <a:rPr lang="en-US" b="1" dirty="0" smtClean="0"/>
              <a:t>magnetic poles </a:t>
            </a:r>
            <a:r>
              <a:rPr lang="en-US" dirty="0" smtClean="0"/>
              <a:t>– every magnet has both</a:t>
            </a:r>
          </a:p>
        </p:txBody>
      </p:sp>
      <p:sp>
        <p:nvSpPr>
          <p:cNvPr id="2" name="Rectangle 1"/>
          <p:cNvSpPr/>
          <p:nvPr/>
        </p:nvSpPr>
        <p:spPr>
          <a:xfrm>
            <a:off x="2999232" y="5486400"/>
            <a:ext cx="3291840" cy="6217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2999232" y="5412575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 dirty="0" smtClean="0"/>
              <a:t>N</a:t>
            </a:r>
            <a:endParaRPr lang="en-CA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5766816" y="5412575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 dirty="0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6622"/>
            <a:ext cx="8229600" cy="749490"/>
          </a:xfrm>
        </p:spPr>
        <p:txBody>
          <a:bodyPr/>
          <a:lstStyle/>
          <a:p>
            <a:r>
              <a:rPr lang="en-US" dirty="0" smtClean="0"/>
              <a:t>The Magnetic Force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472" y="923544"/>
            <a:ext cx="8229600" cy="813816"/>
          </a:xfrm>
        </p:spPr>
        <p:txBody>
          <a:bodyPr/>
          <a:lstStyle/>
          <a:p>
            <a:r>
              <a:rPr lang="en-US" dirty="0" smtClean="0"/>
              <a:t>Opposite poles attract, like poles repel.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502652" y="1663534"/>
            <a:ext cx="6224556" cy="770113"/>
            <a:chOff x="1502652" y="1663534"/>
            <a:chExt cx="6224556" cy="770113"/>
          </a:xfrm>
        </p:grpSpPr>
        <p:sp>
          <p:nvSpPr>
            <p:cNvPr id="2" name="Rectangle 1"/>
            <p:cNvSpPr/>
            <p:nvPr/>
          </p:nvSpPr>
          <p:spPr>
            <a:xfrm>
              <a:off x="1502652" y="1737360"/>
              <a:ext cx="2377980" cy="6217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02652" y="1663535"/>
              <a:ext cx="5918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400" dirty="0" smtClean="0"/>
                <a:t>N</a:t>
              </a:r>
              <a:endParaRPr lang="en-CA" sz="4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19260" y="1663534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400" dirty="0"/>
                <a:t>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9228" y="1738031"/>
              <a:ext cx="2377980" cy="6217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49228" y="1664206"/>
              <a:ext cx="5918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400" dirty="0" smtClean="0"/>
                <a:t>N</a:t>
              </a:r>
              <a:endParaRPr lang="en-CA" sz="4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65836" y="1664205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400" dirty="0"/>
                <a:t>S</a:t>
              </a:r>
            </a:p>
          </p:txBody>
        </p:sp>
      </p:grpSp>
      <p:grpSp>
        <p:nvGrpSpPr>
          <p:cNvPr id="199680" name="Group 199679"/>
          <p:cNvGrpSpPr/>
          <p:nvPr/>
        </p:nvGrpSpPr>
        <p:grpSpPr>
          <a:xfrm>
            <a:off x="1795260" y="3425278"/>
            <a:ext cx="5560069" cy="776879"/>
            <a:chOff x="1795260" y="3425278"/>
            <a:chExt cx="5560069" cy="776879"/>
          </a:xfrm>
        </p:grpSpPr>
        <p:sp>
          <p:nvSpPr>
            <p:cNvPr id="11" name="Rectangle 10"/>
            <p:cNvSpPr/>
            <p:nvPr/>
          </p:nvSpPr>
          <p:spPr>
            <a:xfrm>
              <a:off x="1795260" y="3499104"/>
              <a:ext cx="2377980" cy="6217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95260" y="3425279"/>
              <a:ext cx="5918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400" dirty="0" smtClean="0"/>
                <a:t>N</a:t>
              </a:r>
              <a:endParaRPr lang="en-CA" sz="4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11868" y="3425278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400" dirty="0"/>
                <a:t>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46892" y="3499775"/>
              <a:ext cx="2377980" cy="6217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63500" y="3425950"/>
              <a:ext cx="5918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400" dirty="0" smtClean="0"/>
                <a:t>N</a:t>
              </a:r>
              <a:endParaRPr lang="en-CA" sz="4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44595" y="3432716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400" dirty="0"/>
                <a:t>S</a:t>
              </a:r>
            </a:p>
          </p:txBody>
        </p:sp>
      </p:grpSp>
      <p:grpSp>
        <p:nvGrpSpPr>
          <p:cNvPr id="199684" name="Group 199683"/>
          <p:cNvGrpSpPr/>
          <p:nvPr/>
        </p:nvGrpSpPr>
        <p:grpSpPr>
          <a:xfrm>
            <a:off x="1795260" y="5296751"/>
            <a:ext cx="5529612" cy="782975"/>
            <a:chOff x="1795260" y="5296751"/>
            <a:chExt cx="5529612" cy="782975"/>
          </a:xfrm>
        </p:grpSpPr>
        <p:sp>
          <p:nvSpPr>
            <p:cNvPr id="17" name="Rectangle 16"/>
            <p:cNvSpPr/>
            <p:nvPr/>
          </p:nvSpPr>
          <p:spPr>
            <a:xfrm>
              <a:off x="1795260" y="5370576"/>
              <a:ext cx="2377980" cy="6217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84717" y="5310285"/>
              <a:ext cx="5918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400" dirty="0" smtClean="0"/>
                <a:t>N</a:t>
              </a:r>
              <a:endParaRPr lang="en-CA" sz="4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95260" y="5296751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400" dirty="0"/>
                <a:t>S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946892" y="5371247"/>
              <a:ext cx="2377980" cy="6217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46892" y="5297422"/>
              <a:ext cx="5918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400" dirty="0" smtClean="0"/>
                <a:t>N</a:t>
              </a:r>
              <a:endParaRPr lang="en-CA" sz="4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63500" y="5297421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400" dirty="0"/>
                <a:t>S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599946" y="2048927"/>
            <a:ext cx="2023602" cy="0"/>
            <a:chOff x="3599946" y="2048927"/>
            <a:chExt cx="2023602" cy="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3599946" y="2048927"/>
              <a:ext cx="862326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0800000">
              <a:off x="4761222" y="2048927"/>
              <a:ext cx="862326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681" name="Group 199680"/>
          <p:cNvGrpSpPr/>
          <p:nvPr/>
        </p:nvGrpSpPr>
        <p:grpSpPr>
          <a:xfrm>
            <a:off x="3030228" y="3809998"/>
            <a:ext cx="3057379" cy="0"/>
            <a:chOff x="3030228" y="3809998"/>
            <a:chExt cx="3057379" cy="0"/>
          </a:xfrm>
        </p:grpSpPr>
        <p:cxnSp>
          <p:nvCxnSpPr>
            <p:cNvPr id="28" name="Straight Arrow Connector 27"/>
            <p:cNvCxnSpPr/>
            <p:nvPr/>
          </p:nvCxnSpPr>
          <p:spPr>
            <a:xfrm rot="10800000">
              <a:off x="3030228" y="3809998"/>
              <a:ext cx="862326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225281" y="3809998"/>
              <a:ext cx="862326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685" name="Group 199684"/>
          <p:cNvGrpSpPr/>
          <p:nvPr/>
        </p:nvGrpSpPr>
        <p:grpSpPr>
          <a:xfrm>
            <a:off x="3018305" y="5681471"/>
            <a:ext cx="3057379" cy="0"/>
            <a:chOff x="3018305" y="5681471"/>
            <a:chExt cx="3057379" cy="0"/>
          </a:xfrm>
        </p:grpSpPr>
        <p:cxnSp>
          <p:nvCxnSpPr>
            <p:cNvPr id="30" name="Straight Arrow Connector 29"/>
            <p:cNvCxnSpPr/>
            <p:nvPr/>
          </p:nvCxnSpPr>
          <p:spPr>
            <a:xfrm rot="10800000">
              <a:off x="3018305" y="5681471"/>
              <a:ext cx="862326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5213358" y="5681471"/>
              <a:ext cx="862326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078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4" name="Picture 6" descr="24_01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3"/>
          <a:stretch>
            <a:fillRect/>
          </a:stretch>
        </p:blipFill>
        <p:spPr bwMode="auto">
          <a:xfrm>
            <a:off x="5722938" y="1975104"/>
            <a:ext cx="3331312" cy="459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Magnetic Poles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" y="996696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In all magnets — you can’t have one pole without the other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No single pole is known to exist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	Examples:</a:t>
            </a: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simple bar magnet—poles at</a:t>
            </a:r>
            <a:br>
              <a:rPr lang="en-US" dirty="0" smtClean="0"/>
            </a:br>
            <a:r>
              <a:rPr lang="en-US" dirty="0" smtClean="0"/>
              <a:t>the two ends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horseshoe magnet: bent</a:t>
            </a:r>
            <a:br>
              <a:rPr lang="en-US" dirty="0" smtClean="0"/>
            </a:br>
            <a:r>
              <a:rPr lang="en-US" dirty="0" smtClean="0"/>
              <a:t>U shape—poles at ends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916" y="3525721"/>
            <a:ext cx="4681947" cy="309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182"/>
            <a:ext cx="8229600" cy="694626"/>
          </a:xfrm>
        </p:spPr>
        <p:txBody>
          <a:bodyPr/>
          <a:lstStyle/>
          <a:p>
            <a:r>
              <a:rPr lang="en-US" dirty="0" smtClean="0"/>
              <a:t>Magnetic Fields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6032" y="777241"/>
            <a:ext cx="8595360" cy="3264408"/>
          </a:xfrm>
        </p:spPr>
        <p:txBody>
          <a:bodyPr/>
          <a:lstStyle/>
          <a:p>
            <a:r>
              <a:rPr lang="en-US" sz="2800" dirty="0" smtClean="0"/>
              <a:t>Region of magnetic influence surrounding magnetic poles</a:t>
            </a:r>
          </a:p>
          <a:p>
            <a:r>
              <a:rPr lang="en-US" sz="2800" dirty="0" smtClean="0"/>
              <a:t>Shape revealed by lines that spread from one pole to the other</a:t>
            </a:r>
          </a:p>
          <a:p>
            <a:r>
              <a:rPr lang="en-US" sz="2800" dirty="0" smtClean="0"/>
              <a:t>By convention, direction is from the north pole to the south pole, produced by motions of electric charge in atoms</a:t>
            </a:r>
            <a:endParaRPr lang="en-US" dirty="0" smtClean="0"/>
          </a:p>
          <a:p>
            <a:endParaRPr lang="en-US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151654" y="6624268"/>
            <a:ext cx="59923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[image from </a:t>
            </a:r>
            <a:r>
              <a:rPr lang="en-CA" sz="800" dirty="0" smtClean="0">
                <a:hlinkClick r:id="rId4"/>
              </a:rPr>
              <a:t>http://www.tutorvista.com/content/science/science-ii/magnetic-effects-electric-current/mapping-magnetic-lines.php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758"/>
            <a:ext cx="8229600" cy="658050"/>
          </a:xfrm>
        </p:spPr>
        <p:txBody>
          <a:bodyPr/>
          <a:lstStyle/>
          <a:p>
            <a:r>
              <a:rPr lang="en-US" dirty="0" smtClean="0"/>
              <a:t>Magnetic Fields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4" y="777241"/>
            <a:ext cx="8685657" cy="169164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Strength indicated by closeness of the lines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lines close together; strong magnetic field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lines farther apart; weak magnetic field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sz="16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sz="16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sz="16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sz="16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</p:txBody>
      </p:sp>
      <p:pic>
        <p:nvPicPr>
          <p:cNvPr id="207879" name="Picture 7" descr="24_02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4"/>
          <a:stretch>
            <a:fillRect/>
          </a:stretch>
        </p:blipFill>
        <p:spPr bwMode="auto">
          <a:xfrm>
            <a:off x="1920241" y="2399739"/>
            <a:ext cx="5378704" cy="445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 descr="11_06Figure-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1"/>
          <a:stretch>
            <a:fillRect/>
          </a:stretch>
        </p:blipFill>
        <p:spPr bwMode="auto">
          <a:xfrm>
            <a:off x="5086698" y="3218688"/>
            <a:ext cx="3801270" cy="346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8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46622"/>
            <a:ext cx="8229600" cy="676338"/>
          </a:xfrm>
        </p:spPr>
        <p:txBody>
          <a:bodyPr/>
          <a:lstStyle/>
          <a:p>
            <a:r>
              <a:rPr lang="en-US" dirty="0" smtClean="0"/>
              <a:t>Magnetic Fields</a:t>
            </a: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9560" y="923544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Produced by two kinds of electron motion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</a:t>
            </a:r>
            <a:r>
              <a:rPr lang="en-US" dirty="0" smtClean="0"/>
              <a:t>lectron </a:t>
            </a:r>
            <a:r>
              <a:rPr lang="en-US" dirty="0" smtClean="0"/>
              <a:t>orbits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</a:t>
            </a:r>
            <a:r>
              <a:rPr lang="en-US" dirty="0" smtClean="0"/>
              <a:t>lectron </a:t>
            </a:r>
            <a:r>
              <a:rPr lang="en-US" dirty="0" smtClean="0"/>
              <a:t>spin</a:t>
            </a:r>
          </a:p>
          <a:p>
            <a:pPr lvl="2">
              <a:lnSpc>
                <a:spcPct val="90000"/>
              </a:lnSpc>
            </a:pPr>
            <a:r>
              <a:rPr lang="en-US" sz="2800" dirty="0" smtClean="0"/>
              <a:t>main contributor to magnetism</a:t>
            </a:r>
          </a:p>
          <a:p>
            <a:pPr lvl="2">
              <a:lnSpc>
                <a:spcPct val="90000"/>
              </a:lnSpc>
            </a:pPr>
            <a:r>
              <a:rPr lang="en-US" sz="2800" dirty="0" smtClean="0"/>
              <a:t>pair </a:t>
            </a:r>
            <a:r>
              <a:rPr lang="en-US" sz="2800" dirty="0" smtClean="0"/>
              <a:t>of electrons spinning in opposite</a:t>
            </a:r>
            <a:br>
              <a:rPr lang="en-US" sz="2800" dirty="0" smtClean="0"/>
            </a:br>
            <a:r>
              <a:rPr lang="en-US" sz="2800" dirty="0" smtClean="0"/>
              <a:t>direction cancels magnetic field of the</a:t>
            </a:r>
            <a:br>
              <a:rPr lang="en-US" sz="2800" dirty="0" smtClean="0"/>
            </a:br>
            <a:r>
              <a:rPr lang="en-US" sz="2800" dirty="0" smtClean="0"/>
              <a:t>other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u</a:t>
            </a:r>
            <a:r>
              <a:rPr lang="en-US" sz="2800" dirty="0" smtClean="0"/>
              <a:t>npaired electron spins give rise to net magnetic field of iron</a:t>
            </a:r>
            <a:endParaRPr lang="en-US" sz="2800" b="1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7795</TotalTime>
  <Words>1069</Words>
  <Application>Microsoft Office PowerPoint</Application>
  <PresentationFormat>On-screen Show (4:3)</PresentationFormat>
  <Paragraphs>169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PowerPoint Presentation</vt:lpstr>
      <vt:lpstr>Magnetism</vt:lpstr>
      <vt:lpstr>The Magnetic Force</vt:lpstr>
      <vt:lpstr>Magnetic Poles</vt:lpstr>
      <vt:lpstr>The Magnetic Force</vt:lpstr>
      <vt:lpstr>Magnetic Poles</vt:lpstr>
      <vt:lpstr>Magnetic Fields</vt:lpstr>
      <vt:lpstr>Magnetic Fields</vt:lpstr>
      <vt:lpstr>Magnetic Fields</vt:lpstr>
      <vt:lpstr>Magnetic Domains</vt:lpstr>
      <vt:lpstr>Permanent Magnets</vt:lpstr>
      <vt:lpstr>Magnetic Domains</vt:lpstr>
      <vt:lpstr>Compass</vt:lpstr>
      <vt:lpstr>Connection between electricity and magnetism</vt:lpstr>
      <vt:lpstr>PowerPoint Presentation</vt:lpstr>
      <vt:lpstr>Electromagnets</vt:lpstr>
      <vt:lpstr>Electromagnets</vt:lpstr>
      <vt:lpstr>Magnetic Forces on Moving Charges</vt:lpstr>
      <vt:lpstr>Magnetic Force on Current-Carrying Wires</vt:lpstr>
      <vt:lpstr>Galvanometer</vt:lpstr>
      <vt:lpstr>Electric Motor</vt:lpstr>
      <vt:lpstr>Earth’s Magnetic Field</vt:lpstr>
      <vt:lpstr>Earth’s Magnetic Field</vt:lpstr>
      <vt:lpstr>Earth’s Magnetic Field</vt:lpstr>
    </vt:vector>
  </TitlesOfParts>
  <Company>Pearson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Hewitt/Lyons/Suchocki/Yeh, Conceptual Integrated Science</dc:title>
  <dc:creator>Ashley Taylor Anderson</dc:creator>
  <cp:lastModifiedBy>jharlow</cp:lastModifiedBy>
  <cp:revision>437</cp:revision>
  <cp:lastPrinted>2007-05-16T20:24:43Z</cp:lastPrinted>
  <dcterms:created xsi:type="dcterms:W3CDTF">2006-04-27T22:35:13Z</dcterms:created>
  <dcterms:modified xsi:type="dcterms:W3CDTF">2013-03-17T20:57:18Z</dcterms:modified>
</cp:coreProperties>
</file>