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31" r:id="rId2"/>
    <p:sldId id="479" r:id="rId3"/>
    <p:sldId id="532" r:id="rId4"/>
    <p:sldId id="494" r:id="rId5"/>
    <p:sldId id="481" r:id="rId6"/>
    <p:sldId id="482" r:id="rId7"/>
    <p:sldId id="483" r:id="rId8"/>
    <p:sldId id="421" r:id="rId9"/>
    <p:sldId id="477" r:id="rId10"/>
    <p:sldId id="521" r:id="rId11"/>
    <p:sldId id="423" r:id="rId12"/>
    <p:sldId id="495" r:id="rId13"/>
    <p:sldId id="478" r:id="rId14"/>
    <p:sldId id="523" r:id="rId15"/>
    <p:sldId id="515" r:id="rId16"/>
    <p:sldId id="484" r:id="rId17"/>
    <p:sldId id="426" r:id="rId18"/>
    <p:sldId id="533" r:id="rId19"/>
    <p:sldId id="471" r:id="rId20"/>
    <p:sldId id="511" r:id="rId21"/>
    <p:sldId id="513" r:id="rId22"/>
    <p:sldId id="428" r:id="rId23"/>
    <p:sldId id="527" r:id="rId24"/>
    <p:sldId id="496" r:id="rId25"/>
    <p:sldId id="497" r:id="rId26"/>
    <p:sldId id="433" r:id="rId27"/>
    <p:sldId id="435" r:id="rId28"/>
    <p:sldId id="434" r:id="rId29"/>
    <p:sldId id="438" r:id="rId30"/>
    <p:sldId id="440" r:id="rId31"/>
    <p:sldId id="458" r:id="rId32"/>
    <p:sldId id="534" r:id="rId33"/>
    <p:sldId id="460" r:id="rId34"/>
    <p:sldId id="529" r:id="rId35"/>
    <p:sldId id="504" r:id="rId36"/>
    <p:sldId id="508" r:id="rId37"/>
    <p:sldId id="509" r:id="rId38"/>
    <p:sldId id="474" r:id="rId39"/>
    <p:sldId id="510" r:id="rId40"/>
    <p:sldId id="498"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C09"/>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1417" autoAdjust="0"/>
  </p:normalViewPr>
  <p:slideViewPr>
    <p:cSldViewPr snapToGrid="0">
      <p:cViewPr varScale="1">
        <p:scale>
          <a:sx n="59" d="100"/>
          <a:sy n="59"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4301A7-28C6-423E-9708-2F68DD679A1E}" type="slidenum">
              <a:rPr lang="en-US"/>
              <a:pPr>
                <a:defRPr/>
              </a:pPr>
              <a:t>‹#›</a:t>
            </a:fld>
            <a:endParaRPr lang="en-US"/>
          </a:p>
        </p:txBody>
      </p:sp>
    </p:spTree>
    <p:extLst>
      <p:ext uri="{BB962C8B-B14F-4D97-AF65-F5344CB8AC3E}">
        <p14:creationId xmlns:p14="http://schemas.microsoft.com/office/powerpoint/2010/main" val="3030112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EEB897-4421-437F-AE2E-57A9F4D2AA50}" type="slidenum">
              <a:rPr lang="en-US"/>
              <a:pPr>
                <a:defRPr/>
              </a:pPr>
              <a:t>‹#›</a:t>
            </a:fld>
            <a:endParaRPr lang="en-US"/>
          </a:p>
        </p:txBody>
      </p:sp>
    </p:spTree>
    <p:extLst>
      <p:ext uri="{BB962C8B-B14F-4D97-AF65-F5344CB8AC3E}">
        <p14:creationId xmlns:p14="http://schemas.microsoft.com/office/powerpoint/2010/main" val="534236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EDC47-93D8-42DC-B5A8-80271258B8C3}" type="slidenum">
              <a:rPr lang="en-US"/>
              <a:pPr/>
              <a:t>14</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a:t>STT32.1</a:t>
            </a:r>
          </a:p>
          <a:p>
            <a:r>
              <a:rPr lang="en-US"/>
              <a:t>Answer: 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446C5-F9E2-4341-ACFF-0016DC98EE11}" type="slidenum">
              <a:rPr lang="en-US"/>
              <a:pPr/>
              <a:t>15</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US"/>
              <a:t>STT32.1</a:t>
            </a:r>
          </a:p>
          <a:p>
            <a:r>
              <a:rPr lang="en-US"/>
              <a:t>Answer: 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Both the same</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Either or  both of these.</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8505E-0AC5-1F45-9868-BEF463E767B6}" type="slidenum">
              <a:rPr lang="en-US"/>
              <a:pPr/>
              <a:t>34</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STT32.5</a:t>
            </a:r>
          </a:p>
          <a:p>
            <a:r>
              <a:rPr lang="en-US"/>
              <a:t>Answer: 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B.  direction.</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Both the same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1C5C5-A6D9-4C45-A024-A8AE4CD82B18}" type="slidenum">
              <a:rPr lang="en-US"/>
              <a:pPr>
                <a:defRPr/>
              </a:pPr>
              <a:t>‹#›</a:t>
            </a:fld>
            <a:endParaRPr lang="en-US"/>
          </a:p>
        </p:txBody>
      </p:sp>
    </p:spTree>
    <p:extLst>
      <p:ext uri="{BB962C8B-B14F-4D97-AF65-F5344CB8AC3E}">
        <p14:creationId xmlns:p14="http://schemas.microsoft.com/office/powerpoint/2010/main" val="373487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6B7E8-C933-41EA-AC12-13E839AEA2B6}" type="slidenum">
              <a:rPr lang="en-US"/>
              <a:pPr>
                <a:defRPr/>
              </a:pPr>
              <a:t>‹#›</a:t>
            </a:fld>
            <a:endParaRPr lang="en-US"/>
          </a:p>
        </p:txBody>
      </p:sp>
    </p:spTree>
    <p:extLst>
      <p:ext uri="{BB962C8B-B14F-4D97-AF65-F5344CB8AC3E}">
        <p14:creationId xmlns:p14="http://schemas.microsoft.com/office/powerpoint/2010/main" val="186026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F5EFA-83F5-4D97-B17F-1019C39511D1}" type="slidenum">
              <a:rPr lang="en-US"/>
              <a:pPr>
                <a:defRPr/>
              </a:pPr>
              <a:t>‹#›</a:t>
            </a:fld>
            <a:endParaRPr lang="en-US"/>
          </a:p>
        </p:txBody>
      </p:sp>
    </p:spTree>
    <p:extLst>
      <p:ext uri="{BB962C8B-B14F-4D97-AF65-F5344CB8AC3E}">
        <p14:creationId xmlns:p14="http://schemas.microsoft.com/office/powerpoint/2010/main" val="401450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EF311-6841-40EF-BDF9-28F6C8E9A616}" type="slidenum">
              <a:rPr lang="en-US"/>
              <a:pPr>
                <a:defRPr/>
              </a:pPr>
              <a:t>‹#›</a:t>
            </a:fld>
            <a:endParaRPr lang="en-US"/>
          </a:p>
        </p:txBody>
      </p:sp>
    </p:spTree>
    <p:extLst>
      <p:ext uri="{BB962C8B-B14F-4D97-AF65-F5344CB8AC3E}">
        <p14:creationId xmlns:p14="http://schemas.microsoft.com/office/powerpoint/2010/main" val="2229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70C62-C2A7-43B1-AE96-1A29C0D8AA4D}" type="slidenum">
              <a:rPr lang="en-US"/>
              <a:pPr>
                <a:defRPr/>
              </a:pPr>
              <a:t>‹#›</a:t>
            </a:fld>
            <a:endParaRPr lang="en-US"/>
          </a:p>
        </p:txBody>
      </p:sp>
    </p:spTree>
    <p:extLst>
      <p:ext uri="{BB962C8B-B14F-4D97-AF65-F5344CB8AC3E}">
        <p14:creationId xmlns:p14="http://schemas.microsoft.com/office/powerpoint/2010/main" val="25183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BF32ED-E61E-466D-AA37-D7A74498C270}" type="slidenum">
              <a:rPr lang="en-US"/>
              <a:pPr>
                <a:defRPr/>
              </a:pPr>
              <a:t>‹#›</a:t>
            </a:fld>
            <a:endParaRPr lang="en-US"/>
          </a:p>
        </p:txBody>
      </p:sp>
    </p:spTree>
    <p:extLst>
      <p:ext uri="{BB962C8B-B14F-4D97-AF65-F5344CB8AC3E}">
        <p14:creationId xmlns:p14="http://schemas.microsoft.com/office/powerpoint/2010/main" val="256059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70549D-1298-4352-A91C-42BED66138DD}" type="slidenum">
              <a:rPr lang="en-US"/>
              <a:pPr>
                <a:defRPr/>
              </a:pPr>
              <a:t>‹#›</a:t>
            </a:fld>
            <a:endParaRPr lang="en-US"/>
          </a:p>
        </p:txBody>
      </p:sp>
    </p:spTree>
    <p:extLst>
      <p:ext uri="{BB962C8B-B14F-4D97-AF65-F5344CB8AC3E}">
        <p14:creationId xmlns:p14="http://schemas.microsoft.com/office/powerpoint/2010/main" val="236076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6B31E6-951B-4D3A-A3BD-06029CCECA57}" type="slidenum">
              <a:rPr lang="en-US"/>
              <a:pPr>
                <a:defRPr/>
              </a:pPr>
              <a:t>‹#›</a:t>
            </a:fld>
            <a:endParaRPr lang="en-US"/>
          </a:p>
        </p:txBody>
      </p:sp>
    </p:spTree>
    <p:extLst>
      <p:ext uri="{BB962C8B-B14F-4D97-AF65-F5344CB8AC3E}">
        <p14:creationId xmlns:p14="http://schemas.microsoft.com/office/powerpoint/2010/main" val="246398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626AC2-C805-46AF-B04E-09235CC5D34B}" type="slidenum">
              <a:rPr lang="en-US"/>
              <a:pPr>
                <a:defRPr/>
              </a:pPr>
              <a:t>‹#›</a:t>
            </a:fld>
            <a:endParaRPr lang="en-US"/>
          </a:p>
        </p:txBody>
      </p:sp>
    </p:spTree>
    <p:extLst>
      <p:ext uri="{BB962C8B-B14F-4D97-AF65-F5344CB8AC3E}">
        <p14:creationId xmlns:p14="http://schemas.microsoft.com/office/powerpoint/2010/main" val="278279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7A39B-6DEF-4B82-B237-77BE4F38A0EE}" type="slidenum">
              <a:rPr lang="en-US"/>
              <a:pPr>
                <a:defRPr/>
              </a:pPr>
              <a:t>‹#›</a:t>
            </a:fld>
            <a:endParaRPr lang="en-US"/>
          </a:p>
        </p:txBody>
      </p:sp>
    </p:spTree>
    <p:extLst>
      <p:ext uri="{BB962C8B-B14F-4D97-AF65-F5344CB8AC3E}">
        <p14:creationId xmlns:p14="http://schemas.microsoft.com/office/powerpoint/2010/main" val="5986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ADC70C-D401-4FC1-BD1D-170EB1A480CC}" type="slidenum">
              <a:rPr lang="en-US"/>
              <a:pPr>
                <a:defRPr/>
              </a:pPr>
              <a:t>‹#›</a:t>
            </a:fld>
            <a:endParaRPr lang="en-US"/>
          </a:p>
        </p:txBody>
      </p:sp>
    </p:spTree>
    <p:extLst>
      <p:ext uri="{BB962C8B-B14F-4D97-AF65-F5344CB8AC3E}">
        <p14:creationId xmlns:p14="http://schemas.microsoft.com/office/powerpoint/2010/main" val="89289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904FD9-32A1-4252-8FBC-E6F3F006B6A3}"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16"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twistedsifter.com/2012/05/visualizing-magnetic-fields-compasses-iron-filing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tutorvista.com/content/science/science-ii/magnetic-effects-electric-current/mapping-magnetic-lines.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wistedsifter.com/2012/05/visualizing-magnetic-fields-compasses-iron-filing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crystalvibrations.org/crystal%20healing%20photo%20gallery18.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www.energyquest.ca.gov/story/chapter04.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a:t>
            </a:r>
            <a:r>
              <a:rPr lang="en-CA" dirty="0" smtClean="0"/>
              <a:t>Wed. </a:t>
            </a:r>
            <a:r>
              <a:rPr lang="en-CA" dirty="0" smtClean="0"/>
              <a:t>Mar. </a:t>
            </a:r>
            <a:r>
              <a:rPr lang="en-CA" dirty="0" smtClean="0"/>
              <a:t>20</a:t>
            </a:r>
            <a:r>
              <a:rPr lang="en-CA" dirty="0" smtClean="0"/>
              <a:t>, </a:t>
            </a:r>
            <a:r>
              <a:rPr lang="en-CA" dirty="0" smtClean="0"/>
              <a:t>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40729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990600"/>
            <a:ext cx="8229600" cy="1752600"/>
          </a:xfrm>
        </p:spPr>
        <p:txBody>
          <a:bodyPr/>
          <a:lstStyle/>
          <a:p>
            <a:pPr algn="l"/>
            <a:r>
              <a:rPr lang="en-US" sz="2800" dirty="0" smtClean="0"/>
              <a:t>A weak and strong magnet repel each other. The greater repelling force is experienced by the</a:t>
            </a:r>
          </a:p>
        </p:txBody>
      </p:sp>
      <p:sp>
        <p:nvSpPr>
          <p:cNvPr id="202755"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800" smtClean="0"/>
              <a:t>A.	stronger magnet.</a:t>
            </a:r>
            <a:endParaRPr lang="en-US" sz="2800" smtClean="0">
              <a:ea typeface="Batang" pitchFamily="18" charset="-127"/>
            </a:endParaRPr>
          </a:p>
          <a:p>
            <a:pPr marL="609600" indent="-609600">
              <a:buFontTx/>
              <a:buAutoNum type="alphaUcPeriod" startAt="2"/>
            </a:pPr>
            <a:r>
              <a:rPr lang="en-US" sz="2800" smtClean="0"/>
              <a:t>weaker magnet.</a:t>
            </a:r>
            <a:r>
              <a:rPr lang="en-US" sz="2800" b="1" smtClean="0">
                <a:ea typeface="Batang" pitchFamily="18" charset="-127"/>
              </a:rPr>
              <a:t> </a:t>
            </a:r>
          </a:p>
          <a:p>
            <a:pPr marL="609600" indent="-609600">
              <a:buFontTx/>
              <a:buAutoNum type="alphaUcPeriod" startAt="2"/>
            </a:pPr>
            <a:r>
              <a:rPr lang="en-US" sz="2800" smtClean="0"/>
              <a:t>Both the same.</a:t>
            </a:r>
            <a:endParaRPr lang="en-US" sz="2800" smtClean="0">
              <a:ea typeface="Batang" pitchFamily="18" charset="-127"/>
            </a:endParaRPr>
          </a:p>
          <a:p>
            <a:pPr marL="609600" indent="-609600">
              <a:buFontTx/>
              <a:buAutoNum type="alphaUcPeriod" startAt="4"/>
            </a:pPr>
            <a:r>
              <a:rPr lang="en-US" sz="2800" smtClean="0"/>
              <a:t>None of the above.</a:t>
            </a:r>
          </a:p>
        </p:txBody>
      </p:sp>
      <p:sp>
        <p:nvSpPr>
          <p:cNvPr id="20275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cs typeface="Arial" charset="0"/>
              </a:rPr>
              <a:t>Magnetic Poles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41311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275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0275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0"/>
            <a:ext cx="8229600" cy="1143000"/>
          </a:xfrm>
        </p:spPr>
        <p:txBody>
          <a:bodyPr/>
          <a:lstStyle/>
          <a:p>
            <a:r>
              <a:rPr lang="en-US" dirty="0" smtClean="0"/>
              <a:t>Magnetic Poles</a:t>
            </a:r>
          </a:p>
        </p:txBody>
      </p:sp>
      <p:sp>
        <p:nvSpPr>
          <p:cNvPr id="201731" name="Rectangle 3"/>
          <p:cNvSpPr>
            <a:spLocks noGrp="1" noChangeArrowheads="1"/>
          </p:cNvSpPr>
          <p:nvPr>
            <p:ph type="body" idx="1"/>
          </p:nvPr>
        </p:nvSpPr>
        <p:spPr>
          <a:xfrm>
            <a:off x="182880" y="996697"/>
            <a:ext cx="8569234" cy="913746"/>
          </a:xfrm>
        </p:spPr>
        <p:txBody>
          <a:bodyPr/>
          <a:lstStyle/>
          <a:p>
            <a:pPr>
              <a:lnSpc>
                <a:spcPct val="90000"/>
              </a:lnSpc>
            </a:pPr>
            <a:r>
              <a:rPr lang="en-US" sz="2800" dirty="0" smtClean="0"/>
              <a:t>If you break one magnet in half, you get two magnets, each with two poles again.</a:t>
            </a:r>
            <a:endParaRPr lang="en-US" dirty="0" smtClean="0"/>
          </a:p>
          <a:p>
            <a:pPr lvl="1">
              <a:lnSpc>
                <a:spcPct val="90000"/>
              </a:lnSpc>
            </a:pPr>
            <a:endParaRPr lang="en-US" sz="2400" dirty="0" smtClean="0"/>
          </a:p>
          <a:p>
            <a:pPr lvl="1">
              <a:lnSpc>
                <a:spcPct val="90000"/>
              </a:lnSpc>
            </a:pPr>
            <a:endParaRPr lang="en-US" sz="2400" dirty="0" smtClean="0"/>
          </a:p>
          <a:p>
            <a:pPr lvl="1">
              <a:lnSpc>
                <a:spcPct val="90000"/>
              </a:lnSpc>
              <a:buFontTx/>
              <a:buNone/>
            </a:pPr>
            <a:r>
              <a:rPr lang="en-US" sz="1800" dirty="0" smtClean="0"/>
              <a:t/>
            </a:r>
            <a:br>
              <a:rPr lang="en-US" sz="1800" dirty="0" smtClean="0"/>
            </a:br>
            <a:endParaRPr lang="en-US" sz="1800" dirty="0" smtClean="0"/>
          </a:p>
        </p:txBody>
      </p:sp>
      <p:grpSp>
        <p:nvGrpSpPr>
          <p:cNvPr id="2" name="Group 1"/>
          <p:cNvGrpSpPr/>
          <p:nvPr/>
        </p:nvGrpSpPr>
        <p:grpSpPr>
          <a:xfrm>
            <a:off x="2759529" y="1910442"/>
            <a:ext cx="3331028" cy="782050"/>
            <a:chOff x="2759529" y="1910442"/>
            <a:chExt cx="3331028" cy="782050"/>
          </a:xfrm>
        </p:grpSpPr>
        <p:sp>
          <p:nvSpPr>
            <p:cNvPr id="6" name="Rectangle 5"/>
            <p:cNvSpPr/>
            <p:nvPr/>
          </p:nvSpPr>
          <p:spPr>
            <a:xfrm>
              <a:off x="2759529" y="1996876"/>
              <a:ext cx="3331028"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759529" y="1923051"/>
              <a:ext cx="591829" cy="769441"/>
            </a:xfrm>
            <a:prstGeom prst="rect">
              <a:avLst/>
            </a:prstGeom>
            <a:noFill/>
          </p:spPr>
          <p:txBody>
            <a:bodyPr wrap="none" rtlCol="0">
              <a:spAutoFit/>
            </a:bodyPr>
            <a:lstStyle/>
            <a:p>
              <a:r>
                <a:rPr lang="en-CA" sz="4400" dirty="0" smtClean="0"/>
                <a:t>N</a:t>
              </a:r>
              <a:endParaRPr lang="en-CA" sz="4400" dirty="0"/>
            </a:p>
          </p:txBody>
        </p:sp>
        <p:sp>
          <p:nvSpPr>
            <p:cNvPr id="8" name="TextBox 7"/>
            <p:cNvSpPr txBox="1"/>
            <p:nvPr/>
          </p:nvSpPr>
          <p:spPr>
            <a:xfrm>
              <a:off x="5483621" y="1910442"/>
              <a:ext cx="561372" cy="769441"/>
            </a:xfrm>
            <a:prstGeom prst="rect">
              <a:avLst/>
            </a:prstGeom>
            <a:noFill/>
          </p:spPr>
          <p:txBody>
            <a:bodyPr wrap="none" rtlCol="0">
              <a:spAutoFit/>
            </a:bodyPr>
            <a:lstStyle/>
            <a:p>
              <a:r>
                <a:rPr lang="en-CA" sz="4400" dirty="0"/>
                <a:t>S</a:t>
              </a:r>
            </a:p>
          </p:txBody>
        </p:sp>
      </p:grpSp>
      <p:sp>
        <p:nvSpPr>
          <p:cNvPr id="52" name="Rectangle 3"/>
          <p:cNvSpPr txBox="1">
            <a:spLocks noChangeArrowheads="1"/>
          </p:cNvSpPr>
          <p:nvPr/>
        </p:nvSpPr>
        <p:spPr bwMode="auto">
          <a:xfrm>
            <a:off x="335280" y="4937326"/>
            <a:ext cx="8569234" cy="13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t>No single isolated magnetic monopole has been found to exist in nature.</a:t>
            </a:r>
          </a:p>
          <a:p>
            <a:pPr>
              <a:lnSpc>
                <a:spcPct val="90000"/>
              </a:lnSpc>
            </a:pPr>
            <a:r>
              <a:rPr lang="en-US" sz="2800" dirty="0" smtClean="0"/>
              <a:t>Poles always come in N+S pairs like this.</a:t>
            </a:r>
            <a:endParaRPr lang="en-US" dirty="0" smtClean="0"/>
          </a:p>
          <a:p>
            <a:pPr lvl="1">
              <a:lnSpc>
                <a:spcPct val="90000"/>
              </a:lnSpc>
            </a:pPr>
            <a:endParaRPr lang="en-US" sz="2400" dirty="0" smtClean="0"/>
          </a:p>
          <a:p>
            <a:pPr lvl="1">
              <a:lnSpc>
                <a:spcPct val="90000"/>
              </a:lnSpc>
            </a:pPr>
            <a:endParaRPr lang="en-US" sz="2400" dirty="0" smtClean="0"/>
          </a:p>
          <a:p>
            <a:pPr lvl="1">
              <a:lnSpc>
                <a:spcPct val="90000"/>
              </a:lnSpc>
              <a:buFontTx/>
              <a:buNone/>
            </a:pPr>
            <a:r>
              <a:rPr lang="en-US" sz="1800" dirty="0" smtClean="0"/>
              <a:t/>
            </a:r>
            <a:br>
              <a:rPr lang="en-US" sz="1800" dirty="0" smtClean="0"/>
            </a:br>
            <a:endParaRPr lang="en-US" sz="1800" dirty="0" smtClean="0"/>
          </a:p>
        </p:txBody>
      </p:sp>
      <p:grpSp>
        <p:nvGrpSpPr>
          <p:cNvPr id="4" name="Group 3"/>
          <p:cNvGrpSpPr/>
          <p:nvPr/>
        </p:nvGrpSpPr>
        <p:grpSpPr>
          <a:xfrm>
            <a:off x="2761998" y="2931841"/>
            <a:ext cx="3331028" cy="782050"/>
            <a:chOff x="2761998" y="2931841"/>
            <a:chExt cx="3331028" cy="782050"/>
          </a:xfrm>
        </p:grpSpPr>
        <p:sp>
          <p:nvSpPr>
            <p:cNvPr id="55" name="Rectangle 54"/>
            <p:cNvSpPr/>
            <p:nvPr/>
          </p:nvSpPr>
          <p:spPr>
            <a:xfrm>
              <a:off x="2761998" y="3018275"/>
              <a:ext cx="3331028"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2761998" y="2944450"/>
              <a:ext cx="591829" cy="769441"/>
            </a:xfrm>
            <a:prstGeom prst="rect">
              <a:avLst/>
            </a:prstGeom>
            <a:noFill/>
          </p:spPr>
          <p:txBody>
            <a:bodyPr wrap="none" rtlCol="0">
              <a:spAutoFit/>
            </a:bodyPr>
            <a:lstStyle/>
            <a:p>
              <a:r>
                <a:rPr lang="en-CA" sz="4400" dirty="0" smtClean="0"/>
                <a:t>N</a:t>
              </a:r>
              <a:endParaRPr lang="en-CA" sz="4400" dirty="0"/>
            </a:p>
          </p:txBody>
        </p:sp>
        <p:sp>
          <p:nvSpPr>
            <p:cNvPr id="57" name="TextBox 56"/>
            <p:cNvSpPr txBox="1"/>
            <p:nvPr/>
          </p:nvSpPr>
          <p:spPr>
            <a:xfrm>
              <a:off x="5486090" y="2931841"/>
              <a:ext cx="561372" cy="769441"/>
            </a:xfrm>
            <a:prstGeom prst="rect">
              <a:avLst/>
            </a:prstGeom>
            <a:noFill/>
          </p:spPr>
          <p:txBody>
            <a:bodyPr wrap="none" rtlCol="0">
              <a:spAutoFit/>
            </a:bodyPr>
            <a:lstStyle/>
            <a:p>
              <a:r>
                <a:rPr lang="en-CA" sz="4400" dirty="0"/>
                <a:t>S</a:t>
              </a:r>
            </a:p>
          </p:txBody>
        </p:sp>
        <p:sp>
          <p:nvSpPr>
            <p:cNvPr id="58" name="Freeform 57"/>
            <p:cNvSpPr/>
            <p:nvPr/>
          </p:nvSpPr>
          <p:spPr>
            <a:xfrm>
              <a:off x="4388863" y="3029813"/>
              <a:ext cx="114300" cy="620486"/>
            </a:xfrm>
            <a:custGeom>
              <a:avLst/>
              <a:gdLst>
                <a:gd name="connsiteX0" fmla="*/ 97972 w 114300"/>
                <a:gd name="connsiteY0" fmla="*/ 0 h 620486"/>
                <a:gd name="connsiteX1" fmla="*/ 48986 w 114300"/>
                <a:gd name="connsiteY1" fmla="*/ 81643 h 620486"/>
                <a:gd name="connsiteX2" fmla="*/ 32657 w 114300"/>
                <a:gd name="connsiteY2" fmla="*/ 244929 h 620486"/>
                <a:gd name="connsiteX3" fmla="*/ 0 w 114300"/>
                <a:gd name="connsiteY3" fmla="*/ 359229 h 620486"/>
                <a:gd name="connsiteX4" fmla="*/ 16329 w 114300"/>
                <a:gd name="connsiteY4" fmla="*/ 408214 h 620486"/>
                <a:gd name="connsiteX5" fmla="*/ 114300 w 114300"/>
                <a:gd name="connsiteY5" fmla="*/ 440872 h 620486"/>
                <a:gd name="connsiteX6" fmla="*/ 81643 w 114300"/>
                <a:gd name="connsiteY6" fmla="*/ 555172 h 620486"/>
                <a:gd name="connsiteX7" fmla="*/ 32657 w 114300"/>
                <a:gd name="connsiteY7" fmla="*/ 620486 h 62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620486">
                  <a:moveTo>
                    <a:pt x="97972" y="0"/>
                  </a:moveTo>
                  <a:cubicBezTo>
                    <a:pt x="81643" y="27214"/>
                    <a:pt x="57164" y="50977"/>
                    <a:pt x="48986" y="81643"/>
                  </a:cubicBezTo>
                  <a:cubicBezTo>
                    <a:pt x="34892" y="134496"/>
                    <a:pt x="40393" y="190779"/>
                    <a:pt x="32657" y="244929"/>
                  </a:cubicBezTo>
                  <a:cubicBezTo>
                    <a:pt x="27531" y="280814"/>
                    <a:pt x="11633" y="324332"/>
                    <a:pt x="0" y="359229"/>
                  </a:cubicBezTo>
                  <a:cubicBezTo>
                    <a:pt x="5443" y="375557"/>
                    <a:pt x="2323" y="398210"/>
                    <a:pt x="16329" y="408214"/>
                  </a:cubicBezTo>
                  <a:cubicBezTo>
                    <a:pt x="44341" y="428222"/>
                    <a:pt x="114300" y="440872"/>
                    <a:pt x="114300" y="440872"/>
                  </a:cubicBezTo>
                  <a:cubicBezTo>
                    <a:pt x="109067" y="461803"/>
                    <a:pt x="93357" y="531744"/>
                    <a:pt x="81643" y="555172"/>
                  </a:cubicBezTo>
                  <a:cubicBezTo>
                    <a:pt x="63180" y="592098"/>
                    <a:pt x="55620" y="597523"/>
                    <a:pt x="32657" y="6204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p:cNvGrpSpPr/>
          <p:nvPr/>
        </p:nvGrpSpPr>
        <p:grpSpPr>
          <a:xfrm>
            <a:off x="2217541" y="3956949"/>
            <a:ext cx="4168417" cy="834755"/>
            <a:chOff x="2217541" y="3956949"/>
            <a:chExt cx="4168417" cy="834755"/>
          </a:xfrm>
        </p:grpSpPr>
        <p:sp>
          <p:nvSpPr>
            <p:cNvPr id="53" name="Rectangle 52"/>
            <p:cNvSpPr/>
            <p:nvPr/>
          </p:nvSpPr>
          <p:spPr>
            <a:xfrm>
              <a:off x="2258364" y="4047379"/>
              <a:ext cx="1626865" cy="621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783849" y="4057471"/>
              <a:ext cx="1565783" cy="621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58"/>
            <p:cNvSpPr/>
            <p:nvPr/>
          </p:nvSpPr>
          <p:spPr>
            <a:xfrm>
              <a:off x="3885229" y="4053801"/>
              <a:ext cx="114300" cy="620486"/>
            </a:xfrm>
            <a:custGeom>
              <a:avLst/>
              <a:gdLst>
                <a:gd name="connsiteX0" fmla="*/ 97972 w 114300"/>
                <a:gd name="connsiteY0" fmla="*/ 0 h 620486"/>
                <a:gd name="connsiteX1" fmla="*/ 48986 w 114300"/>
                <a:gd name="connsiteY1" fmla="*/ 81643 h 620486"/>
                <a:gd name="connsiteX2" fmla="*/ 32657 w 114300"/>
                <a:gd name="connsiteY2" fmla="*/ 244929 h 620486"/>
                <a:gd name="connsiteX3" fmla="*/ 0 w 114300"/>
                <a:gd name="connsiteY3" fmla="*/ 359229 h 620486"/>
                <a:gd name="connsiteX4" fmla="*/ 16329 w 114300"/>
                <a:gd name="connsiteY4" fmla="*/ 408214 h 620486"/>
                <a:gd name="connsiteX5" fmla="*/ 114300 w 114300"/>
                <a:gd name="connsiteY5" fmla="*/ 440872 h 620486"/>
                <a:gd name="connsiteX6" fmla="*/ 81643 w 114300"/>
                <a:gd name="connsiteY6" fmla="*/ 555172 h 620486"/>
                <a:gd name="connsiteX7" fmla="*/ 32657 w 114300"/>
                <a:gd name="connsiteY7" fmla="*/ 620486 h 62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620486">
                  <a:moveTo>
                    <a:pt x="97972" y="0"/>
                  </a:moveTo>
                  <a:cubicBezTo>
                    <a:pt x="81643" y="27214"/>
                    <a:pt x="57164" y="50977"/>
                    <a:pt x="48986" y="81643"/>
                  </a:cubicBezTo>
                  <a:cubicBezTo>
                    <a:pt x="34892" y="134496"/>
                    <a:pt x="40393" y="190779"/>
                    <a:pt x="32657" y="244929"/>
                  </a:cubicBezTo>
                  <a:cubicBezTo>
                    <a:pt x="27531" y="280814"/>
                    <a:pt x="11633" y="324332"/>
                    <a:pt x="0" y="359229"/>
                  </a:cubicBezTo>
                  <a:cubicBezTo>
                    <a:pt x="5443" y="375557"/>
                    <a:pt x="2323" y="398210"/>
                    <a:pt x="16329" y="408214"/>
                  </a:cubicBezTo>
                  <a:cubicBezTo>
                    <a:pt x="44341" y="428222"/>
                    <a:pt x="114300" y="440872"/>
                    <a:pt x="114300" y="440872"/>
                  </a:cubicBezTo>
                  <a:cubicBezTo>
                    <a:pt x="109067" y="461803"/>
                    <a:pt x="93357" y="531744"/>
                    <a:pt x="81643" y="555172"/>
                  </a:cubicBezTo>
                  <a:cubicBezTo>
                    <a:pt x="63180" y="592098"/>
                    <a:pt x="55620" y="597523"/>
                    <a:pt x="32657" y="6204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0" name="Straight Connector 59"/>
            <p:cNvCxnSpPr/>
            <p:nvPr/>
          </p:nvCxnSpPr>
          <p:spPr>
            <a:xfrm flipH="1">
              <a:off x="2258364" y="4664055"/>
              <a:ext cx="1684015" cy="10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303805" y="4053801"/>
              <a:ext cx="1659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258364" y="4053801"/>
              <a:ext cx="24493" cy="620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66776" y="3956949"/>
              <a:ext cx="561372" cy="769441"/>
            </a:xfrm>
            <a:prstGeom prst="rect">
              <a:avLst/>
            </a:prstGeom>
            <a:noFill/>
          </p:spPr>
          <p:txBody>
            <a:bodyPr wrap="none" rtlCol="0">
              <a:spAutoFit/>
            </a:bodyPr>
            <a:lstStyle/>
            <a:p>
              <a:r>
                <a:rPr lang="en-CA" sz="4400" dirty="0"/>
                <a:t>S</a:t>
              </a:r>
            </a:p>
          </p:txBody>
        </p:sp>
        <p:sp>
          <p:nvSpPr>
            <p:cNvPr id="64" name="Freeform 63"/>
            <p:cNvSpPr/>
            <p:nvPr/>
          </p:nvSpPr>
          <p:spPr>
            <a:xfrm>
              <a:off x="4669549" y="4054921"/>
              <a:ext cx="114300" cy="620486"/>
            </a:xfrm>
            <a:custGeom>
              <a:avLst/>
              <a:gdLst>
                <a:gd name="connsiteX0" fmla="*/ 97972 w 114300"/>
                <a:gd name="connsiteY0" fmla="*/ 0 h 620486"/>
                <a:gd name="connsiteX1" fmla="*/ 48986 w 114300"/>
                <a:gd name="connsiteY1" fmla="*/ 81643 h 620486"/>
                <a:gd name="connsiteX2" fmla="*/ 32657 w 114300"/>
                <a:gd name="connsiteY2" fmla="*/ 244929 h 620486"/>
                <a:gd name="connsiteX3" fmla="*/ 0 w 114300"/>
                <a:gd name="connsiteY3" fmla="*/ 359229 h 620486"/>
                <a:gd name="connsiteX4" fmla="*/ 16329 w 114300"/>
                <a:gd name="connsiteY4" fmla="*/ 408214 h 620486"/>
                <a:gd name="connsiteX5" fmla="*/ 114300 w 114300"/>
                <a:gd name="connsiteY5" fmla="*/ 440872 h 620486"/>
                <a:gd name="connsiteX6" fmla="*/ 81643 w 114300"/>
                <a:gd name="connsiteY6" fmla="*/ 555172 h 620486"/>
                <a:gd name="connsiteX7" fmla="*/ 32657 w 114300"/>
                <a:gd name="connsiteY7" fmla="*/ 620486 h 62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620486">
                  <a:moveTo>
                    <a:pt x="97972" y="0"/>
                  </a:moveTo>
                  <a:cubicBezTo>
                    <a:pt x="81643" y="27214"/>
                    <a:pt x="57164" y="50977"/>
                    <a:pt x="48986" y="81643"/>
                  </a:cubicBezTo>
                  <a:cubicBezTo>
                    <a:pt x="34892" y="134496"/>
                    <a:pt x="40393" y="190779"/>
                    <a:pt x="32657" y="244929"/>
                  </a:cubicBezTo>
                  <a:cubicBezTo>
                    <a:pt x="27531" y="280814"/>
                    <a:pt x="11633" y="324332"/>
                    <a:pt x="0" y="359229"/>
                  </a:cubicBezTo>
                  <a:cubicBezTo>
                    <a:pt x="5443" y="375557"/>
                    <a:pt x="2323" y="398210"/>
                    <a:pt x="16329" y="408214"/>
                  </a:cubicBezTo>
                  <a:cubicBezTo>
                    <a:pt x="44341" y="428222"/>
                    <a:pt x="114300" y="440872"/>
                    <a:pt x="114300" y="440872"/>
                  </a:cubicBezTo>
                  <a:cubicBezTo>
                    <a:pt x="109067" y="461803"/>
                    <a:pt x="93357" y="531744"/>
                    <a:pt x="81643" y="555172"/>
                  </a:cubicBezTo>
                  <a:cubicBezTo>
                    <a:pt x="63180" y="592098"/>
                    <a:pt x="55620" y="597523"/>
                    <a:pt x="32657" y="6204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Straight Connector 64"/>
            <p:cNvCxnSpPr/>
            <p:nvPr/>
          </p:nvCxnSpPr>
          <p:spPr>
            <a:xfrm flipH="1" flipV="1">
              <a:off x="4726700" y="4664055"/>
              <a:ext cx="1647012" cy="11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747648" y="4043383"/>
              <a:ext cx="1626064" cy="11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361465" y="4031050"/>
              <a:ext cx="24493" cy="620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17541" y="3973554"/>
              <a:ext cx="591829" cy="769441"/>
            </a:xfrm>
            <a:prstGeom prst="rect">
              <a:avLst/>
            </a:prstGeom>
            <a:noFill/>
          </p:spPr>
          <p:txBody>
            <a:bodyPr wrap="none" rtlCol="0">
              <a:spAutoFit/>
            </a:bodyPr>
            <a:lstStyle/>
            <a:p>
              <a:r>
                <a:rPr lang="en-CA" sz="4400" dirty="0" smtClean="0"/>
                <a:t>N</a:t>
              </a:r>
              <a:endParaRPr lang="en-CA" sz="4400" dirty="0"/>
            </a:p>
          </p:txBody>
        </p:sp>
        <p:sp>
          <p:nvSpPr>
            <p:cNvPr id="69" name="TextBox 68"/>
            <p:cNvSpPr txBox="1"/>
            <p:nvPr/>
          </p:nvSpPr>
          <p:spPr>
            <a:xfrm>
              <a:off x="3412456" y="4022263"/>
              <a:ext cx="561372" cy="769441"/>
            </a:xfrm>
            <a:prstGeom prst="rect">
              <a:avLst/>
            </a:prstGeom>
            <a:noFill/>
          </p:spPr>
          <p:txBody>
            <a:bodyPr wrap="none" rtlCol="0">
              <a:spAutoFit/>
            </a:bodyPr>
            <a:lstStyle/>
            <a:p>
              <a:r>
                <a:rPr lang="en-CA" sz="4400" dirty="0"/>
                <a:t>S</a:t>
              </a:r>
            </a:p>
          </p:txBody>
        </p:sp>
        <p:sp>
          <p:nvSpPr>
            <p:cNvPr id="70" name="TextBox 69"/>
            <p:cNvSpPr txBox="1"/>
            <p:nvPr/>
          </p:nvSpPr>
          <p:spPr>
            <a:xfrm>
              <a:off x="4752042" y="3987936"/>
              <a:ext cx="591829" cy="769441"/>
            </a:xfrm>
            <a:prstGeom prst="rect">
              <a:avLst/>
            </a:prstGeom>
            <a:noFill/>
          </p:spPr>
          <p:txBody>
            <a:bodyPr wrap="none" rtlCol="0">
              <a:spAutoFit/>
            </a:bodyPr>
            <a:lstStyle/>
            <a:p>
              <a:r>
                <a:rPr lang="en-CA" sz="4400" dirty="0" smtClean="0"/>
                <a:t>N</a:t>
              </a:r>
              <a:endParaRPr lang="en-CA"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2-2.timeinc.net/toh/i/a/tools/magnets-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947" y="685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21186" name="Rectangle 2"/>
          <p:cNvSpPr>
            <a:spLocks noGrp="1" noChangeArrowheads="1"/>
          </p:cNvSpPr>
          <p:nvPr>
            <p:ph type="title" idx="4294967295"/>
          </p:nvPr>
        </p:nvSpPr>
        <p:spPr>
          <a:xfrm>
            <a:off x="179614" y="0"/>
            <a:ext cx="8784771" cy="721723"/>
          </a:xfrm>
        </p:spPr>
        <p:txBody>
          <a:bodyPr/>
          <a:lstStyle/>
          <a:p>
            <a:pPr eaLnBrk="1" hangingPunct="1"/>
            <a:r>
              <a:rPr lang="en-US" dirty="0" smtClean="0"/>
              <a:t>Permanent Magnets</a:t>
            </a:r>
          </a:p>
        </p:txBody>
      </p:sp>
      <p:sp>
        <p:nvSpPr>
          <p:cNvPr id="221187" name="Rectangle 3"/>
          <p:cNvSpPr>
            <a:spLocks noGrp="1" noChangeArrowheads="1"/>
          </p:cNvSpPr>
          <p:nvPr>
            <p:ph type="body" idx="4294967295"/>
          </p:nvPr>
        </p:nvSpPr>
        <p:spPr>
          <a:xfrm>
            <a:off x="338592" y="1234656"/>
            <a:ext cx="4801053" cy="1334861"/>
          </a:xfrm>
        </p:spPr>
        <p:txBody>
          <a:bodyPr/>
          <a:lstStyle/>
          <a:p>
            <a:pPr marL="0" indent="0">
              <a:lnSpc>
                <a:spcPct val="90000"/>
              </a:lnSpc>
              <a:buNone/>
            </a:pPr>
            <a:r>
              <a:rPr lang="en-US" sz="2800" dirty="0" smtClean="0"/>
              <a:t>Magnets can come in many shapes; each one always has an N side and an S side.</a:t>
            </a:r>
          </a:p>
        </p:txBody>
      </p:sp>
      <p:sp>
        <p:nvSpPr>
          <p:cNvPr id="12" name="TextBox 11"/>
          <p:cNvSpPr txBox="1"/>
          <p:nvPr/>
        </p:nvSpPr>
        <p:spPr>
          <a:xfrm>
            <a:off x="6133419" y="2569517"/>
            <a:ext cx="407484" cy="461665"/>
          </a:xfrm>
          <a:prstGeom prst="rect">
            <a:avLst/>
          </a:prstGeom>
          <a:noFill/>
        </p:spPr>
        <p:txBody>
          <a:bodyPr wrap="none" rtlCol="0">
            <a:spAutoFit/>
          </a:bodyPr>
          <a:lstStyle/>
          <a:p>
            <a:r>
              <a:rPr lang="en-CA" sz="2400" dirty="0" smtClean="0"/>
              <a:t>N</a:t>
            </a:r>
            <a:endParaRPr lang="en-CA" sz="2400" dirty="0"/>
          </a:p>
        </p:txBody>
      </p:sp>
      <p:sp>
        <p:nvSpPr>
          <p:cNvPr id="11" name="TextBox 10"/>
          <p:cNvSpPr txBox="1"/>
          <p:nvPr/>
        </p:nvSpPr>
        <p:spPr>
          <a:xfrm>
            <a:off x="8556215" y="4768392"/>
            <a:ext cx="389850" cy="461665"/>
          </a:xfrm>
          <a:prstGeom prst="rect">
            <a:avLst/>
          </a:prstGeom>
          <a:noFill/>
        </p:spPr>
        <p:txBody>
          <a:bodyPr wrap="none" rtlCol="0">
            <a:spAutoFit/>
          </a:bodyPr>
          <a:lstStyle/>
          <a:p>
            <a:r>
              <a:rPr lang="en-CA" sz="2400" dirty="0"/>
              <a:t>S</a:t>
            </a:r>
          </a:p>
        </p:txBody>
      </p:sp>
      <p:pic>
        <p:nvPicPr>
          <p:cNvPr id="5124" name="Picture 4" descr="http://helenxu.win.mofcom.gov.cn/www/2/helenxu/img/20079291548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533" y="3990609"/>
            <a:ext cx="3534682" cy="28184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708123" y="5973043"/>
            <a:ext cx="407484" cy="461665"/>
          </a:xfrm>
          <a:prstGeom prst="rect">
            <a:avLst/>
          </a:prstGeom>
          <a:noFill/>
        </p:spPr>
        <p:txBody>
          <a:bodyPr wrap="none" rtlCol="0">
            <a:spAutoFit/>
          </a:bodyPr>
          <a:lstStyle/>
          <a:p>
            <a:r>
              <a:rPr lang="en-CA" sz="2400" dirty="0" smtClean="0"/>
              <a:t>N</a:t>
            </a:r>
            <a:endParaRPr lang="en-CA" sz="2400" dirty="0"/>
          </a:p>
        </p:txBody>
      </p:sp>
      <p:sp>
        <p:nvSpPr>
          <p:cNvPr id="15" name="TextBox 14"/>
          <p:cNvSpPr txBox="1"/>
          <p:nvPr/>
        </p:nvSpPr>
        <p:spPr>
          <a:xfrm>
            <a:off x="6407193" y="5894610"/>
            <a:ext cx="407484" cy="461665"/>
          </a:xfrm>
          <a:prstGeom prst="rect">
            <a:avLst/>
          </a:prstGeom>
          <a:noFill/>
        </p:spPr>
        <p:txBody>
          <a:bodyPr wrap="none" rtlCol="0">
            <a:spAutoFit/>
          </a:bodyPr>
          <a:lstStyle/>
          <a:p>
            <a:r>
              <a:rPr lang="en-CA" sz="2400" dirty="0" smtClean="0"/>
              <a:t>N</a:t>
            </a:r>
            <a:endParaRPr lang="en-CA" sz="2400" dirty="0"/>
          </a:p>
        </p:txBody>
      </p:sp>
      <p:cxnSp>
        <p:nvCxnSpPr>
          <p:cNvPr id="3" name="Straight Arrow Connector 2"/>
          <p:cNvCxnSpPr/>
          <p:nvPr/>
        </p:nvCxnSpPr>
        <p:spPr>
          <a:xfrm flipH="1">
            <a:off x="7708123" y="4988602"/>
            <a:ext cx="848092" cy="411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43987" y="4707313"/>
            <a:ext cx="684806" cy="461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537984" y="4376056"/>
            <a:ext cx="626345" cy="6125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76202" y="4435167"/>
            <a:ext cx="407484" cy="461665"/>
          </a:xfrm>
          <a:prstGeom prst="rect">
            <a:avLst/>
          </a:prstGeom>
          <a:noFill/>
        </p:spPr>
        <p:txBody>
          <a:bodyPr wrap="none" rtlCol="0">
            <a:spAutoFit/>
          </a:bodyPr>
          <a:lstStyle/>
          <a:p>
            <a:r>
              <a:rPr lang="en-CA" sz="2400" dirty="0"/>
              <a:t>N</a:t>
            </a:r>
          </a:p>
        </p:txBody>
      </p:sp>
      <p:sp>
        <p:nvSpPr>
          <p:cNvPr id="26" name="TextBox 25"/>
          <p:cNvSpPr txBox="1"/>
          <p:nvPr/>
        </p:nvSpPr>
        <p:spPr>
          <a:xfrm>
            <a:off x="8099733" y="4017296"/>
            <a:ext cx="389850" cy="461665"/>
          </a:xfrm>
          <a:prstGeom prst="rect">
            <a:avLst/>
          </a:prstGeom>
          <a:noFill/>
        </p:spPr>
        <p:txBody>
          <a:bodyPr wrap="none" rtlCol="0">
            <a:spAutoFit/>
          </a:bodyPr>
          <a:lstStyle/>
          <a:p>
            <a:r>
              <a:rPr lang="en-CA" sz="2400" dirty="0"/>
              <a:t>S</a:t>
            </a:r>
          </a:p>
        </p:txBody>
      </p:sp>
      <p:pic>
        <p:nvPicPr>
          <p:cNvPr id="5126" name="Picture 6" descr="https://encrypted-tbn2.gstatic.com/images?q=tbn:ANd9GcQCPPjZOok8gVWYCK2SDoBvesBSNqcNSszNm3ppZ1DM_XpyS4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88327"/>
            <a:ext cx="2416629" cy="23983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840675" y="5332001"/>
            <a:ext cx="389850" cy="461665"/>
          </a:xfrm>
          <a:prstGeom prst="rect">
            <a:avLst/>
          </a:prstGeom>
          <a:noFill/>
        </p:spPr>
        <p:txBody>
          <a:bodyPr wrap="none" rtlCol="0">
            <a:spAutoFit/>
          </a:bodyPr>
          <a:lstStyle/>
          <a:p>
            <a:r>
              <a:rPr lang="en-CA" sz="2400" dirty="0"/>
              <a:t>S</a:t>
            </a:r>
          </a:p>
        </p:txBody>
      </p:sp>
      <p:cxnSp>
        <p:nvCxnSpPr>
          <p:cNvPr id="30" name="Straight Arrow Connector 29"/>
          <p:cNvCxnSpPr/>
          <p:nvPr/>
        </p:nvCxnSpPr>
        <p:spPr>
          <a:xfrm flipH="1">
            <a:off x="1992583" y="5552211"/>
            <a:ext cx="848092" cy="411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928447" y="5270922"/>
            <a:ext cx="684806" cy="461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60662" y="4998776"/>
            <a:ext cx="407484" cy="461665"/>
          </a:xfrm>
          <a:prstGeom prst="rect">
            <a:avLst/>
          </a:prstGeom>
          <a:noFill/>
        </p:spPr>
        <p:txBody>
          <a:bodyPr wrap="none" rtlCol="0">
            <a:spAutoFit/>
          </a:bodyPr>
          <a:lstStyle/>
          <a:p>
            <a:r>
              <a:rPr lang="en-CA" sz="2400" dirty="0"/>
              <a:t>N</a:t>
            </a:r>
          </a:p>
        </p:txBody>
      </p:sp>
      <p:sp>
        <p:nvSpPr>
          <p:cNvPr id="33" name="TextBox 32"/>
          <p:cNvSpPr txBox="1"/>
          <p:nvPr/>
        </p:nvSpPr>
        <p:spPr>
          <a:xfrm>
            <a:off x="2776539" y="4367805"/>
            <a:ext cx="407484" cy="461665"/>
          </a:xfrm>
          <a:prstGeom prst="rect">
            <a:avLst/>
          </a:prstGeom>
          <a:noFill/>
        </p:spPr>
        <p:txBody>
          <a:bodyPr wrap="none" rtlCol="0">
            <a:spAutoFit/>
          </a:bodyPr>
          <a:lstStyle/>
          <a:p>
            <a:r>
              <a:rPr lang="en-CA" sz="2400" dirty="0"/>
              <a:t>N</a:t>
            </a:r>
          </a:p>
        </p:txBody>
      </p:sp>
      <p:cxnSp>
        <p:nvCxnSpPr>
          <p:cNvPr id="34" name="Straight Arrow Connector 33"/>
          <p:cNvCxnSpPr/>
          <p:nvPr/>
        </p:nvCxnSpPr>
        <p:spPr>
          <a:xfrm flipH="1">
            <a:off x="1928447" y="4588015"/>
            <a:ext cx="848092" cy="411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864311" y="4306726"/>
            <a:ext cx="684806" cy="461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496526" y="4034580"/>
            <a:ext cx="389850" cy="461665"/>
          </a:xfrm>
          <a:prstGeom prst="rect">
            <a:avLst/>
          </a:prstGeom>
          <a:noFill/>
        </p:spPr>
        <p:txBody>
          <a:bodyPr wrap="none" rtlCol="0">
            <a:spAutoFit/>
          </a:bodyPr>
          <a:lstStyle/>
          <a:p>
            <a:r>
              <a:rPr lang="en-CA" sz="2400" dirty="0"/>
              <a:t>S</a:t>
            </a:r>
          </a:p>
        </p:txBody>
      </p:sp>
      <p:sp>
        <p:nvSpPr>
          <p:cNvPr id="24" name="TextBox 23"/>
          <p:cNvSpPr txBox="1"/>
          <p:nvPr/>
        </p:nvSpPr>
        <p:spPr>
          <a:xfrm>
            <a:off x="5996589" y="1217948"/>
            <a:ext cx="389850" cy="461665"/>
          </a:xfrm>
          <a:prstGeom prst="rect">
            <a:avLst/>
          </a:prstGeom>
          <a:noFill/>
        </p:spPr>
        <p:txBody>
          <a:bodyPr wrap="none" rtlCol="0">
            <a:spAutoFit/>
          </a:bodyPr>
          <a:lstStyle/>
          <a:p>
            <a:r>
              <a:rPr lang="en-CA" sz="2400" dirty="0"/>
              <a:t>S</a:t>
            </a:r>
          </a:p>
        </p:txBody>
      </p:sp>
    </p:spTree>
    <p:extLst>
      <p:ext uri="{BB962C8B-B14F-4D97-AF65-F5344CB8AC3E}">
        <p14:creationId xmlns:p14="http://schemas.microsoft.com/office/powerpoint/2010/main" val="210460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39" y="164910"/>
            <a:ext cx="8229600" cy="658050"/>
          </a:xfrm>
        </p:spPr>
        <p:txBody>
          <a:bodyPr/>
          <a:lstStyle/>
          <a:p>
            <a:r>
              <a:rPr lang="en-CA" dirty="0" smtClean="0"/>
              <a:t>Compass</a:t>
            </a:r>
            <a:endParaRPr lang="en-CA" dirty="0"/>
          </a:p>
        </p:txBody>
      </p:sp>
      <p:sp>
        <p:nvSpPr>
          <p:cNvPr id="3" name="Content Placeholder 2"/>
          <p:cNvSpPr>
            <a:spLocks noGrp="1"/>
          </p:cNvSpPr>
          <p:nvPr>
            <p:ph idx="1"/>
          </p:nvPr>
        </p:nvSpPr>
        <p:spPr>
          <a:xfrm>
            <a:off x="322817" y="909986"/>
            <a:ext cx="8668512" cy="4525963"/>
          </a:xfrm>
        </p:spPr>
        <p:txBody>
          <a:bodyPr/>
          <a:lstStyle/>
          <a:p>
            <a:r>
              <a:rPr lang="en-CA" dirty="0" smtClean="0"/>
              <a:t>A compass is a small bar magnet that is free to rotate about a vertical axis</a:t>
            </a:r>
          </a:p>
          <a:p>
            <a:r>
              <a:rPr lang="en-CA" dirty="0" smtClean="0"/>
              <a:t>It aligns itself with the magnetic field</a:t>
            </a:r>
          </a:p>
          <a:p>
            <a:r>
              <a:rPr lang="en-CA" dirty="0" smtClean="0"/>
              <a:t>The needle shown floating on a cork below is a compass</a:t>
            </a:r>
          </a:p>
          <a:p>
            <a:r>
              <a:rPr lang="en-CA" dirty="0" smtClean="0"/>
              <a:t>It’s N side is the “arrow”, showing which way the compass points. </a:t>
            </a:r>
            <a:endParaRPr lang="en-CA" dirty="0"/>
          </a:p>
        </p:txBody>
      </p:sp>
      <p:pic>
        <p:nvPicPr>
          <p:cNvPr id="319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039" y="4843009"/>
            <a:ext cx="2590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58950" y="4843009"/>
            <a:ext cx="591829" cy="769441"/>
          </a:xfrm>
          <a:prstGeom prst="rect">
            <a:avLst/>
          </a:prstGeom>
          <a:noFill/>
        </p:spPr>
        <p:txBody>
          <a:bodyPr wrap="none" rtlCol="0">
            <a:spAutoFit/>
          </a:bodyPr>
          <a:lstStyle/>
          <a:p>
            <a:r>
              <a:rPr lang="en-CA" sz="4400" dirty="0" smtClean="0"/>
              <a:t>N</a:t>
            </a:r>
            <a:endParaRPr lang="en-CA" sz="4400" dirty="0"/>
          </a:p>
        </p:txBody>
      </p:sp>
      <p:sp>
        <p:nvSpPr>
          <p:cNvPr id="6" name="TextBox 5"/>
          <p:cNvSpPr txBox="1"/>
          <p:nvPr/>
        </p:nvSpPr>
        <p:spPr>
          <a:xfrm>
            <a:off x="4657073" y="5259551"/>
            <a:ext cx="561372" cy="769441"/>
          </a:xfrm>
          <a:prstGeom prst="rect">
            <a:avLst/>
          </a:prstGeom>
          <a:noFill/>
        </p:spPr>
        <p:txBody>
          <a:bodyPr wrap="none" rtlCol="0">
            <a:spAutoFit/>
          </a:bodyPr>
          <a:lstStyle/>
          <a:p>
            <a:r>
              <a:rPr lang="en-CA" sz="4400" dirty="0"/>
              <a:t>S</a:t>
            </a:r>
          </a:p>
        </p:txBody>
      </p:sp>
      <p:sp>
        <p:nvSpPr>
          <p:cNvPr id="7" name="Rectangle 6"/>
          <p:cNvSpPr/>
          <p:nvPr/>
        </p:nvSpPr>
        <p:spPr>
          <a:xfrm>
            <a:off x="1795260" y="5754624"/>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584717" y="5694333"/>
            <a:ext cx="591829" cy="769441"/>
          </a:xfrm>
          <a:prstGeom prst="rect">
            <a:avLst/>
          </a:prstGeom>
          <a:noFill/>
        </p:spPr>
        <p:txBody>
          <a:bodyPr wrap="none" rtlCol="0">
            <a:spAutoFit/>
          </a:bodyPr>
          <a:lstStyle/>
          <a:p>
            <a:r>
              <a:rPr lang="en-CA" sz="4400" dirty="0" smtClean="0"/>
              <a:t>N</a:t>
            </a:r>
            <a:endParaRPr lang="en-CA" sz="4400" dirty="0"/>
          </a:p>
        </p:txBody>
      </p:sp>
      <p:sp>
        <p:nvSpPr>
          <p:cNvPr id="9" name="TextBox 8"/>
          <p:cNvSpPr txBox="1"/>
          <p:nvPr/>
        </p:nvSpPr>
        <p:spPr>
          <a:xfrm>
            <a:off x="1795260" y="5680799"/>
            <a:ext cx="561372" cy="769441"/>
          </a:xfrm>
          <a:prstGeom prst="rect">
            <a:avLst/>
          </a:prstGeom>
          <a:noFill/>
        </p:spPr>
        <p:txBody>
          <a:bodyPr wrap="none" rtlCol="0">
            <a:spAutoFit/>
          </a:bodyPr>
          <a:lstStyle/>
          <a:p>
            <a:r>
              <a:rPr lang="en-CA" sz="4400" dirty="0"/>
              <a:t>S</a:t>
            </a:r>
          </a:p>
        </p:txBody>
      </p:sp>
    </p:spTree>
    <p:extLst>
      <p:ext uri="{BB962C8B-B14F-4D97-AF65-F5344CB8AC3E}">
        <p14:creationId xmlns:p14="http://schemas.microsoft.com/office/powerpoint/2010/main" val="26217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26" name="Group 2"/>
          <p:cNvGrpSpPr>
            <a:grpSpLocks/>
          </p:cNvGrpSpPr>
          <p:nvPr/>
        </p:nvGrpSpPr>
        <p:grpSpPr bwMode="auto">
          <a:xfrm>
            <a:off x="3124200" y="685800"/>
            <a:ext cx="5080000" cy="3352800"/>
            <a:chOff x="1280" y="1138"/>
            <a:chExt cx="3200" cy="2080"/>
          </a:xfrm>
        </p:grpSpPr>
        <p:pic>
          <p:nvPicPr>
            <p:cNvPr id="410627" name="Picture 3" descr="32_st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 y="1138"/>
              <a:ext cx="3200" cy="2044"/>
            </a:xfrm>
            <a:prstGeom prst="rect">
              <a:avLst/>
            </a:prstGeom>
            <a:noFill/>
            <a:extLst>
              <a:ext uri="{909E8E84-426E-40DD-AFC4-6F175D3DCCD1}">
                <a14:hiddenFill xmlns:a14="http://schemas.microsoft.com/office/drawing/2010/main">
                  <a:solidFill>
                    <a:srgbClr val="FFFFFF"/>
                  </a:solidFill>
                </a14:hiddenFill>
              </a:ext>
            </a:extLst>
          </p:spPr>
        </p:pic>
        <p:sp>
          <p:nvSpPr>
            <p:cNvPr id="410628" name="Rectangle 4"/>
            <p:cNvSpPr>
              <a:spLocks noChangeArrowheads="1"/>
            </p:cNvSpPr>
            <p:nvPr/>
          </p:nvSpPr>
          <p:spPr bwMode="auto">
            <a:xfrm>
              <a:off x="1871" y="2976"/>
              <a:ext cx="1969" cy="2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0629" name="Text Box 5"/>
          <p:cNvSpPr txBox="1">
            <a:spLocks noChangeArrowheads="1"/>
          </p:cNvSpPr>
          <p:nvPr/>
        </p:nvSpPr>
        <p:spPr bwMode="auto">
          <a:xfrm>
            <a:off x="990600" y="2914650"/>
            <a:ext cx="678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r>
              <a:rPr lang="en-US" sz="2800" b="1" dirty="0" smtClean="0">
                <a:solidFill>
                  <a:srgbClr val="316598"/>
                </a:solidFill>
                <a:latin typeface="Times New Roman" pitchFamily="18" charset="0"/>
              </a:rPr>
              <a:t>Does </a:t>
            </a:r>
            <a:r>
              <a:rPr lang="en-US" sz="2800" b="1" dirty="0">
                <a:solidFill>
                  <a:srgbClr val="316598"/>
                </a:solidFill>
                <a:latin typeface="Times New Roman" pitchFamily="18" charset="0"/>
              </a:rPr>
              <a:t>the compass needle rotate clockwise (</a:t>
            </a:r>
            <a:r>
              <a:rPr lang="en-US" sz="2800" b="1" dirty="0" err="1">
                <a:solidFill>
                  <a:srgbClr val="316598"/>
                </a:solidFill>
                <a:latin typeface="Times New Roman" pitchFamily="18" charset="0"/>
              </a:rPr>
              <a:t>cw</a:t>
            </a:r>
            <a:r>
              <a:rPr lang="en-US" sz="2800" b="1" dirty="0">
                <a:solidFill>
                  <a:srgbClr val="316598"/>
                </a:solidFill>
                <a:latin typeface="Times New Roman" pitchFamily="18" charset="0"/>
              </a:rPr>
              <a:t>), counterclockwise (</a:t>
            </a:r>
            <a:r>
              <a:rPr lang="en-US" sz="2800" b="1" dirty="0" err="1">
                <a:solidFill>
                  <a:srgbClr val="316598"/>
                </a:solidFill>
                <a:latin typeface="Times New Roman" pitchFamily="18" charset="0"/>
              </a:rPr>
              <a:t>ccw</a:t>
            </a:r>
            <a:r>
              <a:rPr lang="en-US" sz="2800" b="1" dirty="0">
                <a:solidFill>
                  <a:srgbClr val="316598"/>
                </a:solidFill>
                <a:latin typeface="Times New Roman" pitchFamily="18" charset="0"/>
              </a:rPr>
              <a:t>) or not at all? </a:t>
            </a:r>
          </a:p>
        </p:txBody>
      </p:sp>
      <p:sp>
        <p:nvSpPr>
          <p:cNvPr id="410630" name="Text Box 6"/>
          <p:cNvSpPr txBox="1">
            <a:spLocks noChangeArrowheads="1"/>
          </p:cNvSpPr>
          <p:nvPr/>
        </p:nvSpPr>
        <p:spPr bwMode="auto">
          <a:xfrm>
            <a:off x="2743200" y="4724400"/>
            <a:ext cx="27273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buFontTx/>
              <a:buAutoNum type="alphaUcPeriod"/>
            </a:pPr>
            <a:r>
              <a:rPr lang="en-US" sz="2400">
                <a:latin typeface="Times New Roman" pitchFamily="18" charset="0"/>
              </a:rPr>
              <a:t>Clockwise</a:t>
            </a:r>
          </a:p>
          <a:p>
            <a:pPr>
              <a:buFontTx/>
              <a:buAutoNum type="alphaUcPeriod"/>
            </a:pPr>
            <a:r>
              <a:rPr lang="en-US" sz="2400">
                <a:latin typeface="Times New Roman" pitchFamily="18" charset="0"/>
              </a:rPr>
              <a:t>Counterclockwise</a:t>
            </a:r>
          </a:p>
          <a:p>
            <a:pPr>
              <a:buFontTx/>
              <a:buAutoNum type="alphaUcPeriod"/>
            </a:pPr>
            <a:r>
              <a:rPr lang="en-US" sz="2400">
                <a:latin typeface="Times New Roman" pitchFamily="18" charset="0"/>
              </a:rPr>
              <a:t>Not at all</a:t>
            </a:r>
          </a:p>
        </p:txBody>
      </p:sp>
    </p:spTree>
    <p:extLst>
      <p:ext uri="{BB962C8B-B14F-4D97-AF65-F5344CB8AC3E}">
        <p14:creationId xmlns:p14="http://schemas.microsoft.com/office/powerpoint/2010/main" val="249157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866" name="Group 2"/>
          <p:cNvGrpSpPr>
            <a:grpSpLocks/>
          </p:cNvGrpSpPr>
          <p:nvPr/>
        </p:nvGrpSpPr>
        <p:grpSpPr bwMode="auto">
          <a:xfrm>
            <a:off x="3124200" y="685800"/>
            <a:ext cx="5080000" cy="3352800"/>
            <a:chOff x="1280" y="1138"/>
            <a:chExt cx="3200" cy="2080"/>
          </a:xfrm>
        </p:grpSpPr>
        <p:pic>
          <p:nvPicPr>
            <p:cNvPr id="420867" name="Picture 3" descr="32_st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 y="1138"/>
              <a:ext cx="3200" cy="2044"/>
            </a:xfrm>
            <a:prstGeom prst="rect">
              <a:avLst/>
            </a:prstGeom>
            <a:noFill/>
            <a:extLst>
              <a:ext uri="{909E8E84-426E-40DD-AFC4-6F175D3DCCD1}">
                <a14:hiddenFill xmlns:a14="http://schemas.microsoft.com/office/drawing/2010/main">
                  <a:solidFill>
                    <a:srgbClr val="FFFFFF"/>
                  </a:solidFill>
                </a14:hiddenFill>
              </a:ext>
            </a:extLst>
          </p:spPr>
        </p:pic>
        <p:sp>
          <p:nvSpPr>
            <p:cNvPr id="420868" name="Rectangle 4"/>
            <p:cNvSpPr>
              <a:spLocks noChangeArrowheads="1"/>
            </p:cNvSpPr>
            <p:nvPr/>
          </p:nvSpPr>
          <p:spPr bwMode="auto">
            <a:xfrm>
              <a:off x="1871" y="2976"/>
              <a:ext cx="1969" cy="2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20869" name="Text Box 5"/>
          <p:cNvSpPr txBox="1">
            <a:spLocks noChangeArrowheads="1"/>
          </p:cNvSpPr>
          <p:nvPr/>
        </p:nvSpPr>
        <p:spPr bwMode="auto">
          <a:xfrm>
            <a:off x="990600" y="3352800"/>
            <a:ext cx="678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r>
              <a:rPr lang="en-US" sz="2800" b="1" dirty="0" smtClean="0">
                <a:solidFill>
                  <a:srgbClr val="316598"/>
                </a:solidFill>
                <a:latin typeface="Times New Roman" pitchFamily="18" charset="0"/>
              </a:rPr>
              <a:t>Does </a:t>
            </a:r>
            <a:r>
              <a:rPr lang="en-US" sz="2800" b="1" dirty="0">
                <a:solidFill>
                  <a:srgbClr val="316598"/>
                </a:solidFill>
                <a:latin typeface="Times New Roman" pitchFamily="18" charset="0"/>
              </a:rPr>
              <a:t>the compass needle rotate clockwise (</a:t>
            </a:r>
            <a:r>
              <a:rPr lang="en-US" sz="2800" b="1" dirty="0" err="1">
                <a:solidFill>
                  <a:srgbClr val="316598"/>
                </a:solidFill>
                <a:latin typeface="Times New Roman" pitchFamily="18" charset="0"/>
              </a:rPr>
              <a:t>cw</a:t>
            </a:r>
            <a:r>
              <a:rPr lang="en-US" sz="2800" b="1" dirty="0">
                <a:solidFill>
                  <a:srgbClr val="316598"/>
                </a:solidFill>
                <a:latin typeface="Times New Roman" pitchFamily="18" charset="0"/>
              </a:rPr>
              <a:t>), counterclockwise (</a:t>
            </a:r>
            <a:r>
              <a:rPr lang="en-US" sz="2800" b="1" dirty="0" err="1">
                <a:solidFill>
                  <a:srgbClr val="316598"/>
                </a:solidFill>
                <a:latin typeface="Times New Roman" pitchFamily="18" charset="0"/>
              </a:rPr>
              <a:t>ccw</a:t>
            </a:r>
            <a:r>
              <a:rPr lang="en-US" sz="2800" b="1" dirty="0">
                <a:solidFill>
                  <a:srgbClr val="316598"/>
                </a:solidFill>
                <a:latin typeface="Times New Roman" pitchFamily="18" charset="0"/>
              </a:rPr>
              <a:t>) or not at all? </a:t>
            </a:r>
          </a:p>
        </p:txBody>
      </p:sp>
      <p:sp>
        <p:nvSpPr>
          <p:cNvPr id="420870" name="Text Box 6"/>
          <p:cNvSpPr txBox="1">
            <a:spLocks noChangeArrowheads="1"/>
          </p:cNvSpPr>
          <p:nvPr/>
        </p:nvSpPr>
        <p:spPr bwMode="auto">
          <a:xfrm>
            <a:off x="2743200" y="4800600"/>
            <a:ext cx="27273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buFontTx/>
              <a:buAutoNum type="alphaUcPeriod"/>
            </a:pPr>
            <a:r>
              <a:rPr lang="en-US" sz="2400">
                <a:latin typeface="Times New Roman" pitchFamily="18" charset="0"/>
              </a:rPr>
              <a:t>Clockwise</a:t>
            </a:r>
          </a:p>
          <a:p>
            <a:pPr>
              <a:buFontTx/>
              <a:buAutoNum type="alphaUcPeriod"/>
            </a:pPr>
            <a:r>
              <a:rPr lang="en-US" sz="2400">
                <a:latin typeface="Times New Roman" pitchFamily="18" charset="0"/>
              </a:rPr>
              <a:t>Counterclockwise</a:t>
            </a:r>
          </a:p>
          <a:p>
            <a:pPr>
              <a:buFontTx/>
              <a:buAutoNum type="alphaUcPeriod"/>
            </a:pPr>
            <a:r>
              <a:rPr lang="en-US" sz="2400">
                <a:latin typeface="Times New Roman" pitchFamily="18" charset="0"/>
              </a:rPr>
              <a:t>Not at all</a:t>
            </a:r>
          </a:p>
        </p:txBody>
      </p:sp>
      <p:sp>
        <p:nvSpPr>
          <p:cNvPr id="2" name="Rectangle 1"/>
          <p:cNvSpPr/>
          <p:nvPr/>
        </p:nvSpPr>
        <p:spPr>
          <a:xfrm>
            <a:off x="3914274" y="1796716"/>
            <a:ext cx="1363579" cy="1106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p:cNvGrpSpPr/>
          <p:nvPr/>
        </p:nvGrpSpPr>
        <p:grpSpPr>
          <a:xfrm>
            <a:off x="2759529" y="1214826"/>
            <a:ext cx="3331028" cy="782050"/>
            <a:chOff x="2759529" y="1910442"/>
            <a:chExt cx="3331028" cy="782050"/>
          </a:xfrm>
        </p:grpSpPr>
        <p:sp>
          <p:nvSpPr>
            <p:cNvPr id="12" name="Rectangle 11"/>
            <p:cNvSpPr/>
            <p:nvPr/>
          </p:nvSpPr>
          <p:spPr>
            <a:xfrm>
              <a:off x="2759529" y="1996876"/>
              <a:ext cx="3331028"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759529" y="1923051"/>
              <a:ext cx="591829" cy="769441"/>
            </a:xfrm>
            <a:prstGeom prst="rect">
              <a:avLst/>
            </a:prstGeom>
            <a:noFill/>
          </p:spPr>
          <p:txBody>
            <a:bodyPr wrap="none" rtlCol="0">
              <a:spAutoFit/>
            </a:bodyPr>
            <a:lstStyle/>
            <a:p>
              <a:r>
                <a:rPr lang="en-CA" sz="4400" dirty="0" smtClean="0"/>
                <a:t>N</a:t>
              </a:r>
              <a:endParaRPr lang="en-CA" sz="4400" dirty="0"/>
            </a:p>
          </p:txBody>
        </p:sp>
        <p:sp>
          <p:nvSpPr>
            <p:cNvPr id="14" name="TextBox 13"/>
            <p:cNvSpPr txBox="1"/>
            <p:nvPr/>
          </p:nvSpPr>
          <p:spPr>
            <a:xfrm>
              <a:off x="5483621" y="1910442"/>
              <a:ext cx="561372" cy="769441"/>
            </a:xfrm>
            <a:prstGeom prst="rect">
              <a:avLst/>
            </a:prstGeom>
            <a:noFill/>
          </p:spPr>
          <p:txBody>
            <a:bodyPr wrap="none" rtlCol="0">
              <a:spAutoFit/>
            </a:bodyPr>
            <a:lstStyle/>
            <a:p>
              <a:r>
                <a:rPr lang="en-CA" sz="4400" dirty="0"/>
                <a:t>S</a:t>
              </a:r>
            </a:p>
          </p:txBody>
        </p:sp>
      </p:grpSp>
    </p:spTree>
    <p:extLst>
      <p:ext uri="{BB962C8B-B14F-4D97-AF65-F5344CB8AC3E}">
        <p14:creationId xmlns:p14="http://schemas.microsoft.com/office/powerpoint/2010/main" val="57719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98" y="1935616"/>
            <a:ext cx="627697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39" y="164910"/>
            <a:ext cx="8229600" cy="658050"/>
          </a:xfrm>
        </p:spPr>
        <p:txBody>
          <a:bodyPr/>
          <a:lstStyle/>
          <a:p>
            <a:r>
              <a:rPr lang="en-CA" dirty="0" smtClean="0"/>
              <a:t>Compass</a:t>
            </a:r>
            <a:endParaRPr lang="en-CA" dirty="0"/>
          </a:p>
        </p:txBody>
      </p:sp>
      <p:sp>
        <p:nvSpPr>
          <p:cNvPr id="4" name="Content Placeholder 3"/>
          <p:cNvSpPr>
            <a:spLocks noGrp="1"/>
          </p:cNvSpPr>
          <p:nvPr>
            <p:ph idx="1"/>
          </p:nvPr>
        </p:nvSpPr>
        <p:spPr>
          <a:xfrm>
            <a:off x="377907" y="850401"/>
            <a:ext cx="8257561" cy="1019899"/>
          </a:xfrm>
        </p:spPr>
        <p:txBody>
          <a:bodyPr/>
          <a:lstStyle/>
          <a:p>
            <a:pPr marL="0" indent="0">
              <a:buNone/>
            </a:pPr>
            <a:r>
              <a:rPr lang="en-CA" dirty="0" smtClean="0"/>
              <a:t>Compasses point in the direction of the magnetic field.</a:t>
            </a:r>
            <a:endParaRPr lang="en-CA" dirty="0"/>
          </a:p>
        </p:txBody>
      </p:sp>
      <p:sp>
        <p:nvSpPr>
          <p:cNvPr id="7" name="Rectangle 6"/>
          <p:cNvSpPr/>
          <p:nvPr/>
        </p:nvSpPr>
        <p:spPr>
          <a:xfrm>
            <a:off x="2694214" y="3901874"/>
            <a:ext cx="3037114" cy="441525"/>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214648" y="3820523"/>
            <a:ext cx="481222" cy="584775"/>
          </a:xfrm>
          <a:prstGeom prst="rect">
            <a:avLst/>
          </a:prstGeom>
          <a:noFill/>
        </p:spPr>
        <p:txBody>
          <a:bodyPr wrap="none" rtlCol="0">
            <a:spAutoFit/>
          </a:bodyPr>
          <a:lstStyle/>
          <a:p>
            <a:r>
              <a:rPr lang="en-CA" sz="3200" dirty="0" smtClean="0"/>
              <a:t>N</a:t>
            </a:r>
            <a:endParaRPr lang="en-CA" sz="3200" dirty="0"/>
          </a:p>
        </p:txBody>
      </p:sp>
      <p:sp>
        <p:nvSpPr>
          <p:cNvPr id="12" name="TextBox 11"/>
          <p:cNvSpPr txBox="1"/>
          <p:nvPr/>
        </p:nvSpPr>
        <p:spPr>
          <a:xfrm>
            <a:off x="2705487" y="3830248"/>
            <a:ext cx="458780" cy="584775"/>
          </a:xfrm>
          <a:prstGeom prst="rect">
            <a:avLst/>
          </a:prstGeom>
          <a:noFill/>
        </p:spPr>
        <p:txBody>
          <a:bodyPr wrap="none" rtlCol="0">
            <a:spAutoFit/>
          </a:bodyPr>
          <a:lstStyle/>
          <a:p>
            <a:r>
              <a:rPr lang="en-CA" sz="3200" dirty="0" smtClean="0"/>
              <a:t>S</a:t>
            </a:r>
            <a:endParaRPr lang="en-CA" sz="3200" dirty="0"/>
          </a:p>
        </p:txBody>
      </p:sp>
      <p:sp>
        <p:nvSpPr>
          <p:cNvPr id="10" name="TextBox 9"/>
          <p:cNvSpPr txBox="1"/>
          <p:nvPr/>
        </p:nvSpPr>
        <p:spPr>
          <a:xfrm>
            <a:off x="2384322" y="6545661"/>
            <a:ext cx="6694012" cy="276999"/>
          </a:xfrm>
          <a:prstGeom prst="rect">
            <a:avLst/>
          </a:prstGeom>
          <a:noFill/>
        </p:spPr>
        <p:txBody>
          <a:bodyPr wrap="none" rtlCol="0">
            <a:spAutoFit/>
          </a:bodyPr>
          <a:lstStyle/>
          <a:p>
            <a:r>
              <a:rPr lang="en-CA" sz="1200" dirty="0" smtClean="0"/>
              <a:t>[</a:t>
            </a:r>
            <a:r>
              <a:rPr lang="en-CA" sz="1200" dirty="0"/>
              <a:t>image from </a:t>
            </a:r>
            <a:r>
              <a:rPr lang="en-CA" sz="1200" dirty="0">
                <a:hlinkClick r:id="rId3"/>
              </a:rPr>
              <a:t>http://twistedsifter.com/2012/05/visualizing-magnetic-fields-compasses-iron-filings</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51074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916" y="2954206"/>
            <a:ext cx="4681947" cy="30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0" name="Rectangle 2"/>
          <p:cNvSpPr>
            <a:spLocks noGrp="1" noChangeArrowheads="1"/>
          </p:cNvSpPr>
          <p:nvPr>
            <p:ph type="title"/>
          </p:nvPr>
        </p:nvSpPr>
        <p:spPr>
          <a:xfrm>
            <a:off x="457200" y="55182"/>
            <a:ext cx="8229600" cy="694626"/>
          </a:xfrm>
        </p:spPr>
        <p:txBody>
          <a:bodyPr/>
          <a:lstStyle/>
          <a:p>
            <a:r>
              <a:rPr lang="en-US" dirty="0" smtClean="0"/>
              <a:t>Magnetic Fields</a:t>
            </a:r>
          </a:p>
        </p:txBody>
      </p:sp>
      <p:sp>
        <p:nvSpPr>
          <p:cNvPr id="206851" name="Rectangle 3"/>
          <p:cNvSpPr>
            <a:spLocks noGrp="1" noChangeArrowheads="1"/>
          </p:cNvSpPr>
          <p:nvPr>
            <p:ph type="body" idx="1"/>
          </p:nvPr>
        </p:nvSpPr>
        <p:spPr>
          <a:xfrm>
            <a:off x="256032" y="1338928"/>
            <a:ext cx="8595360" cy="2131206"/>
          </a:xfrm>
        </p:spPr>
        <p:txBody>
          <a:bodyPr/>
          <a:lstStyle/>
          <a:p>
            <a:pPr marL="0" indent="0">
              <a:buNone/>
            </a:pPr>
            <a:r>
              <a:rPr lang="en-US" sz="2800" dirty="0" smtClean="0"/>
              <a:t>The direction of the magnetic field surrounding a bar magnet is from the north pole to the south pole</a:t>
            </a:r>
            <a:r>
              <a:rPr lang="en-US" sz="2800" dirty="0"/>
              <a:t>.</a:t>
            </a:r>
            <a:endParaRPr lang="en-US" sz="2800" dirty="0" smtClean="0"/>
          </a:p>
        </p:txBody>
      </p:sp>
      <p:sp>
        <p:nvSpPr>
          <p:cNvPr id="2" name="TextBox 1"/>
          <p:cNvSpPr txBox="1"/>
          <p:nvPr/>
        </p:nvSpPr>
        <p:spPr>
          <a:xfrm>
            <a:off x="3151654" y="6624268"/>
            <a:ext cx="5992346" cy="215444"/>
          </a:xfrm>
          <a:prstGeom prst="rect">
            <a:avLst/>
          </a:prstGeom>
          <a:noFill/>
        </p:spPr>
        <p:txBody>
          <a:bodyPr wrap="none" rtlCol="0">
            <a:spAutoFit/>
          </a:bodyPr>
          <a:lstStyle/>
          <a:p>
            <a:r>
              <a:rPr lang="en-CA" sz="800" dirty="0" smtClean="0"/>
              <a:t>[image from </a:t>
            </a:r>
            <a:r>
              <a:rPr lang="en-CA" sz="800" dirty="0" smtClean="0">
                <a:hlinkClick r:id="rId4"/>
              </a:rPr>
              <a:t>http://www.tutorvista.com/content/science/science-ii/magnetic-effects-electric-current/mapping-magnetic-lines.php</a:t>
            </a:r>
            <a:r>
              <a:rPr lang="en-CA" sz="800" dirty="0" smtClean="0"/>
              <a:t> ]</a:t>
            </a:r>
            <a:endParaRPr lang="en-CA" sz="800" dirty="0"/>
          </a:p>
        </p:txBody>
      </p:sp>
      <p:sp>
        <p:nvSpPr>
          <p:cNvPr id="6" name="Rectangle 5"/>
          <p:cNvSpPr/>
          <p:nvPr/>
        </p:nvSpPr>
        <p:spPr>
          <a:xfrm>
            <a:off x="3216970" y="4192584"/>
            <a:ext cx="2742961"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368665" y="4118759"/>
            <a:ext cx="591829" cy="769441"/>
          </a:xfrm>
          <a:prstGeom prst="rect">
            <a:avLst/>
          </a:prstGeom>
          <a:noFill/>
        </p:spPr>
        <p:txBody>
          <a:bodyPr wrap="none" rtlCol="0">
            <a:spAutoFit/>
          </a:bodyPr>
          <a:lstStyle/>
          <a:p>
            <a:r>
              <a:rPr lang="en-CA" sz="4400" dirty="0" smtClean="0"/>
              <a:t>N</a:t>
            </a:r>
            <a:endParaRPr lang="en-CA" sz="4400" dirty="0"/>
          </a:p>
        </p:txBody>
      </p:sp>
      <p:sp>
        <p:nvSpPr>
          <p:cNvPr id="8" name="TextBox 7"/>
          <p:cNvSpPr txBox="1"/>
          <p:nvPr/>
        </p:nvSpPr>
        <p:spPr>
          <a:xfrm>
            <a:off x="3216970" y="4118759"/>
            <a:ext cx="561372" cy="769441"/>
          </a:xfrm>
          <a:prstGeom prst="rect">
            <a:avLst/>
          </a:prstGeom>
          <a:noFill/>
        </p:spPr>
        <p:txBody>
          <a:bodyPr wrap="none" rtlCol="0">
            <a:spAutoFit/>
          </a:bodyPr>
          <a:lstStyle/>
          <a:p>
            <a:r>
              <a:rPr lang="en-CA" sz="4400" dirty="0"/>
              <a: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647" y="1925445"/>
            <a:ext cx="63341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39" y="164910"/>
            <a:ext cx="8229600" cy="658050"/>
          </a:xfrm>
        </p:spPr>
        <p:txBody>
          <a:bodyPr/>
          <a:lstStyle/>
          <a:p>
            <a:r>
              <a:rPr lang="en-CA" dirty="0" smtClean="0"/>
              <a:t>Compass</a:t>
            </a:r>
            <a:endParaRPr lang="en-CA" dirty="0"/>
          </a:p>
        </p:txBody>
      </p:sp>
      <p:sp>
        <p:nvSpPr>
          <p:cNvPr id="4" name="Content Placeholder 3"/>
          <p:cNvSpPr>
            <a:spLocks noGrp="1"/>
          </p:cNvSpPr>
          <p:nvPr>
            <p:ph idx="1"/>
          </p:nvPr>
        </p:nvSpPr>
        <p:spPr>
          <a:xfrm>
            <a:off x="461895" y="817746"/>
            <a:ext cx="8257561" cy="1019899"/>
          </a:xfrm>
        </p:spPr>
        <p:txBody>
          <a:bodyPr/>
          <a:lstStyle/>
          <a:p>
            <a:r>
              <a:rPr lang="en-CA" dirty="0" smtClean="0"/>
              <a:t>A </a:t>
            </a:r>
            <a:r>
              <a:rPr lang="en-CA" dirty="0" err="1" smtClean="0"/>
              <a:t>mis</a:t>
            </a:r>
            <a:r>
              <a:rPr lang="en-CA" dirty="0" smtClean="0"/>
              <a:t>-labeled compass can point in the direction opposite to the magnetic field.</a:t>
            </a:r>
            <a:endParaRPr lang="en-CA" dirty="0"/>
          </a:p>
        </p:txBody>
      </p:sp>
      <p:sp>
        <p:nvSpPr>
          <p:cNvPr id="7" name="Rectangle 6"/>
          <p:cNvSpPr/>
          <p:nvPr/>
        </p:nvSpPr>
        <p:spPr>
          <a:xfrm>
            <a:off x="2694214" y="3901874"/>
            <a:ext cx="3037114" cy="441525"/>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214648" y="3820523"/>
            <a:ext cx="481222" cy="584775"/>
          </a:xfrm>
          <a:prstGeom prst="rect">
            <a:avLst/>
          </a:prstGeom>
          <a:noFill/>
        </p:spPr>
        <p:txBody>
          <a:bodyPr wrap="none" rtlCol="0">
            <a:spAutoFit/>
          </a:bodyPr>
          <a:lstStyle/>
          <a:p>
            <a:r>
              <a:rPr lang="en-CA" sz="3200" dirty="0" smtClean="0"/>
              <a:t>N</a:t>
            </a:r>
            <a:endParaRPr lang="en-CA" sz="3200" dirty="0"/>
          </a:p>
        </p:txBody>
      </p:sp>
      <p:sp>
        <p:nvSpPr>
          <p:cNvPr id="12" name="TextBox 11"/>
          <p:cNvSpPr txBox="1"/>
          <p:nvPr/>
        </p:nvSpPr>
        <p:spPr>
          <a:xfrm>
            <a:off x="2705487" y="3830248"/>
            <a:ext cx="458780" cy="584775"/>
          </a:xfrm>
          <a:prstGeom prst="rect">
            <a:avLst/>
          </a:prstGeom>
          <a:noFill/>
        </p:spPr>
        <p:txBody>
          <a:bodyPr wrap="none" rtlCol="0">
            <a:spAutoFit/>
          </a:bodyPr>
          <a:lstStyle/>
          <a:p>
            <a:r>
              <a:rPr lang="en-CA" sz="3200" dirty="0" smtClean="0"/>
              <a:t>S</a:t>
            </a:r>
            <a:endParaRPr lang="en-CA" sz="3200" dirty="0"/>
          </a:p>
        </p:txBody>
      </p:sp>
      <p:sp>
        <p:nvSpPr>
          <p:cNvPr id="10" name="TextBox 9"/>
          <p:cNvSpPr txBox="1"/>
          <p:nvPr/>
        </p:nvSpPr>
        <p:spPr>
          <a:xfrm>
            <a:off x="2384322" y="6545661"/>
            <a:ext cx="6694012" cy="276999"/>
          </a:xfrm>
          <a:prstGeom prst="rect">
            <a:avLst/>
          </a:prstGeom>
          <a:noFill/>
        </p:spPr>
        <p:txBody>
          <a:bodyPr wrap="none" rtlCol="0">
            <a:spAutoFit/>
          </a:bodyPr>
          <a:lstStyle/>
          <a:p>
            <a:r>
              <a:rPr lang="en-CA" sz="1200" dirty="0" smtClean="0"/>
              <a:t>[</a:t>
            </a:r>
            <a:r>
              <a:rPr lang="en-CA" sz="1200" dirty="0"/>
              <a:t>image from </a:t>
            </a:r>
            <a:r>
              <a:rPr lang="en-CA" sz="1200" dirty="0">
                <a:hlinkClick r:id="rId3"/>
              </a:rPr>
              <a:t>http://twistedsifter.com/2012/05/visualizing-magnetic-fields-compasses-iron-filings</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3017904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8" name="Picture 8" descr="24_20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56"/>
          <a:stretch>
            <a:fillRect/>
          </a:stretch>
        </p:blipFill>
        <p:spPr bwMode="auto">
          <a:xfrm>
            <a:off x="6281738" y="1038225"/>
            <a:ext cx="2308225" cy="2755900"/>
          </a:xfrm>
          <a:prstGeom prst="rect">
            <a:avLst/>
          </a:prstGeom>
          <a:noFill/>
          <a:extLst>
            <a:ext uri="{909E8E84-426E-40DD-AFC4-6F175D3DCCD1}">
              <a14:hiddenFill xmlns:a14="http://schemas.microsoft.com/office/drawing/2010/main">
                <a:solidFill>
                  <a:srgbClr val="FFFFFF"/>
                </a:solidFill>
              </a14:hiddenFill>
            </a:ext>
          </a:extLst>
        </p:spPr>
      </p:pic>
      <p:pic>
        <p:nvPicPr>
          <p:cNvPr id="271369" name="Picture 9" descr="24_21_Figure"/>
          <p:cNvPicPr>
            <a:picLocks noChangeAspect="1" noChangeArrowheads="1"/>
          </p:cNvPicPr>
          <p:nvPr/>
        </p:nvPicPr>
        <p:blipFill>
          <a:blip r:embed="rId4" cstate="print">
            <a:extLst>
              <a:ext uri="{28A0092B-C50C-407E-A947-70E740481C1C}">
                <a14:useLocalDpi xmlns:a14="http://schemas.microsoft.com/office/drawing/2010/main" val="0"/>
              </a:ext>
            </a:extLst>
          </a:blip>
          <a:srcRect b="2580"/>
          <a:stretch>
            <a:fillRect/>
          </a:stretch>
        </p:blipFill>
        <p:spPr bwMode="auto">
          <a:xfrm>
            <a:off x="6086475" y="3886200"/>
            <a:ext cx="26892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71362" name="Rectangle 2"/>
          <p:cNvSpPr>
            <a:spLocks noGrp="1" noChangeArrowheads="1"/>
          </p:cNvSpPr>
          <p:nvPr>
            <p:ph type="title" idx="4294967295"/>
          </p:nvPr>
        </p:nvSpPr>
        <p:spPr>
          <a:xfrm>
            <a:off x="0" y="0"/>
            <a:ext cx="9144000" cy="1009650"/>
          </a:xfrm>
        </p:spPr>
        <p:txBody>
          <a:bodyPr/>
          <a:lstStyle/>
          <a:p>
            <a:pPr eaLnBrk="1" hangingPunct="1"/>
            <a:r>
              <a:rPr lang="en-US" smtClean="0"/>
              <a:t>Earth’s Magnetic Field</a:t>
            </a:r>
          </a:p>
        </p:txBody>
      </p:sp>
      <p:sp>
        <p:nvSpPr>
          <p:cNvPr id="271363" name="Rectangle 3"/>
          <p:cNvSpPr>
            <a:spLocks noGrp="1" noChangeArrowheads="1"/>
          </p:cNvSpPr>
          <p:nvPr>
            <p:ph type="body" idx="4294967295"/>
          </p:nvPr>
        </p:nvSpPr>
        <p:spPr>
          <a:xfrm>
            <a:off x="230188" y="2220686"/>
            <a:ext cx="5675312" cy="4256314"/>
          </a:xfrm>
        </p:spPr>
        <p:txBody>
          <a:bodyPr/>
          <a:lstStyle/>
          <a:p>
            <a:pPr eaLnBrk="1" hangingPunct="1">
              <a:tabLst>
                <a:tab pos="3825875" algn="l"/>
              </a:tabLst>
            </a:pPr>
            <a:r>
              <a:rPr lang="en-US" sz="2400" dirty="0" smtClean="0"/>
              <a:t> Earth is itself a huge magnet.</a:t>
            </a:r>
          </a:p>
          <a:p>
            <a:pPr eaLnBrk="1" hangingPunct="1">
              <a:tabLst>
                <a:tab pos="3825875" algn="l"/>
              </a:tabLst>
            </a:pPr>
            <a:r>
              <a:rPr lang="en-US" sz="2400" dirty="0" smtClean="0"/>
              <a:t>The magnetic poles of Earth are widely separated from the geographic poles.</a:t>
            </a:r>
          </a:p>
          <a:p>
            <a:pPr eaLnBrk="1" hangingPunct="1">
              <a:tabLst>
                <a:tab pos="3825875" algn="l"/>
              </a:tabLst>
            </a:pPr>
            <a:r>
              <a:rPr lang="en-US" sz="2400" dirty="0" smtClean="0"/>
              <a:t>The magnetic field of Earth is due to electric currents in the molten interior.</a:t>
            </a:r>
          </a:p>
          <a:p>
            <a:pPr eaLnBrk="1" hangingPunct="1">
              <a:tabLst>
                <a:tab pos="3825875" algn="l"/>
              </a:tabLst>
            </a:pPr>
            <a:r>
              <a:rPr lang="en-US" sz="2400" dirty="0" smtClean="0"/>
              <a:t>Earth’s magnetic field reverses direction</a:t>
            </a:r>
            <a:r>
              <a:rPr lang="en-US" sz="2400" dirty="0"/>
              <a:t> </a:t>
            </a:r>
            <a:r>
              <a:rPr lang="en-US" sz="2400" dirty="0" smtClean="0"/>
              <a:t>every several hundred thousand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thomasnet.com/articles/image/electrical-power-generation/nib-mag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636" y="-163913"/>
            <a:ext cx="3619500" cy="3009901"/>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4"/>
          <p:cNvSpPr>
            <a:spLocks noGrp="1" noChangeArrowheads="1"/>
          </p:cNvSpPr>
          <p:nvPr>
            <p:ph type="title"/>
          </p:nvPr>
        </p:nvSpPr>
        <p:spPr>
          <a:xfrm>
            <a:off x="188493" y="0"/>
            <a:ext cx="4546794" cy="2889504"/>
          </a:xfrm>
        </p:spPr>
        <p:txBody>
          <a:bodyPr/>
          <a:lstStyle/>
          <a:p>
            <a:pPr algn="l" eaLnBrk="1" hangingPunct="1"/>
            <a:r>
              <a:rPr lang="en-US" sz="3800" dirty="0" smtClean="0"/>
              <a:t>PHY205H1S </a:t>
            </a:r>
            <a:br>
              <a:rPr lang="en-US" sz="3800" dirty="0" smtClean="0"/>
            </a:br>
            <a:r>
              <a:rPr lang="en-US" sz="3600" dirty="0" smtClean="0"/>
              <a:t>Physics of Everyday Life</a:t>
            </a:r>
            <a:r>
              <a:rPr lang="en-US" sz="3800" dirty="0" smtClean="0"/>
              <a:t/>
            </a:r>
            <a:br>
              <a:rPr lang="en-US" sz="3800" dirty="0" smtClean="0"/>
            </a:br>
            <a:r>
              <a:rPr lang="en-US" sz="3800" dirty="0" smtClean="0">
                <a:latin typeface="Times New Roman" charset="0"/>
              </a:rPr>
              <a:t>Class 18: </a:t>
            </a:r>
            <a:r>
              <a:rPr lang="en-US" sz="3800" b="1" dirty="0" smtClean="0">
                <a:latin typeface="Times New Roman" charset="0"/>
              </a:rPr>
              <a:t>Magnetism</a:t>
            </a:r>
            <a:endParaRPr lang="en-US" sz="3800" b="1" dirty="0">
              <a:latin typeface="Times New Roman" charset="0"/>
            </a:endParaRPr>
          </a:p>
        </p:txBody>
      </p:sp>
      <p:sp>
        <p:nvSpPr>
          <p:cNvPr id="6" name="Rectangle 3"/>
          <p:cNvSpPr txBox="1">
            <a:spLocks noChangeArrowheads="1"/>
          </p:cNvSpPr>
          <p:nvPr/>
        </p:nvSpPr>
        <p:spPr bwMode="auto">
          <a:xfrm>
            <a:off x="230187" y="2684486"/>
            <a:ext cx="4262437"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buFont typeface="Arial" pitchFamily="34" charset="0"/>
              <a:buChar char="•"/>
            </a:pPr>
            <a:r>
              <a:rPr lang="en-US" dirty="0"/>
              <a:t>Magnetic Force</a:t>
            </a:r>
          </a:p>
          <a:p>
            <a:pPr marL="457200" indent="-457200" algn="l" eaLnBrk="1" hangingPunct="1">
              <a:buFont typeface="Arial" pitchFamily="34" charset="0"/>
              <a:buChar char="•"/>
            </a:pPr>
            <a:r>
              <a:rPr lang="en-US" dirty="0"/>
              <a:t>Magnetic Poles</a:t>
            </a:r>
          </a:p>
          <a:p>
            <a:pPr marL="457200" indent="-457200" algn="l" eaLnBrk="1" hangingPunct="1">
              <a:buFont typeface="Arial" pitchFamily="34" charset="0"/>
              <a:buChar char="•"/>
            </a:pPr>
            <a:r>
              <a:rPr lang="en-US" dirty="0"/>
              <a:t>Magnetic Field</a:t>
            </a:r>
          </a:p>
          <a:p>
            <a:pPr marL="457200" indent="-457200" algn="l" eaLnBrk="1" hangingPunct="1">
              <a:buFont typeface="Arial" pitchFamily="34" charset="0"/>
              <a:buChar char="•"/>
            </a:pPr>
            <a:r>
              <a:rPr lang="en-US" dirty="0"/>
              <a:t>Magnetic Domains</a:t>
            </a:r>
          </a:p>
          <a:p>
            <a:pPr marL="457200" indent="-457200" algn="l" eaLnBrk="1" hangingPunct="1">
              <a:buFont typeface="Arial" pitchFamily="34" charset="0"/>
              <a:buChar char="•"/>
            </a:pPr>
            <a:r>
              <a:rPr lang="en-US" dirty="0"/>
              <a:t>Electric Currents and Magnetic Fields</a:t>
            </a:r>
          </a:p>
        </p:txBody>
      </p:sp>
      <p:sp>
        <p:nvSpPr>
          <p:cNvPr id="7" name="Rectangle 3"/>
          <p:cNvSpPr txBox="1">
            <a:spLocks noChangeArrowheads="1"/>
          </p:cNvSpPr>
          <p:nvPr/>
        </p:nvSpPr>
        <p:spPr bwMode="auto">
          <a:xfrm>
            <a:off x="4260716" y="2431568"/>
            <a:ext cx="4736308"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buFont typeface="Arial" pitchFamily="34" charset="0"/>
              <a:buChar char="•"/>
            </a:pPr>
            <a:r>
              <a:rPr lang="en-US" dirty="0"/>
              <a:t>Electromagnets</a:t>
            </a:r>
          </a:p>
          <a:p>
            <a:pPr marL="457200" indent="-457200" algn="l" eaLnBrk="1" hangingPunct="1">
              <a:buFont typeface="Arial" pitchFamily="34" charset="0"/>
              <a:buChar char="•"/>
            </a:pPr>
            <a:r>
              <a:rPr lang="en-US" dirty="0"/>
              <a:t>Magnetic Force on Moving Charged Particles </a:t>
            </a:r>
          </a:p>
          <a:p>
            <a:pPr marL="457200" indent="-457200" algn="l" eaLnBrk="1" hangingPunct="1">
              <a:buFont typeface="Arial" pitchFamily="34" charset="0"/>
              <a:buChar char="•"/>
            </a:pPr>
            <a:r>
              <a:rPr lang="en-US" dirty="0"/>
              <a:t>Magnetic Force on Current Carrying Wires</a:t>
            </a:r>
          </a:p>
          <a:p>
            <a:pPr marL="457200" indent="-457200" algn="l" eaLnBrk="1" hangingPunct="1">
              <a:buFont typeface="Arial" pitchFamily="34" charset="0"/>
              <a:buChar char="•"/>
            </a:pPr>
            <a:r>
              <a:rPr lang="en-US" dirty="0"/>
              <a:t>Earth’s Magnetic Field</a:t>
            </a:r>
          </a:p>
        </p:txBody>
      </p:sp>
    </p:spTree>
    <p:extLst>
      <p:ext uri="{BB962C8B-B14F-4D97-AF65-F5344CB8AC3E}">
        <p14:creationId xmlns:p14="http://schemas.microsoft.com/office/powerpoint/2010/main" val="2630003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199" y="990600"/>
            <a:ext cx="8542421" cy="2715126"/>
          </a:xfrm>
        </p:spPr>
        <p:txBody>
          <a:bodyPr/>
          <a:lstStyle/>
          <a:p>
            <a:pPr algn="l"/>
            <a:r>
              <a:rPr lang="en-US" sz="2800" dirty="0" smtClean="0"/>
              <a:t>We know that the magnetic field of the earth is produced by electric currents in the molten core.</a:t>
            </a:r>
            <a:br>
              <a:rPr lang="en-US" sz="2800" dirty="0" smtClean="0"/>
            </a:br>
            <a:r>
              <a:rPr lang="en-US" sz="2800" dirty="0" smtClean="0"/>
              <a:t>The magnetic field of the earth can be modeled as if the earth contains a big bar-magnet.</a:t>
            </a:r>
            <a:br>
              <a:rPr lang="en-US" sz="2800" dirty="0" smtClean="0"/>
            </a:br>
            <a:r>
              <a:rPr lang="en-US" sz="2800" dirty="0" smtClean="0"/>
              <a:t>Knowing the direction compasses point, which way is this internal bar-magnet oriented?</a:t>
            </a:r>
          </a:p>
        </p:txBody>
      </p:sp>
      <p:sp>
        <p:nvSpPr>
          <p:cNvPr id="20275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cs typeface="Arial" charset="0"/>
              </a:rPr>
              <a:t>Magnetic Poles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2" y="4122820"/>
            <a:ext cx="2420823" cy="241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5400000">
            <a:off x="1933799" y="5297225"/>
            <a:ext cx="1763148" cy="251496"/>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638079" y="4488090"/>
            <a:ext cx="370614" cy="400110"/>
          </a:xfrm>
          <a:prstGeom prst="rect">
            <a:avLst/>
          </a:prstGeom>
          <a:noFill/>
        </p:spPr>
        <p:txBody>
          <a:bodyPr wrap="none" rtlCol="0">
            <a:spAutoFit/>
          </a:bodyPr>
          <a:lstStyle/>
          <a:p>
            <a:r>
              <a:rPr lang="en-CA" sz="2000" dirty="0" smtClean="0"/>
              <a:t>N</a:t>
            </a:r>
            <a:endParaRPr lang="en-CA" sz="2000" dirty="0"/>
          </a:p>
        </p:txBody>
      </p:sp>
      <p:sp>
        <p:nvSpPr>
          <p:cNvPr id="10" name="TextBox 9"/>
          <p:cNvSpPr txBox="1"/>
          <p:nvPr/>
        </p:nvSpPr>
        <p:spPr>
          <a:xfrm>
            <a:off x="2633045" y="5947328"/>
            <a:ext cx="356188" cy="400110"/>
          </a:xfrm>
          <a:prstGeom prst="rect">
            <a:avLst/>
          </a:prstGeom>
          <a:noFill/>
        </p:spPr>
        <p:txBody>
          <a:bodyPr wrap="none" rtlCol="0">
            <a:spAutoFit/>
          </a:bodyPr>
          <a:lstStyle/>
          <a:p>
            <a:r>
              <a:rPr lang="en-CA" sz="2000" dirty="0"/>
              <a:t>S</a:t>
            </a:r>
          </a:p>
        </p:txBody>
      </p:sp>
      <p:sp>
        <p:nvSpPr>
          <p:cNvPr id="3" name="TextBox 2"/>
          <p:cNvSpPr txBox="1"/>
          <p:nvPr/>
        </p:nvSpPr>
        <p:spPr>
          <a:xfrm>
            <a:off x="1010653" y="4488090"/>
            <a:ext cx="417094" cy="646331"/>
          </a:xfrm>
          <a:prstGeom prst="rect">
            <a:avLst/>
          </a:prstGeom>
          <a:noFill/>
        </p:spPr>
        <p:txBody>
          <a:bodyPr wrap="square" rtlCol="0">
            <a:spAutoFit/>
          </a:bodyPr>
          <a:lstStyle/>
          <a:p>
            <a:r>
              <a:rPr lang="en-CA" sz="3600" dirty="0" smtClean="0"/>
              <a:t>A</a:t>
            </a:r>
            <a:endParaRPr lang="en-CA" sz="36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401" y="4042609"/>
            <a:ext cx="2420823" cy="241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5400000">
            <a:off x="5996238" y="5217014"/>
            <a:ext cx="1763148" cy="251496"/>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692505" y="5824226"/>
            <a:ext cx="370614" cy="400110"/>
          </a:xfrm>
          <a:prstGeom prst="rect">
            <a:avLst/>
          </a:prstGeom>
          <a:noFill/>
        </p:spPr>
        <p:txBody>
          <a:bodyPr wrap="none" rtlCol="0">
            <a:spAutoFit/>
          </a:bodyPr>
          <a:lstStyle/>
          <a:p>
            <a:r>
              <a:rPr lang="en-CA" sz="2000" dirty="0" smtClean="0"/>
              <a:t>N</a:t>
            </a:r>
            <a:endParaRPr lang="en-CA" sz="2000" dirty="0"/>
          </a:p>
        </p:txBody>
      </p:sp>
      <p:sp>
        <p:nvSpPr>
          <p:cNvPr id="15" name="TextBox 14"/>
          <p:cNvSpPr txBox="1"/>
          <p:nvPr/>
        </p:nvSpPr>
        <p:spPr>
          <a:xfrm>
            <a:off x="6692505" y="4429104"/>
            <a:ext cx="356188" cy="400110"/>
          </a:xfrm>
          <a:prstGeom prst="rect">
            <a:avLst/>
          </a:prstGeom>
          <a:noFill/>
        </p:spPr>
        <p:txBody>
          <a:bodyPr wrap="none" rtlCol="0">
            <a:spAutoFit/>
          </a:bodyPr>
          <a:lstStyle/>
          <a:p>
            <a:r>
              <a:rPr lang="en-CA" sz="2000" dirty="0"/>
              <a:t>S</a:t>
            </a:r>
          </a:p>
        </p:txBody>
      </p:sp>
      <p:sp>
        <p:nvSpPr>
          <p:cNvPr id="16" name="TextBox 15"/>
          <p:cNvSpPr txBox="1"/>
          <p:nvPr/>
        </p:nvSpPr>
        <p:spPr>
          <a:xfrm>
            <a:off x="5073092" y="4407879"/>
            <a:ext cx="417094" cy="646331"/>
          </a:xfrm>
          <a:prstGeom prst="rect">
            <a:avLst/>
          </a:prstGeom>
          <a:noFill/>
        </p:spPr>
        <p:txBody>
          <a:bodyPr wrap="square" rtlCol="0">
            <a:spAutoFit/>
          </a:bodyPr>
          <a:lstStyle/>
          <a:p>
            <a:r>
              <a:rPr lang="en-CA" sz="3600" dirty="0"/>
              <a:t>B</a:t>
            </a:r>
          </a:p>
        </p:txBody>
      </p:sp>
    </p:spTree>
    <p:extLst>
      <p:ext uri="{BB962C8B-B14F-4D97-AF65-F5344CB8AC3E}">
        <p14:creationId xmlns:p14="http://schemas.microsoft.com/office/powerpoint/2010/main" val="142317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atana.ac.th/secondary/science/anrophysics/ntopic6/images/magnetic_field_ear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327" y="261327"/>
            <a:ext cx="5735620" cy="6394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07091" y="3770836"/>
            <a:ext cx="314510" cy="307777"/>
          </a:xfrm>
          <a:prstGeom prst="rect">
            <a:avLst/>
          </a:prstGeom>
          <a:noFill/>
        </p:spPr>
        <p:txBody>
          <a:bodyPr wrap="none" rtlCol="0">
            <a:spAutoFit/>
          </a:bodyPr>
          <a:lstStyle/>
          <a:p>
            <a:r>
              <a:rPr lang="en-CA" sz="1400" dirty="0" smtClean="0"/>
              <a:t>N</a:t>
            </a:r>
            <a:endParaRPr lang="en-CA" sz="1400" dirty="0"/>
          </a:p>
        </p:txBody>
      </p:sp>
      <p:sp>
        <p:nvSpPr>
          <p:cNvPr id="4" name="TextBox 3"/>
          <p:cNvSpPr txBox="1"/>
          <p:nvPr/>
        </p:nvSpPr>
        <p:spPr>
          <a:xfrm>
            <a:off x="4238062" y="3097609"/>
            <a:ext cx="304892" cy="307777"/>
          </a:xfrm>
          <a:prstGeom prst="rect">
            <a:avLst/>
          </a:prstGeom>
          <a:noFill/>
        </p:spPr>
        <p:txBody>
          <a:bodyPr wrap="none" rtlCol="0">
            <a:spAutoFit/>
          </a:bodyPr>
          <a:lstStyle/>
          <a:p>
            <a:r>
              <a:rPr lang="en-CA" sz="1400" dirty="0"/>
              <a:t>S</a:t>
            </a:r>
          </a:p>
        </p:txBody>
      </p:sp>
    </p:spTree>
    <p:extLst>
      <p:ext uri="{BB962C8B-B14F-4D97-AF65-F5344CB8AC3E}">
        <p14:creationId xmlns:p14="http://schemas.microsoft.com/office/powerpoint/2010/main" val="1941966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5086698" y="3218688"/>
            <a:ext cx="3801270" cy="3465742"/>
          </a:xfrm>
          <a:prstGeom prst="rect">
            <a:avLst/>
          </a:prstGeom>
          <a:noFill/>
          <a:extLst>
            <a:ext uri="{909E8E84-426E-40DD-AFC4-6F175D3DCCD1}">
              <a14:hiddenFill xmlns:a14="http://schemas.microsoft.com/office/drawing/2010/main">
                <a:solidFill>
                  <a:srgbClr val="FFFFFF"/>
                </a:solidFill>
              </a14:hiddenFill>
            </a:ext>
          </a:extLst>
        </p:spPr>
      </p:pic>
      <p:sp>
        <p:nvSpPr>
          <p:cNvPr id="208899" name="Rectangle 3"/>
          <p:cNvSpPr>
            <a:spLocks noGrp="1" noChangeArrowheads="1"/>
          </p:cNvSpPr>
          <p:nvPr>
            <p:ph type="title"/>
          </p:nvPr>
        </p:nvSpPr>
        <p:spPr>
          <a:xfrm>
            <a:off x="457200" y="146622"/>
            <a:ext cx="8229600" cy="676338"/>
          </a:xfrm>
        </p:spPr>
        <p:txBody>
          <a:bodyPr/>
          <a:lstStyle/>
          <a:p>
            <a:r>
              <a:rPr lang="en-US" dirty="0" smtClean="0"/>
              <a:t>Magnetic Fields</a:t>
            </a:r>
          </a:p>
        </p:txBody>
      </p:sp>
      <p:sp>
        <p:nvSpPr>
          <p:cNvPr id="208900" name="Rectangle 4"/>
          <p:cNvSpPr>
            <a:spLocks noGrp="1" noChangeArrowheads="1"/>
          </p:cNvSpPr>
          <p:nvPr>
            <p:ph type="body" idx="1"/>
          </p:nvPr>
        </p:nvSpPr>
        <p:spPr>
          <a:xfrm>
            <a:off x="289560" y="923544"/>
            <a:ext cx="8229600" cy="4525963"/>
          </a:xfrm>
        </p:spPr>
        <p:txBody>
          <a:bodyPr/>
          <a:lstStyle/>
          <a:p>
            <a:pPr>
              <a:lnSpc>
                <a:spcPct val="90000"/>
              </a:lnSpc>
            </a:pPr>
            <a:r>
              <a:rPr lang="en-US" sz="2800" dirty="0" smtClean="0"/>
              <a:t>Produced by two kinds of electron motion</a:t>
            </a:r>
          </a:p>
          <a:p>
            <a:pPr lvl="1">
              <a:lnSpc>
                <a:spcPct val="90000"/>
              </a:lnSpc>
            </a:pPr>
            <a:r>
              <a:rPr lang="en-US" dirty="0"/>
              <a:t>E</a:t>
            </a:r>
            <a:r>
              <a:rPr lang="en-US" dirty="0" smtClean="0"/>
              <a:t>lectron orbits</a:t>
            </a:r>
          </a:p>
          <a:p>
            <a:pPr lvl="1">
              <a:lnSpc>
                <a:spcPct val="90000"/>
              </a:lnSpc>
            </a:pPr>
            <a:r>
              <a:rPr lang="en-US" dirty="0"/>
              <a:t>E</a:t>
            </a:r>
            <a:r>
              <a:rPr lang="en-US" dirty="0" smtClean="0"/>
              <a:t>lectron spin</a:t>
            </a:r>
          </a:p>
          <a:p>
            <a:pPr lvl="2">
              <a:lnSpc>
                <a:spcPct val="90000"/>
              </a:lnSpc>
            </a:pPr>
            <a:r>
              <a:rPr lang="en-US" sz="2800" dirty="0" smtClean="0"/>
              <a:t>main contributor to magnetism</a:t>
            </a:r>
          </a:p>
          <a:p>
            <a:pPr lvl="2">
              <a:lnSpc>
                <a:spcPct val="90000"/>
              </a:lnSpc>
            </a:pPr>
            <a:r>
              <a:rPr lang="en-US" sz="2800" dirty="0" smtClean="0"/>
              <a:t>pair of electrons spinning in opposite</a:t>
            </a:r>
            <a:br>
              <a:rPr lang="en-US" sz="2800" dirty="0" smtClean="0"/>
            </a:br>
            <a:r>
              <a:rPr lang="en-US" sz="2800" dirty="0" smtClean="0"/>
              <a:t>direction cancels magnetic field of the</a:t>
            </a:r>
            <a:br>
              <a:rPr lang="en-US" sz="2800" dirty="0" smtClean="0"/>
            </a:br>
            <a:r>
              <a:rPr lang="en-US" sz="2800" dirty="0" smtClean="0"/>
              <a:t>other</a:t>
            </a:r>
          </a:p>
          <a:p>
            <a:pPr lvl="2">
              <a:lnSpc>
                <a:spcPct val="90000"/>
              </a:lnSpc>
            </a:pPr>
            <a:r>
              <a:rPr lang="en-US" sz="2800" dirty="0"/>
              <a:t>u</a:t>
            </a:r>
            <a:r>
              <a:rPr lang="en-US" sz="2800" dirty="0" smtClean="0"/>
              <a:t>npaired electron spins give rise to net magnetic field of iron</a:t>
            </a:r>
            <a:endParaRPr lang="en-US" sz="2800" b="1" dirty="0" smtClean="0"/>
          </a:p>
          <a:p>
            <a:pPr>
              <a:lnSpc>
                <a:spcPct val="90000"/>
              </a:lnSpc>
              <a:buFontTx/>
              <a:buNone/>
            </a:pPr>
            <a:endParaRPr lang="en-US" sz="2800" dirty="0" smtClean="0"/>
          </a:p>
          <a:p>
            <a:pPr>
              <a:lnSpc>
                <a:spcPct val="90000"/>
              </a:lnSpc>
              <a:buFontTx/>
              <a:buNone/>
            </a:pPr>
            <a:r>
              <a:rPr lang="en-US" sz="2800" dirty="0" smtClean="0"/>
              <a:t/>
            </a:r>
            <a:br>
              <a:rPr lang="en-US" sz="2800" dirty="0" smtClean="0"/>
            </a:b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9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9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9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9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9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990600"/>
            <a:ext cx="8229600" cy="1371600"/>
          </a:xfrm>
        </p:spPr>
        <p:txBody>
          <a:bodyPr/>
          <a:lstStyle/>
          <a:p>
            <a:pPr marL="838200" indent="-838200" algn="l"/>
            <a:r>
              <a:rPr lang="en-US" sz="3200" dirty="0" smtClean="0"/>
              <a:t>A source of magnetism is</a:t>
            </a:r>
            <a:endParaRPr lang="en-US" sz="3600" b="1" i="1" dirty="0" smtClean="0">
              <a:latin typeface="Batang" pitchFamily="18" charset="-127"/>
              <a:ea typeface="Batang" pitchFamily="18" charset="-127"/>
            </a:endParaRPr>
          </a:p>
        </p:txBody>
      </p:sp>
      <p:sp>
        <p:nvSpPr>
          <p:cNvPr id="209923" name="Rectangle 3"/>
          <p:cNvSpPr>
            <a:spLocks noGrp="1" noChangeArrowheads="1"/>
          </p:cNvSpPr>
          <p:nvPr>
            <p:ph type="body" idx="1"/>
          </p:nvPr>
        </p:nvSpPr>
        <p:spPr>
          <a:xfrm>
            <a:off x="457200" y="2514600"/>
            <a:ext cx="8229600" cy="4343400"/>
          </a:xfrm>
        </p:spPr>
        <p:txBody>
          <a:bodyPr/>
          <a:lstStyle/>
          <a:p>
            <a:pPr marL="609600" indent="-609600">
              <a:buFontTx/>
              <a:buNone/>
            </a:pPr>
            <a:r>
              <a:rPr lang="en-US" sz="2800" dirty="0" smtClean="0"/>
              <a:t>A.	electrons orbiting around an atomic nucleus.</a:t>
            </a:r>
            <a:endParaRPr lang="en-US" sz="2800" dirty="0" smtClean="0">
              <a:ea typeface="Batang" pitchFamily="18" charset="-127"/>
            </a:endParaRPr>
          </a:p>
          <a:p>
            <a:pPr marL="609600" indent="-609600">
              <a:buFontTx/>
              <a:buAutoNum type="alphaUcPeriod" startAt="2"/>
            </a:pPr>
            <a:r>
              <a:rPr lang="en-US" sz="2800" dirty="0" smtClean="0"/>
              <a:t>electrons spinning around internal axes.</a:t>
            </a:r>
            <a:r>
              <a:rPr lang="en-US" sz="2800" b="1" dirty="0" smtClean="0">
                <a:ea typeface="Batang" pitchFamily="18" charset="-127"/>
              </a:rPr>
              <a:t> </a:t>
            </a:r>
          </a:p>
          <a:p>
            <a:pPr marL="609600" indent="-609600">
              <a:buFontTx/>
              <a:buAutoNum type="alphaUcPeriod" startAt="2"/>
            </a:pPr>
            <a:r>
              <a:rPr lang="en-US" sz="2800" dirty="0" smtClean="0"/>
              <a:t>both A and B.</a:t>
            </a:r>
            <a:endParaRPr lang="en-US" sz="2800" dirty="0" smtClean="0">
              <a:ea typeface="Batang" pitchFamily="18" charset="-127"/>
            </a:endParaRPr>
          </a:p>
          <a:p>
            <a:pPr marL="609600" indent="-609600">
              <a:buFontTx/>
              <a:buAutoNum type="alphaUcPeriod" startAt="4"/>
            </a:pPr>
            <a:r>
              <a:rPr lang="en-US" sz="2800" dirty="0" smtClean="0"/>
              <a:t>None of the above</a:t>
            </a:r>
          </a:p>
          <a:p>
            <a:pPr marL="609600" indent="-609600">
              <a:buFontTx/>
              <a:buNone/>
            </a:pPr>
            <a:endParaRPr lang="en-US" sz="2800" dirty="0" smtClean="0"/>
          </a:p>
        </p:txBody>
      </p:sp>
      <p:sp>
        <p:nvSpPr>
          <p:cNvPr id="209924"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cs typeface="Arial" charset="0"/>
              </a:rPr>
              <a:t>Magnetic Fields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242322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09923">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09923">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404855" y="2892116"/>
            <a:ext cx="1673331" cy="1525631"/>
          </a:xfrm>
          <a:prstGeom prst="rect">
            <a:avLst/>
          </a:prstGeom>
          <a:noFill/>
          <a:extLst>
            <a:ext uri="{909E8E84-426E-40DD-AFC4-6F175D3DCCD1}">
              <a14:hiddenFill xmlns:a14="http://schemas.microsoft.com/office/drawing/2010/main">
                <a:solidFill>
                  <a:srgbClr val="FFFFFF"/>
                </a:solidFill>
              </a14:hiddenFill>
            </a:ext>
          </a:extLst>
        </p:spPr>
      </p:pic>
      <p:sp>
        <p:nvSpPr>
          <p:cNvPr id="208899" name="Rectangle 3"/>
          <p:cNvSpPr>
            <a:spLocks noGrp="1" noChangeArrowheads="1"/>
          </p:cNvSpPr>
          <p:nvPr>
            <p:ph type="title"/>
          </p:nvPr>
        </p:nvSpPr>
        <p:spPr>
          <a:xfrm>
            <a:off x="457200" y="146622"/>
            <a:ext cx="8229600" cy="676338"/>
          </a:xfrm>
        </p:spPr>
        <p:txBody>
          <a:bodyPr/>
          <a:lstStyle/>
          <a:p>
            <a:r>
              <a:rPr lang="en-US" dirty="0" smtClean="0"/>
              <a:t>Ferromagnetism (Iron)</a:t>
            </a:r>
          </a:p>
        </p:txBody>
      </p:sp>
      <p:pic>
        <p:nvPicPr>
          <p:cNvPr id="5"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5078186" y="2745158"/>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875314" y="4579401"/>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1795303" y="3206170"/>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2784368" y="1366485"/>
            <a:ext cx="1673331" cy="1525631"/>
          </a:xfrm>
          <a:prstGeom prst="rect">
            <a:avLst/>
          </a:prstGeom>
          <a:noFill/>
          <a:extLst>
            <a:ext uri="{909E8E84-426E-40DD-AFC4-6F175D3DCCD1}">
              <a14:hiddenFill xmlns:a14="http://schemas.microsoft.com/office/drawing/2010/main">
                <a:solidFill>
                  <a:srgbClr val="FFFFFF"/>
                </a:solidFill>
              </a14:hiddenFill>
            </a:ext>
          </a:extLst>
        </p:spPr>
      </p:pic>
      <p:sp>
        <p:nvSpPr>
          <p:cNvPr id="208900" name="Rectangle 4"/>
          <p:cNvSpPr>
            <a:spLocks noGrp="1" noChangeArrowheads="1"/>
          </p:cNvSpPr>
          <p:nvPr>
            <p:ph type="body" idx="1"/>
          </p:nvPr>
        </p:nvSpPr>
        <p:spPr>
          <a:xfrm>
            <a:off x="289560" y="923544"/>
            <a:ext cx="8233954" cy="1003227"/>
          </a:xfrm>
          <a:solidFill>
            <a:schemeClr val="bg1"/>
          </a:solidFill>
        </p:spPr>
        <p:txBody>
          <a:bodyPr/>
          <a:lstStyle/>
          <a:p>
            <a:pPr marL="0" indent="0">
              <a:lnSpc>
                <a:spcPct val="90000"/>
              </a:lnSpc>
              <a:buNone/>
            </a:pPr>
            <a:r>
              <a:rPr lang="en-US" sz="2800" dirty="0" err="1" smtClean="0"/>
              <a:t>Neighbouring</a:t>
            </a:r>
            <a:r>
              <a:rPr lang="en-US" sz="2800" dirty="0" smtClean="0"/>
              <a:t> Iron atoms like to have their electrons spinning in the same direction.</a:t>
            </a:r>
            <a:endParaRPr lang="en-US" sz="2800" b="1" dirty="0" smtClean="0"/>
          </a:p>
          <a:p>
            <a:pPr marL="0" indent="0">
              <a:lnSpc>
                <a:spcPct val="90000"/>
              </a:lnSpc>
              <a:buNone/>
            </a:pPr>
            <a:endParaRPr lang="en-US" sz="2800" dirty="0" smtClean="0"/>
          </a:p>
          <a:p>
            <a:pPr marL="0" indent="0">
              <a:lnSpc>
                <a:spcPct val="90000"/>
              </a:lnSpc>
              <a:buNone/>
            </a:pP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4197103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p:nvPr>
        </p:nvSpPr>
        <p:spPr>
          <a:xfrm>
            <a:off x="457200" y="146622"/>
            <a:ext cx="8229600" cy="676338"/>
          </a:xfrm>
        </p:spPr>
        <p:txBody>
          <a:bodyPr/>
          <a:lstStyle/>
          <a:p>
            <a:r>
              <a:rPr lang="en-US" dirty="0" smtClean="0"/>
              <a:t>Ferromagnetism (Iron)</a:t>
            </a:r>
          </a:p>
        </p:txBody>
      </p:sp>
      <p:grpSp>
        <p:nvGrpSpPr>
          <p:cNvPr id="2" name="Group 1"/>
          <p:cNvGrpSpPr/>
          <p:nvPr/>
        </p:nvGrpSpPr>
        <p:grpSpPr>
          <a:xfrm>
            <a:off x="-32658" y="1680538"/>
            <a:ext cx="4956214" cy="4738547"/>
            <a:chOff x="-32658" y="1680538"/>
            <a:chExt cx="4956214" cy="4738547"/>
          </a:xfrm>
        </p:grpSpPr>
        <p:pic>
          <p:nvPicPr>
            <p:cNvPr id="20889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1576894" y="3206169"/>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250225" y="3059211"/>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2047353" y="4893454"/>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2658" y="3520223"/>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956407" y="1680538"/>
              <a:ext cx="1673331" cy="1525631"/>
            </a:xfrm>
            <a:prstGeom prst="rect">
              <a:avLst/>
            </a:prstGeom>
            <a:noFill/>
            <a:extLst>
              <a:ext uri="{909E8E84-426E-40DD-AFC4-6F175D3DCCD1}">
                <a14:hiddenFill xmlns:a14="http://schemas.microsoft.com/office/drawing/2010/main">
                  <a:solidFill>
                    <a:srgbClr val="FFFFFF"/>
                  </a:solidFill>
                </a14:hiddenFill>
              </a:ext>
            </a:extLst>
          </p:spPr>
        </p:pic>
      </p:grpSp>
      <p:sp>
        <p:nvSpPr>
          <p:cNvPr id="208900" name="Rectangle 4"/>
          <p:cNvSpPr>
            <a:spLocks noGrp="1" noChangeArrowheads="1"/>
          </p:cNvSpPr>
          <p:nvPr>
            <p:ph type="body" idx="1"/>
          </p:nvPr>
        </p:nvSpPr>
        <p:spPr>
          <a:xfrm>
            <a:off x="289560" y="923544"/>
            <a:ext cx="8233954" cy="1181301"/>
          </a:xfrm>
          <a:solidFill>
            <a:schemeClr val="bg1"/>
          </a:solidFill>
        </p:spPr>
        <p:txBody>
          <a:bodyPr/>
          <a:lstStyle/>
          <a:p>
            <a:pPr marL="0" indent="0">
              <a:lnSpc>
                <a:spcPct val="90000"/>
              </a:lnSpc>
              <a:buNone/>
            </a:pPr>
            <a:r>
              <a:rPr lang="en-US" sz="2800" dirty="0" smtClean="0"/>
              <a:t>Sometimes a border develops between two regions within the iron where the </a:t>
            </a:r>
            <a:r>
              <a:rPr lang="en-US" sz="2800" dirty="0" err="1" smtClean="0"/>
              <a:t>neighbours</a:t>
            </a:r>
            <a:r>
              <a:rPr lang="en-US" sz="2800" dirty="0" smtClean="0"/>
              <a:t> all have different electron spin directions.</a:t>
            </a:r>
            <a:endParaRPr lang="en-US" sz="2800" b="1" dirty="0" smtClean="0"/>
          </a:p>
          <a:p>
            <a:pPr marL="0" indent="0">
              <a:lnSpc>
                <a:spcPct val="90000"/>
              </a:lnSpc>
              <a:buNone/>
            </a:pPr>
            <a:endParaRPr lang="en-US" sz="2800" dirty="0" smtClean="0"/>
          </a:p>
          <a:p>
            <a:pPr marL="0" indent="0">
              <a:lnSpc>
                <a:spcPct val="90000"/>
              </a:lnSpc>
              <a:buNone/>
            </a:pPr>
            <a:r>
              <a:rPr lang="en-US" sz="2800" dirty="0" smtClean="0"/>
              <a:t/>
            </a:r>
            <a:br>
              <a:rPr lang="en-US" sz="2800" dirty="0" smtClean="0"/>
            </a:br>
            <a:endParaRPr lang="en-US" sz="2800" dirty="0" smtClean="0"/>
          </a:p>
        </p:txBody>
      </p:sp>
      <p:grpSp>
        <p:nvGrpSpPr>
          <p:cNvPr id="10" name="Group 9"/>
          <p:cNvGrpSpPr/>
          <p:nvPr/>
        </p:nvGrpSpPr>
        <p:grpSpPr>
          <a:xfrm rot="4751799">
            <a:off x="3937566" y="2599592"/>
            <a:ext cx="4956214" cy="4738547"/>
            <a:chOff x="-32658" y="1680538"/>
            <a:chExt cx="4956214" cy="4738547"/>
          </a:xfrm>
        </p:grpSpPr>
        <p:pic>
          <p:nvPicPr>
            <p:cNvPr id="11"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1576894" y="3206169"/>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250225" y="3059211"/>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2047353" y="4893454"/>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32658" y="3520223"/>
              <a:ext cx="1673331" cy="1525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956407" y="1680538"/>
              <a:ext cx="1673331" cy="15256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reeform 2"/>
          <p:cNvSpPr/>
          <p:nvPr/>
        </p:nvSpPr>
        <p:spPr>
          <a:xfrm>
            <a:off x="3571336" y="2277374"/>
            <a:ext cx="1846053" cy="4606505"/>
          </a:xfrm>
          <a:custGeom>
            <a:avLst/>
            <a:gdLst>
              <a:gd name="connsiteX0" fmla="*/ 1846053 w 1846053"/>
              <a:gd name="connsiteY0" fmla="*/ 0 h 4606505"/>
              <a:gd name="connsiteX1" fmla="*/ 1759789 w 1846053"/>
              <a:gd name="connsiteY1" fmla="*/ 86264 h 4606505"/>
              <a:gd name="connsiteX2" fmla="*/ 1604513 w 1846053"/>
              <a:gd name="connsiteY2" fmla="*/ 207034 h 4606505"/>
              <a:gd name="connsiteX3" fmla="*/ 1518249 w 1846053"/>
              <a:gd name="connsiteY3" fmla="*/ 345056 h 4606505"/>
              <a:gd name="connsiteX4" fmla="*/ 1483743 w 1846053"/>
              <a:gd name="connsiteY4" fmla="*/ 414068 h 4606505"/>
              <a:gd name="connsiteX5" fmla="*/ 1449238 w 1846053"/>
              <a:gd name="connsiteY5" fmla="*/ 465826 h 4606505"/>
              <a:gd name="connsiteX6" fmla="*/ 1397479 w 1846053"/>
              <a:gd name="connsiteY6" fmla="*/ 569343 h 4606505"/>
              <a:gd name="connsiteX7" fmla="*/ 1397479 w 1846053"/>
              <a:gd name="connsiteY7" fmla="*/ 1052422 h 4606505"/>
              <a:gd name="connsiteX8" fmla="*/ 1414732 w 1846053"/>
              <a:gd name="connsiteY8" fmla="*/ 1104181 h 4606505"/>
              <a:gd name="connsiteX9" fmla="*/ 1431985 w 1846053"/>
              <a:gd name="connsiteY9" fmla="*/ 1173192 h 4606505"/>
              <a:gd name="connsiteX10" fmla="*/ 1449238 w 1846053"/>
              <a:gd name="connsiteY10" fmla="*/ 1293962 h 4606505"/>
              <a:gd name="connsiteX11" fmla="*/ 1466490 w 1846053"/>
              <a:gd name="connsiteY11" fmla="*/ 1397479 h 4606505"/>
              <a:gd name="connsiteX12" fmla="*/ 1483743 w 1846053"/>
              <a:gd name="connsiteY12" fmla="*/ 1621766 h 4606505"/>
              <a:gd name="connsiteX13" fmla="*/ 1500996 w 1846053"/>
              <a:gd name="connsiteY13" fmla="*/ 1708030 h 4606505"/>
              <a:gd name="connsiteX14" fmla="*/ 1483743 w 1846053"/>
              <a:gd name="connsiteY14" fmla="*/ 2277373 h 4606505"/>
              <a:gd name="connsiteX15" fmla="*/ 1466490 w 1846053"/>
              <a:gd name="connsiteY15" fmla="*/ 2346384 h 4606505"/>
              <a:gd name="connsiteX16" fmla="*/ 1362973 w 1846053"/>
              <a:gd name="connsiteY16" fmla="*/ 2415396 h 4606505"/>
              <a:gd name="connsiteX17" fmla="*/ 1259456 w 1846053"/>
              <a:gd name="connsiteY17" fmla="*/ 2467154 h 4606505"/>
              <a:gd name="connsiteX18" fmla="*/ 1207698 w 1846053"/>
              <a:gd name="connsiteY18" fmla="*/ 2518913 h 4606505"/>
              <a:gd name="connsiteX19" fmla="*/ 1173192 w 1846053"/>
              <a:gd name="connsiteY19" fmla="*/ 2570671 h 4606505"/>
              <a:gd name="connsiteX20" fmla="*/ 897147 w 1846053"/>
              <a:gd name="connsiteY20" fmla="*/ 2622430 h 4606505"/>
              <a:gd name="connsiteX21" fmla="*/ 845389 w 1846053"/>
              <a:gd name="connsiteY21" fmla="*/ 2639683 h 4606505"/>
              <a:gd name="connsiteX22" fmla="*/ 741872 w 1846053"/>
              <a:gd name="connsiteY22" fmla="*/ 2708694 h 4606505"/>
              <a:gd name="connsiteX23" fmla="*/ 707366 w 1846053"/>
              <a:gd name="connsiteY23" fmla="*/ 2760452 h 4606505"/>
              <a:gd name="connsiteX24" fmla="*/ 603849 w 1846053"/>
              <a:gd name="connsiteY24" fmla="*/ 2829464 h 4606505"/>
              <a:gd name="connsiteX25" fmla="*/ 517585 w 1846053"/>
              <a:gd name="connsiteY25" fmla="*/ 2932981 h 4606505"/>
              <a:gd name="connsiteX26" fmla="*/ 448573 w 1846053"/>
              <a:gd name="connsiteY26" fmla="*/ 3036498 h 4606505"/>
              <a:gd name="connsiteX27" fmla="*/ 414068 w 1846053"/>
              <a:gd name="connsiteY27" fmla="*/ 3347049 h 4606505"/>
              <a:gd name="connsiteX28" fmla="*/ 396815 w 1846053"/>
              <a:gd name="connsiteY28" fmla="*/ 3485071 h 4606505"/>
              <a:gd name="connsiteX29" fmla="*/ 362309 w 1846053"/>
              <a:gd name="connsiteY29" fmla="*/ 3605841 h 4606505"/>
              <a:gd name="connsiteX30" fmla="*/ 327804 w 1846053"/>
              <a:gd name="connsiteY30" fmla="*/ 3726611 h 4606505"/>
              <a:gd name="connsiteX31" fmla="*/ 293298 w 1846053"/>
              <a:gd name="connsiteY31" fmla="*/ 3778369 h 4606505"/>
              <a:gd name="connsiteX32" fmla="*/ 276045 w 1846053"/>
              <a:gd name="connsiteY32" fmla="*/ 3864634 h 4606505"/>
              <a:gd name="connsiteX33" fmla="*/ 310551 w 1846053"/>
              <a:gd name="connsiteY33" fmla="*/ 4157932 h 4606505"/>
              <a:gd name="connsiteX34" fmla="*/ 276045 w 1846053"/>
              <a:gd name="connsiteY34" fmla="*/ 4364966 h 4606505"/>
              <a:gd name="connsiteX35" fmla="*/ 241539 w 1846053"/>
              <a:gd name="connsiteY35" fmla="*/ 4416724 h 4606505"/>
              <a:gd name="connsiteX36" fmla="*/ 189781 w 1846053"/>
              <a:gd name="connsiteY36" fmla="*/ 4433977 h 4606505"/>
              <a:gd name="connsiteX37" fmla="*/ 86264 w 1846053"/>
              <a:gd name="connsiteY37" fmla="*/ 4485735 h 4606505"/>
              <a:gd name="connsiteX38" fmla="*/ 34506 w 1846053"/>
              <a:gd name="connsiteY38" fmla="*/ 4520241 h 4606505"/>
              <a:gd name="connsiteX39" fmla="*/ 17253 w 1846053"/>
              <a:gd name="connsiteY39" fmla="*/ 4572000 h 4606505"/>
              <a:gd name="connsiteX40" fmla="*/ 0 w 1846053"/>
              <a:gd name="connsiteY40" fmla="*/ 4606505 h 46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46053" h="4606505">
                <a:moveTo>
                  <a:pt x="1846053" y="0"/>
                </a:moveTo>
                <a:cubicBezTo>
                  <a:pt x="1817298" y="28755"/>
                  <a:pt x="1791262" y="60513"/>
                  <a:pt x="1759789" y="86264"/>
                </a:cubicBezTo>
                <a:cubicBezTo>
                  <a:pt x="1532788" y="271991"/>
                  <a:pt x="1746304" y="65243"/>
                  <a:pt x="1604513" y="207034"/>
                </a:cubicBezTo>
                <a:cubicBezTo>
                  <a:pt x="1563450" y="330222"/>
                  <a:pt x="1600271" y="290375"/>
                  <a:pt x="1518249" y="345056"/>
                </a:cubicBezTo>
                <a:cubicBezTo>
                  <a:pt x="1506747" y="368060"/>
                  <a:pt x="1496503" y="391737"/>
                  <a:pt x="1483743" y="414068"/>
                </a:cubicBezTo>
                <a:cubicBezTo>
                  <a:pt x="1473456" y="432071"/>
                  <a:pt x="1458511" y="447280"/>
                  <a:pt x="1449238" y="465826"/>
                </a:cubicBezTo>
                <a:cubicBezTo>
                  <a:pt x="1377810" y="608682"/>
                  <a:pt x="1496366" y="421012"/>
                  <a:pt x="1397479" y="569343"/>
                </a:cubicBezTo>
                <a:cubicBezTo>
                  <a:pt x="1366184" y="788406"/>
                  <a:pt x="1369203" y="713114"/>
                  <a:pt x="1397479" y="1052422"/>
                </a:cubicBezTo>
                <a:cubicBezTo>
                  <a:pt x="1398989" y="1070545"/>
                  <a:pt x="1409736" y="1086694"/>
                  <a:pt x="1414732" y="1104181"/>
                </a:cubicBezTo>
                <a:cubicBezTo>
                  <a:pt x="1421246" y="1126980"/>
                  <a:pt x="1427743" y="1149863"/>
                  <a:pt x="1431985" y="1173192"/>
                </a:cubicBezTo>
                <a:cubicBezTo>
                  <a:pt x="1439260" y="1213201"/>
                  <a:pt x="1443055" y="1253769"/>
                  <a:pt x="1449238" y="1293962"/>
                </a:cubicBezTo>
                <a:cubicBezTo>
                  <a:pt x="1454557" y="1328537"/>
                  <a:pt x="1460739" y="1362973"/>
                  <a:pt x="1466490" y="1397479"/>
                </a:cubicBezTo>
                <a:cubicBezTo>
                  <a:pt x="1472241" y="1472241"/>
                  <a:pt x="1475462" y="1547241"/>
                  <a:pt x="1483743" y="1621766"/>
                </a:cubicBezTo>
                <a:cubicBezTo>
                  <a:pt x="1486981" y="1650911"/>
                  <a:pt x="1500996" y="1678706"/>
                  <a:pt x="1500996" y="1708030"/>
                </a:cubicBezTo>
                <a:cubicBezTo>
                  <a:pt x="1500996" y="1897898"/>
                  <a:pt x="1493991" y="2087782"/>
                  <a:pt x="1483743" y="2277373"/>
                </a:cubicBezTo>
                <a:cubicBezTo>
                  <a:pt x="1482463" y="2301050"/>
                  <a:pt x="1478254" y="2325796"/>
                  <a:pt x="1466490" y="2346384"/>
                </a:cubicBezTo>
                <a:cubicBezTo>
                  <a:pt x="1427243" y="2415066"/>
                  <a:pt x="1418969" y="2387398"/>
                  <a:pt x="1362973" y="2415396"/>
                </a:cubicBezTo>
                <a:cubicBezTo>
                  <a:pt x="1229192" y="2482286"/>
                  <a:pt x="1389555" y="2423788"/>
                  <a:pt x="1259456" y="2467154"/>
                </a:cubicBezTo>
                <a:cubicBezTo>
                  <a:pt x="1242203" y="2484407"/>
                  <a:pt x="1223318" y="2500169"/>
                  <a:pt x="1207698" y="2518913"/>
                </a:cubicBezTo>
                <a:cubicBezTo>
                  <a:pt x="1194424" y="2534842"/>
                  <a:pt x="1190775" y="2559681"/>
                  <a:pt x="1173192" y="2570671"/>
                </a:cubicBezTo>
                <a:cubicBezTo>
                  <a:pt x="1102814" y="2614657"/>
                  <a:pt x="966081" y="2615536"/>
                  <a:pt x="897147" y="2622430"/>
                </a:cubicBezTo>
                <a:cubicBezTo>
                  <a:pt x="879894" y="2628181"/>
                  <a:pt x="861286" y="2630851"/>
                  <a:pt x="845389" y="2639683"/>
                </a:cubicBezTo>
                <a:cubicBezTo>
                  <a:pt x="809137" y="2659823"/>
                  <a:pt x="741872" y="2708694"/>
                  <a:pt x="741872" y="2708694"/>
                </a:cubicBezTo>
                <a:cubicBezTo>
                  <a:pt x="730370" y="2725947"/>
                  <a:pt x="722971" y="2746798"/>
                  <a:pt x="707366" y="2760452"/>
                </a:cubicBezTo>
                <a:cubicBezTo>
                  <a:pt x="676156" y="2787761"/>
                  <a:pt x="603849" y="2829464"/>
                  <a:pt x="603849" y="2829464"/>
                </a:cubicBezTo>
                <a:cubicBezTo>
                  <a:pt x="480541" y="3014423"/>
                  <a:pt x="672572" y="2733711"/>
                  <a:pt x="517585" y="2932981"/>
                </a:cubicBezTo>
                <a:cubicBezTo>
                  <a:pt x="492124" y="2965716"/>
                  <a:pt x="448573" y="3036498"/>
                  <a:pt x="448573" y="3036498"/>
                </a:cubicBezTo>
                <a:cubicBezTo>
                  <a:pt x="402383" y="3175073"/>
                  <a:pt x="440133" y="3047302"/>
                  <a:pt x="414068" y="3347049"/>
                </a:cubicBezTo>
                <a:cubicBezTo>
                  <a:pt x="410051" y="3393240"/>
                  <a:pt x="404437" y="3439336"/>
                  <a:pt x="396815" y="3485071"/>
                </a:cubicBezTo>
                <a:cubicBezTo>
                  <a:pt x="386027" y="3549797"/>
                  <a:pt x="378719" y="3548406"/>
                  <a:pt x="362309" y="3605841"/>
                </a:cubicBezTo>
                <a:cubicBezTo>
                  <a:pt x="354941" y="3631628"/>
                  <a:pt x="341589" y="3699040"/>
                  <a:pt x="327804" y="3726611"/>
                </a:cubicBezTo>
                <a:cubicBezTo>
                  <a:pt x="318531" y="3745157"/>
                  <a:pt x="304800" y="3761116"/>
                  <a:pt x="293298" y="3778369"/>
                </a:cubicBezTo>
                <a:cubicBezTo>
                  <a:pt x="287547" y="3807124"/>
                  <a:pt x="276045" y="3835310"/>
                  <a:pt x="276045" y="3864634"/>
                </a:cubicBezTo>
                <a:cubicBezTo>
                  <a:pt x="276045" y="3887006"/>
                  <a:pt x="306758" y="4127591"/>
                  <a:pt x="310551" y="4157932"/>
                </a:cubicBezTo>
                <a:cubicBezTo>
                  <a:pt x="305085" y="4207129"/>
                  <a:pt x="304949" y="4307159"/>
                  <a:pt x="276045" y="4364966"/>
                </a:cubicBezTo>
                <a:cubicBezTo>
                  <a:pt x="266772" y="4383512"/>
                  <a:pt x="257731" y="4403771"/>
                  <a:pt x="241539" y="4416724"/>
                </a:cubicBezTo>
                <a:cubicBezTo>
                  <a:pt x="227338" y="4428085"/>
                  <a:pt x="206047" y="4425844"/>
                  <a:pt x="189781" y="4433977"/>
                </a:cubicBezTo>
                <a:cubicBezTo>
                  <a:pt x="56009" y="4500864"/>
                  <a:pt x="216351" y="4442374"/>
                  <a:pt x="86264" y="4485735"/>
                </a:cubicBezTo>
                <a:cubicBezTo>
                  <a:pt x="69011" y="4497237"/>
                  <a:pt x="47459" y="4504049"/>
                  <a:pt x="34506" y="4520241"/>
                </a:cubicBezTo>
                <a:cubicBezTo>
                  <a:pt x="23145" y="4534442"/>
                  <a:pt x="24007" y="4555115"/>
                  <a:pt x="17253" y="4572000"/>
                </a:cubicBezTo>
                <a:cubicBezTo>
                  <a:pt x="12477" y="4583940"/>
                  <a:pt x="5751" y="4595003"/>
                  <a:pt x="0" y="4606505"/>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rot="3743392">
            <a:off x="6698418" y="2831288"/>
            <a:ext cx="2582758" cy="461665"/>
          </a:xfrm>
          <a:prstGeom prst="rect">
            <a:avLst/>
          </a:prstGeom>
          <a:noFill/>
        </p:spPr>
        <p:txBody>
          <a:bodyPr wrap="none" rtlCol="0">
            <a:spAutoFit/>
          </a:bodyPr>
          <a:lstStyle/>
          <a:p>
            <a:r>
              <a:rPr lang="en-CA" sz="2400" dirty="0" smtClean="0"/>
              <a:t>Magnetic Domain</a:t>
            </a:r>
            <a:endParaRPr lang="en-CA" sz="2400" dirty="0"/>
          </a:p>
        </p:txBody>
      </p:sp>
      <p:sp>
        <p:nvSpPr>
          <p:cNvPr id="18" name="TextBox 17"/>
          <p:cNvSpPr txBox="1"/>
          <p:nvPr/>
        </p:nvSpPr>
        <p:spPr>
          <a:xfrm rot="20671003">
            <a:off x="2530417" y="2422533"/>
            <a:ext cx="2582758" cy="461665"/>
          </a:xfrm>
          <a:prstGeom prst="rect">
            <a:avLst/>
          </a:prstGeom>
          <a:noFill/>
        </p:spPr>
        <p:txBody>
          <a:bodyPr wrap="none" rtlCol="0">
            <a:spAutoFit/>
          </a:bodyPr>
          <a:lstStyle/>
          <a:p>
            <a:r>
              <a:rPr lang="en-CA" sz="2400" dirty="0" smtClean="0"/>
              <a:t>Magnetic Domain</a:t>
            </a:r>
            <a:endParaRPr lang="en-CA" sz="2400" dirty="0"/>
          </a:p>
        </p:txBody>
      </p:sp>
    </p:spTree>
    <p:extLst>
      <p:ext uri="{BB962C8B-B14F-4D97-AF65-F5344CB8AC3E}">
        <p14:creationId xmlns:p14="http://schemas.microsoft.com/office/powerpoint/2010/main" val="156763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8" name="Picture 6" descr="24_05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5303520" y="860298"/>
            <a:ext cx="3840480" cy="3840480"/>
          </a:xfrm>
          <a:prstGeom prst="rect">
            <a:avLst/>
          </a:prstGeom>
          <a:noFill/>
          <a:extLst>
            <a:ext uri="{909E8E84-426E-40DD-AFC4-6F175D3DCCD1}">
              <a14:hiddenFill xmlns:a14="http://schemas.microsoft.com/office/drawing/2010/main">
                <a:solidFill>
                  <a:srgbClr val="FFFFFF"/>
                </a:solidFill>
              </a14:hiddenFill>
            </a:ext>
          </a:extLst>
        </p:spPr>
      </p:pic>
      <p:sp>
        <p:nvSpPr>
          <p:cNvPr id="218114" name="Rectangle 2"/>
          <p:cNvSpPr>
            <a:spLocks noGrp="1" noChangeArrowheads="1"/>
          </p:cNvSpPr>
          <p:nvPr>
            <p:ph type="title"/>
          </p:nvPr>
        </p:nvSpPr>
        <p:spPr>
          <a:xfrm>
            <a:off x="457200" y="146622"/>
            <a:ext cx="8229600" cy="603186"/>
          </a:xfrm>
        </p:spPr>
        <p:txBody>
          <a:bodyPr/>
          <a:lstStyle/>
          <a:p>
            <a:r>
              <a:rPr lang="en-US" dirty="0" smtClean="0"/>
              <a:t>Magnetic Domains</a:t>
            </a:r>
          </a:p>
        </p:txBody>
      </p:sp>
      <p:sp>
        <p:nvSpPr>
          <p:cNvPr id="5" name="Rectangle 3"/>
          <p:cNvSpPr txBox="1">
            <a:spLocks noChangeArrowheads="1"/>
          </p:cNvSpPr>
          <p:nvPr/>
        </p:nvSpPr>
        <p:spPr bwMode="auto">
          <a:xfrm>
            <a:off x="298704" y="1792224"/>
            <a:ext cx="4693920" cy="142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US" sz="2800" dirty="0"/>
              <a:t>C</a:t>
            </a:r>
            <a:r>
              <a:rPr lang="en-US" sz="2800" dirty="0" smtClean="0"/>
              <a:t>lusters of aligned magnetic atoms are called </a:t>
            </a:r>
            <a:r>
              <a:rPr lang="en-US" sz="2800" b="1" dirty="0" smtClean="0"/>
              <a:t>magnetic domains</a:t>
            </a:r>
            <a:endParaRPr lang="en-US" sz="1200" dirty="0" smtClean="0"/>
          </a:p>
        </p:txBody>
      </p:sp>
      <p:sp>
        <p:nvSpPr>
          <p:cNvPr id="7" name="Rectangle 3"/>
          <p:cNvSpPr txBox="1">
            <a:spLocks noChangeArrowheads="1"/>
          </p:cNvSpPr>
          <p:nvPr/>
        </p:nvSpPr>
        <p:spPr bwMode="auto">
          <a:xfrm>
            <a:off x="298703" y="4700778"/>
            <a:ext cx="5432625" cy="142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buNone/>
            </a:pPr>
            <a:r>
              <a:rPr lang="en-US" sz="2800" dirty="0" smtClean="0"/>
              <a:t>Hitting a piece of iron with a hammer in a magnetic field can magnetize the iron by aligning the magnetic domains.</a:t>
            </a:r>
            <a:endParaRPr lang="en-US" sz="1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6" name="Picture 6" descr="24_07_Figure"/>
          <p:cNvPicPr>
            <a:picLocks noChangeAspect="1" noChangeArrowheads="1"/>
          </p:cNvPicPr>
          <p:nvPr/>
        </p:nvPicPr>
        <p:blipFill>
          <a:blip r:embed="rId3">
            <a:extLst>
              <a:ext uri="{28A0092B-C50C-407E-A947-70E740481C1C}">
                <a14:useLocalDpi xmlns:a14="http://schemas.microsoft.com/office/drawing/2010/main" val="0"/>
              </a:ext>
            </a:extLst>
          </a:blip>
          <a:srcRect b="2580"/>
          <a:stretch>
            <a:fillRect/>
          </a:stretch>
        </p:blipFill>
        <p:spPr bwMode="auto">
          <a:xfrm>
            <a:off x="1455511" y="1244600"/>
            <a:ext cx="6806746" cy="6977540"/>
          </a:xfrm>
          <a:prstGeom prst="rect">
            <a:avLst/>
          </a:prstGeom>
          <a:noFill/>
          <a:extLst>
            <a:ext uri="{909E8E84-426E-40DD-AFC4-6F175D3DCCD1}">
              <a14:hiddenFill xmlns:a14="http://schemas.microsoft.com/office/drawing/2010/main">
                <a:solidFill>
                  <a:srgbClr val="FFFFFF"/>
                </a:solidFill>
              </a14:hiddenFill>
            </a:ext>
          </a:extLst>
        </p:spPr>
      </p:pic>
      <p:sp>
        <p:nvSpPr>
          <p:cNvPr id="220162" name="Rectangle 2"/>
          <p:cNvSpPr>
            <a:spLocks noGrp="1" noChangeArrowheads="1"/>
          </p:cNvSpPr>
          <p:nvPr>
            <p:ph type="title"/>
          </p:nvPr>
        </p:nvSpPr>
        <p:spPr>
          <a:xfrm>
            <a:off x="457200" y="85725"/>
            <a:ext cx="8229600" cy="1143000"/>
          </a:xfrm>
        </p:spPr>
        <p:txBody>
          <a:bodyPr/>
          <a:lstStyle/>
          <a:p>
            <a:r>
              <a:rPr lang="en-US" dirty="0" smtClean="0"/>
              <a:t>Permanent Magnets</a:t>
            </a:r>
          </a:p>
        </p:txBody>
      </p:sp>
      <p:sp>
        <p:nvSpPr>
          <p:cNvPr id="220163" name="Rectangle 3"/>
          <p:cNvSpPr>
            <a:spLocks noGrp="1" noChangeArrowheads="1"/>
          </p:cNvSpPr>
          <p:nvPr>
            <p:ph type="body" idx="1"/>
          </p:nvPr>
        </p:nvSpPr>
        <p:spPr/>
        <p:txBody>
          <a:bodyPr/>
          <a:lstStyle/>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274638"/>
            <a:ext cx="8229600" cy="712914"/>
          </a:xfrm>
        </p:spPr>
        <p:txBody>
          <a:bodyPr/>
          <a:lstStyle/>
          <a:p>
            <a:r>
              <a:rPr lang="en-US" dirty="0" smtClean="0"/>
              <a:t>Magnetic Domains</a:t>
            </a:r>
          </a:p>
        </p:txBody>
      </p:sp>
      <p:sp>
        <p:nvSpPr>
          <p:cNvPr id="219139" name="Rectangle 3"/>
          <p:cNvSpPr>
            <a:spLocks noGrp="1" noChangeArrowheads="1"/>
          </p:cNvSpPr>
          <p:nvPr>
            <p:ph type="body" idx="1"/>
          </p:nvPr>
        </p:nvSpPr>
        <p:spPr>
          <a:xfrm>
            <a:off x="310896" y="1014985"/>
            <a:ext cx="8467344" cy="1691640"/>
          </a:xfrm>
        </p:spPr>
        <p:txBody>
          <a:bodyPr/>
          <a:lstStyle/>
          <a:p>
            <a:pPr marL="400050" lvl="1">
              <a:buFontTx/>
              <a:buChar char="•"/>
            </a:pPr>
            <a:r>
              <a:rPr lang="en-US" sz="3200" dirty="0" smtClean="0"/>
              <a:t>In a </a:t>
            </a:r>
            <a:r>
              <a:rPr lang="en-US" sz="3200" b="1" dirty="0" smtClean="0"/>
              <a:t>Permanent Magnet</a:t>
            </a:r>
            <a:r>
              <a:rPr lang="en-US" sz="3200" dirty="0" smtClean="0"/>
              <a:t>, the alignment of domains remains once external magnetic field is removed</a:t>
            </a:r>
            <a:endParaRPr lang="en-US" sz="3200" dirty="0"/>
          </a:p>
        </p:txBody>
      </p:sp>
      <p:pic>
        <p:nvPicPr>
          <p:cNvPr id="219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488" y="2288875"/>
            <a:ext cx="4096512" cy="392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298704" y="2630495"/>
            <a:ext cx="4657344" cy="371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a:buFontTx/>
              <a:buChar char="•"/>
            </a:pPr>
            <a:r>
              <a:rPr lang="en-US" sz="3200" dirty="0" smtClean="0"/>
              <a:t>In a </a:t>
            </a:r>
            <a:r>
              <a:rPr lang="en-US" sz="3200" b="1" dirty="0" smtClean="0"/>
              <a:t>Temporary Magnet</a:t>
            </a:r>
            <a:r>
              <a:rPr lang="en-US" sz="3200" dirty="0" smtClean="0"/>
              <a:t>, the alignment of domains returns to random arrangement once external magnetic field is removed</a:t>
            </a:r>
          </a:p>
          <a:p>
            <a:pPr marL="0" indent="0">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8" name="Picture 6" descr="24_08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5907025" y="2900897"/>
            <a:ext cx="3236976" cy="3957104"/>
          </a:xfrm>
          <a:prstGeom prst="rect">
            <a:avLst/>
          </a:prstGeom>
          <a:noFill/>
          <a:extLst>
            <a:ext uri="{909E8E84-426E-40DD-AFC4-6F175D3DCCD1}">
              <a14:hiddenFill xmlns:a14="http://schemas.microsoft.com/office/drawing/2010/main">
                <a:solidFill>
                  <a:srgbClr val="FFFFFF"/>
                </a:solidFill>
              </a14:hiddenFill>
            </a:ext>
          </a:extLst>
        </p:spPr>
      </p:pic>
      <p:sp>
        <p:nvSpPr>
          <p:cNvPr id="223234" name="Rectangle 2"/>
          <p:cNvSpPr>
            <a:spLocks noGrp="1" noChangeArrowheads="1"/>
          </p:cNvSpPr>
          <p:nvPr>
            <p:ph type="title"/>
          </p:nvPr>
        </p:nvSpPr>
        <p:spPr/>
        <p:txBody>
          <a:bodyPr/>
          <a:lstStyle/>
          <a:p>
            <a:pPr>
              <a:lnSpc>
                <a:spcPct val="90000"/>
              </a:lnSpc>
            </a:pPr>
            <a:r>
              <a:rPr lang="en-US" sz="4000" dirty="0" smtClean="0"/>
              <a:t>Connection between electricity and</a:t>
            </a:r>
            <a:br>
              <a:rPr lang="en-US" sz="4000" dirty="0" smtClean="0"/>
            </a:br>
            <a:r>
              <a:rPr lang="en-US" sz="4000" dirty="0" smtClean="0"/>
              <a:t>magnetism</a:t>
            </a:r>
            <a:endParaRPr lang="en-US" sz="3600" dirty="0" smtClean="0"/>
          </a:p>
        </p:txBody>
      </p:sp>
      <p:sp>
        <p:nvSpPr>
          <p:cNvPr id="223235" name="Rectangle 3"/>
          <p:cNvSpPr>
            <a:spLocks noGrp="1" noChangeArrowheads="1"/>
          </p:cNvSpPr>
          <p:nvPr>
            <p:ph type="body" idx="1"/>
          </p:nvPr>
        </p:nvSpPr>
        <p:spPr>
          <a:xfrm>
            <a:off x="129032" y="1490472"/>
            <a:ext cx="8229600" cy="4525963"/>
          </a:xfrm>
        </p:spPr>
        <p:txBody>
          <a:bodyPr/>
          <a:lstStyle/>
          <a:p>
            <a:pPr>
              <a:lnSpc>
                <a:spcPct val="90000"/>
              </a:lnSpc>
            </a:pPr>
            <a:r>
              <a:rPr lang="en-US" dirty="0" smtClean="0"/>
              <a:t>Magnetic field forms a pattern of concentric circles around a current-carrying wire.</a:t>
            </a:r>
          </a:p>
          <a:p>
            <a:pPr>
              <a:lnSpc>
                <a:spcPct val="90000"/>
              </a:lnSpc>
            </a:pPr>
            <a:r>
              <a:rPr lang="en-US" dirty="0" smtClean="0"/>
              <a:t>When current reverses direction,</a:t>
            </a:r>
          </a:p>
          <a:p>
            <a:pPr>
              <a:lnSpc>
                <a:spcPct val="90000"/>
              </a:lnSpc>
              <a:buFontTx/>
              <a:buNone/>
            </a:pPr>
            <a:r>
              <a:rPr lang="en-US" dirty="0" smtClean="0"/>
              <a:t>   	the direction of the field lines</a:t>
            </a:r>
          </a:p>
          <a:p>
            <a:pPr>
              <a:lnSpc>
                <a:spcPct val="90000"/>
              </a:lnSpc>
              <a:buFontTx/>
              <a:buNone/>
            </a:pPr>
            <a:r>
              <a:rPr lang="en-US" dirty="0" smtClean="0"/>
              <a:t>	reverse.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3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a:xfrm>
            <a:off x="0" y="274320"/>
            <a:ext cx="4494720" cy="1009650"/>
          </a:xfrm>
        </p:spPr>
        <p:txBody>
          <a:bodyPr/>
          <a:lstStyle/>
          <a:p>
            <a:pPr eaLnBrk="1" hangingPunct="1"/>
            <a:r>
              <a:rPr lang="en-US" dirty="0" smtClean="0"/>
              <a:t>Magnetism</a:t>
            </a:r>
          </a:p>
        </p:txBody>
      </p:sp>
      <p:sp>
        <p:nvSpPr>
          <p:cNvPr id="221187" name="Rectangle 3"/>
          <p:cNvSpPr>
            <a:spLocks noGrp="1" noChangeArrowheads="1"/>
          </p:cNvSpPr>
          <p:nvPr>
            <p:ph type="body" idx="4294967295"/>
          </p:nvPr>
        </p:nvSpPr>
        <p:spPr>
          <a:xfrm>
            <a:off x="244475" y="2188029"/>
            <a:ext cx="4217797" cy="3265713"/>
          </a:xfrm>
        </p:spPr>
        <p:txBody>
          <a:bodyPr/>
          <a:lstStyle/>
          <a:p>
            <a:pPr>
              <a:lnSpc>
                <a:spcPct val="90000"/>
              </a:lnSpc>
            </a:pPr>
            <a:r>
              <a:rPr lang="en-US" sz="2800" dirty="0" smtClean="0"/>
              <a:t>Magnets exist in nature.</a:t>
            </a:r>
          </a:p>
          <a:p>
            <a:pPr>
              <a:lnSpc>
                <a:spcPct val="90000"/>
              </a:lnSpc>
            </a:pPr>
            <a:r>
              <a:rPr lang="en-US" sz="2800" dirty="0" smtClean="0"/>
              <a:t>We play with them, and use them to hold things on the refrigerator.</a:t>
            </a:r>
          </a:p>
        </p:txBody>
      </p:sp>
      <p:pic>
        <p:nvPicPr>
          <p:cNvPr id="221189" name="Picture 5" descr="http://www.crystalvibrations.org/image/lodest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720" y="0"/>
            <a:ext cx="4649280" cy="3483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200" y="6615950"/>
            <a:ext cx="4419800" cy="215444"/>
          </a:xfrm>
          <a:prstGeom prst="rect">
            <a:avLst/>
          </a:prstGeom>
          <a:noFill/>
        </p:spPr>
        <p:txBody>
          <a:bodyPr wrap="none" rtlCol="0">
            <a:spAutoFit/>
          </a:bodyPr>
          <a:lstStyle/>
          <a:p>
            <a:r>
              <a:rPr lang="en-CA" sz="800" dirty="0" smtClean="0"/>
              <a:t>[image from </a:t>
            </a:r>
            <a:r>
              <a:rPr lang="en-CA" sz="800" dirty="0" smtClean="0">
                <a:hlinkClick r:id="rId4"/>
              </a:rPr>
              <a:t>http://www.crystalvibrations.org/crystal%20healing%20photo%20gallery18.html</a:t>
            </a:r>
            <a:r>
              <a:rPr lang="en-CA" sz="800" dirty="0" smtClean="0"/>
              <a:t> ]</a:t>
            </a:r>
            <a:endParaRPr lang="en-CA" sz="800" dirty="0"/>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720" y="3642229"/>
            <a:ext cx="3100469" cy="297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1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457200" y="1051561"/>
            <a:ext cx="8229600" cy="1490472"/>
          </a:xfrm>
        </p:spPr>
        <p:txBody>
          <a:bodyPr/>
          <a:lstStyle/>
          <a:p>
            <a:pPr>
              <a:lnSpc>
                <a:spcPct val="90000"/>
              </a:lnSpc>
              <a:buFontTx/>
              <a:buNone/>
            </a:pPr>
            <a:r>
              <a:rPr lang="en-US" dirty="0" smtClean="0"/>
              <a:t>Magnetic field intensity increases as the number of  loops increase in a current-carrying coil temporary magnet.</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lvl="1">
              <a:lnSpc>
                <a:spcPct val="90000"/>
              </a:lnSpc>
              <a:buFontTx/>
              <a:buNone/>
            </a:pPr>
            <a:r>
              <a:rPr lang="en-US" sz="3200" dirty="0" smtClean="0"/>
              <a:t/>
            </a:r>
            <a:br>
              <a:rPr lang="en-US" sz="3200" dirty="0" smtClean="0"/>
            </a:br>
            <a:endParaRPr lang="en-US" sz="3200" dirty="0" smtClean="0"/>
          </a:p>
          <a:p>
            <a:pPr>
              <a:lnSpc>
                <a:spcPct val="90000"/>
              </a:lnSpc>
              <a:buFontTx/>
              <a:buNone/>
            </a:pPr>
            <a:endParaRPr lang="en-US" dirty="0" smtClean="0"/>
          </a:p>
        </p:txBody>
      </p:sp>
      <p:pic>
        <p:nvPicPr>
          <p:cNvPr id="225286" name="Picture 6" descr="24_10_Figure"/>
          <p:cNvPicPr>
            <a:picLocks noChangeAspect="1" noChangeArrowheads="1"/>
          </p:cNvPicPr>
          <p:nvPr/>
        </p:nvPicPr>
        <p:blipFill>
          <a:blip r:embed="rId3">
            <a:extLst>
              <a:ext uri="{28A0092B-C50C-407E-A947-70E740481C1C}">
                <a14:useLocalDpi xmlns:a14="http://schemas.microsoft.com/office/drawing/2010/main" val="0"/>
              </a:ext>
            </a:extLst>
          </a:blip>
          <a:srcRect b="4347"/>
          <a:stretch>
            <a:fillRect/>
          </a:stretch>
        </p:blipFill>
        <p:spPr bwMode="auto">
          <a:xfrm>
            <a:off x="85110" y="2487168"/>
            <a:ext cx="9035041" cy="3764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0" y="0"/>
            <a:ext cx="9144000" cy="1009650"/>
          </a:xfrm>
        </p:spPr>
        <p:txBody>
          <a:bodyPr/>
          <a:lstStyle/>
          <a:p>
            <a:pPr eaLnBrk="1" hangingPunct="1"/>
            <a:r>
              <a:rPr lang="en-US" smtClean="0"/>
              <a:t>Electromagnets</a:t>
            </a:r>
          </a:p>
        </p:txBody>
      </p:sp>
      <p:sp>
        <p:nvSpPr>
          <p:cNvPr id="251907" name="Rectangle 3"/>
          <p:cNvSpPr>
            <a:spLocks noGrp="1" noChangeArrowheads="1"/>
          </p:cNvSpPr>
          <p:nvPr>
            <p:ph type="body" idx="4294967295"/>
          </p:nvPr>
        </p:nvSpPr>
        <p:spPr>
          <a:xfrm>
            <a:off x="230188" y="852488"/>
            <a:ext cx="8472487" cy="5624512"/>
          </a:xfrm>
        </p:spPr>
        <p:txBody>
          <a:bodyPr/>
          <a:lstStyle/>
          <a:p>
            <a:r>
              <a:rPr lang="en-US" sz="2800" dirty="0" smtClean="0"/>
              <a:t>A current-carrying coil of wire is an </a:t>
            </a:r>
            <a:r>
              <a:rPr lang="en-US" sz="2800" b="1" dirty="0" smtClean="0"/>
              <a:t>electromagnet. </a:t>
            </a:r>
          </a:p>
          <a:p>
            <a:endParaRPr lang="en-US" sz="2800" dirty="0" smtClean="0"/>
          </a:p>
          <a:p>
            <a:r>
              <a:rPr lang="en-US" sz="2800" dirty="0" smtClean="0"/>
              <a:t>The strength of an electromagnet is increased by</a:t>
            </a:r>
          </a:p>
          <a:p>
            <a:pPr lvl="1"/>
            <a:r>
              <a:rPr lang="en-US" sz="2400" dirty="0" smtClean="0"/>
              <a:t>increasing the current through the coil</a:t>
            </a:r>
          </a:p>
          <a:p>
            <a:pPr lvl="1"/>
            <a:r>
              <a:rPr lang="en-US" sz="2400" dirty="0" smtClean="0"/>
              <a:t>increasing the number of turns in the coil </a:t>
            </a:r>
          </a:p>
          <a:p>
            <a:pPr lvl="1"/>
            <a:r>
              <a:rPr lang="en-US" sz="2400" dirty="0" smtClean="0"/>
              <a:t>having a piece of iron within the coil.</a:t>
            </a:r>
          </a:p>
          <a:p>
            <a:endParaRPr lang="en-US" sz="2800" dirty="0" smtClean="0"/>
          </a:p>
          <a:p>
            <a:r>
              <a:rPr lang="en-US" sz="2800" dirty="0" smtClean="0"/>
              <a:t>Magnetic domains in the iron core are induced into alignment, adding to the field.</a:t>
            </a:r>
          </a:p>
        </p:txBody>
      </p:sp>
      <p:pic>
        <p:nvPicPr>
          <p:cNvPr id="2519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564" y="0"/>
            <a:ext cx="223443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9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a:xfrm>
            <a:off x="0" y="0"/>
            <a:ext cx="9144000" cy="1009650"/>
          </a:xfrm>
        </p:spPr>
        <p:txBody>
          <a:bodyPr/>
          <a:lstStyle/>
          <a:p>
            <a:pPr eaLnBrk="1" hangingPunct="1"/>
            <a:r>
              <a:rPr lang="en-US" smtClean="0"/>
              <a:t>Electromagnets</a:t>
            </a:r>
          </a:p>
        </p:txBody>
      </p:sp>
      <p:sp>
        <p:nvSpPr>
          <p:cNvPr id="275459" name="Rectangle 3"/>
          <p:cNvSpPr>
            <a:spLocks noGrp="1" noChangeArrowheads="1"/>
          </p:cNvSpPr>
          <p:nvPr>
            <p:ph type="body" idx="4294967295"/>
          </p:nvPr>
        </p:nvSpPr>
        <p:spPr>
          <a:xfrm>
            <a:off x="0" y="1047524"/>
            <a:ext cx="8768443" cy="1529669"/>
          </a:xfrm>
        </p:spPr>
        <p:txBody>
          <a:bodyPr/>
          <a:lstStyle/>
          <a:p>
            <a:pPr marL="0" indent="0">
              <a:lnSpc>
                <a:spcPct val="80000"/>
              </a:lnSpc>
              <a:buNone/>
            </a:pPr>
            <a:r>
              <a:rPr lang="en-US" sz="2400" dirty="0" smtClean="0"/>
              <a:t>The Scarborough LRT trains have freely rolling wheels, and use electromagnets of alternating polarity to pull themselves along.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453367"/>
            <a:ext cx="68484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3392"/>
            <a:ext cx="19907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486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74638"/>
            <a:ext cx="8229600" cy="639762"/>
          </a:xfrm>
        </p:spPr>
        <p:txBody>
          <a:bodyPr/>
          <a:lstStyle/>
          <a:p>
            <a:r>
              <a:rPr lang="en-US" sz="3600" dirty="0" smtClean="0"/>
              <a:t>Magnetic Forces on Moving Charges</a:t>
            </a:r>
          </a:p>
        </p:txBody>
      </p:sp>
      <p:sp>
        <p:nvSpPr>
          <p:cNvPr id="253955" name="Rectangle 3"/>
          <p:cNvSpPr>
            <a:spLocks noGrp="1" noChangeArrowheads="1"/>
          </p:cNvSpPr>
          <p:nvPr>
            <p:ph type="body" idx="1"/>
          </p:nvPr>
        </p:nvSpPr>
        <p:spPr>
          <a:xfrm>
            <a:off x="271462" y="1131093"/>
            <a:ext cx="8229600" cy="1538955"/>
          </a:xfrm>
        </p:spPr>
        <p:txBody>
          <a:bodyPr/>
          <a:lstStyle/>
          <a:p>
            <a:pPr marL="0" indent="0">
              <a:lnSpc>
                <a:spcPct val="90000"/>
              </a:lnSpc>
              <a:buFontTx/>
              <a:buNone/>
            </a:pPr>
            <a:r>
              <a:rPr lang="en-US" dirty="0" smtClean="0"/>
              <a:t>The magnetic force on a charged particle is perpendicular to the magnetic field and the particle’s velocity.</a:t>
            </a:r>
            <a:endParaRPr lang="en-US" sz="2400" dirty="0" smtClean="0"/>
          </a:p>
          <a:p>
            <a:pPr marL="0" indent="0">
              <a:lnSpc>
                <a:spcPct val="90000"/>
              </a:lnSpc>
              <a:buFontTx/>
              <a:buNone/>
            </a:pPr>
            <a:endParaRPr lang="en-US" sz="2400" dirty="0" smtClean="0"/>
          </a:p>
          <a:p>
            <a:pPr marL="0" indent="0">
              <a:lnSpc>
                <a:spcPct val="90000"/>
              </a:lnSpc>
              <a:buFontTx/>
              <a:buNone/>
            </a:pPr>
            <a:endParaRPr lang="en-US" sz="2400" dirty="0" smtClean="0"/>
          </a:p>
          <a:p>
            <a:pPr marL="0" indent="0">
              <a:lnSpc>
                <a:spcPct val="90000"/>
              </a:lnSpc>
              <a:buFontTx/>
              <a:buNone/>
            </a:pPr>
            <a:endParaRPr lang="en-US" sz="2400" dirty="0" smtClean="0"/>
          </a:p>
          <a:p>
            <a:pPr marL="0" indent="0">
              <a:lnSpc>
                <a:spcPct val="90000"/>
              </a:lnSpc>
              <a:buFontTx/>
              <a:buNone/>
            </a:pPr>
            <a:endParaRPr lang="en-US" sz="2400" dirty="0" smtClean="0"/>
          </a:p>
          <a:p>
            <a:pPr marL="0" indent="0">
              <a:lnSpc>
                <a:spcPct val="90000"/>
              </a:lnSpc>
              <a:buFontTx/>
              <a:buNone/>
            </a:pPr>
            <a:endParaRPr lang="en-US" sz="2400" dirty="0" smtClean="0"/>
          </a:p>
          <a:p>
            <a:pPr marL="0" indent="0">
              <a:lnSpc>
                <a:spcPct val="90000"/>
              </a:lnSpc>
              <a:buFontTx/>
              <a:buNone/>
            </a:pPr>
            <a:r>
              <a:rPr lang="en-US" sz="1800" dirty="0" smtClean="0"/>
              <a:t/>
            </a:r>
            <a:br>
              <a:rPr lang="en-US" sz="1800" dirty="0" smtClean="0"/>
            </a:br>
            <a:endParaRPr lang="en-US" sz="1800" dirty="0" smtClean="0"/>
          </a:p>
        </p:txBody>
      </p:sp>
      <p:pic>
        <p:nvPicPr>
          <p:cNvPr id="253958" name="Picture 6" descr="24_13_Figure"/>
          <p:cNvPicPr>
            <a:picLocks noChangeAspect="1" noChangeArrowheads="1"/>
          </p:cNvPicPr>
          <p:nvPr/>
        </p:nvPicPr>
        <p:blipFill>
          <a:blip r:embed="rId3">
            <a:extLst>
              <a:ext uri="{28A0092B-C50C-407E-A947-70E740481C1C}">
                <a14:useLocalDpi xmlns:a14="http://schemas.microsoft.com/office/drawing/2010/main" val="0"/>
              </a:ext>
            </a:extLst>
          </a:blip>
          <a:srcRect b="3848"/>
          <a:stretch>
            <a:fillRect/>
          </a:stretch>
        </p:blipFill>
        <p:spPr bwMode="auto">
          <a:xfrm>
            <a:off x="642937" y="3394075"/>
            <a:ext cx="7858125" cy="346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24400" y="894346"/>
            <a:ext cx="3492500" cy="2727325"/>
            <a:chOff x="2256" y="970"/>
            <a:chExt cx="2200" cy="1718"/>
          </a:xfrm>
        </p:grpSpPr>
        <p:pic>
          <p:nvPicPr>
            <p:cNvPr id="225283" name="Picture 3" descr="32_stt_5"/>
            <p:cNvPicPr>
              <a:picLocks noChangeAspect="1" noChangeArrowheads="1"/>
            </p:cNvPicPr>
            <p:nvPr/>
          </p:nvPicPr>
          <p:blipFill>
            <a:blip r:embed="rId3"/>
            <a:srcRect/>
            <a:stretch>
              <a:fillRect/>
            </a:stretch>
          </p:blipFill>
          <p:spPr bwMode="auto">
            <a:xfrm>
              <a:off x="2256" y="970"/>
              <a:ext cx="2200" cy="1661"/>
            </a:xfrm>
            <a:prstGeom prst="rect">
              <a:avLst/>
            </a:prstGeom>
            <a:noFill/>
          </p:spPr>
        </p:pic>
        <p:sp>
          <p:nvSpPr>
            <p:cNvPr id="225284" name="Rectangle 4"/>
            <p:cNvSpPr>
              <a:spLocks noChangeArrowheads="1"/>
            </p:cNvSpPr>
            <p:nvPr/>
          </p:nvSpPr>
          <p:spPr bwMode="auto">
            <a:xfrm>
              <a:off x="2592" y="2448"/>
              <a:ext cx="1488"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25285" name="Text Box 5"/>
          <p:cNvSpPr txBox="1">
            <a:spLocks noChangeArrowheads="1"/>
          </p:cNvSpPr>
          <p:nvPr/>
        </p:nvSpPr>
        <p:spPr bwMode="auto">
          <a:xfrm>
            <a:off x="1054742" y="4670367"/>
            <a:ext cx="6487673" cy="1615827"/>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lphaUcPeriod"/>
            </a:pPr>
            <a:r>
              <a:rPr lang="en-US" sz="3300" dirty="0" smtClean="0"/>
              <a:t>Left or right</a:t>
            </a:r>
            <a:endParaRPr lang="en-US" sz="3300" dirty="0"/>
          </a:p>
          <a:p>
            <a:pPr marL="342900" indent="-342900">
              <a:buFontTx/>
              <a:buAutoNum type="alphaUcPeriod"/>
            </a:pPr>
            <a:r>
              <a:rPr lang="en-US" sz="3300" dirty="0"/>
              <a:t>Into the </a:t>
            </a:r>
            <a:r>
              <a:rPr lang="en-US" sz="3300" dirty="0" smtClean="0"/>
              <a:t>page or out </a:t>
            </a:r>
            <a:r>
              <a:rPr lang="en-US" sz="3300" dirty="0"/>
              <a:t>of the page</a:t>
            </a:r>
          </a:p>
          <a:p>
            <a:pPr marL="342900" indent="-342900">
              <a:buFontTx/>
              <a:buAutoNum type="alphaUcPeriod"/>
            </a:pPr>
            <a:r>
              <a:rPr lang="en-US" sz="3300" dirty="0" smtClean="0"/>
              <a:t>Up or down</a:t>
            </a:r>
            <a:endParaRPr lang="en-US" sz="3300" dirty="0"/>
          </a:p>
        </p:txBody>
      </p:sp>
      <p:sp>
        <p:nvSpPr>
          <p:cNvPr id="225286" name="Text Box 6"/>
          <p:cNvSpPr txBox="1">
            <a:spLocks noChangeArrowheads="1"/>
          </p:cNvSpPr>
          <p:nvPr/>
        </p:nvSpPr>
        <p:spPr bwMode="auto">
          <a:xfrm>
            <a:off x="368968" y="1733550"/>
            <a:ext cx="6930357" cy="2677656"/>
          </a:xfrm>
          <a:prstGeom prst="rect">
            <a:avLst/>
          </a:prstGeom>
          <a:noFill/>
          <a:ln w="9525">
            <a:noFill/>
            <a:miter lim="800000"/>
            <a:headEnd/>
            <a:tailEnd/>
          </a:ln>
          <a:effectLst/>
        </p:spPr>
        <p:txBody>
          <a:bodyPr wrap="square">
            <a:prstTxWarp prst="textNoShape">
              <a:avLst/>
            </a:prstTxWarp>
            <a:spAutoFit/>
          </a:bodyPr>
          <a:lstStyle/>
          <a:p>
            <a:r>
              <a:rPr lang="en-US" sz="2800" dirty="0">
                <a:solidFill>
                  <a:srgbClr val="316598"/>
                </a:solidFill>
              </a:rPr>
              <a:t>An electron moves </a:t>
            </a:r>
            <a:r>
              <a:rPr lang="en-US" sz="2800" b="1" dirty="0" smtClean="0">
                <a:solidFill>
                  <a:srgbClr val="316598"/>
                </a:solidFill>
              </a:rPr>
              <a:t>down</a:t>
            </a:r>
            <a:r>
              <a:rPr lang="en-US" sz="2800" dirty="0" smtClean="0">
                <a:solidFill>
                  <a:srgbClr val="316598"/>
                </a:solidFill>
              </a:rPr>
              <a:t> in a </a:t>
            </a:r>
            <a:r>
              <a:rPr lang="en-US" sz="2800" dirty="0">
                <a:solidFill>
                  <a:srgbClr val="316598"/>
                </a:solidFill>
              </a:rPr>
              <a:t>magnetic field. </a:t>
            </a:r>
            <a:endParaRPr lang="en-US" sz="2800" dirty="0" smtClean="0">
              <a:solidFill>
                <a:srgbClr val="316598"/>
              </a:solidFill>
            </a:endParaRPr>
          </a:p>
          <a:p>
            <a:r>
              <a:rPr lang="en-US" sz="2800" dirty="0" smtClean="0">
                <a:solidFill>
                  <a:srgbClr val="316598"/>
                </a:solidFill>
              </a:rPr>
              <a:t>It experiences a magnetic force </a:t>
            </a:r>
            <a:r>
              <a:rPr lang="en-US" sz="2800" b="1" dirty="0" smtClean="0">
                <a:solidFill>
                  <a:srgbClr val="316598"/>
                </a:solidFill>
              </a:rPr>
              <a:t>to the left</a:t>
            </a:r>
            <a:r>
              <a:rPr lang="en-US" sz="2800" dirty="0" smtClean="0">
                <a:solidFill>
                  <a:srgbClr val="316598"/>
                </a:solidFill>
              </a:rPr>
              <a:t>, as shown.</a:t>
            </a:r>
          </a:p>
          <a:p>
            <a:r>
              <a:rPr lang="en-US" sz="2800" dirty="0" smtClean="0">
                <a:solidFill>
                  <a:srgbClr val="316598"/>
                </a:solidFill>
              </a:rPr>
              <a:t>What </a:t>
            </a:r>
            <a:r>
              <a:rPr lang="en-US" sz="2800" dirty="0">
                <a:solidFill>
                  <a:srgbClr val="316598"/>
                </a:solidFill>
              </a:rPr>
              <a:t>is the direction </a:t>
            </a:r>
            <a:r>
              <a:rPr lang="en-US" sz="2800" dirty="0" smtClean="0">
                <a:solidFill>
                  <a:srgbClr val="316598"/>
                </a:solidFill>
              </a:rPr>
              <a:t>of the magnetic field?</a:t>
            </a:r>
            <a:r>
              <a:rPr lang="en-US" sz="2800" dirty="0">
                <a:solidFill>
                  <a:srgbClr val="316598"/>
                </a:solidFill>
              </a:rPr>
              <a:t/>
            </a:r>
            <a:br>
              <a:rPr lang="en-US" sz="2800" dirty="0">
                <a:solidFill>
                  <a:srgbClr val="316598"/>
                </a:solidFill>
              </a:rPr>
            </a:br>
            <a:endParaRPr lang="en-US" sz="2800" dirty="0">
              <a:solidFill>
                <a:srgbClr val="316598"/>
              </a:solidFill>
            </a:endParaRPr>
          </a:p>
        </p:txBody>
      </p:sp>
      <p:sp>
        <p:nvSpPr>
          <p:cNvPr id="8"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cs typeface="Arial" charset="0"/>
              </a:rPr>
              <a:t>Magnetic Force on Moving Charges</a:t>
            </a:r>
          </a:p>
          <a:p>
            <a:pPr algn="ctr"/>
            <a:r>
              <a:rPr lang="en-US" sz="2400" b="1" dirty="0">
                <a:solidFill>
                  <a:schemeClr val="bg1"/>
                </a:solidFill>
                <a:cs typeface="Arial" charset="0"/>
              </a:rPr>
              <a:t>CHECK YOUR NEIGHBOR</a:t>
            </a:r>
            <a:r>
              <a:rPr lang="en-US" sz="2400" b="1" i="1" dirty="0">
                <a:solidFill>
                  <a:schemeClr val="folHlink"/>
                </a:solidFill>
                <a:cs typeface="Arial" charset="0"/>
              </a:rPr>
              <a:t> </a:t>
            </a:r>
          </a:p>
        </p:txBody>
      </p:sp>
    </p:spTree>
    <p:extLst>
      <p:ext uri="{BB962C8B-B14F-4D97-AF65-F5344CB8AC3E}">
        <p14:creationId xmlns:p14="http://schemas.microsoft.com/office/powerpoint/2010/main" val="3686453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990600"/>
            <a:ext cx="8229600" cy="1752600"/>
          </a:xfrm>
        </p:spPr>
        <p:txBody>
          <a:bodyPr/>
          <a:lstStyle/>
          <a:p>
            <a:pPr algn="l"/>
            <a:r>
              <a:rPr lang="en-US" sz="2400" smtClean="0"/>
              <a:t>The magnetic force on a moving charged particle can change the particle’s</a:t>
            </a:r>
          </a:p>
        </p:txBody>
      </p:sp>
      <p:sp>
        <p:nvSpPr>
          <p:cNvPr id="260099"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400" dirty="0" smtClean="0"/>
              <a:t>A.	speed.</a:t>
            </a:r>
            <a:endParaRPr lang="en-US" sz="2400" dirty="0" smtClean="0">
              <a:ea typeface="Batang" pitchFamily="18" charset="-127"/>
            </a:endParaRPr>
          </a:p>
          <a:p>
            <a:pPr marL="609600" indent="-609600">
              <a:buFontTx/>
              <a:buAutoNum type="alphaUcPeriod" startAt="2"/>
            </a:pPr>
            <a:r>
              <a:rPr lang="en-US" sz="2400" dirty="0" smtClean="0"/>
              <a:t>direction.</a:t>
            </a:r>
            <a:r>
              <a:rPr lang="en-US" sz="2400" b="1" dirty="0" smtClean="0">
                <a:ea typeface="Batang" pitchFamily="18" charset="-127"/>
              </a:rPr>
              <a:t> </a:t>
            </a:r>
          </a:p>
          <a:p>
            <a:pPr marL="609600" indent="-609600">
              <a:buFontTx/>
              <a:buAutoNum type="alphaUcPeriod" startAt="2"/>
            </a:pPr>
            <a:r>
              <a:rPr lang="en-US" sz="2400" dirty="0" smtClean="0"/>
              <a:t>Both A and B. </a:t>
            </a:r>
            <a:endParaRPr lang="en-US" sz="2400" dirty="0" smtClean="0">
              <a:ea typeface="Batang" pitchFamily="18" charset="-127"/>
            </a:endParaRPr>
          </a:p>
          <a:p>
            <a:pPr marL="609600" indent="-609600">
              <a:buFontTx/>
              <a:buAutoNum type="alphaUcPeriod" startAt="4"/>
            </a:pPr>
            <a:r>
              <a:rPr lang="en-US" sz="2400" dirty="0" smtClean="0"/>
              <a:t>Neither A nor B.</a:t>
            </a:r>
          </a:p>
          <a:p>
            <a:pPr marL="609600" indent="-609600">
              <a:buFontTx/>
              <a:buNone/>
            </a:pPr>
            <a:endParaRPr lang="en-US" sz="2400" dirty="0" smtClean="0"/>
          </a:p>
        </p:txBody>
      </p:sp>
      <p:sp>
        <p:nvSpPr>
          <p:cNvPr id="26010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cs typeface="Arial" charset="0"/>
              </a:rPr>
              <a:t>Magnetic Force on Moving Charges</a:t>
            </a:r>
          </a:p>
          <a:p>
            <a:pPr algn="ctr"/>
            <a:r>
              <a:rPr lang="en-US" sz="2400" b="1" dirty="0">
                <a:solidFill>
                  <a:schemeClr val="bg1"/>
                </a:solidFill>
                <a:cs typeface="Arial" charset="0"/>
              </a:rPr>
              <a:t>CHECK YOUR NEIGHBOR</a:t>
            </a:r>
            <a:r>
              <a:rPr lang="en-US" sz="2400" b="1" i="1" dirty="0">
                <a:solidFill>
                  <a:schemeClr val="folHlink"/>
                </a:solidFill>
                <a:cs typeface="Arial" charset="0"/>
              </a:rPr>
              <a:t> </a:t>
            </a:r>
          </a:p>
        </p:txBody>
      </p:sp>
    </p:spTree>
    <p:extLst>
      <p:ext uri="{BB962C8B-B14F-4D97-AF65-F5344CB8AC3E}">
        <p14:creationId xmlns:p14="http://schemas.microsoft.com/office/powerpoint/2010/main" val="4013382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33_37Figure-F"/>
          <p:cNvPicPr>
            <a:picLocks noChangeAspect="1" noChangeArrowheads="1"/>
          </p:cNvPicPr>
          <p:nvPr/>
        </p:nvPicPr>
        <p:blipFill>
          <a:blip r:embed="rId2"/>
          <a:srcRect/>
          <a:stretch>
            <a:fillRect/>
          </a:stretch>
        </p:blipFill>
        <p:spPr bwMode="auto">
          <a:xfrm>
            <a:off x="2667000" y="0"/>
            <a:ext cx="5359400" cy="6858000"/>
          </a:xfrm>
          <a:prstGeom prst="rect">
            <a:avLst/>
          </a:prstGeom>
          <a:noFill/>
        </p:spPr>
      </p:pic>
      <p:sp>
        <p:nvSpPr>
          <p:cNvPr id="34821" name="Text Box 5"/>
          <p:cNvSpPr txBox="1">
            <a:spLocks noChangeArrowheads="1"/>
          </p:cNvSpPr>
          <p:nvPr/>
        </p:nvSpPr>
        <p:spPr bwMode="auto">
          <a:xfrm>
            <a:off x="212725" y="609600"/>
            <a:ext cx="2301875" cy="3081338"/>
          </a:xfrm>
          <a:prstGeom prst="rect">
            <a:avLst/>
          </a:prstGeom>
          <a:noFill/>
          <a:ln w="9525">
            <a:noFill/>
            <a:miter lim="800000"/>
            <a:headEnd/>
            <a:tailEnd/>
          </a:ln>
          <a:effectLst/>
        </p:spPr>
        <p:txBody>
          <a:bodyPr>
            <a:prstTxWarp prst="textNoShape">
              <a:avLst/>
            </a:prstTxWarp>
            <a:spAutoFit/>
          </a:bodyPr>
          <a:lstStyle/>
          <a:p>
            <a:r>
              <a:rPr lang="en-US" sz="2800"/>
              <a:t>Magnetic Force is important for fast moving electrons or positive ions in a vacuum.</a:t>
            </a:r>
          </a:p>
        </p:txBody>
      </p:sp>
      <p:sp>
        <p:nvSpPr>
          <p:cNvPr id="34822" name="Text Box 6"/>
          <p:cNvSpPr txBox="1">
            <a:spLocks noChangeArrowheads="1"/>
          </p:cNvSpPr>
          <p:nvPr/>
        </p:nvSpPr>
        <p:spPr bwMode="auto">
          <a:xfrm>
            <a:off x="228600" y="4267200"/>
            <a:ext cx="2895600" cy="2227263"/>
          </a:xfrm>
          <a:prstGeom prst="rect">
            <a:avLst/>
          </a:prstGeom>
          <a:noFill/>
          <a:ln w="9525">
            <a:noFill/>
            <a:miter lim="800000"/>
            <a:headEnd/>
            <a:tailEnd/>
          </a:ln>
          <a:effectLst/>
        </p:spPr>
        <p:txBody>
          <a:bodyPr>
            <a:prstTxWarp prst="textNoShape">
              <a:avLst/>
            </a:prstTxWarp>
            <a:spAutoFit/>
          </a:bodyPr>
          <a:lstStyle/>
          <a:p>
            <a:r>
              <a:rPr lang="en-US" sz="2800"/>
              <a:t>Since </a:t>
            </a:r>
            <a:r>
              <a:rPr lang="en-US" sz="2800" i="1">
                <a:latin typeface="Times New Roman" charset="0"/>
              </a:rPr>
              <a:t>F</a:t>
            </a:r>
            <a:r>
              <a:rPr lang="en-US" sz="2800"/>
              <a:t> tends to be perpendicular to </a:t>
            </a:r>
            <a:r>
              <a:rPr lang="en-US" sz="2800" i="1">
                <a:latin typeface="Times New Roman" charset="0"/>
              </a:rPr>
              <a:t>v</a:t>
            </a:r>
            <a:r>
              <a:rPr lang="en-US" sz="2800"/>
              <a:t>, it forms a good </a:t>
            </a:r>
            <a:r>
              <a:rPr lang="en-US" sz="2800" b="1"/>
              <a:t>centripetal</a:t>
            </a:r>
            <a:r>
              <a:rPr lang="en-US" sz="2800"/>
              <a:t> force. </a:t>
            </a:r>
          </a:p>
        </p:txBody>
      </p:sp>
    </p:spTree>
    <p:extLst>
      <p:ext uri="{BB962C8B-B14F-4D97-AF65-F5344CB8AC3E}">
        <p14:creationId xmlns:p14="http://schemas.microsoft.com/office/powerpoint/2010/main" val="23184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33_39Figurea-F"/>
          <p:cNvPicPr>
            <a:picLocks noChangeAspect="1" noChangeArrowheads="1"/>
          </p:cNvPicPr>
          <p:nvPr/>
        </p:nvPicPr>
        <p:blipFill>
          <a:blip r:embed="rId2"/>
          <a:srcRect/>
          <a:stretch>
            <a:fillRect/>
          </a:stretch>
        </p:blipFill>
        <p:spPr bwMode="auto">
          <a:xfrm>
            <a:off x="152400" y="1371600"/>
            <a:ext cx="4040188" cy="5867400"/>
          </a:xfrm>
          <a:prstGeom prst="rect">
            <a:avLst/>
          </a:prstGeom>
          <a:noFill/>
        </p:spPr>
      </p:pic>
      <p:pic>
        <p:nvPicPr>
          <p:cNvPr id="36869" name="Picture 5" descr="33_39Figureb-F"/>
          <p:cNvPicPr>
            <a:picLocks noChangeAspect="1" noChangeArrowheads="1"/>
          </p:cNvPicPr>
          <p:nvPr/>
        </p:nvPicPr>
        <p:blipFill>
          <a:blip r:embed="rId3"/>
          <a:srcRect/>
          <a:stretch>
            <a:fillRect/>
          </a:stretch>
        </p:blipFill>
        <p:spPr bwMode="auto">
          <a:xfrm>
            <a:off x="4087813" y="1371600"/>
            <a:ext cx="5056187" cy="5943600"/>
          </a:xfrm>
          <a:prstGeom prst="rect">
            <a:avLst/>
          </a:prstGeom>
          <a:noFill/>
        </p:spPr>
      </p:pic>
      <p:sp>
        <p:nvSpPr>
          <p:cNvPr id="36870" name="Text Box 6"/>
          <p:cNvSpPr txBox="1">
            <a:spLocks noChangeArrowheads="1"/>
          </p:cNvSpPr>
          <p:nvPr/>
        </p:nvSpPr>
        <p:spPr bwMode="auto">
          <a:xfrm>
            <a:off x="304800" y="304800"/>
            <a:ext cx="8610600" cy="946150"/>
          </a:xfrm>
          <a:prstGeom prst="rect">
            <a:avLst/>
          </a:prstGeom>
          <a:noFill/>
          <a:ln w="9525">
            <a:noFill/>
            <a:miter lim="800000"/>
            <a:headEnd/>
            <a:tailEnd/>
          </a:ln>
          <a:effectLst/>
        </p:spPr>
        <p:txBody>
          <a:bodyPr>
            <a:prstTxWarp prst="textNoShape">
              <a:avLst/>
            </a:prstTxWarp>
            <a:spAutoFit/>
          </a:bodyPr>
          <a:lstStyle/>
          <a:p>
            <a:r>
              <a:rPr lang="en-US" sz="2800" b="1"/>
              <a:t>Cyclotron Motion:</a:t>
            </a:r>
            <a:r>
              <a:rPr lang="en-US" sz="2800"/>
              <a:t> in 3D the motion of charged particles is not a circle but a spiral. </a:t>
            </a:r>
          </a:p>
        </p:txBody>
      </p:sp>
      <p:sp>
        <p:nvSpPr>
          <p:cNvPr id="36871" name="Rectangle 7"/>
          <p:cNvSpPr>
            <a:spLocks noChangeArrowheads="1"/>
          </p:cNvSpPr>
          <p:nvPr/>
        </p:nvSpPr>
        <p:spPr bwMode="auto">
          <a:xfrm>
            <a:off x="0" y="1295400"/>
            <a:ext cx="609600" cy="6096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6872" name="Rectangle 8"/>
          <p:cNvSpPr>
            <a:spLocks noChangeArrowheads="1"/>
          </p:cNvSpPr>
          <p:nvPr/>
        </p:nvSpPr>
        <p:spPr bwMode="auto">
          <a:xfrm>
            <a:off x="3962400" y="1219200"/>
            <a:ext cx="609600" cy="6096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6873" name="Text Box 9"/>
          <p:cNvSpPr txBox="1">
            <a:spLocks noChangeArrowheads="1"/>
          </p:cNvSpPr>
          <p:nvPr/>
        </p:nvSpPr>
        <p:spPr bwMode="auto">
          <a:xfrm>
            <a:off x="2819400" y="5670550"/>
            <a:ext cx="6324600" cy="1187450"/>
          </a:xfrm>
          <a:prstGeom prst="rect">
            <a:avLst/>
          </a:prstGeom>
          <a:solidFill>
            <a:schemeClr val="bg1">
              <a:alpha val="84000"/>
            </a:schemeClr>
          </a:solidFill>
          <a:ln w="9525">
            <a:noFill/>
            <a:miter lim="800000"/>
            <a:headEnd/>
            <a:tailEnd/>
          </a:ln>
          <a:effectLst/>
        </p:spPr>
        <p:txBody>
          <a:bodyPr>
            <a:prstTxWarp prst="textNoShape">
              <a:avLst/>
            </a:prstTxWarp>
            <a:spAutoFit/>
          </a:bodyPr>
          <a:lstStyle/>
          <a:p>
            <a:r>
              <a:rPr lang="en-US" sz="2400"/>
              <a:t>The Earth’s magnetic field protects us from high energy charged particles from the Sun (beta, alpha radiation). </a:t>
            </a:r>
          </a:p>
        </p:txBody>
      </p:sp>
    </p:spTree>
    <p:extLst>
      <p:ext uri="{BB962C8B-B14F-4D97-AF65-F5344CB8AC3E}">
        <p14:creationId xmlns:p14="http://schemas.microsoft.com/office/powerpoint/2010/main" val="15316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8" name="Picture 8" descr="24_22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178"/>
          <a:stretch>
            <a:fillRect/>
          </a:stretch>
        </p:blipFill>
        <p:spPr bwMode="auto">
          <a:xfrm>
            <a:off x="5903913" y="1671638"/>
            <a:ext cx="2933700" cy="1711325"/>
          </a:xfrm>
          <a:prstGeom prst="rect">
            <a:avLst/>
          </a:prstGeom>
          <a:noFill/>
          <a:extLst>
            <a:ext uri="{909E8E84-426E-40DD-AFC4-6F175D3DCCD1}">
              <a14:hiddenFill xmlns:a14="http://schemas.microsoft.com/office/drawing/2010/main">
                <a:solidFill>
                  <a:srgbClr val="FFFFFF"/>
                </a:solidFill>
              </a14:hiddenFill>
            </a:ext>
          </a:extLst>
        </p:spPr>
      </p:pic>
      <p:sp>
        <p:nvSpPr>
          <p:cNvPr id="276482" name="Rectangle 2"/>
          <p:cNvSpPr>
            <a:spLocks noGrp="1" noChangeArrowheads="1"/>
          </p:cNvSpPr>
          <p:nvPr>
            <p:ph type="title" idx="4294967295"/>
          </p:nvPr>
        </p:nvSpPr>
        <p:spPr>
          <a:xfrm>
            <a:off x="0" y="0"/>
            <a:ext cx="9144000" cy="1009650"/>
          </a:xfrm>
        </p:spPr>
        <p:txBody>
          <a:bodyPr/>
          <a:lstStyle/>
          <a:p>
            <a:pPr eaLnBrk="1" hangingPunct="1"/>
            <a:r>
              <a:rPr lang="en-US" smtClean="0"/>
              <a:t>Earth’s Magnetic Field</a:t>
            </a:r>
          </a:p>
        </p:txBody>
      </p:sp>
      <p:sp>
        <p:nvSpPr>
          <p:cNvPr id="276483" name="Rectangle 3"/>
          <p:cNvSpPr>
            <a:spLocks noGrp="1" noChangeArrowheads="1"/>
          </p:cNvSpPr>
          <p:nvPr>
            <p:ph type="body" idx="4294967295"/>
          </p:nvPr>
        </p:nvSpPr>
        <p:spPr>
          <a:xfrm>
            <a:off x="230188" y="852488"/>
            <a:ext cx="5675312" cy="5624512"/>
          </a:xfrm>
        </p:spPr>
        <p:txBody>
          <a:bodyPr/>
          <a:lstStyle/>
          <a:p>
            <a:pPr eaLnBrk="1" hangingPunct="1">
              <a:tabLst>
                <a:tab pos="3825875" algn="l"/>
              </a:tabLst>
            </a:pPr>
            <a:r>
              <a:rPr lang="en-US" sz="2800" dirty="0" smtClean="0"/>
              <a:t>Space is filled with fast-moving charged particles called cosmic radiation.</a:t>
            </a:r>
          </a:p>
          <a:p>
            <a:pPr eaLnBrk="1" hangingPunct="1">
              <a:tabLst>
                <a:tab pos="3825875" algn="l"/>
              </a:tabLst>
            </a:pPr>
            <a:r>
              <a:rPr lang="en-US" sz="2800" dirty="0" smtClean="0"/>
              <a:t>This kind of radiation is harmful to plants and animals.</a:t>
            </a:r>
            <a:endParaRPr lang="en-US" sz="2800" dirty="0"/>
          </a:p>
          <a:p>
            <a:pPr eaLnBrk="1" hangingPunct="1">
              <a:tabLst>
                <a:tab pos="3825875" algn="l"/>
              </a:tabLst>
            </a:pPr>
            <a:r>
              <a:rPr lang="en-US" sz="2800" dirty="0" smtClean="0"/>
              <a:t>Cosmic radiation is deflected away from Earth by Earth’s magnetic field.</a:t>
            </a:r>
          </a:p>
          <a:p>
            <a:pPr>
              <a:tabLst>
                <a:tab pos="3825875" algn="l"/>
              </a:tabLst>
            </a:pPr>
            <a:r>
              <a:rPr lang="en-US" sz="2800" dirty="0" smtClean="0"/>
              <a:t>Some of the charged particles are trapped in the outer reaches of Earth’s magnetic field and make up the Van Allen radiation belts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685800"/>
            <a:ext cx="9525000" cy="6337300"/>
          </a:xfrm>
          <a:prstGeom prst="rect">
            <a:avLst/>
          </a:prstGeom>
        </p:spPr>
      </p:pic>
      <p:sp>
        <p:nvSpPr>
          <p:cNvPr id="3" name="TextBox 2"/>
          <p:cNvSpPr txBox="1"/>
          <p:nvPr/>
        </p:nvSpPr>
        <p:spPr>
          <a:xfrm>
            <a:off x="762000" y="0"/>
            <a:ext cx="7010400" cy="830997"/>
          </a:xfrm>
          <a:prstGeom prst="rect">
            <a:avLst/>
          </a:prstGeom>
          <a:solidFill>
            <a:schemeClr val="bg1"/>
          </a:solidFill>
          <a:effectLst>
            <a:outerShdw blurRad="50800" dist="38100" dir="2700000" algn="tl" rotWithShape="0">
              <a:srgbClr val="000000">
                <a:alpha val="43000"/>
              </a:srgbClr>
            </a:outerShdw>
          </a:effectLst>
        </p:spPr>
        <p:txBody>
          <a:bodyPr wrap="square" rtlCol="0">
            <a:spAutoFit/>
          </a:bodyPr>
          <a:lstStyle/>
          <a:p>
            <a:r>
              <a:rPr lang="en-US" sz="2400" dirty="0" smtClean="0"/>
              <a:t>Aurora Borealis is natural light caused by charged particles accelerating in the Earth’s magnetic field.</a:t>
            </a:r>
            <a:endParaRPr lang="en-US" sz="2400" dirty="0"/>
          </a:p>
        </p:txBody>
      </p:sp>
    </p:spTree>
    <p:extLst>
      <p:ext uri="{BB962C8B-B14F-4D97-AF65-F5344CB8AC3E}">
        <p14:creationId xmlns:p14="http://schemas.microsoft.com/office/powerpoint/2010/main" val="365825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015" y="4621290"/>
            <a:ext cx="3766456" cy="2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6" name="Rectangle 2"/>
          <p:cNvSpPr>
            <a:spLocks noGrp="1" noChangeArrowheads="1"/>
          </p:cNvSpPr>
          <p:nvPr>
            <p:ph type="title" idx="4294967295"/>
          </p:nvPr>
        </p:nvSpPr>
        <p:spPr>
          <a:xfrm>
            <a:off x="0" y="274320"/>
            <a:ext cx="4494720" cy="1009650"/>
          </a:xfrm>
        </p:spPr>
        <p:txBody>
          <a:bodyPr/>
          <a:lstStyle/>
          <a:p>
            <a:pPr eaLnBrk="1" hangingPunct="1"/>
            <a:r>
              <a:rPr lang="en-US" dirty="0" smtClean="0"/>
              <a:t>Magnetism</a:t>
            </a:r>
          </a:p>
        </p:txBody>
      </p:sp>
      <p:sp>
        <p:nvSpPr>
          <p:cNvPr id="221187" name="Rectangle 3"/>
          <p:cNvSpPr>
            <a:spLocks noGrp="1" noChangeArrowheads="1"/>
          </p:cNvSpPr>
          <p:nvPr>
            <p:ph type="body" idx="4294967295"/>
          </p:nvPr>
        </p:nvSpPr>
        <p:spPr>
          <a:xfrm>
            <a:off x="701675" y="3286429"/>
            <a:ext cx="4801053" cy="1334861"/>
          </a:xfrm>
        </p:spPr>
        <p:txBody>
          <a:bodyPr/>
          <a:lstStyle/>
          <a:p>
            <a:pPr marL="0" indent="0">
              <a:lnSpc>
                <a:spcPct val="90000"/>
              </a:lnSpc>
              <a:buNone/>
            </a:pPr>
            <a:r>
              <a:rPr lang="en-US" sz="2800" dirty="0" smtClean="0"/>
              <a:t>Magnets are essential components of many devices used in everyday life.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745" y="71438"/>
            <a:ext cx="33242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1438"/>
            <a:ext cx="10668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050" y="2424793"/>
            <a:ext cx="2681193" cy="232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64528"/>
            <a:ext cx="3352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607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8277" y="198120"/>
            <a:ext cx="8737964" cy="792163"/>
          </a:xfrm>
        </p:spPr>
        <p:txBody>
          <a:bodyPr/>
          <a:lstStyle/>
          <a:p>
            <a:pPr eaLnBrk="1" hangingPunct="1"/>
            <a:r>
              <a:rPr lang="en-US" sz="3600" dirty="0" smtClean="0"/>
              <a:t>Before class on Monday</a:t>
            </a:r>
          </a:p>
        </p:txBody>
      </p:sp>
      <p:sp>
        <p:nvSpPr>
          <p:cNvPr id="28675" name="Rectangle 3"/>
          <p:cNvSpPr>
            <a:spLocks noGrp="1" noChangeArrowheads="1"/>
          </p:cNvSpPr>
          <p:nvPr>
            <p:ph type="body" idx="1"/>
          </p:nvPr>
        </p:nvSpPr>
        <p:spPr>
          <a:xfrm>
            <a:off x="0" y="959933"/>
            <a:ext cx="6236567" cy="1579953"/>
          </a:xfrm>
        </p:spPr>
        <p:txBody>
          <a:bodyPr/>
          <a:lstStyle/>
          <a:p>
            <a:pPr eaLnBrk="1" hangingPunct="1"/>
            <a:r>
              <a:rPr lang="en-US" sz="2800" dirty="0" smtClean="0"/>
              <a:t>Please read Chapter 25, or at least watch the 10-minute pre-class video for class 19. </a:t>
            </a:r>
          </a:p>
        </p:txBody>
      </p:sp>
      <p:sp>
        <p:nvSpPr>
          <p:cNvPr id="2" name="AutoShape 4"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26543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Rectangle 3"/>
          <p:cNvSpPr txBox="1">
            <a:spLocks noChangeArrowheads="1"/>
          </p:cNvSpPr>
          <p:nvPr/>
        </p:nvSpPr>
        <p:spPr bwMode="auto">
          <a:xfrm>
            <a:off x="265430" y="4849586"/>
            <a:ext cx="8495366" cy="175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Something to think about:</a:t>
            </a:r>
          </a:p>
          <a:p>
            <a:pPr eaLnBrk="1" hangingPunct="1"/>
            <a:r>
              <a:rPr lang="en-US" sz="2800" dirty="0" smtClean="0"/>
              <a:t>Electric current can create a magnetic field.</a:t>
            </a:r>
          </a:p>
          <a:p>
            <a:pPr eaLnBrk="1" hangingPunct="1"/>
            <a:r>
              <a:rPr lang="en-US" sz="2800" dirty="0" smtClean="0"/>
              <a:t>Can a moving magnet create an electric field?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17" y="1183141"/>
            <a:ext cx="2634979" cy="2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www.energyquest.ca.gov/story/images/chap03_electric_mot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33361" y="2539886"/>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0092" y="6640176"/>
            <a:ext cx="3834704" cy="246221"/>
          </a:xfrm>
          <a:prstGeom prst="rect">
            <a:avLst/>
          </a:prstGeom>
          <a:noFill/>
        </p:spPr>
        <p:txBody>
          <a:bodyPr wrap="none" rtlCol="0">
            <a:spAutoFit/>
          </a:bodyPr>
          <a:lstStyle/>
          <a:p>
            <a:r>
              <a:rPr lang="en-CA" sz="1000" dirty="0"/>
              <a:t>Image from </a:t>
            </a:r>
            <a:r>
              <a:rPr lang="en-CA" sz="1000" dirty="0">
                <a:hlinkClick r:id="rId4"/>
              </a:rPr>
              <a:t>http://</a:t>
            </a:r>
            <a:r>
              <a:rPr lang="en-CA" sz="1000" dirty="0" smtClean="0">
                <a:hlinkClick r:id="rId4"/>
              </a:rPr>
              <a:t>www.energyquest.ca.gov/story/chapter04.html</a:t>
            </a:r>
            <a:r>
              <a:rPr lang="en-CA" sz="1000" dirty="0" smtClean="0"/>
              <a:t> </a:t>
            </a:r>
            <a:endParaRPr lang="en-CA" sz="1000" dirty="0"/>
          </a:p>
        </p:txBody>
      </p:sp>
    </p:spTree>
    <p:extLst>
      <p:ext uri="{BB962C8B-B14F-4D97-AF65-F5344CB8AC3E}">
        <p14:creationId xmlns:p14="http://schemas.microsoft.com/office/powerpoint/2010/main" val="405450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0" y="1126671"/>
            <a:ext cx="9144000" cy="1009650"/>
          </a:xfrm>
        </p:spPr>
        <p:txBody>
          <a:bodyPr/>
          <a:lstStyle/>
          <a:p>
            <a:pPr eaLnBrk="1" hangingPunct="1"/>
            <a:r>
              <a:rPr lang="en-US" dirty="0" smtClean="0"/>
              <a:t>The Electric Force</a:t>
            </a:r>
          </a:p>
        </p:txBody>
      </p:sp>
      <p:sp>
        <p:nvSpPr>
          <p:cNvPr id="222211" name="Rectangle 3"/>
          <p:cNvSpPr>
            <a:spLocks noGrp="1" noChangeArrowheads="1"/>
          </p:cNvSpPr>
          <p:nvPr>
            <p:ph type="body" idx="4294967295"/>
          </p:nvPr>
        </p:nvSpPr>
        <p:spPr>
          <a:xfrm>
            <a:off x="238125" y="3207585"/>
            <a:ext cx="8524875" cy="2344130"/>
          </a:xfrm>
        </p:spPr>
        <p:txBody>
          <a:bodyPr/>
          <a:lstStyle/>
          <a:p>
            <a:r>
              <a:rPr lang="en-US" sz="2800" dirty="0" smtClean="0"/>
              <a:t>Any two charged particles exert an electric force upon each other, as determined by Coulomb’s Law.</a:t>
            </a:r>
          </a:p>
          <a:p>
            <a:r>
              <a:rPr lang="en-US" sz="2800" dirty="0" smtClean="0"/>
              <a:t>This is true whether or not they are stationary or moving.</a:t>
            </a:r>
          </a:p>
        </p:txBody>
      </p:sp>
      <mc:AlternateContent xmlns:mc="http://schemas.openxmlformats.org/markup-compatibility/2006" xmlns:a14="http://schemas.microsoft.com/office/drawing/2010/main">
        <mc:Choice Requires="a14">
          <p:sp>
            <p:nvSpPr>
              <p:cNvPr id="4" name="TextBox 3"/>
              <p:cNvSpPr txBox="1"/>
              <p:nvPr/>
            </p:nvSpPr>
            <p:spPr>
              <a:xfrm>
                <a:off x="3176319" y="2452359"/>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176319" y="2452359"/>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00419" y="2452359"/>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500419" y="2452359"/>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6" name="Oval 5"/>
          <p:cNvSpPr/>
          <p:nvPr/>
        </p:nvSpPr>
        <p:spPr>
          <a:xfrm>
            <a:off x="3674835" y="2583164"/>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5237619" y="2593299"/>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a:off x="3806235" y="2452359"/>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346685" y="2371054"/>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346685" y="2371054"/>
                <a:ext cx="503856" cy="523220"/>
              </a:xfrm>
              <a:prstGeom prst="rect">
                <a:avLst/>
              </a:prstGeom>
              <a:blipFill rotWithShape="1">
                <a:blip r:embed="rId5"/>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0344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0" y="0"/>
            <a:ext cx="9144000" cy="1009650"/>
          </a:xfrm>
        </p:spPr>
        <p:txBody>
          <a:bodyPr/>
          <a:lstStyle/>
          <a:p>
            <a:pPr eaLnBrk="1" hangingPunct="1"/>
            <a:r>
              <a:rPr lang="en-US" dirty="0" smtClean="0"/>
              <a:t>The Magnetic Force</a:t>
            </a:r>
          </a:p>
        </p:txBody>
      </p:sp>
      <p:sp>
        <p:nvSpPr>
          <p:cNvPr id="222211" name="Rectangle 3"/>
          <p:cNvSpPr>
            <a:spLocks noGrp="1" noChangeArrowheads="1"/>
          </p:cNvSpPr>
          <p:nvPr>
            <p:ph type="body" idx="4294967295"/>
          </p:nvPr>
        </p:nvSpPr>
        <p:spPr>
          <a:xfrm>
            <a:off x="325189" y="3681114"/>
            <a:ext cx="8524875" cy="2344130"/>
          </a:xfrm>
        </p:spPr>
        <p:txBody>
          <a:bodyPr/>
          <a:lstStyle/>
          <a:p>
            <a:r>
              <a:rPr lang="en-US" sz="2800" dirty="0" smtClean="0"/>
              <a:t>If two charged particles are moving, they can exert a magnetic force on each other, in addition to the electric force. </a:t>
            </a:r>
          </a:p>
          <a:p>
            <a:r>
              <a:rPr lang="en-US" sz="2800" dirty="0" smtClean="0"/>
              <a:t>A Magnetic field is created by a </a:t>
            </a:r>
            <a:r>
              <a:rPr lang="en-US" sz="2800" i="1" dirty="0" smtClean="0"/>
              <a:t>moving</a:t>
            </a:r>
            <a:r>
              <a:rPr lang="en-US" sz="2800" dirty="0" smtClean="0"/>
              <a:t> charged particle.</a:t>
            </a:r>
          </a:p>
        </p:txBody>
      </p:sp>
      <mc:AlternateContent xmlns:mc="http://schemas.openxmlformats.org/markup-compatibility/2006" xmlns:a14="http://schemas.microsoft.com/office/drawing/2010/main">
        <mc:Choice Requires="a14">
          <p:sp>
            <p:nvSpPr>
              <p:cNvPr id="4" name="TextBox 3"/>
              <p:cNvSpPr txBox="1"/>
              <p:nvPr/>
            </p:nvSpPr>
            <p:spPr>
              <a:xfrm>
                <a:off x="2261919" y="1515442"/>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261919" y="1515442"/>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00419" y="1325688"/>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500419" y="1325688"/>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6" name="Oval 5"/>
          <p:cNvSpPr/>
          <p:nvPr/>
        </p:nvSpPr>
        <p:spPr>
          <a:xfrm>
            <a:off x="2760435" y="1646247"/>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5237619" y="1466628"/>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Arrow Connector 2"/>
          <p:cNvCxnSpPr/>
          <p:nvPr/>
        </p:nvCxnSpPr>
        <p:spPr>
          <a:xfrm>
            <a:off x="5369019" y="1848908"/>
            <a:ext cx="0" cy="975935"/>
          </a:xfrm>
          <a:prstGeom prst="straightConnector1">
            <a:avLst/>
          </a:prstGeom>
          <a:ln w="57150">
            <a:solidFill>
              <a:srgbClr val="067C0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369019" y="2044487"/>
                <a:ext cx="70750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𝑣</m:t>
                              </m:r>
                            </m:e>
                          </m:acc>
                        </m:e>
                        <m:sub>
                          <m:r>
                            <a:rPr lang="en-CA" sz="3200" b="0" i="1" smtClean="0">
                              <a:latin typeface="Cambria Math"/>
                            </a:rPr>
                            <m:t>2</m:t>
                          </m:r>
                        </m:sub>
                      </m:sSub>
                    </m:oMath>
                  </m:oMathPara>
                </a14:m>
                <a:endParaRPr lang="en-CA"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5369019" y="2044487"/>
                <a:ext cx="707501" cy="584775"/>
              </a:xfrm>
              <a:prstGeom prst="rect">
                <a:avLst/>
              </a:prstGeom>
              <a:blipFill rotWithShape="1">
                <a:blip r:embed="rId5"/>
                <a:stretch>
                  <a:fillRect/>
                </a:stretch>
              </a:blipFill>
            </p:spPr>
            <p:txBody>
              <a:bodyPr/>
              <a:lstStyle/>
              <a:p>
                <a:r>
                  <a:rPr lang="en-CA">
                    <a:noFill/>
                  </a:rPr>
                  <a:t> </a:t>
                </a:r>
              </a:p>
            </p:txBody>
          </p:sp>
        </mc:Fallback>
      </mc:AlternateContent>
      <p:cxnSp>
        <p:nvCxnSpPr>
          <p:cNvPr id="13" name="Straight Arrow Connector 12"/>
          <p:cNvCxnSpPr/>
          <p:nvPr/>
        </p:nvCxnSpPr>
        <p:spPr>
          <a:xfrm flipV="1">
            <a:off x="2891835" y="799927"/>
            <a:ext cx="0" cy="781004"/>
          </a:xfrm>
          <a:prstGeom prst="straightConnector1">
            <a:avLst/>
          </a:prstGeom>
          <a:ln w="57150">
            <a:solidFill>
              <a:srgbClr val="067C0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891835" y="930667"/>
                <a:ext cx="69801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𝑣</m:t>
                              </m:r>
                            </m:e>
                          </m:acc>
                        </m:e>
                        <m:sub>
                          <m:r>
                            <a:rPr lang="en-CA" sz="3200" b="0" i="1" smtClean="0">
                              <a:latin typeface="Cambria Math"/>
                            </a:rPr>
                            <m:t>1</m:t>
                          </m:r>
                        </m:sub>
                      </m:sSub>
                    </m:oMath>
                  </m:oMathPara>
                </a14:m>
                <a:endParaRPr lang="en-CA"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891835" y="930667"/>
                <a:ext cx="698012" cy="584775"/>
              </a:xfrm>
              <a:prstGeom prst="rect">
                <a:avLst/>
              </a:prstGeom>
              <a:blipFill rotWithShape="1">
                <a:blip r:embed="rId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5791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0" y="0"/>
            <a:ext cx="9144000" cy="1009650"/>
          </a:xfrm>
        </p:spPr>
        <p:txBody>
          <a:bodyPr/>
          <a:lstStyle/>
          <a:p>
            <a:pPr eaLnBrk="1" hangingPunct="1"/>
            <a:r>
              <a:rPr lang="en-US" dirty="0" smtClean="0"/>
              <a:t>The Magnetic Force</a:t>
            </a:r>
          </a:p>
        </p:txBody>
      </p:sp>
      <p:sp>
        <p:nvSpPr>
          <p:cNvPr id="222211" name="Rectangle 3"/>
          <p:cNvSpPr>
            <a:spLocks noGrp="1" noChangeArrowheads="1"/>
          </p:cNvSpPr>
          <p:nvPr>
            <p:ph type="body" idx="4294967295"/>
          </p:nvPr>
        </p:nvSpPr>
        <p:spPr>
          <a:xfrm>
            <a:off x="325189" y="4523014"/>
            <a:ext cx="8524875" cy="1502230"/>
          </a:xfrm>
        </p:spPr>
        <p:txBody>
          <a:bodyPr/>
          <a:lstStyle/>
          <a:p>
            <a:r>
              <a:rPr lang="en-US" sz="2800" dirty="0" smtClean="0"/>
              <a:t>This is the magnetic field surrounding a current loop.</a:t>
            </a:r>
          </a:p>
          <a:p>
            <a:r>
              <a:rPr lang="en-US" sz="2800" dirty="0" smtClean="0"/>
              <a:t>Electric charge is moving in a tiny circular path, perpendicular to the screen.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597" y="1009650"/>
            <a:ext cx="3535600" cy="351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46622"/>
            <a:ext cx="8229600" cy="749490"/>
          </a:xfrm>
        </p:spPr>
        <p:txBody>
          <a:bodyPr/>
          <a:lstStyle/>
          <a:p>
            <a:r>
              <a:rPr lang="en-US" dirty="0" smtClean="0"/>
              <a:t>Permanent Magnets</a:t>
            </a:r>
          </a:p>
        </p:txBody>
      </p:sp>
      <p:sp>
        <p:nvSpPr>
          <p:cNvPr id="199683" name="Rectangle 3"/>
          <p:cNvSpPr>
            <a:spLocks noGrp="1" noChangeArrowheads="1"/>
          </p:cNvSpPr>
          <p:nvPr>
            <p:ph type="body" idx="1"/>
          </p:nvPr>
        </p:nvSpPr>
        <p:spPr>
          <a:xfrm>
            <a:off x="457200" y="1088136"/>
            <a:ext cx="8229600" cy="4525963"/>
          </a:xfrm>
        </p:spPr>
        <p:txBody>
          <a:bodyPr/>
          <a:lstStyle/>
          <a:p>
            <a:r>
              <a:rPr lang="en-US" dirty="0" smtClean="0"/>
              <a:t>Every permanent magnet contains billions of tiny current loops which gives rise to the magnetic force.</a:t>
            </a:r>
          </a:p>
          <a:p>
            <a:r>
              <a:rPr lang="en-US" dirty="0" smtClean="0"/>
              <a:t>We call one end of a permanent magnet “N” or North, and the other end of a permanent magnet “S” or South</a:t>
            </a:r>
          </a:p>
          <a:p>
            <a:r>
              <a:rPr lang="en-US" dirty="0" smtClean="0"/>
              <a:t>The N and S are called </a:t>
            </a:r>
            <a:r>
              <a:rPr lang="en-US" b="1" dirty="0" smtClean="0"/>
              <a:t>magnetic poles </a:t>
            </a:r>
            <a:r>
              <a:rPr lang="en-US" dirty="0" smtClean="0"/>
              <a:t>– every magnet has both</a:t>
            </a:r>
          </a:p>
        </p:txBody>
      </p:sp>
      <p:sp>
        <p:nvSpPr>
          <p:cNvPr id="2" name="Rectangle 1"/>
          <p:cNvSpPr/>
          <p:nvPr/>
        </p:nvSpPr>
        <p:spPr>
          <a:xfrm>
            <a:off x="2999232" y="5486400"/>
            <a:ext cx="329184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999232" y="5412575"/>
            <a:ext cx="591829" cy="769441"/>
          </a:xfrm>
          <a:prstGeom prst="rect">
            <a:avLst/>
          </a:prstGeom>
          <a:noFill/>
        </p:spPr>
        <p:txBody>
          <a:bodyPr wrap="none" rtlCol="0">
            <a:spAutoFit/>
          </a:bodyPr>
          <a:lstStyle/>
          <a:p>
            <a:r>
              <a:rPr lang="en-CA" sz="4400" dirty="0" smtClean="0"/>
              <a:t>N</a:t>
            </a:r>
            <a:endParaRPr lang="en-CA" sz="4400" dirty="0"/>
          </a:p>
        </p:txBody>
      </p:sp>
      <p:sp>
        <p:nvSpPr>
          <p:cNvPr id="6" name="TextBox 5"/>
          <p:cNvSpPr txBox="1"/>
          <p:nvPr/>
        </p:nvSpPr>
        <p:spPr>
          <a:xfrm>
            <a:off x="5766816" y="5412575"/>
            <a:ext cx="561372" cy="769441"/>
          </a:xfrm>
          <a:prstGeom prst="rect">
            <a:avLst/>
          </a:prstGeom>
          <a:noFill/>
        </p:spPr>
        <p:txBody>
          <a:bodyPr wrap="none" rtlCol="0">
            <a:spAutoFit/>
          </a:bodyPr>
          <a:lstStyle/>
          <a:p>
            <a:r>
              <a:rPr lang="en-CA" sz="4400" dirty="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46622"/>
            <a:ext cx="8229600" cy="749490"/>
          </a:xfrm>
        </p:spPr>
        <p:txBody>
          <a:bodyPr/>
          <a:lstStyle/>
          <a:p>
            <a:r>
              <a:rPr lang="en-US" dirty="0" smtClean="0"/>
              <a:t>The Magnetic Force</a:t>
            </a:r>
          </a:p>
        </p:txBody>
      </p:sp>
      <p:sp>
        <p:nvSpPr>
          <p:cNvPr id="199683" name="Rectangle 3"/>
          <p:cNvSpPr>
            <a:spLocks noGrp="1" noChangeArrowheads="1"/>
          </p:cNvSpPr>
          <p:nvPr>
            <p:ph type="body" idx="1"/>
          </p:nvPr>
        </p:nvSpPr>
        <p:spPr>
          <a:xfrm>
            <a:off x="347472" y="923544"/>
            <a:ext cx="8229600" cy="813816"/>
          </a:xfrm>
        </p:spPr>
        <p:txBody>
          <a:bodyPr/>
          <a:lstStyle/>
          <a:p>
            <a:r>
              <a:rPr lang="en-US" dirty="0" smtClean="0"/>
              <a:t>Opposite poles attract, like poles repel.</a:t>
            </a:r>
          </a:p>
        </p:txBody>
      </p:sp>
      <p:grpSp>
        <p:nvGrpSpPr>
          <p:cNvPr id="25" name="Group 24"/>
          <p:cNvGrpSpPr/>
          <p:nvPr/>
        </p:nvGrpSpPr>
        <p:grpSpPr>
          <a:xfrm>
            <a:off x="1502652" y="1663534"/>
            <a:ext cx="6224556" cy="770113"/>
            <a:chOff x="1502652" y="1663534"/>
            <a:chExt cx="6224556" cy="770113"/>
          </a:xfrm>
        </p:grpSpPr>
        <p:sp>
          <p:nvSpPr>
            <p:cNvPr id="2" name="Rectangle 1"/>
            <p:cNvSpPr/>
            <p:nvPr/>
          </p:nvSpPr>
          <p:spPr>
            <a:xfrm>
              <a:off x="1502652" y="1737360"/>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1502652" y="1663535"/>
              <a:ext cx="591829" cy="769441"/>
            </a:xfrm>
            <a:prstGeom prst="rect">
              <a:avLst/>
            </a:prstGeom>
            <a:noFill/>
          </p:spPr>
          <p:txBody>
            <a:bodyPr wrap="none" rtlCol="0">
              <a:spAutoFit/>
            </a:bodyPr>
            <a:lstStyle/>
            <a:p>
              <a:r>
                <a:rPr lang="en-CA" sz="4400" dirty="0" smtClean="0"/>
                <a:t>N</a:t>
              </a:r>
              <a:endParaRPr lang="en-CA" sz="4400" dirty="0"/>
            </a:p>
          </p:txBody>
        </p:sp>
        <p:sp>
          <p:nvSpPr>
            <p:cNvPr id="6" name="TextBox 5"/>
            <p:cNvSpPr txBox="1"/>
            <p:nvPr/>
          </p:nvSpPr>
          <p:spPr>
            <a:xfrm>
              <a:off x="3319260" y="1663534"/>
              <a:ext cx="561372" cy="769441"/>
            </a:xfrm>
            <a:prstGeom prst="rect">
              <a:avLst/>
            </a:prstGeom>
            <a:noFill/>
          </p:spPr>
          <p:txBody>
            <a:bodyPr wrap="none" rtlCol="0">
              <a:spAutoFit/>
            </a:bodyPr>
            <a:lstStyle/>
            <a:p>
              <a:r>
                <a:rPr lang="en-CA" sz="4400" dirty="0"/>
                <a:t>S</a:t>
              </a:r>
            </a:p>
          </p:txBody>
        </p:sp>
        <p:sp>
          <p:nvSpPr>
            <p:cNvPr id="8" name="Rectangle 7"/>
            <p:cNvSpPr/>
            <p:nvPr/>
          </p:nvSpPr>
          <p:spPr>
            <a:xfrm>
              <a:off x="5349228" y="1738031"/>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349228" y="1664206"/>
              <a:ext cx="591829" cy="769441"/>
            </a:xfrm>
            <a:prstGeom prst="rect">
              <a:avLst/>
            </a:prstGeom>
            <a:noFill/>
          </p:spPr>
          <p:txBody>
            <a:bodyPr wrap="none" rtlCol="0">
              <a:spAutoFit/>
            </a:bodyPr>
            <a:lstStyle/>
            <a:p>
              <a:r>
                <a:rPr lang="en-CA" sz="4400" dirty="0" smtClean="0"/>
                <a:t>N</a:t>
              </a:r>
              <a:endParaRPr lang="en-CA" sz="4400" dirty="0"/>
            </a:p>
          </p:txBody>
        </p:sp>
        <p:sp>
          <p:nvSpPr>
            <p:cNvPr id="10" name="TextBox 9"/>
            <p:cNvSpPr txBox="1"/>
            <p:nvPr/>
          </p:nvSpPr>
          <p:spPr>
            <a:xfrm>
              <a:off x="7165836" y="1664205"/>
              <a:ext cx="561372" cy="769441"/>
            </a:xfrm>
            <a:prstGeom prst="rect">
              <a:avLst/>
            </a:prstGeom>
            <a:noFill/>
          </p:spPr>
          <p:txBody>
            <a:bodyPr wrap="none" rtlCol="0">
              <a:spAutoFit/>
            </a:bodyPr>
            <a:lstStyle/>
            <a:p>
              <a:r>
                <a:rPr lang="en-CA" sz="4400" dirty="0"/>
                <a:t>S</a:t>
              </a:r>
            </a:p>
          </p:txBody>
        </p:sp>
      </p:grpSp>
      <p:grpSp>
        <p:nvGrpSpPr>
          <p:cNvPr id="199680" name="Group 199679"/>
          <p:cNvGrpSpPr/>
          <p:nvPr/>
        </p:nvGrpSpPr>
        <p:grpSpPr>
          <a:xfrm>
            <a:off x="1795260" y="3425278"/>
            <a:ext cx="5560069" cy="776879"/>
            <a:chOff x="1795260" y="3425278"/>
            <a:chExt cx="5560069" cy="776879"/>
          </a:xfrm>
        </p:grpSpPr>
        <p:sp>
          <p:nvSpPr>
            <p:cNvPr id="11" name="Rectangle 10"/>
            <p:cNvSpPr/>
            <p:nvPr/>
          </p:nvSpPr>
          <p:spPr>
            <a:xfrm>
              <a:off x="1795260" y="3499104"/>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795260" y="3425279"/>
              <a:ext cx="591829" cy="769441"/>
            </a:xfrm>
            <a:prstGeom prst="rect">
              <a:avLst/>
            </a:prstGeom>
            <a:noFill/>
          </p:spPr>
          <p:txBody>
            <a:bodyPr wrap="none" rtlCol="0">
              <a:spAutoFit/>
            </a:bodyPr>
            <a:lstStyle/>
            <a:p>
              <a:r>
                <a:rPr lang="en-CA" sz="4400" dirty="0" smtClean="0"/>
                <a:t>N</a:t>
              </a:r>
              <a:endParaRPr lang="en-CA" sz="4400" dirty="0"/>
            </a:p>
          </p:txBody>
        </p:sp>
        <p:sp>
          <p:nvSpPr>
            <p:cNvPr id="13" name="TextBox 12"/>
            <p:cNvSpPr txBox="1"/>
            <p:nvPr/>
          </p:nvSpPr>
          <p:spPr>
            <a:xfrm>
              <a:off x="3611868" y="3425278"/>
              <a:ext cx="561372" cy="769441"/>
            </a:xfrm>
            <a:prstGeom prst="rect">
              <a:avLst/>
            </a:prstGeom>
            <a:noFill/>
          </p:spPr>
          <p:txBody>
            <a:bodyPr wrap="none" rtlCol="0">
              <a:spAutoFit/>
            </a:bodyPr>
            <a:lstStyle/>
            <a:p>
              <a:r>
                <a:rPr lang="en-CA" sz="4400" dirty="0"/>
                <a:t>S</a:t>
              </a:r>
            </a:p>
          </p:txBody>
        </p:sp>
        <p:sp>
          <p:nvSpPr>
            <p:cNvPr id="14" name="Rectangle 13"/>
            <p:cNvSpPr/>
            <p:nvPr/>
          </p:nvSpPr>
          <p:spPr>
            <a:xfrm>
              <a:off x="4946892" y="3499775"/>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6763500" y="3425950"/>
              <a:ext cx="591829" cy="769441"/>
            </a:xfrm>
            <a:prstGeom prst="rect">
              <a:avLst/>
            </a:prstGeom>
            <a:noFill/>
          </p:spPr>
          <p:txBody>
            <a:bodyPr wrap="none" rtlCol="0">
              <a:spAutoFit/>
            </a:bodyPr>
            <a:lstStyle/>
            <a:p>
              <a:r>
                <a:rPr lang="en-CA" sz="4400" dirty="0" smtClean="0"/>
                <a:t>N</a:t>
              </a:r>
              <a:endParaRPr lang="en-CA" sz="4400" dirty="0"/>
            </a:p>
          </p:txBody>
        </p:sp>
        <p:sp>
          <p:nvSpPr>
            <p:cNvPr id="16" name="TextBox 15"/>
            <p:cNvSpPr txBox="1"/>
            <p:nvPr/>
          </p:nvSpPr>
          <p:spPr>
            <a:xfrm>
              <a:off x="4944595" y="3432716"/>
              <a:ext cx="561372" cy="769441"/>
            </a:xfrm>
            <a:prstGeom prst="rect">
              <a:avLst/>
            </a:prstGeom>
            <a:noFill/>
          </p:spPr>
          <p:txBody>
            <a:bodyPr wrap="none" rtlCol="0">
              <a:spAutoFit/>
            </a:bodyPr>
            <a:lstStyle/>
            <a:p>
              <a:r>
                <a:rPr lang="en-CA" sz="4400" dirty="0"/>
                <a:t>S</a:t>
              </a:r>
            </a:p>
          </p:txBody>
        </p:sp>
      </p:grpSp>
      <p:grpSp>
        <p:nvGrpSpPr>
          <p:cNvPr id="199684" name="Group 199683"/>
          <p:cNvGrpSpPr/>
          <p:nvPr/>
        </p:nvGrpSpPr>
        <p:grpSpPr>
          <a:xfrm>
            <a:off x="1795260" y="5296751"/>
            <a:ext cx="5529612" cy="782975"/>
            <a:chOff x="1795260" y="5296751"/>
            <a:chExt cx="5529612" cy="782975"/>
          </a:xfrm>
        </p:grpSpPr>
        <p:sp>
          <p:nvSpPr>
            <p:cNvPr id="17" name="Rectangle 16"/>
            <p:cNvSpPr/>
            <p:nvPr/>
          </p:nvSpPr>
          <p:spPr>
            <a:xfrm>
              <a:off x="1795260" y="5370576"/>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3584717" y="5310285"/>
              <a:ext cx="591829" cy="769441"/>
            </a:xfrm>
            <a:prstGeom prst="rect">
              <a:avLst/>
            </a:prstGeom>
            <a:noFill/>
          </p:spPr>
          <p:txBody>
            <a:bodyPr wrap="none" rtlCol="0">
              <a:spAutoFit/>
            </a:bodyPr>
            <a:lstStyle/>
            <a:p>
              <a:r>
                <a:rPr lang="en-CA" sz="4400" dirty="0" smtClean="0"/>
                <a:t>N</a:t>
              </a:r>
              <a:endParaRPr lang="en-CA" sz="4400" dirty="0"/>
            </a:p>
          </p:txBody>
        </p:sp>
        <p:sp>
          <p:nvSpPr>
            <p:cNvPr id="19" name="TextBox 18"/>
            <p:cNvSpPr txBox="1"/>
            <p:nvPr/>
          </p:nvSpPr>
          <p:spPr>
            <a:xfrm>
              <a:off x="1795260" y="5296751"/>
              <a:ext cx="561372" cy="769441"/>
            </a:xfrm>
            <a:prstGeom prst="rect">
              <a:avLst/>
            </a:prstGeom>
            <a:noFill/>
          </p:spPr>
          <p:txBody>
            <a:bodyPr wrap="none" rtlCol="0">
              <a:spAutoFit/>
            </a:bodyPr>
            <a:lstStyle/>
            <a:p>
              <a:r>
                <a:rPr lang="en-CA" sz="4400" dirty="0"/>
                <a:t>S</a:t>
              </a:r>
            </a:p>
          </p:txBody>
        </p:sp>
        <p:sp>
          <p:nvSpPr>
            <p:cNvPr id="20" name="Rectangle 19"/>
            <p:cNvSpPr/>
            <p:nvPr/>
          </p:nvSpPr>
          <p:spPr>
            <a:xfrm>
              <a:off x="4946892" y="5371247"/>
              <a:ext cx="2377980" cy="621792"/>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4946892" y="5297422"/>
              <a:ext cx="591829" cy="769441"/>
            </a:xfrm>
            <a:prstGeom prst="rect">
              <a:avLst/>
            </a:prstGeom>
            <a:noFill/>
          </p:spPr>
          <p:txBody>
            <a:bodyPr wrap="none" rtlCol="0">
              <a:spAutoFit/>
            </a:bodyPr>
            <a:lstStyle/>
            <a:p>
              <a:r>
                <a:rPr lang="en-CA" sz="4400" dirty="0" smtClean="0"/>
                <a:t>N</a:t>
              </a:r>
              <a:endParaRPr lang="en-CA" sz="4400" dirty="0"/>
            </a:p>
          </p:txBody>
        </p:sp>
        <p:sp>
          <p:nvSpPr>
            <p:cNvPr id="22" name="TextBox 21"/>
            <p:cNvSpPr txBox="1"/>
            <p:nvPr/>
          </p:nvSpPr>
          <p:spPr>
            <a:xfrm>
              <a:off x="6763500" y="5297421"/>
              <a:ext cx="561372" cy="769441"/>
            </a:xfrm>
            <a:prstGeom prst="rect">
              <a:avLst/>
            </a:prstGeom>
            <a:noFill/>
          </p:spPr>
          <p:txBody>
            <a:bodyPr wrap="none" rtlCol="0">
              <a:spAutoFit/>
            </a:bodyPr>
            <a:lstStyle/>
            <a:p>
              <a:r>
                <a:rPr lang="en-CA" sz="4400" dirty="0"/>
                <a:t>S</a:t>
              </a:r>
            </a:p>
          </p:txBody>
        </p:sp>
      </p:grpSp>
      <p:grpSp>
        <p:nvGrpSpPr>
          <p:cNvPr id="26" name="Group 25"/>
          <p:cNvGrpSpPr/>
          <p:nvPr/>
        </p:nvGrpSpPr>
        <p:grpSpPr>
          <a:xfrm>
            <a:off x="3599946" y="2048927"/>
            <a:ext cx="2023602" cy="0"/>
            <a:chOff x="3599946" y="2048927"/>
            <a:chExt cx="2023602" cy="0"/>
          </a:xfrm>
        </p:grpSpPr>
        <p:cxnSp>
          <p:nvCxnSpPr>
            <p:cNvPr id="5" name="Straight Arrow Connector 4"/>
            <p:cNvCxnSpPr/>
            <p:nvPr/>
          </p:nvCxnSpPr>
          <p:spPr>
            <a:xfrm>
              <a:off x="3599946" y="2048927"/>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4761222" y="2048927"/>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9681" name="Group 199680"/>
          <p:cNvGrpSpPr/>
          <p:nvPr/>
        </p:nvGrpSpPr>
        <p:grpSpPr>
          <a:xfrm>
            <a:off x="3030228" y="3809998"/>
            <a:ext cx="3057379" cy="0"/>
            <a:chOff x="3030228" y="3809998"/>
            <a:chExt cx="3057379" cy="0"/>
          </a:xfrm>
        </p:grpSpPr>
        <p:cxnSp>
          <p:nvCxnSpPr>
            <p:cNvPr id="28" name="Straight Arrow Connector 27"/>
            <p:cNvCxnSpPr/>
            <p:nvPr/>
          </p:nvCxnSpPr>
          <p:spPr>
            <a:xfrm rot="10800000">
              <a:off x="3030228" y="3809998"/>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25281" y="3809998"/>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9685" name="Group 199684"/>
          <p:cNvGrpSpPr/>
          <p:nvPr/>
        </p:nvGrpSpPr>
        <p:grpSpPr>
          <a:xfrm>
            <a:off x="3018305" y="5681471"/>
            <a:ext cx="3057379" cy="0"/>
            <a:chOff x="3018305" y="5681471"/>
            <a:chExt cx="3057379" cy="0"/>
          </a:xfrm>
        </p:grpSpPr>
        <p:cxnSp>
          <p:nvCxnSpPr>
            <p:cNvPr id="30" name="Straight Arrow Connector 29"/>
            <p:cNvCxnSpPr/>
            <p:nvPr/>
          </p:nvCxnSpPr>
          <p:spPr>
            <a:xfrm rot="10800000">
              <a:off x="3018305" y="5681471"/>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13358" y="5681471"/>
              <a:ext cx="86232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7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9188</TotalTime>
  <Words>1310</Words>
  <Application>Microsoft Office PowerPoint</Application>
  <PresentationFormat>On-screen Show (4:3)</PresentationFormat>
  <Paragraphs>264</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Note on Posted Slides</vt:lpstr>
      <vt:lpstr>PHY205H1S  Physics of Everyday Life Class 18: Magnetism</vt:lpstr>
      <vt:lpstr>Magnetism</vt:lpstr>
      <vt:lpstr>Magnetism</vt:lpstr>
      <vt:lpstr>The Electric Force</vt:lpstr>
      <vt:lpstr>The Magnetic Force</vt:lpstr>
      <vt:lpstr>The Magnetic Force</vt:lpstr>
      <vt:lpstr>Permanent Magnets</vt:lpstr>
      <vt:lpstr>The Magnetic Force</vt:lpstr>
      <vt:lpstr>A weak and strong magnet repel each other. The greater repelling force is experienced by the</vt:lpstr>
      <vt:lpstr>Magnetic Poles</vt:lpstr>
      <vt:lpstr>Permanent Magnets</vt:lpstr>
      <vt:lpstr>Compass</vt:lpstr>
      <vt:lpstr>PowerPoint Presentation</vt:lpstr>
      <vt:lpstr>PowerPoint Presentation</vt:lpstr>
      <vt:lpstr>Compass</vt:lpstr>
      <vt:lpstr>Magnetic Fields</vt:lpstr>
      <vt:lpstr>Compass</vt:lpstr>
      <vt:lpstr>Earth’s Magnetic Field</vt:lpstr>
      <vt:lpstr>We know that the magnetic field of the earth is produced by electric currents in the molten core. The magnetic field of the earth can be modeled as if the earth contains a big bar-magnet. Knowing the direction compasses point, which way is this internal bar-magnet oriented?</vt:lpstr>
      <vt:lpstr>PowerPoint Presentation</vt:lpstr>
      <vt:lpstr>Magnetic Fields</vt:lpstr>
      <vt:lpstr>A source of magnetism is</vt:lpstr>
      <vt:lpstr>Ferromagnetism (Iron)</vt:lpstr>
      <vt:lpstr>Ferromagnetism (Iron)</vt:lpstr>
      <vt:lpstr>Magnetic Domains</vt:lpstr>
      <vt:lpstr>Permanent Magnets</vt:lpstr>
      <vt:lpstr>Magnetic Domains</vt:lpstr>
      <vt:lpstr>Connection between electricity and magnetism</vt:lpstr>
      <vt:lpstr>PowerPoint Presentation</vt:lpstr>
      <vt:lpstr>Electromagnets</vt:lpstr>
      <vt:lpstr>Electromagnets</vt:lpstr>
      <vt:lpstr>Magnetic Forces on Moving Charges</vt:lpstr>
      <vt:lpstr>PowerPoint Presentation</vt:lpstr>
      <vt:lpstr>The magnetic force on a moving charged particle can change the particle’s</vt:lpstr>
      <vt:lpstr>PowerPoint Presentation</vt:lpstr>
      <vt:lpstr>PowerPoint Presentation</vt:lpstr>
      <vt:lpstr>Earth’s Magnetic Field</vt:lpstr>
      <vt:lpstr>PowerPoint Presentation</vt:lpstr>
      <vt:lpstr>Before class on Monday</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474</cp:revision>
  <cp:lastPrinted>2013-03-20T16:22:30Z</cp:lastPrinted>
  <dcterms:created xsi:type="dcterms:W3CDTF">2006-04-27T22:35:13Z</dcterms:created>
  <dcterms:modified xsi:type="dcterms:W3CDTF">2013-03-21T16:44:14Z</dcterms:modified>
</cp:coreProperties>
</file>