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09" r:id="rId2"/>
    <p:sldId id="456" r:id="rId3"/>
    <p:sldId id="510" r:id="rId4"/>
    <p:sldId id="477" r:id="rId5"/>
    <p:sldId id="462" r:id="rId6"/>
    <p:sldId id="463" r:id="rId7"/>
    <p:sldId id="428" r:id="rId8"/>
    <p:sldId id="430" r:id="rId9"/>
    <p:sldId id="511" r:id="rId10"/>
    <p:sldId id="478" r:id="rId11"/>
    <p:sldId id="433" r:id="rId12"/>
    <p:sldId id="465" r:id="rId13"/>
    <p:sldId id="439" r:id="rId14"/>
    <p:sldId id="440" r:id="rId15"/>
    <p:sldId id="514" r:id="rId16"/>
    <p:sldId id="481" r:id="rId17"/>
    <p:sldId id="486" r:id="rId18"/>
    <p:sldId id="488" r:id="rId19"/>
    <p:sldId id="512" r:id="rId20"/>
    <p:sldId id="513" r:id="rId21"/>
    <p:sldId id="434" r:id="rId22"/>
    <p:sldId id="442" r:id="rId23"/>
    <p:sldId id="444" r:id="rId24"/>
    <p:sldId id="445" r:id="rId25"/>
    <p:sldId id="504" r:id="rId26"/>
    <p:sldId id="446" r:id="rId27"/>
    <p:sldId id="490" r:id="rId28"/>
    <p:sldId id="447" r:id="rId29"/>
    <p:sldId id="506" r:id="rId30"/>
    <p:sldId id="507" r:id="rId31"/>
    <p:sldId id="508" r:id="rId32"/>
    <p:sldId id="515" r:id="rId33"/>
    <p:sldId id="467" r:id="rId34"/>
    <p:sldId id="469" r:id="rId35"/>
    <p:sldId id="470" r:id="rId36"/>
    <p:sldId id="493" r:id="rId37"/>
    <p:sldId id="494" r:id="rId38"/>
    <p:sldId id="471" r:id="rId39"/>
    <p:sldId id="496" r:id="rId40"/>
    <p:sldId id="498" r:id="rId41"/>
    <p:sldId id="472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1537" autoAdjust="0"/>
  </p:normalViewPr>
  <p:slideViewPr>
    <p:cSldViewPr snapToGrid="0">
      <p:cViewPr varScale="1">
        <p:scale>
          <a:sx n="56" d="100"/>
          <a:sy n="56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B2DC70-0A7C-4945-A46D-FF7D3862D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D9D0-1EA6-4388-BEF6-834263D2D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5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repulsion by the magnetic field you produce.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more quickly.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more quickly.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more quickly.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voltage.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voltage.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solidFill>
                  <a:schemeClr val="hlink"/>
                </a:solidFill>
                <a:ea typeface="Batang" pitchFamily="18" charset="-127"/>
              </a:rPr>
              <a:t>A.   light.</a:t>
            </a:r>
            <a:endParaRPr lang="en-US" smtClean="0">
              <a:ea typeface="Batang" pitchFamily="18" charset="-127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solidFill>
                  <a:schemeClr val="hlink"/>
                </a:solidFill>
                <a:ea typeface="Batang" pitchFamily="18" charset="-127"/>
              </a:rPr>
              <a:t>A.   light.</a:t>
            </a:r>
            <a:endParaRPr lang="en-US" smtClean="0">
              <a:ea typeface="Batang" pitchFamily="18" charset="-127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solidFill>
                  <a:schemeClr val="hlink"/>
                </a:solidFill>
                <a:ea typeface="Batang" pitchFamily="18" charset="-127"/>
              </a:rPr>
              <a:t>A.   light.</a:t>
            </a:r>
            <a:endParaRPr lang="en-US" smtClean="0">
              <a:ea typeface="Batang" pitchFamily="18" charset="-127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8F52-D75C-4E29-8837-5D4EAFB9D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E829-3A0F-407B-9631-6CAB257BD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1E3A1-B2AB-489F-A8C3-1B51C46A9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0843-0216-4FB8-AF64-36E18BEF8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2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FBDB-62F4-4D57-A6B2-01932A550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A1E9-47AF-4003-BC4B-8069E7EED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DE75-5BF5-4301-AC72-117418FE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966D5-3FF4-41D4-AA95-917C4B044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02FC3-FB6C-49FF-B581-2D552259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D9D2-C533-4255-A4F5-E1B4D489A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D2A5-41FD-47C1-B627-E15F5658C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3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E92494-9320-4FEC-9AC0-02565F139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Mon. </a:t>
            </a:r>
            <a:r>
              <a:rPr lang="en-CA" dirty="0" smtClean="0"/>
              <a:t>Mar. </a:t>
            </a:r>
            <a:r>
              <a:rPr lang="en-CA" dirty="0" smtClean="0"/>
              <a:t>25,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665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dirty="0" smtClean="0"/>
              <a:t>Which of the following explains the resistance you feel when pushing a piece of iron into a coil?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/>
              <a:t>A.	repulsion by the magnetic field you produce.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energy transfer between the iron and coil.</a:t>
            </a:r>
            <a:r>
              <a:rPr lang="en-US" sz="24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Newton’s third law.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resistance to domain alignment in the iron.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Faraday’s Law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6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930"/>
          </a:xfrm>
        </p:spPr>
        <p:txBody>
          <a:bodyPr/>
          <a:lstStyle/>
          <a:p>
            <a:r>
              <a:rPr lang="en-US" dirty="0" smtClean="0"/>
              <a:t>Electric Guitar Pick-ups</a:t>
            </a:r>
          </a:p>
        </p:txBody>
      </p:sp>
      <p:pic>
        <p:nvPicPr>
          <p:cNvPr id="216068" name="Picture 4" descr="C:\Users\jharlow\Documents\Documents\teaching\everyday13\hewitt materials\hewitt_ch25\figures_photos_25\25_0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292475"/>
            <a:ext cx="267017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179" y="1507958"/>
            <a:ext cx="8069179" cy="113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/>
              <a:t>Voltage is induced in a coil of wire by changing the magnetic field passing through the coil.</a:t>
            </a:r>
            <a:endParaRPr lang="en-US" dirty="0" smtClean="0"/>
          </a:p>
        </p:txBody>
      </p:sp>
      <p:pic>
        <p:nvPicPr>
          <p:cNvPr id="211970" name="Picture 2" descr="http://24.media.tumblr.com/tumblr_lh96ufqjsP1qbtjkwo1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7" y="2774825"/>
            <a:ext cx="5135523" cy="30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4613"/>
            <a:ext cx="8229600" cy="4841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Electrical Generator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69888" y="760413"/>
            <a:ext cx="76977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600">
                <a:cs typeface="Arial" charset="0"/>
              </a:rPr>
              <a:t>A generator is a device that transforms mechanical energy into electric energy.</a:t>
            </a:r>
            <a:endParaRPr lang="en-US" sz="2600" b="1">
              <a:cs typeface="Arial" charset="0"/>
            </a:endParaRP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939800" y="5241925"/>
            <a:ext cx="72596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>
                <a:cs typeface="Arial" charset="0"/>
              </a:rPr>
              <a:t>A generator inside a hydroelectric dam uses electromagnetic induction to convert the mechanical energy of a spinning turbine into electric energy.</a:t>
            </a:r>
            <a:endParaRPr lang="en-US" b="1">
              <a:cs typeface="Arial" charset="0"/>
            </a:endParaRPr>
          </a:p>
        </p:txBody>
      </p:sp>
      <p:pic>
        <p:nvPicPr>
          <p:cNvPr id="137221" name="Picture 6" descr="33_Pg982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5"/>
          <a:stretch>
            <a:fillRect/>
          </a:stretch>
        </p:blipFill>
        <p:spPr bwMode="auto">
          <a:xfrm>
            <a:off x="2359025" y="1778000"/>
            <a:ext cx="44227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1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259"/>
            <a:ext cx="8229600" cy="719973"/>
          </a:xfrm>
        </p:spPr>
        <p:txBody>
          <a:bodyPr/>
          <a:lstStyle/>
          <a:p>
            <a:r>
              <a:rPr lang="en-US" dirty="0" smtClean="0"/>
              <a:t>Electrical Generator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695" y="926432"/>
            <a:ext cx="8478252" cy="1945106"/>
          </a:xfrm>
        </p:spPr>
        <p:txBody>
          <a:bodyPr/>
          <a:lstStyle/>
          <a:p>
            <a:r>
              <a:rPr lang="en-US" sz="2400" dirty="0" smtClean="0"/>
              <a:t>Opposite of a motor</a:t>
            </a:r>
          </a:p>
          <a:p>
            <a:r>
              <a:rPr lang="en-US" sz="2400" dirty="0" smtClean="0"/>
              <a:t>Converts mechanical energy into electrical energy via coil motion</a:t>
            </a:r>
          </a:p>
          <a:p>
            <a:r>
              <a:rPr lang="en-US" sz="2400" dirty="0" smtClean="0"/>
              <a:t>Produces alternating voltage and current</a:t>
            </a:r>
          </a:p>
          <a:p>
            <a:pPr lvl="1">
              <a:buFontTx/>
              <a:buNone/>
            </a:pP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</p:txBody>
      </p:sp>
      <p:pic>
        <p:nvPicPr>
          <p:cNvPr id="226310" name="Picture 6" descr="25_06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>
            <a:fillRect/>
          </a:stretch>
        </p:blipFill>
        <p:spPr bwMode="auto">
          <a:xfrm>
            <a:off x="831743" y="2839451"/>
            <a:ext cx="7503743" cy="401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4" name="Picture 6" descr="25_08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"/>
          <a:stretch>
            <a:fillRect/>
          </a:stretch>
        </p:blipFill>
        <p:spPr bwMode="auto">
          <a:xfrm>
            <a:off x="102584" y="2823411"/>
            <a:ext cx="8775500" cy="36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4427"/>
            <a:ext cx="8229600" cy="591636"/>
          </a:xfrm>
        </p:spPr>
        <p:txBody>
          <a:bodyPr/>
          <a:lstStyle/>
          <a:p>
            <a:r>
              <a:rPr lang="en-US" dirty="0" smtClean="0"/>
              <a:t>Electrical Generator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36" y="974559"/>
            <a:ext cx="8494295" cy="170447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The frequency of alternating voltage induced in a loop is equal to the frequency of the changing magnetic field within the loop.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9" name="Picture 7" descr="25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"/>
          <a:stretch>
            <a:fillRect/>
          </a:stretch>
        </p:blipFill>
        <p:spPr bwMode="auto">
          <a:xfrm>
            <a:off x="557213" y="3144838"/>
            <a:ext cx="802640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0"/>
            <a:ext cx="8229600" cy="579438"/>
          </a:xfrm>
        </p:spPr>
        <p:txBody>
          <a:bodyPr/>
          <a:lstStyle/>
          <a:p>
            <a:r>
              <a:rPr lang="en-US" sz="4000" smtClean="0"/>
              <a:t>Power Production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09600"/>
            <a:ext cx="8229600" cy="4525963"/>
          </a:xfrm>
        </p:spPr>
        <p:txBody>
          <a:bodyPr/>
          <a:lstStyle/>
          <a:p>
            <a:pPr marL="288925" indent="-288925">
              <a:lnSpc>
                <a:spcPct val="80000"/>
              </a:lnSpc>
              <a:buFontTx/>
              <a:buNone/>
            </a:pPr>
            <a:r>
              <a:rPr lang="en-US" sz="2400" dirty="0" smtClean="0"/>
              <a:t>MHD (</a:t>
            </a:r>
            <a:r>
              <a:rPr lang="en-US" sz="2400" dirty="0" err="1" smtClean="0"/>
              <a:t>MagnetoHydroDynamic</a:t>
            </a:r>
            <a:r>
              <a:rPr lang="en-US" sz="2400" dirty="0" smtClean="0"/>
              <a:t>) generator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dirty="0" smtClean="0"/>
              <a:t>Eliminates the turbine and spinning armature altogether.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dirty="0" smtClean="0"/>
              <a:t>A plasma of electrons and positive ions expands through a nozzle and moves at supersonic speed through a magnetic field. 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dirty="0" smtClean="0"/>
              <a:t>The motion of charges through a magnetic field gives rise to a voltage and flow of current as per Faraday’s law.</a:t>
            </a:r>
          </a:p>
          <a:p>
            <a:pPr marL="288925" indent="-288925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288925" indent="-288925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288925" indent="-288925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107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298866"/>
          </a:xfrm>
        </p:spPr>
        <p:txBody>
          <a:bodyPr/>
          <a:lstStyle/>
          <a:p>
            <a:pPr algn="l"/>
            <a:r>
              <a:rPr lang="en-US" sz="2400" dirty="0" smtClean="0"/>
              <a:t>If you push a magnet into a coil of wire, a voltage is produced.   </a:t>
            </a:r>
            <a:br>
              <a:rPr lang="en-US" sz="2400" dirty="0" smtClean="0"/>
            </a:br>
            <a:r>
              <a:rPr lang="en-US" sz="2400" dirty="0" smtClean="0"/>
              <a:t>If you increase the speed with which you push the magnet into the coil, how does this change the voltage you produce?</a:t>
            </a:r>
            <a:endParaRPr lang="en-US" sz="28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3431969"/>
            <a:ext cx="8229600" cy="313710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Voltage is increased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Voltage is decreased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No change in voltage.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Faraday’s Law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9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298866"/>
          </a:xfrm>
        </p:spPr>
        <p:txBody>
          <a:bodyPr/>
          <a:lstStyle/>
          <a:p>
            <a:pPr algn="l"/>
            <a:r>
              <a:rPr lang="en-US" sz="2400" dirty="0" smtClean="0"/>
              <a:t>If you push a magnet into a coil of wire, a voltage is produced.   </a:t>
            </a:r>
            <a:br>
              <a:rPr lang="en-US" sz="2400" dirty="0" smtClean="0"/>
            </a:br>
            <a:r>
              <a:rPr lang="en-US" sz="2400" dirty="0" smtClean="0"/>
              <a:t>What else is created in the coil?</a:t>
            </a:r>
            <a:endParaRPr lang="en-US" sz="28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3431969"/>
            <a:ext cx="8229600" cy="313710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charge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current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energy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force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power</a:t>
            </a:r>
          </a:p>
          <a:p>
            <a:pPr marL="609600" indent="-609600">
              <a:buFontTx/>
              <a:buAutoNum type="alphaUcPeriod"/>
            </a:pPr>
            <a:endParaRPr lang="en-US" sz="2400" dirty="0" smtClean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Faraday’s Law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6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298866"/>
          </a:xfrm>
        </p:spPr>
        <p:txBody>
          <a:bodyPr/>
          <a:lstStyle/>
          <a:p>
            <a:pPr algn="l"/>
            <a:r>
              <a:rPr lang="en-US" sz="2400" dirty="0" smtClean="0"/>
              <a:t>If you push a magnet into a coil of wire, voltage and current is produced, so electric power is consumed in the coil.   </a:t>
            </a:r>
            <a:br>
              <a:rPr lang="en-US" sz="2400" dirty="0" smtClean="0"/>
            </a:br>
            <a:r>
              <a:rPr lang="en-US" sz="2400" dirty="0" smtClean="0"/>
              <a:t>Where does this energy come from?</a:t>
            </a:r>
            <a:endParaRPr lang="en-US" sz="28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3431969"/>
            <a:ext cx="8229600" cy="313710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Atoms in the coil decay and release the energy, originally stored in their nuclei.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Electric potential energy, originally stored in the coil.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It is created by the electric forces involved.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work you do pushing the magnet into the coil</a:t>
            </a:r>
            <a:r>
              <a:rPr lang="en-US" sz="2400" dirty="0" smtClean="0"/>
              <a:t>.</a:t>
            </a:r>
          </a:p>
          <a:p>
            <a:pPr marL="609600" indent="-609600">
              <a:buFontTx/>
              <a:buAutoNum type="alphaUcPeriod"/>
            </a:pPr>
            <a:endParaRPr lang="en-US" sz="2400" dirty="0" smtClean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Faraday’s Law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0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5" descr="33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296" y="266007"/>
            <a:ext cx="5053842" cy="65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4800600" y="982663"/>
            <a:ext cx="40386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Consider pulling a </a:t>
            </a:r>
            <a:r>
              <a:rPr lang="en-US" sz="2600" i="1" dirty="0">
                <a:cs typeface="Arial" charset="0"/>
              </a:rPr>
              <a:t>sheet </a:t>
            </a:r>
            <a:r>
              <a:rPr lang="en-US" sz="2600" dirty="0">
                <a:cs typeface="Arial" charset="0"/>
              </a:rPr>
              <a:t>of metal through a magnetic field.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Two “whirlpools” of current begin to circulate in the solid metal, called </a:t>
            </a:r>
            <a:r>
              <a:rPr lang="en-US" sz="2600" b="1" dirty="0">
                <a:cs typeface="Arial" charset="0"/>
              </a:rPr>
              <a:t>eddy currents.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The magnetic force on the eddy currents is a retarding force.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This is a form of </a:t>
            </a:r>
            <a:r>
              <a:rPr lang="en-US" sz="2600" b="1" dirty="0">
                <a:cs typeface="Arial" charset="0"/>
              </a:rPr>
              <a:t>magnetic braking.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9367" y="0"/>
            <a:ext cx="4778433" cy="681644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Magnetic Braking</a:t>
            </a:r>
          </a:p>
        </p:txBody>
      </p:sp>
    </p:spTree>
    <p:extLst>
      <p:ext uri="{BB962C8B-B14F-4D97-AF65-F5344CB8AC3E}">
        <p14:creationId xmlns:p14="http://schemas.microsoft.com/office/powerpoint/2010/main" val="14558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33_0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>
            <a:fillRect/>
          </a:stretch>
        </p:blipFill>
        <p:spPr bwMode="auto">
          <a:xfrm>
            <a:off x="3606443" y="2854536"/>
            <a:ext cx="6528839" cy="40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88492" y="0"/>
            <a:ext cx="7791725" cy="1895302"/>
          </a:xfrm>
        </p:spPr>
        <p:txBody>
          <a:bodyPr/>
          <a:lstStyle/>
          <a:p>
            <a:pPr algn="l"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19: </a:t>
            </a:r>
            <a:r>
              <a:rPr lang="en-US" sz="3800" b="1" dirty="0" smtClean="0">
                <a:latin typeface="Times New Roman" charset="0"/>
              </a:rPr>
              <a:t>Electromagnetic Induction</a:t>
            </a:r>
            <a:endParaRPr lang="en-US" sz="3800" b="1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345" y="2854536"/>
            <a:ext cx="855024" cy="185996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0562" y="1753461"/>
            <a:ext cx="7051762" cy="363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Faraday’s Law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Generators and Alternating Current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Power </a:t>
            </a:r>
            <a:r>
              <a:rPr lang="en-US" dirty="0" smtClean="0"/>
              <a:t>Production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Self-Induction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Power Transmission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Field </a:t>
            </a:r>
            <a:r>
              <a:rPr lang="en-US" dirty="0" smtClean="0"/>
              <a:t>Induction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7" descr="33_3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>
            <a:fillRect/>
          </a:stretch>
        </p:blipFill>
        <p:spPr bwMode="auto">
          <a:xfrm>
            <a:off x="381000" y="1082675"/>
            <a:ext cx="38258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075" y="202276"/>
            <a:ext cx="8229600" cy="331788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Metal Detectors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4508500" y="962025"/>
            <a:ext cx="44831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 metal detector consists of two coils: a transmitter coil and a receiver coil.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 high-frequency AC current in the transmitter coil causes a field which induces current in the receiver coil.</a:t>
            </a:r>
          </a:p>
        </p:txBody>
      </p:sp>
      <p:sp>
        <p:nvSpPr>
          <p:cNvPr id="143365" name="Rectangle 6"/>
          <p:cNvSpPr>
            <a:spLocks noChangeArrowheads="1"/>
          </p:cNvSpPr>
          <p:nvPr/>
        </p:nvSpPr>
        <p:spPr bwMode="auto">
          <a:xfrm>
            <a:off x="3354388" y="4200525"/>
            <a:ext cx="1812925" cy="1227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  <p:sp>
        <p:nvSpPr>
          <p:cNvPr id="143366" name="Text Box 3"/>
          <p:cNvSpPr txBox="1">
            <a:spLocks noChangeArrowheads="1"/>
          </p:cNvSpPr>
          <p:nvPr/>
        </p:nvSpPr>
        <p:spPr bwMode="auto">
          <a:xfrm>
            <a:off x="2794000" y="4257675"/>
            <a:ext cx="63500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The net field at the receiver decreases when a piece of metal is inserted between the coils.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Electronic circuits detect the current decrease in the receiver coil and set off an alarm.</a:t>
            </a:r>
          </a:p>
        </p:txBody>
      </p:sp>
    </p:spTree>
    <p:extLst>
      <p:ext uri="{BB962C8B-B14F-4D97-AF65-F5344CB8AC3E}">
        <p14:creationId xmlns:p14="http://schemas.microsoft.com/office/powerpoint/2010/main" val="1194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996" y="0"/>
            <a:ext cx="4531895" cy="607678"/>
          </a:xfrm>
        </p:spPr>
        <p:txBody>
          <a:bodyPr/>
          <a:lstStyle/>
          <a:p>
            <a:r>
              <a:rPr lang="en-US" dirty="0" smtClean="0"/>
              <a:t>Metal Detectors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87" y="4932537"/>
            <a:ext cx="8638674" cy="1858963"/>
          </a:xfrm>
        </p:spPr>
        <p:txBody>
          <a:bodyPr/>
          <a:lstStyle/>
          <a:p>
            <a:r>
              <a:rPr lang="en-US" sz="2800" dirty="0" smtClean="0"/>
              <a:t>Activation of traffic lights by a car moving over underground coils of wire</a:t>
            </a:r>
          </a:p>
          <a:p>
            <a:r>
              <a:rPr lang="en-US" sz="2800" dirty="0" smtClean="0"/>
              <a:t>Triggering security system at the airport by altering magnetic field in the coils as one walks through</a:t>
            </a:r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02" y="1454144"/>
            <a:ext cx="4251029" cy="271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6" name="Picture 2" descr="http://static.ddmcdn.com/gif/red-light-camera-lo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1520"/>
            <a:ext cx="5597797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2" name="Picture 6" descr="25_1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2214144" y="990265"/>
            <a:ext cx="4780213" cy="36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4427"/>
            <a:ext cx="8229600" cy="671846"/>
          </a:xfrm>
        </p:spPr>
        <p:txBody>
          <a:bodyPr/>
          <a:lstStyle/>
          <a:p>
            <a:r>
              <a:rPr lang="en-US" dirty="0" smtClean="0"/>
              <a:t>Transformers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166" y="4656998"/>
            <a:ext cx="8446168" cy="1834314"/>
          </a:xfrm>
        </p:spPr>
        <p:txBody>
          <a:bodyPr/>
          <a:lstStyle/>
          <a:p>
            <a:r>
              <a:rPr lang="en-US" sz="2800" dirty="0" smtClean="0"/>
              <a:t>Input coil of wire—the primary powered by ac voltage source</a:t>
            </a:r>
          </a:p>
          <a:p>
            <a:r>
              <a:rPr lang="en-US" sz="2800" dirty="0" smtClean="0"/>
              <a:t>Output coil of wire—the secondary connected to an external circuit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7221" y="4170947"/>
            <a:ext cx="930442" cy="486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4878867" y="4026569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omic Sans MS" pitchFamily="66" charset="0"/>
              </a:rPr>
              <a:t>output</a:t>
            </a:r>
            <a:endParaRPr lang="en-CA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84" y="226513"/>
            <a:ext cx="8229600" cy="687888"/>
          </a:xfrm>
        </p:spPr>
        <p:txBody>
          <a:bodyPr/>
          <a:lstStyle/>
          <a:p>
            <a:r>
              <a:rPr lang="en-US" dirty="0" smtClean="0"/>
              <a:t>Transformers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4558"/>
            <a:ext cx="8229600" cy="4770438"/>
          </a:xfrm>
        </p:spPr>
        <p:txBody>
          <a:bodyPr/>
          <a:lstStyle/>
          <a:p>
            <a:pPr marL="396875" lvl="1" indent="-282575">
              <a:buFontTx/>
              <a:buChar char="•"/>
            </a:pPr>
            <a:r>
              <a:rPr lang="en-US" dirty="0" smtClean="0"/>
              <a:t>Step-up transformer</a:t>
            </a:r>
          </a:p>
          <a:p>
            <a:pPr marL="739775" lvl="2">
              <a:buFont typeface="Arial" charset="0"/>
              <a:buChar char="–"/>
            </a:pPr>
            <a:r>
              <a:rPr lang="en-US" dirty="0" smtClean="0"/>
              <a:t>produces a greater voltage in the secondary than supplied by the primary</a:t>
            </a:r>
          </a:p>
          <a:p>
            <a:pPr marL="739775" lvl="2">
              <a:buFont typeface="Arial" charset="0"/>
              <a:buChar char="–"/>
            </a:pPr>
            <a:r>
              <a:rPr lang="en-US" dirty="0" smtClean="0"/>
              <a:t>secondary has more turns in coil than the primary</a:t>
            </a:r>
          </a:p>
          <a:p>
            <a:pPr marL="396875" lvl="1" indent="-282575">
              <a:buFontTx/>
              <a:buChar char="•"/>
            </a:pPr>
            <a:r>
              <a:rPr lang="en-US" dirty="0" smtClean="0"/>
              <a:t>Step-down transformer</a:t>
            </a:r>
          </a:p>
          <a:p>
            <a:pPr marL="739775" lvl="2">
              <a:buFont typeface="Arial" charset="0"/>
              <a:buChar char="–"/>
            </a:pPr>
            <a:r>
              <a:rPr lang="en-US" dirty="0" smtClean="0"/>
              <a:t>produces a smaller voltage in the secondary than supplied by the primary</a:t>
            </a:r>
          </a:p>
          <a:p>
            <a:pPr marL="739775" lvl="2">
              <a:buFont typeface="Arial" charset="0"/>
              <a:buChar char="–"/>
            </a:pPr>
            <a:r>
              <a:rPr lang="en-US" dirty="0" smtClean="0"/>
              <a:t>secondary has less turns in coil than the primary</a:t>
            </a:r>
          </a:p>
        </p:txBody>
      </p:sp>
      <p:pic>
        <p:nvPicPr>
          <p:cNvPr id="231428" name="Picture 4" descr="C:\Users\jharlow\Documents\Documents\teaching\everyday13\hewitt materials\hewitt_ch25\figures_photos_25\25_14_Figu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2" y="4541885"/>
            <a:ext cx="6978316" cy="21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8099"/>
          </a:xfrm>
        </p:spPr>
        <p:txBody>
          <a:bodyPr/>
          <a:lstStyle/>
          <a:p>
            <a:r>
              <a:rPr lang="en-US" dirty="0" smtClean="0"/>
              <a:t>Transformers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Transformer relationship:</a:t>
            </a:r>
          </a:p>
          <a:p>
            <a:endParaRPr lang="en-US" sz="2400" smtClean="0"/>
          </a:p>
        </p:txBody>
      </p:sp>
      <p:grpSp>
        <p:nvGrpSpPr>
          <p:cNvPr id="232472" name="Group 24"/>
          <p:cNvGrpSpPr>
            <a:grpSpLocks/>
          </p:cNvGrpSpPr>
          <p:nvPr/>
        </p:nvGrpSpPr>
        <p:grpSpPr bwMode="auto">
          <a:xfrm>
            <a:off x="457200" y="2389188"/>
            <a:ext cx="8477250" cy="868362"/>
            <a:chOff x="288" y="1505"/>
            <a:chExt cx="5340" cy="547"/>
          </a:xfrm>
        </p:grpSpPr>
        <p:sp>
          <p:nvSpPr>
            <p:cNvPr id="232453" name="Rectangle 5"/>
            <p:cNvSpPr>
              <a:spLocks noChangeArrowheads="1"/>
            </p:cNvSpPr>
            <p:nvPr/>
          </p:nvSpPr>
          <p:spPr bwMode="auto">
            <a:xfrm>
              <a:off x="288" y="19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  </a:t>
              </a:r>
              <a:endParaRPr lang="en-US"/>
            </a:p>
          </p:txBody>
        </p:sp>
        <p:sp>
          <p:nvSpPr>
            <p:cNvPr id="232455" name="Rectangle 7"/>
            <p:cNvSpPr>
              <a:spLocks noChangeArrowheads="1"/>
            </p:cNvSpPr>
            <p:nvPr/>
          </p:nvSpPr>
          <p:spPr bwMode="auto">
            <a:xfrm>
              <a:off x="720" y="1505"/>
              <a:ext cx="15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Primary voltage</a:t>
              </a:r>
              <a:endParaRPr lang="en-US"/>
            </a:p>
          </p:txBody>
        </p:sp>
        <p:sp>
          <p:nvSpPr>
            <p:cNvPr id="232456" name="Rectangle 8"/>
            <p:cNvSpPr>
              <a:spLocks noChangeArrowheads="1"/>
            </p:cNvSpPr>
            <p:nvPr/>
          </p:nvSpPr>
          <p:spPr bwMode="auto">
            <a:xfrm>
              <a:off x="296" y="1737"/>
              <a:ext cx="2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Number of primary turns</a:t>
              </a:r>
              <a:endParaRPr lang="en-US"/>
            </a:p>
          </p:txBody>
        </p:sp>
        <p:sp>
          <p:nvSpPr>
            <p:cNvPr id="232457" name="Line 9"/>
            <p:cNvSpPr>
              <a:spLocks noChangeShapeType="1"/>
            </p:cNvSpPr>
            <p:nvPr/>
          </p:nvSpPr>
          <p:spPr bwMode="auto">
            <a:xfrm>
              <a:off x="304" y="1766"/>
              <a:ext cx="236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458" name="Rectangle 10"/>
            <p:cNvSpPr>
              <a:spLocks noChangeArrowheads="1"/>
            </p:cNvSpPr>
            <p:nvPr/>
          </p:nvSpPr>
          <p:spPr bwMode="auto">
            <a:xfrm>
              <a:off x="2687" y="1635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2767" y="1635"/>
              <a:ext cx="1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=</a:t>
              </a:r>
              <a:endParaRPr lang="en-US"/>
            </a:p>
          </p:txBody>
        </p:sp>
        <p:sp>
          <p:nvSpPr>
            <p:cNvPr id="232460" name="Rectangle 12"/>
            <p:cNvSpPr>
              <a:spLocks noChangeArrowheads="1"/>
            </p:cNvSpPr>
            <p:nvPr/>
          </p:nvSpPr>
          <p:spPr bwMode="auto">
            <a:xfrm>
              <a:off x="2919" y="1635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61" name="Rectangle 13"/>
            <p:cNvSpPr>
              <a:spLocks noChangeArrowheads="1"/>
            </p:cNvSpPr>
            <p:nvPr/>
          </p:nvSpPr>
          <p:spPr bwMode="auto">
            <a:xfrm>
              <a:off x="3407" y="1505"/>
              <a:ext cx="103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secondary</a:t>
              </a:r>
              <a:endParaRPr lang="en-US"/>
            </a:p>
          </p:txBody>
        </p:sp>
        <p:sp>
          <p:nvSpPr>
            <p:cNvPr id="232462" name="Rectangle 14"/>
            <p:cNvSpPr>
              <a:spLocks noChangeArrowheads="1"/>
            </p:cNvSpPr>
            <p:nvPr/>
          </p:nvSpPr>
          <p:spPr bwMode="auto">
            <a:xfrm>
              <a:off x="4440" y="1551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63" name="Rectangle 15"/>
            <p:cNvSpPr>
              <a:spLocks noChangeArrowheads="1"/>
            </p:cNvSpPr>
            <p:nvPr/>
          </p:nvSpPr>
          <p:spPr bwMode="auto">
            <a:xfrm>
              <a:off x="4496" y="1505"/>
              <a:ext cx="72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voltage</a:t>
              </a:r>
              <a:endParaRPr lang="en-US"/>
            </a:p>
          </p:txBody>
        </p:sp>
        <p:sp>
          <p:nvSpPr>
            <p:cNvPr id="232464" name="Rectangle 16"/>
            <p:cNvSpPr>
              <a:spLocks noChangeArrowheads="1"/>
            </p:cNvSpPr>
            <p:nvPr/>
          </p:nvSpPr>
          <p:spPr bwMode="auto">
            <a:xfrm>
              <a:off x="2984" y="1737"/>
              <a:ext cx="7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number</a:t>
              </a:r>
              <a:endParaRPr lang="en-US"/>
            </a:p>
          </p:txBody>
        </p:sp>
        <p:sp>
          <p:nvSpPr>
            <p:cNvPr id="232465" name="Rectangle 17"/>
            <p:cNvSpPr>
              <a:spLocks noChangeArrowheads="1"/>
            </p:cNvSpPr>
            <p:nvPr/>
          </p:nvSpPr>
          <p:spPr bwMode="auto">
            <a:xfrm>
              <a:off x="3743" y="1783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66" name="Rectangle 18"/>
            <p:cNvSpPr>
              <a:spLocks noChangeArrowheads="1"/>
            </p:cNvSpPr>
            <p:nvPr/>
          </p:nvSpPr>
          <p:spPr bwMode="auto">
            <a:xfrm>
              <a:off x="3799" y="1737"/>
              <a:ext cx="18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of</a:t>
              </a:r>
              <a:endParaRPr lang="en-US"/>
            </a:p>
          </p:txBody>
        </p:sp>
        <p:sp>
          <p:nvSpPr>
            <p:cNvPr id="232467" name="Rectangle 19"/>
            <p:cNvSpPr>
              <a:spLocks noChangeArrowheads="1"/>
            </p:cNvSpPr>
            <p:nvPr/>
          </p:nvSpPr>
          <p:spPr bwMode="auto">
            <a:xfrm>
              <a:off x="3985" y="1783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68" name="Rectangle 20"/>
            <p:cNvSpPr>
              <a:spLocks noChangeArrowheads="1"/>
            </p:cNvSpPr>
            <p:nvPr/>
          </p:nvSpPr>
          <p:spPr bwMode="auto">
            <a:xfrm>
              <a:off x="4041" y="1737"/>
              <a:ext cx="103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secondary</a:t>
              </a:r>
              <a:endParaRPr lang="en-US"/>
            </a:p>
          </p:txBody>
        </p:sp>
        <p:sp>
          <p:nvSpPr>
            <p:cNvPr id="232469" name="Rectangle 21"/>
            <p:cNvSpPr>
              <a:spLocks noChangeArrowheads="1"/>
            </p:cNvSpPr>
            <p:nvPr/>
          </p:nvSpPr>
          <p:spPr bwMode="auto">
            <a:xfrm>
              <a:off x="5074" y="1783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70" name="Rectangle 22"/>
            <p:cNvSpPr>
              <a:spLocks noChangeArrowheads="1"/>
            </p:cNvSpPr>
            <p:nvPr/>
          </p:nvSpPr>
          <p:spPr bwMode="auto">
            <a:xfrm>
              <a:off x="5130" y="1737"/>
              <a:ext cx="4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turns</a:t>
              </a:r>
              <a:endParaRPr lang="en-US"/>
            </a:p>
          </p:txBody>
        </p:sp>
        <p:sp>
          <p:nvSpPr>
            <p:cNvPr id="232471" name="Line 23"/>
            <p:cNvSpPr>
              <a:spLocks noChangeShapeType="1"/>
            </p:cNvSpPr>
            <p:nvPr/>
          </p:nvSpPr>
          <p:spPr bwMode="auto">
            <a:xfrm>
              <a:off x="2992" y="1766"/>
              <a:ext cx="263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23247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780923"/>
            <a:ext cx="29051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8458" y="3913707"/>
            <a:ext cx="3068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 common neighbourhood transformer typically steps 2400 volts down to 240 volts for houses and small businesses.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954867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A step-down transformer outside your house takes 2400 Volt input AC from the sub-station, and outputs 240 Volts into your house (which is then further split to 120 V to your plugs).</a:t>
            </a:r>
            <a:br>
              <a:rPr lang="en-US" sz="2400" dirty="0" smtClean="0"/>
            </a:br>
            <a:r>
              <a:rPr lang="en-US" sz="2400" dirty="0" smtClean="0"/>
              <a:t>If the primary coil in this transformer contains 300 turns of wire, how many turns of wire should be in the secondary coil?</a:t>
            </a:r>
            <a:endParaRPr lang="en-US" sz="28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77733"/>
            <a:ext cx="8229600" cy="250613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3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30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300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3000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30,000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Power Production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2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6225"/>
          </a:xfrm>
        </p:spPr>
        <p:txBody>
          <a:bodyPr/>
          <a:lstStyle/>
          <a:p>
            <a:r>
              <a:rPr lang="en-US" dirty="0" smtClean="0"/>
              <a:t>Transformers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600200"/>
            <a:ext cx="8918575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Transformer transfers energy from one coil to another.</a:t>
            </a:r>
          </a:p>
          <a:p>
            <a:pPr marL="514350" lvl="1">
              <a:buFontTx/>
              <a:buChar char="•"/>
            </a:pPr>
            <a:r>
              <a:rPr lang="en-US" dirty="0" smtClean="0"/>
              <a:t>Rate of energy transfer is power.</a:t>
            </a:r>
          </a:p>
          <a:p>
            <a:pPr marL="514350" lvl="1">
              <a:buFontTx/>
              <a:buChar char="•"/>
            </a:pPr>
            <a:r>
              <a:rPr lang="en-US" dirty="0" smtClean="0"/>
              <a:t>Power into primary ≥ power out of secondary</a:t>
            </a:r>
          </a:p>
          <a:p>
            <a:pPr marL="514350" lvl="1">
              <a:buFontTx/>
              <a:buNone/>
            </a:pPr>
            <a:r>
              <a:rPr lang="en-US" dirty="0" smtClean="0"/>
              <a:t>	or, neglecting small heat losses:</a:t>
            </a:r>
          </a:p>
          <a:p>
            <a:pPr marL="514350" lvl="1">
              <a:buFontTx/>
              <a:buChar char="•"/>
            </a:pPr>
            <a:r>
              <a:rPr lang="en-US" dirty="0" smtClean="0"/>
              <a:t>(Voltage </a:t>
            </a:r>
            <a:r>
              <a:rPr lang="en-US" dirty="0" smtClean="0">
                <a:sym typeface="Symbol" pitchFamily="48" charset="2"/>
              </a:rPr>
              <a:t> current)</a:t>
            </a:r>
            <a:r>
              <a:rPr lang="en-US" baseline="-25000" dirty="0" smtClean="0">
                <a:sym typeface="Symbol" pitchFamily="48" charset="2"/>
              </a:rPr>
              <a:t>primary </a:t>
            </a:r>
            <a:r>
              <a:rPr lang="en-US" dirty="0" smtClean="0">
                <a:sym typeface="Symbol" pitchFamily="48" charset="2"/>
              </a:rPr>
              <a:t>= (voltage  current)</a:t>
            </a:r>
            <a:r>
              <a:rPr lang="en-US" baseline="-25000" dirty="0" smtClean="0">
                <a:sym typeface="Symbol" pitchFamily="48" charset="2"/>
              </a:rPr>
              <a:t>secondary</a:t>
            </a:r>
          </a:p>
          <a:p>
            <a:pPr marL="514350" lvl="1">
              <a:buFontTx/>
              <a:buChar char="•"/>
            </a:pPr>
            <a:endParaRPr lang="en-US" baseline="-25000" dirty="0" smtClean="0">
              <a:sym typeface="Symbol" pitchFamily="48" charset="2"/>
            </a:endParaRPr>
          </a:p>
          <a:p>
            <a:pPr marL="514350" lvl="1">
              <a:buFontTx/>
              <a:buChar char="•"/>
            </a:pPr>
            <a:endParaRPr lang="en-US" baseline="-25000" dirty="0" smtClean="0">
              <a:sym typeface="Symbol" pitchFamily="48" charset="2"/>
            </a:endParaRPr>
          </a:p>
          <a:p>
            <a:pPr marL="514350" lvl="1">
              <a:buFontTx/>
              <a:buChar char="•"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 marL="838200" indent="-838200" algn="l"/>
            <a:r>
              <a:rPr lang="en-US" sz="2400" smtClean="0"/>
              <a:t>A step-up transformer in an electrical circuit can step up</a:t>
            </a:r>
            <a:endParaRPr lang="en-US" sz="28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343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/>
              <a:t>A.	voltage.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energy.</a:t>
            </a:r>
            <a:r>
              <a:rPr lang="en-US" sz="24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Both A and B.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Neither A nor B.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Power Production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1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2" name="Picture 6" descr="25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"/>
          <a:stretch>
            <a:fillRect/>
          </a:stretch>
        </p:blipFill>
        <p:spPr bwMode="auto">
          <a:xfrm>
            <a:off x="203233" y="4491790"/>
            <a:ext cx="8459504" cy="1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en-US" smtClean="0"/>
              <a:t>Power Transmission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96963"/>
            <a:ext cx="8229600" cy="4830762"/>
          </a:xfrm>
        </p:spPr>
        <p:txBody>
          <a:bodyPr/>
          <a:lstStyle/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Almost all electric energy sold today is in the form of ac because of the ease with which it can be transformed from one voltage to another. </a:t>
            </a:r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Large currents in wires produce heat and energy losses, so power is transmitted great distances at high voltages and low currents.</a:t>
            </a:r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Power is generated at 25,000 V or less and is stepped up near the power station to as much as 750,000 V for long-distance transmission.</a:t>
            </a:r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 It is then stepped down in stages at substations and distribution points to voltages needed in industrial applications (often 440 V or more) and for the home (240 and 120 V).</a:t>
            </a:r>
          </a:p>
          <a:p>
            <a:pPr marL="685800" lvl="1" indent="-282575">
              <a:lnSpc>
                <a:spcPct val="80000"/>
              </a:lnSpc>
            </a:pPr>
            <a:endParaRPr lang="en-US" sz="2200" dirty="0" smtClean="0"/>
          </a:p>
          <a:p>
            <a:pPr marL="685800" lvl="1" indent="-282575">
              <a:lnSpc>
                <a:spcPct val="80000"/>
              </a:lnSpc>
              <a:buFontTx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137" y="191511"/>
            <a:ext cx="8229600" cy="651637"/>
          </a:xfrm>
        </p:spPr>
        <p:txBody>
          <a:bodyPr/>
          <a:lstStyle/>
          <a:p>
            <a:r>
              <a:rPr lang="en-US" sz="3600" dirty="0" smtClean="0"/>
              <a:t>Power Transmission; Calculation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96963"/>
            <a:ext cx="8229600" cy="3106902"/>
          </a:xfrm>
        </p:spPr>
        <p:txBody>
          <a:bodyPr/>
          <a:lstStyle/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Power is generated in Niagara Falls, and the current is sent down a 6-cm diameter copper wire that is 120 km long, which ends in Toronto.</a:t>
            </a:r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Each wire has a resistance of 0.5 </a:t>
            </a:r>
            <a:r>
              <a:rPr lang="el-GR" sz="2200" dirty="0" smtClean="0"/>
              <a:t>Ω</a:t>
            </a:r>
            <a:r>
              <a:rPr lang="en-CA" sz="2200" dirty="0" smtClean="0"/>
              <a:t>.</a:t>
            </a:r>
            <a:endParaRPr lang="en-US" sz="2200" dirty="0" smtClean="0"/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In Toronto, you have house which wants to use 100 Watts of electricity.</a:t>
            </a:r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What is the rate of heat loss in the long-distance wire if the power is delivered at 120 V?</a:t>
            </a:r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What is the rate of heat loss in the long-distance wire if the power is delivered at 750,000 V?</a:t>
            </a:r>
            <a:br>
              <a:rPr lang="en-US" sz="2200" dirty="0" smtClean="0"/>
            </a:b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395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23" y="1563644"/>
            <a:ext cx="2768534" cy="19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88900"/>
            <a:ext cx="7772400" cy="465138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Faraday’s and Henry’s Discovery of 1831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35853" y="663607"/>
            <a:ext cx="8382000" cy="1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</a:pPr>
            <a:r>
              <a:rPr lang="en-US" sz="2600" dirty="0" smtClean="0">
                <a:cs typeface="Arial" charset="0"/>
              </a:rPr>
              <a:t>Two physicists working on opposite sides of the Atlantic independently discovered and described electromagnetic induction.</a:t>
            </a:r>
            <a:endParaRPr lang="en-US" sz="2600" dirty="0">
              <a:cs typeface="Arial" charset="0"/>
            </a:endParaRPr>
          </a:p>
        </p:txBody>
      </p:sp>
      <p:pic>
        <p:nvPicPr>
          <p:cNvPr id="206850" name="Picture 2" descr="http://skyingblogger.com/wp-content/uploads/2010/12/michael_fara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1" y="2258787"/>
            <a:ext cx="2914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581" y="5934670"/>
            <a:ext cx="3043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Michael Faraday was the son of a blacksmith, born in 1791 in London, England.</a:t>
            </a:r>
            <a:endParaRPr lang="en-CA" dirty="0"/>
          </a:p>
        </p:txBody>
      </p:sp>
      <p:pic>
        <p:nvPicPr>
          <p:cNvPr id="206852" name="Picture 4" descr="http://siarchives.si.edu/sites/default/files/exhibit-landing-images/JosephHen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96" y="4322663"/>
            <a:ext cx="4530457" cy="177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60223" y="6094806"/>
            <a:ext cx="442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Joseph Henry was born in 1797 in upstate New York to very poor parents. 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389376" y="3522734"/>
            <a:ext cx="539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Schematic of Faraday’s original experiment, which he first tried unsuccessfully in 1825.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76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137" y="191511"/>
            <a:ext cx="8229600" cy="651637"/>
          </a:xfrm>
        </p:spPr>
        <p:txBody>
          <a:bodyPr/>
          <a:lstStyle/>
          <a:p>
            <a:r>
              <a:rPr lang="en-US" sz="3600" dirty="0" smtClean="0"/>
              <a:t>Power Transmission; Calculation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96963"/>
            <a:ext cx="8229600" cy="660585"/>
          </a:xfrm>
        </p:spPr>
        <p:txBody>
          <a:bodyPr/>
          <a:lstStyle/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What is the rate of heat loss in the long-distance wire if the power is delivered at 120 V?</a:t>
            </a:r>
          </a:p>
          <a:p>
            <a:pPr marL="685800" lvl="1" indent="-282575">
              <a:lnSpc>
                <a:spcPct val="80000"/>
              </a:lnSpc>
              <a:buFontTx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46498" y="211725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+120 V</a:t>
            </a:r>
            <a:endParaRPr lang="en-CA" sz="2400" dirty="0"/>
          </a:p>
        </p:txBody>
      </p:sp>
      <p:cxnSp>
        <p:nvCxnSpPr>
          <p:cNvPr id="4" name="Straight Connector 3"/>
          <p:cNvCxnSpPr>
            <a:stCxn id="2" idx="3"/>
          </p:cNvCxnSpPr>
          <p:nvPr/>
        </p:nvCxnSpPr>
        <p:spPr>
          <a:xfrm>
            <a:off x="2115408" y="2348083"/>
            <a:ext cx="4068108" cy="0"/>
          </a:xfrm>
          <a:prstGeom prst="line">
            <a:avLst/>
          </a:prstGeom>
          <a:ln w="57150">
            <a:solidFill>
              <a:srgbClr val="D09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73963" y="1793993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0.5 </a:t>
            </a:r>
            <a:r>
              <a:rPr lang="el-GR" sz="2400" dirty="0" smtClean="0"/>
              <a:t>Ω</a:t>
            </a:r>
            <a:endParaRPr lang="en-CA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15408" y="3462385"/>
            <a:ext cx="4068108" cy="0"/>
          </a:xfrm>
          <a:prstGeom prst="line">
            <a:avLst/>
          </a:prstGeom>
          <a:ln w="57150">
            <a:solidFill>
              <a:srgbClr val="D09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69077" y="322000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0 V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6362" y="3450833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0.5 </a:t>
            </a:r>
            <a:r>
              <a:rPr lang="el-GR" sz="2400" dirty="0" smtClean="0"/>
              <a:t>Ω</a:t>
            </a:r>
            <a:endParaRPr lang="en-CA" sz="2400" dirty="0"/>
          </a:p>
        </p:txBody>
      </p:sp>
      <p:pic>
        <p:nvPicPr>
          <p:cNvPr id="211970" name="Picture 2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58" y="2578915"/>
            <a:ext cx="336037" cy="5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06895" y="2279478"/>
                <a:ext cx="2383409" cy="1153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/>
                  <a:t>P = 100 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/>
                        </a:rPr>
                        <m:t>𝐼</m:t>
                      </m:r>
                      <m:r>
                        <a:rPr lang="en-CA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CA" sz="2400" b="0" i="1" smtClean="0">
                          <a:latin typeface="Cambria Math"/>
                        </a:rPr>
                        <m:t>=0.83 </m:t>
                      </m:r>
                      <m:r>
                        <a:rPr lang="en-CA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CA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95" y="2279478"/>
                <a:ext cx="2383409" cy="1153136"/>
              </a:xfrm>
              <a:prstGeom prst="rect">
                <a:avLst/>
              </a:prstGeom>
              <a:blipFill rotWithShape="1">
                <a:blip r:embed="rId3"/>
                <a:stretch>
                  <a:fillRect l="-4092" t="-37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440021" y="4016311"/>
                <a:ext cx="8229600" cy="2218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88925" indent="-288925"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US" sz="2200" dirty="0" smtClean="0"/>
                  <a:t>Total </a:t>
                </a:r>
                <a:r>
                  <a:rPr lang="en-CA" sz="2200" dirty="0" smtClean="0"/>
                  <a:t>current through wires needed to deliver 100 Watts to Toronto is 0.83 Amps.</a:t>
                </a:r>
              </a:p>
              <a:p>
                <a:pPr marL="288925" indent="-288925"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CA" sz="2200" dirty="0" smtClean="0"/>
                  <a:t>Voltage drop along each wire is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/>
                      </a:rPr>
                      <m:t>𝑉</m:t>
                    </m:r>
                    <m:r>
                      <a:rPr lang="en-CA" sz="2200" b="0" i="1" smtClean="0">
                        <a:latin typeface="Cambria Math"/>
                      </a:rPr>
                      <m:t>=</m:t>
                    </m:r>
                    <m:r>
                      <a:rPr lang="en-CA" sz="2200" b="0" i="1" smtClean="0">
                        <a:latin typeface="Cambria Math"/>
                      </a:rPr>
                      <m:t>𝐼𝑅</m:t>
                    </m:r>
                    <m:r>
                      <a:rPr lang="en-CA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CA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/>
                          </a:rPr>
                          <m:t>0.83</m:t>
                        </m:r>
                      </m:e>
                    </m:d>
                    <m:d>
                      <m:dPr>
                        <m:ctrlPr>
                          <a:rPr lang="en-CA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/>
                          </a:rPr>
                          <m:t>0.5</m:t>
                        </m:r>
                      </m:e>
                    </m:d>
                    <m:r>
                      <a:rPr lang="en-CA" sz="2200" b="0" i="1" smtClean="0">
                        <a:latin typeface="Cambria Math"/>
                      </a:rPr>
                      <m:t>=0.4 </m:t>
                    </m:r>
                    <m:r>
                      <a:rPr lang="en-CA" sz="2200" b="0" i="1" smtClean="0">
                        <a:latin typeface="Cambria Math"/>
                      </a:rPr>
                      <m:t>𝑉</m:t>
                    </m:r>
                  </m:oMath>
                </a14:m>
                <a:endParaRPr lang="en-CA" sz="2200" b="0" dirty="0" smtClean="0"/>
              </a:p>
              <a:p>
                <a:pPr marL="288925" indent="-288925"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CA" sz="2200" dirty="0"/>
                  <a:t>Heat loss rate in each wire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200">
                        <a:latin typeface="Cambria Math"/>
                      </a:rPr>
                      <m:t>P</m:t>
                    </m:r>
                    <m:r>
                      <a:rPr lang="en-CA" sz="22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CA" sz="2200">
                        <a:latin typeface="Cambria Math"/>
                      </a:rPr>
                      <m:t>IV</m:t>
                    </m:r>
                    <m:r>
                      <a:rPr lang="en-CA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CA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0.83</m:t>
                        </m:r>
                      </m:e>
                    </m:d>
                    <m:d>
                      <m:dPr>
                        <m:ctrlPr>
                          <a:rPr lang="en-CA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0.4</m:t>
                        </m:r>
                      </m:e>
                    </m:d>
                    <m:r>
                      <a:rPr lang="en-CA" sz="2200" i="1">
                        <a:latin typeface="Cambria Math"/>
                      </a:rPr>
                      <m:t>=0.3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Watts</a:t>
                </a:r>
              </a:p>
              <a:p>
                <a:pPr marL="288925" indent="-288925"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US" sz="2200" dirty="0" smtClean="0"/>
                  <a:t>0.3% inefficiency for a single light-bulb in Toronto</a:t>
                </a:r>
              </a:p>
              <a:p>
                <a:pPr marL="685800" lvl="1" indent="-282575">
                  <a:lnSpc>
                    <a:spcPct val="8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 smtClean="0"/>
              </a:p>
            </p:txBody>
          </p:sp>
        </mc:Choice>
        <mc:Fallback xmlns="">
          <p:sp>
            <p:nvSpPr>
              <p:cNvPr id="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021" y="4016311"/>
                <a:ext cx="8229600" cy="2218233"/>
              </a:xfrm>
              <a:prstGeom prst="rect">
                <a:avLst/>
              </a:prstGeom>
              <a:blipFill rotWithShape="1">
                <a:blip r:embed="rId4"/>
                <a:stretch>
                  <a:fillRect l="-815" t="-43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3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137" y="191511"/>
            <a:ext cx="8229600" cy="651637"/>
          </a:xfrm>
        </p:spPr>
        <p:txBody>
          <a:bodyPr/>
          <a:lstStyle/>
          <a:p>
            <a:r>
              <a:rPr lang="en-US" sz="3600" dirty="0" smtClean="0"/>
              <a:t>Power Transmission; Calculation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96963"/>
            <a:ext cx="8229600" cy="660585"/>
          </a:xfrm>
        </p:spPr>
        <p:txBody>
          <a:bodyPr/>
          <a:lstStyle/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What is the rate of heat loss in the long-distance wire if the power is delivered at </a:t>
            </a:r>
            <a:r>
              <a:rPr lang="en-US" sz="2200" strike="sngStrike" dirty="0" smtClean="0">
                <a:solidFill>
                  <a:srgbClr val="FF0000"/>
                </a:solidFill>
              </a:rPr>
              <a:t>120 V </a:t>
            </a:r>
            <a:r>
              <a:rPr lang="en-US" sz="2200" dirty="0" smtClean="0"/>
              <a:t>750,000 V?</a:t>
            </a:r>
          </a:p>
          <a:p>
            <a:pPr marL="685800" lvl="1" indent="-282575">
              <a:lnSpc>
                <a:spcPct val="80000"/>
              </a:lnSpc>
              <a:buFontTx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2117250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+</a:t>
            </a:r>
            <a:r>
              <a:rPr lang="en-CA" sz="2400" strike="sngStrike" dirty="0" smtClean="0">
                <a:solidFill>
                  <a:srgbClr val="FF0000"/>
                </a:solidFill>
              </a:rPr>
              <a:t>120 V</a:t>
            </a:r>
            <a:r>
              <a:rPr lang="en-CA" sz="2400" dirty="0" smtClean="0"/>
              <a:t> 750,000 V</a:t>
            </a:r>
            <a:endParaRPr lang="en-CA" sz="2400" dirty="0"/>
          </a:p>
        </p:txBody>
      </p:sp>
      <p:cxnSp>
        <p:nvCxnSpPr>
          <p:cNvPr id="4" name="Straight Connector 3"/>
          <p:cNvCxnSpPr>
            <a:stCxn id="2" idx="3"/>
          </p:cNvCxnSpPr>
          <p:nvPr/>
        </p:nvCxnSpPr>
        <p:spPr>
          <a:xfrm>
            <a:off x="2658100" y="2348083"/>
            <a:ext cx="2923303" cy="0"/>
          </a:xfrm>
          <a:prstGeom prst="line">
            <a:avLst/>
          </a:prstGeom>
          <a:ln w="57150">
            <a:solidFill>
              <a:srgbClr val="D09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7268" y="17939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0.5 </a:t>
            </a:r>
            <a:r>
              <a:rPr lang="el-GR" sz="2400" dirty="0" smtClean="0"/>
              <a:t>Ω</a:t>
            </a:r>
            <a:endParaRPr lang="en-CA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15408" y="3462385"/>
            <a:ext cx="3465995" cy="0"/>
          </a:xfrm>
          <a:prstGeom prst="line">
            <a:avLst/>
          </a:prstGeom>
          <a:ln w="57150">
            <a:solidFill>
              <a:srgbClr val="D09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69077" y="322000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0 V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6362" y="3450833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0.5 </a:t>
            </a:r>
            <a:r>
              <a:rPr lang="el-GR" sz="2400" dirty="0" smtClean="0"/>
              <a:t>Ω</a:t>
            </a:r>
            <a:endParaRPr lang="en-CA" sz="2400" dirty="0"/>
          </a:p>
        </p:txBody>
      </p:sp>
      <p:pic>
        <p:nvPicPr>
          <p:cNvPr id="211970" name="Picture 2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43" y="2615116"/>
            <a:ext cx="336037" cy="5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36880" y="2315679"/>
                <a:ext cx="3553537" cy="1153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/>
                  <a:t>P = 100 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/>
                        </a:rPr>
                        <m:t>𝐼</m:t>
                      </m:r>
                      <m:r>
                        <a:rPr lang="en-CA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CA" sz="2400" b="0" i="1" smtClean="0">
                          <a:latin typeface="Cambria Math"/>
                        </a:rPr>
                        <m:t>=</m:t>
                      </m:r>
                      <m:r>
                        <a:rPr lang="en-CA" sz="2400" b="0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0.83 </m:t>
                      </m:r>
                      <m:r>
                        <a:rPr lang="en-CA" sz="2400" b="0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2400" b="0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 0.0001 </m:t>
                      </m:r>
                      <m:r>
                        <a:rPr lang="en-CA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CA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80" y="2315679"/>
                <a:ext cx="3553537" cy="1153136"/>
              </a:xfrm>
              <a:prstGeom prst="rect">
                <a:avLst/>
              </a:prstGeom>
              <a:blipFill rotWithShape="1">
                <a:blip r:embed="rId3"/>
                <a:stretch>
                  <a:fillRect l="-2573" t="-37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440021" y="4016312"/>
                <a:ext cx="8229600" cy="284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88925" indent="-288925"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US" sz="2200" dirty="0" smtClean="0"/>
                  <a:t>Total </a:t>
                </a:r>
                <a:r>
                  <a:rPr lang="en-CA" sz="2200" dirty="0" smtClean="0"/>
                  <a:t>current through wires needed to deliver 100 Watts to Toronto is </a:t>
                </a:r>
                <a:r>
                  <a:rPr lang="en-CA" sz="2200" strike="sngStrike" dirty="0" smtClean="0">
                    <a:solidFill>
                      <a:srgbClr val="FF0000"/>
                    </a:solidFill>
                  </a:rPr>
                  <a:t>0.83</a:t>
                </a:r>
                <a:r>
                  <a:rPr lang="en-CA" sz="2200" dirty="0" smtClean="0"/>
                  <a:t> 0.0001 Amps.</a:t>
                </a:r>
              </a:p>
              <a:p>
                <a:pPr marL="288925" indent="-288925"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CA" sz="2200" dirty="0" smtClean="0"/>
                  <a:t>Voltage drop along each wire is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/>
                      </a:rPr>
                      <m:t>𝑉</m:t>
                    </m:r>
                    <m:r>
                      <a:rPr lang="en-CA" sz="2200" b="0" i="1" smtClean="0">
                        <a:latin typeface="Cambria Math"/>
                      </a:rPr>
                      <m:t>=</m:t>
                    </m:r>
                    <m:r>
                      <a:rPr lang="en-CA" sz="2200" b="0" i="1" smtClean="0">
                        <a:latin typeface="Cambria Math"/>
                      </a:rPr>
                      <m:t>𝐼𝑅</m:t>
                    </m:r>
                    <m:r>
                      <a:rPr lang="en-CA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CA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200" b="0" i="1" strike="sngStrike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0.83</m:t>
                        </m:r>
                        <m:r>
                          <a:rPr lang="en-CA" sz="2200" b="0" i="1" smtClean="0">
                            <a:latin typeface="Cambria Math"/>
                          </a:rPr>
                          <m:t> 0.0001</m:t>
                        </m:r>
                      </m:e>
                    </m:d>
                    <m:d>
                      <m:dPr>
                        <m:ctrlPr>
                          <a:rPr lang="en-CA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/>
                          </a:rPr>
                          <m:t>0.5</m:t>
                        </m:r>
                      </m:e>
                    </m:d>
                    <m:r>
                      <a:rPr lang="en-CA" sz="2200" b="0" i="1" smtClean="0">
                        <a:latin typeface="Cambria Math"/>
                      </a:rPr>
                      <m:t>=</m:t>
                    </m:r>
                    <m:r>
                      <a:rPr lang="en-CA" sz="2200" b="0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0.4 </m:t>
                    </m:r>
                    <m:r>
                      <a:rPr lang="en-CA" sz="2200" b="0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CA" sz="2200" b="0" strike="sngStrike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CA" sz="2200" b="0" dirty="0" smtClean="0"/>
                  <a:t>0.00005 V</a:t>
                </a:r>
              </a:p>
              <a:p>
                <a:pPr marL="288925" indent="-288925"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CA" sz="2200" dirty="0"/>
                  <a:t>Heat loss rate in each wire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200">
                        <a:latin typeface="Cambria Math"/>
                      </a:rPr>
                      <m:t>P</m:t>
                    </m:r>
                    <m:r>
                      <a:rPr lang="en-CA" sz="22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CA" sz="2200">
                        <a:latin typeface="Cambria Math"/>
                      </a:rPr>
                      <m:t>IV</m:t>
                    </m:r>
                    <m:r>
                      <a:rPr lang="en-CA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CA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200" i="1" strike="sngStrike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0.83</m:t>
                        </m:r>
                        <m:r>
                          <a:rPr lang="en-CA" sz="2200" b="0" i="1" smtClean="0">
                            <a:latin typeface="Cambria Math"/>
                          </a:rPr>
                          <m:t> 0.0001</m:t>
                        </m:r>
                      </m:e>
                    </m:d>
                    <m:d>
                      <m:dPr>
                        <m:ctrlPr>
                          <a:rPr lang="en-CA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200" i="1" strike="sngStrike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0.</m:t>
                        </m:r>
                        <m:r>
                          <a:rPr lang="en-CA" sz="2200" i="1" strike="sngStrike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CA" sz="2200" b="0" i="1" smtClean="0">
                            <a:latin typeface="Cambria Math"/>
                          </a:rPr>
                          <m:t> 0.00005</m:t>
                        </m:r>
                      </m:e>
                    </m:d>
                    <m:r>
                      <a:rPr lang="en-CA" sz="2200" i="1">
                        <a:latin typeface="Cambria Math"/>
                      </a:rPr>
                      <m:t>=</m:t>
                    </m:r>
                    <m:r>
                      <a:rPr lang="en-CA" sz="2200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0.</m:t>
                    </m:r>
                    <m:r>
                      <a:rPr lang="en-CA" sz="2200" i="1" strike="sngStrike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200" dirty="0"/>
                  <a:t> 5</a:t>
                </a:r>
                <a:r>
                  <a:rPr lang="en-US" sz="2200" dirty="0" smtClean="0"/>
                  <a:t>×10</a:t>
                </a:r>
                <a:r>
                  <a:rPr lang="en-US" sz="2200" baseline="30000" dirty="0" smtClean="0"/>
                  <a:t>−9</a:t>
                </a:r>
                <a:r>
                  <a:rPr lang="en-US" sz="2200" dirty="0" smtClean="0"/>
                  <a:t> Watts</a:t>
                </a:r>
              </a:p>
              <a:p>
                <a:pPr marL="288925" indent="-288925"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US" sz="2200" dirty="0" smtClean="0"/>
                  <a:t> Efficiency increased by a factor of 40 million (~V</a:t>
                </a:r>
                <a:r>
                  <a:rPr lang="en-US" sz="2200" baseline="30000" dirty="0" smtClean="0"/>
                  <a:t>2</a:t>
                </a:r>
                <a:r>
                  <a:rPr lang="en-US" sz="2200" dirty="0" smtClean="0"/>
                  <a:t>)</a:t>
                </a:r>
              </a:p>
              <a:p>
                <a:pPr marL="685800" lvl="1" indent="-282575">
                  <a:lnSpc>
                    <a:spcPct val="8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 smtClean="0"/>
              </a:p>
            </p:txBody>
          </p:sp>
        </mc:Choice>
        <mc:Fallback xmlns="">
          <p:sp>
            <p:nvSpPr>
              <p:cNvPr id="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021" y="4016312"/>
                <a:ext cx="8229600" cy="2841688"/>
              </a:xfrm>
              <a:prstGeom prst="rect">
                <a:avLst/>
              </a:prstGeom>
              <a:blipFill rotWithShape="1">
                <a:blip r:embed="rId4"/>
                <a:stretch>
                  <a:fillRect l="-815" t="-34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9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2" name="Picture 6" descr="25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9"/>
          <a:stretch>
            <a:fillRect/>
          </a:stretch>
        </p:blipFill>
        <p:spPr bwMode="auto">
          <a:xfrm>
            <a:off x="2039938" y="3375025"/>
            <a:ext cx="50641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8229600" cy="731838"/>
          </a:xfrm>
        </p:spPr>
        <p:txBody>
          <a:bodyPr/>
          <a:lstStyle/>
          <a:p>
            <a:r>
              <a:rPr lang="en-US" sz="4000" smtClean="0"/>
              <a:t>Self-Induction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49313"/>
            <a:ext cx="8918575" cy="4525962"/>
          </a:xfrm>
        </p:spPr>
        <p:txBody>
          <a:bodyPr/>
          <a:lstStyle/>
          <a:p>
            <a:pPr marL="228600" indent="-228600"/>
            <a:r>
              <a:rPr lang="en-US" sz="2400" smtClean="0"/>
              <a:t>Current-carrying loops in a coil interact not only with loops of other coils but also with loops of the same coil. </a:t>
            </a:r>
          </a:p>
          <a:p>
            <a:pPr marL="228600" indent="-228600"/>
            <a:r>
              <a:rPr lang="en-US" sz="2400" smtClean="0"/>
              <a:t>Each loop in a coil interacts with the magnetic field around the current in other loops of the same coil. This is </a:t>
            </a:r>
            <a:r>
              <a:rPr lang="en-US" sz="2400" i="1" smtClean="0"/>
              <a:t>self-induction.</a:t>
            </a:r>
            <a:endParaRPr lang="en-US" sz="2400" smtClean="0"/>
          </a:p>
          <a:p>
            <a:pPr marL="228600" indent="-228600"/>
            <a:r>
              <a:rPr lang="en-US" sz="2400" smtClean="0"/>
              <a:t>When the switch is opened, the magnetic field of the coil collapses. This sudden change in the field can induce a huge voltage.</a:t>
            </a:r>
          </a:p>
          <a:p>
            <a:pPr marL="228600" indent="-228600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1819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791075" y="1565275"/>
            <a:ext cx="4067917" cy="421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The current through the </a:t>
            </a:r>
            <a:r>
              <a:rPr lang="en-US" sz="2600" dirty="0" smtClean="0">
                <a:cs typeface="Arial" charset="0"/>
              </a:rPr>
              <a:t>coil is increasing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 smtClean="0">
                <a:cs typeface="Arial" charset="0"/>
              </a:rPr>
              <a:t>Electric current in a coil creates a magnetic </a:t>
            </a:r>
            <a:r>
              <a:rPr lang="en-US" sz="2600" dirty="0">
                <a:cs typeface="Arial" charset="0"/>
              </a:rPr>
              <a:t>field.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As the current is increasing, </a:t>
            </a:r>
            <a:r>
              <a:rPr lang="en-US" sz="2600" dirty="0" smtClean="0">
                <a:cs typeface="Arial" charset="0"/>
              </a:rPr>
              <a:t> the magnetic field increasing</a:t>
            </a:r>
            <a:r>
              <a:rPr lang="en-US" sz="2600" dirty="0">
                <a:cs typeface="Arial" charset="0"/>
              </a:rPr>
              <a:t>, so it must induce an electric field.</a:t>
            </a:r>
          </a:p>
        </p:txBody>
      </p:sp>
      <p:sp>
        <p:nvSpPr>
          <p:cNvPr id="122884" name="Rectangle 9"/>
          <p:cNvSpPr>
            <a:spLocks noChangeArrowheads="1"/>
          </p:cNvSpPr>
          <p:nvPr/>
        </p:nvSpPr>
        <p:spPr bwMode="auto">
          <a:xfrm>
            <a:off x="363538" y="979488"/>
            <a:ext cx="482600" cy="557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  <p:pic>
        <p:nvPicPr>
          <p:cNvPr id="122885" name="Picture 6" descr="33_32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1"/>
          <a:stretch>
            <a:fillRect/>
          </a:stretch>
        </p:blipFill>
        <p:spPr bwMode="auto">
          <a:xfrm>
            <a:off x="243443" y="475790"/>
            <a:ext cx="4233554" cy="62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4838" y="332509"/>
            <a:ext cx="4097791" cy="1033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864600" cy="84908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Self Induction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4760" y="6198920"/>
            <a:ext cx="4097791" cy="676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9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4563340" y="1683740"/>
            <a:ext cx="43497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CA" sz="2600" dirty="0" smtClean="0">
                <a:cs typeface="Arial" charset="0"/>
              </a:rPr>
              <a:t>As the magnetic field changes, it creates an electric field, which then can “self-induce” a current in the coil.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CA" sz="2600" dirty="0" smtClean="0">
                <a:cs typeface="Arial" charset="0"/>
              </a:rPr>
              <a:t>This is a direct consequence of Faraday’s Law.</a:t>
            </a:r>
            <a:endParaRPr lang="en-US" sz="2600" dirty="0">
              <a:cs typeface="Arial" charset="0"/>
            </a:endParaRPr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121" y="254329"/>
            <a:ext cx="8229600" cy="71944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Looking down the coil..</a:t>
            </a:r>
          </a:p>
        </p:txBody>
      </p:sp>
      <p:pic>
        <p:nvPicPr>
          <p:cNvPr id="134149" name="Picture 7" descr="33_33_Figure_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>
            <a:fillRect/>
          </a:stretch>
        </p:blipFill>
        <p:spPr bwMode="auto">
          <a:xfrm>
            <a:off x="359121" y="1311274"/>
            <a:ext cx="3892245" cy="476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575" y="5312020"/>
            <a:ext cx="4097791" cy="875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6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23108"/>
            <a:ext cx="8229600" cy="56038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The Induced Magnetic Field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4687888" y="1231900"/>
            <a:ext cx="43799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As we know, changing </a:t>
            </a:r>
            <a:br>
              <a:rPr lang="en-US" sz="2600" dirty="0">
                <a:cs typeface="Arial" charset="0"/>
              </a:rPr>
            </a:br>
            <a:r>
              <a:rPr lang="en-US" sz="2600" dirty="0">
                <a:cs typeface="Arial" charset="0"/>
              </a:rPr>
              <a:t>the magnetic field induces a circular electric field.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Symmetrically, changing the electric field induces </a:t>
            </a:r>
            <a:br>
              <a:rPr lang="en-US" sz="2600" dirty="0">
                <a:cs typeface="Arial" charset="0"/>
              </a:rPr>
            </a:br>
            <a:r>
              <a:rPr lang="en-US" sz="2600" dirty="0">
                <a:cs typeface="Arial" charset="0"/>
              </a:rPr>
              <a:t>a circular magnetic </a:t>
            </a:r>
            <a:r>
              <a:rPr lang="en-US" sz="2600" dirty="0" smtClean="0">
                <a:cs typeface="Arial" charset="0"/>
              </a:rPr>
              <a:t>field!</a:t>
            </a:r>
            <a:endParaRPr lang="en-US" sz="2600" dirty="0">
              <a:cs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The </a:t>
            </a:r>
            <a:r>
              <a:rPr lang="en-US" sz="2600" b="1" dirty="0">
                <a:cs typeface="Arial" charset="0"/>
              </a:rPr>
              <a:t>induced magnetic field</a:t>
            </a:r>
            <a:r>
              <a:rPr lang="en-US" sz="2600" dirty="0">
                <a:cs typeface="Arial" charset="0"/>
              </a:rPr>
              <a:t> was first suggested as a possibility by James Clerk Maxwell in 1855.</a:t>
            </a:r>
          </a:p>
        </p:txBody>
      </p:sp>
      <p:pic>
        <p:nvPicPr>
          <p:cNvPr id="135172" name="Picture 5" descr="33_33_Figure_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3"/>
          <a:stretch>
            <a:fillRect/>
          </a:stretch>
        </p:blipFill>
        <p:spPr bwMode="auto">
          <a:xfrm>
            <a:off x="296883" y="1254125"/>
            <a:ext cx="3919517" cy="482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575" y="5312020"/>
            <a:ext cx="4097791" cy="875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0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 Induction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5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Electromagnetic induction is a “two-way street.”</a:t>
            </a:r>
          </a:p>
          <a:p>
            <a:r>
              <a:rPr lang="en-US" dirty="0" smtClean="0"/>
              <a:t>Faraday’s law:</a:t>
            </a:r>
          </a:p>
          <a:p>
            <a:pPr lvl="1"/>
            <a:r>
              <a:rPr lang="en-US" dirty="0" smtClean="0"/>
              <a:t>An electric field is induced in any region of space in which a magnetic field is changing with time</a:t>
            </a:r>
          </a:p>
          <a:p>
            <a:r>
              <a:rPr lang="en-US" dirty="0" smtClean="0"/>
              <a:t>Maxwell’s counterpart to Faraday’s law: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magnetic field is induced in any region of space in which an electric field is changing with time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69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smtClean="0"/>
              <a:t>The mutual induction of electric and magnetic fields can produce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/>
              <a:t>A.	light.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energy.</a:t>
            </a:r>
            <a:r>
              <a:rPr lang="en-US" sz="24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sound.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None of the above.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Field Induction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wave_anim.gif"/>
          <p:cNvPicPr>
            <a:picLocks noChangeAspect="1"/>
          </p:cNvPicPr>
          <p:nvPr/>
        </p:nvPicPr>
        <p:blipFill>
          <a:blip r:embed="rId3"/>
          <a:srcRect t="-1559" b="-1559"/>
          <a:stretch>
            <a:fillRect/>
          </a:stretch>
        </p:blipFill>
        <p:spPr bwMode="auto">
          <a:xfrm>
            <a:off x="-1641242" y="2643049"/>
            <a:ext cx="11363493" cy="624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9955" y="843756"/>
            <a:ext cx="8229600" cy="6143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Maxwell’s Theory of Electromagnetic Waves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384897" y="1486598"/>
            <a:ext cx="8319716" cy="253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 changing electric field creates a magnetic field, which then changes in just the right way to recreate the electric </a:t>
            </a:r>
            <a:r>
              <a:rPr lang="en-US" sz="2600" dirty="0" smtClean="0">
                <a:cs typeface="Arial" charset="0"/>
              </a:rPr>
              <a:t>field</a:t>
            </a:r>
            <a:r>
              <a:rPr lang="en-US" sz="2600" dirty="0">
                <a:cs typeface="Arial" charset="0"/>
              </a:rPr>
              <a:t>, which then changes in just the right way to again recreate the magnetic field, and </a:t>
            </a:r>
            <a:br>
              <a:rPr lang="en-US" sz="2600" dirty="0">
                <a:cs typeface="Arial" charset="0"/>
              </a:rPr>
            </a:br>
            <a:r>
              <a:rPr lang="en-US" sz="2600" dirty="0">
                <a:cs typeface="Arial" charset="0"/>
              </a:rPr>
              <a:t>so on.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This is an </a:t>
            </a:r>
            <a:r>
              <a:rPr lang="en-US" sz="2600" b="1" dirty="0">
                <a:cs typeface="Arial" charset="0"/>
              </a:rPr>
              <a:t>electromagnetic wave</a:t>
            </a:r>
            <a:r>
              <a:rPr lang="en-US" sz="2600" dirty="0">
                <a:cs typeface="Arial" charset="0"/>
              </a:rPr>
              <a:t>.</a:t>
            </a:r>
            <a:endParaRPr lang="en-US" sz="2600" b="1" dirty="0"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0630" y="4804720"/>
            <a:ext cx="612756" cy="1670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950630" y="5283735"/>
            <a:ext cx="612756" cy="16709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11025"/>
              </p:ext>
            </p:extLst>
          </p:nvPr>
        </p:nvGraphicFramePr>
        <p:xfrm>
          <a:off x="8551695" y="4596063"/>
          <a:ext cx="3762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5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1695" y="4596063"/>
                        <a:ext cx="3762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79738"/>
              </p:ext>
            </p:extLst>
          </p:nvPr>
        </p:nvGraphicFramePr>
        <p:xfrm>
          <a:off x="8488363" y="5043488"/>
          <a:ext cx="501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6" name="Equation" r:id="rId6" imgW="203040" imgH="203040" progId="Equation.3">
                  <p:embed/>
                </p:oleObj>
              </mc:Choice>
              <mc:Fallback>
                <p:oleObj name="Equation" r:id="rId6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363" y="5043488"/>
                        <a:ext cx="5016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0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1847"/>
            <a:ext cx="8229600" cy="1443842"/>
          </a:xfrm>
        </p:spPr>
        <p:txBody>
          <a:bodyPr/>
          <a:lstStyle/>
          <a:p>
            <a:pPr algn="l"/>
            <a:r>
              <a:rPr lang="en-US" sz="2400" dirty="0" smtClean="0"/>
              <a:t>An electromagnetic wave (light) is traveling from left to right, as shown.</a:t>
            </a:r>
            <a:br>
              <a:rPr lang="en-US" sz="2400" dirty="0" smtClean="0"/>
            </a:br>
            <a:r>
              <a:rPr lang="en-US" sz="2400" dirty="0" smtClean="0"/>
              <a:t>At point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/>
              <a:t>, what does the upward-pointing red arrow mean?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194" y="2171205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The electric wave passes above the point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/>
              <a:t>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A maximum amount of light is at point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/>
              <a:t>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Photons are traveling upward at the point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/>
              <a:t>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A positive electric charge 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/>
              <a:t> would be pushed upward by the electric force.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Field Induction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217090" name="Picture 2" descr="http://www.ndt-ed.org/EducationResources/CommunityCollege/RadiationSafety/Graphics/elec_mag_fie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57" y="4275633"/>
            <a:ext cx="5827897" cy="30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674468" y="5913911"/>
            <a:ext cx="130629" cy="130629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736360" y="54752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88900"/>
            <a:ext cx="7772400" cy="465138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Faraday’s and Henry’s Discovery of 1831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0800" y="977900"/>
            <a:ext cx="8382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When one coil is placed directly above another, there is no current in the lower circuit while the switch is in the closed position.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 momentary current appears whenever the switch is opened or closed.</a:t>
            </a:r>
          </a:p>
        </p:txBody>
      </p:sp>
      <p:pic>
        <p:nvPicPr>
          <p:cNvPr id="35844" name="Picture 7" descr="CH33_PPT_Slid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2" y="2870199"/>
            <a:ext cx="5013323" cy="386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1847"/>
            <a:ext cx="8229600" cy="1443842"/>
          </a:xfrm>
        </p:spPr>
        <p:txBody>
          <a:bodyPr/>
          <a:lstStyle/>
          <a:p>
            <a:pPr algn="l"/>
            <a:r>
              <a:rPr lang="en-US" sz="2400" dirty="0" smtClean="0"/>
              <a:t>An electromagnetic wave (light) is traveling from left to right, as shown.</a:t>
            </a:r>
            <a:br>
              <a:rPr lang="en-US" sz="2400" dirty="0" smtClean="0"/>
            </a:br>
            <a:r>
              <a:rPr lang="en-US" sz="2400" dirty="0" smtClean="0"/>
              <a:t>At point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/>
              <a:t>, what does the blue arrow mean, which is pointing out of the page?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817" y="2294433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A compass 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/>
              <a:t> would point out of the page.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magnetic wave </a:t>
            </a:r>
            <a:r>
              <a:rPr lang="en-US" sz="2400" dirty="0"/>
              <a:t>passes </a:t>
            </a:r>
            <a:r>
              <a:rPr lang="en-US" sz="2400" dirty="0" smtClean="0"/>
              <a:t>in front of </a:t>
            </a:r>
            <a:r>
              <a:rPr lang="en-US" sz="2400" dirty="0"/>
              <a:t>point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/>
              <a:t>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A </a:t>
            </a:r>
            <a:r>
              <a:rPr lang="en-US" sz="2400" dirty="0" smtClean="0"/>
              <a:t>minimum amount </a:t>
            </a:r>
            <a:r>
              <a:rPr lang="en-US" sz="2400" dirty="0"/>
              <a:t>of light is at point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/>
              <a:t>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Photons are traveling </a:t>
            </a:r>
            <a:r>
              <a:rPr lang="en-US" sz="2400" dirty="0" smtClean="0"/>
              <a:t>out of the page </a:t>
            </a:r>
            <a:r>
              <a:rPr lang="en-US" sz="2400" dirty="0"/>
              <a:t>at the point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Field Induction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217090" name="Picture 2" descr="http://www.ndt-ed.org/EducationResources/CommunityCollege/RadiationSafety/Graphics/elec_mag_fie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57" y="4275633"/>
            <a:ext cx="5827897" cy="30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674468" y="5913911"/>
            <a:ext cx="130629" cy="130629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736360" y="54752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77" y="198120"/>
            <a:ext cx="8737964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9933"/>
            <a:ext cx="6236567" cy="157995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26, or at least watch the 10-minute pre-class video for class 20. </a:t>
            </a:r>
          </a:p>
        </p:txBody>
      </p:sp>
      <p:sp>
        <p:nvSpPr>
          <p:cNvPr id="2" name="AutoShape 4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26543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5430" y="4849586"/>
            <a:ext cx="8495366" cy="175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Something to think about:</a:t>
            </a:r>
          </a:p>
          <a:p>
            <a:pPr eaLnBrk="1" hangingPunct="1"/>
            <a:r>
              <a:rPr lang="en-US" sz="2800" dirty="0" smtClean="0"/>
              <a:t>Photons must travel at exactly the speed of light, 300,000 km/s.  So how is it possible that light travels slower than this inside water or glass?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52" y="1059352"/>
            <a:ext cx="2512175" cy="24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55" y="2581624"/>
            <a:ext cx="1856121" cy="18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99" y="2184342"/>
            <a:ext cx="1800841" cy="266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2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0800" y="976313"/>
            <a:ext cx="89789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When a bar magnet is pushed into a coil of wire, it causes a momentary deflection of the current-meter needle.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Holding the magnet inside the coil has no effect.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6038" y="2432050"/>
            <a:ext cx="37417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>
                <a:cs typeface="Arial" charset="0"/>
              </a:rPr>
              <a:t>A quick withdrawal of the magnet deflects the needle in the other direction.</a:t>
            </a:r>
          </a:p>
        </p:txBody>
      </p:sp>
      <p:pic>
        <p:nvPicPr>
          <p:cNvPr id="36869" name="Picture 6" descr="CH33_PPT_Slide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9879"/>
          <a:stretch>
            <a:fillRect/>
          </a:stretch>
        </p:blipFill>
        <p:spPr bwMode="auto">
          <a:xfrm>
            <a:off x="4178300" y="2476500"/>
            <a:ext cx="4203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88900"/>
            <a:ext cx="7772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Faraday’s and Henry’s Discovery of 1831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0800" y="976313"/>
            <a:ext cx="8864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 momentary current is produced by rapidly pulling a coil of wire out of a magnetic field.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Pushing the coil into the magnet causes the needle to deflect in the opposite direction.</a:t>
            </a:r>
          </a:p>
        </p:txBody>
      </p:sp>
      <p:pic>
        <p:nvPicPr>
          <p:cNvPr id="37892" name="Picture 5" descr="CH33_PPT_Slid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 b="3857"/>
          <a:stretch>
            <a:fillRect/>
          </a:stretch>
        </p:blipFill>
        <p:spPr bwMode="auto">
          <a:xfrm>
            <a:off x="1979613" y="2794000"/>
            <a:ext cx="51816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88900"/>
            <a:ext cx="7772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Faraday’s and Henry’s Discovery of 1831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3" name="Picture 7" descr="25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7"/>
          <a:stretch>
            <a:fillRect/>
          </a:stretch>
        </p:blipFill>
        <p:spPr bwMode="auto">
          <a:xfrm>
            <a:off x="200793" y="786063"/>
            <a:ext cx="8702576" cy="348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343"/>
            <a:ext cx="8229600" cy="736015"/>
          </a:xfrm>
        </p:spPr>
        <p:txBody>
          <a:bodyPr/>
          <a:lstStyle/>
          <a:p>
            <a:r>
              <a:rPr lang="en-US" sz="3600" dirty="0" smtClean="0"/>
              <a:t>Changing the Number of “Loops”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z="1800" smtClean="0"/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56674" y="4271210"/>
            <a:ext cx="864669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When a magnet is plunged into a coil with twice as many loops as another, twice as much voltage is induced. If the magnet is plunged into a coil with 3 times as many loops,  3 times as much voltage is induced.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1" name="Picture 7" descr="25_0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581420" y="1538398"/>
            <a:ext cx="3384028" cy="40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4141"/>
          </a:xfrm>
        </p:spPr>
        <p:txBody>
          <a:bodyPr/>
          <a:lstStyle/>
          <a:p>
            <a:r>
              <a:rPr lang="en-US" dirty="0" smtClean="0"/>
              <a:t>Electromagnetic Induction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44379" y="1372520"/>
            <a:ext cx="527785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more difficult to push the magnet into a coil with many </a:t>
            </a:r>
            <a:r>
              <a:rPr lang="en-US" sz="2400" dirty="0" smtClean="0"/>
              <a:t>loops.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This is because the induced voltage makes a current, which makes an electromagnet, which repels the magnet in our hand.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More loops mean more voltage, which means we do more work to induce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2478"/>
          </a:xfrm>
        </p:spPr>
        <p:txBody>
          <a:bodyPr/>
          <a:lstStyle/>
          <a:p>
            <a:r>
              <a:rPr lang="en-US" dirty="0" smtClean="0"/>
              <a:t>Faraday’s Law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The induced voltage in a coil is proportional to the number of loops, multiplied by the rate at which the magnetic field changes within those loops.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Amount of current produced by electromagnetic induction is dependent on: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resistance of the coil,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circuit that it connects,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induced voltage.</a:t>
            </a:r>
          </a:p>
        </p:txBody>
      </p:sp>
    </p:spTree>
    <p:extLst>
      <p:ext uri="{BB962C8B-B14F-4D97-AF65-F5344CB8AC3E}">
        <p14:creationId xmlns:p14="http://schemas.microsoft.com/office/powerpoint/2010/main" val="18256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7828</TotalTime>
  <Words>2052</Words>
  <Application>Microsoft Office PowerPoint</Application>
  <PresentationFormat>On-screen Show (4:3)</PresentationFormat>
  <Paragraphs>259</Paragraphs>
  <Slides>41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Equation</vt:lpstr>
      <vt:lpstr>Note on Posted Slides</vt:lpstr>
      <vt:lpstr>PHY205H1S  Physics of Everyday Life Class 19: Electromagnetic Induction</vt:lpstr>
      <vt:lpstr>Faraday’s and Henry’s Discovery of 1831</vt:lpstr>
      <vt:lpstr>Faraday’s and Henry’s Discovery of 1831</vt:lpstr>
      <vt:lpstr>PowerPoint Presentation</vt:lpstr>
      <vt:lpstr>PowerPoint Presentation</vt:lpstr>
      <vt:lpstr>Changing the Number of “Loops”</vt:lpstr>
      <vt:lpstr>Electromagnetic Induction</vt:lpstr>
      <vt:lpstr>Faraday’s Law</vt:lpstr>
      <vt:lpstr>Which of the following explains the resistance you feel when pushing a piece of iron into a coil?</vt:lpstr>
      <vt:lpstr>Electric Guitar Pick-ups</vt:lpstr>
      <vt:lpstr>Electrical Generator</vt:lpstr>
      <vt:lpstr>Electrical Generator</vt:lpstr>
      <vt:lpstr>Electrical Generator</vt:lpstr>
      <vt:lpstr>Power Production</vt:lpstr>
      <vt:lpstr>If you push a magnet into a coil of wire, a voltage is produced.    If you increase the speed with which you push the magnet into the coil, how does this change the voltage you produce?</vt:lpstr>
      <vt:lpstr>If you push a magnet into a coil of wire, a voltage is produced.    What else is created in the coil?</vt:lpstr>
      <vt:lpstr>If you push a magnet into a coil of wire, voltage and current is produced, so electric power is consumed in the coil.    Where does this energy come from?</vt:lpstr>
      <vt:lpstr>Magnetic Braking</vt:lpstr>
      <vt:lpstr>Metal Detectors</vt:lpstr>
      <vt:lpstr>Metal Detectors</vt:lpstr>
      <vt:lpstr>Transformers</vt:lpstr>
      <vt:lpstr>Transformers</vt:lpstr>
      <vt:lpstr>Transformers</vt:lpstr>
      <vt:lpstr>A step-down transformer outside your house takes 2400 Volt input AC from the sub-station, and outputs 240 Volts into your house (which is then further split to 120 V to your plugs). If the primary coil in this transformer contains 300 turns of wire, how many turns of wire should be in the secondary coil?</vt:lpstr>
      <vt:lpstr>Transformers</vt:lpstr>
      <vt:lpstr>A step-up transformer in an electrical circuit can step up</vt:lpstr>
      <vt:lpstr>Power Transmission</vt:lpstr>
      <vt:lpstr>Power Transmission; Calculation</vt:lpstr>
      <vt:lpstr>Power Transmission; Calculation</vt:lpstr>
      <vt:lpstr>Power Transmission; Calculation</vt:lpstr>
      <vt:lpstr>Self-Induction</vt:lpstr>
      <vt:lpstr>Self Induction</vt:lpstr>
      <vt:lpstr>Looking down the coil..</vt:lpstr>
      <vt:lpstr>The Induced Magnetic Field</vt:lpstr>
      <vt:lpstr>Field Induction</vt:lpstr>
      <vt:lpstr>The mutual induction of electric and magnetic fields can produce</vt:lpstr>
      <vt:lpstr>Maxwell’s Theory of Electromagnetic Waves</vt:lpstr>
      <vt:lpstr>An electromagnetic wave (light) is traveling from left to right, as shown. At point P, what does the upward-pointing red arrow mean?</vt:lpstr>
      <vt:lpstr>An electromagnetic wave (light) is traveling from left to right, as shown. At point P, what does the blue arrow mean, which is pointing out of the page?</vt:lpstr>
      <vt:lpstr>Before class on Wednesday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458</cp:revision>
  <cp:lastPrinted>2007-05-16T20:24:43Z</cp:lastPrinted>
  <dcterms:created xsi:type="dcterms:W3CDTF">2006-04-27T22:35:13Z</dcterms:created>
  <dcterms:modified xsi:type="dcterms:W3CDTF">2013-03-26T15:11:54Z</dcterms:modified>
</cp:coreProperties>
</file>