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62" r:id="rId2"/>
    <p:sldId id="422" r:id="rId3"/>
    <p:sldId id="423" r:id="rId4"/>
    <p:sldId id="426" r:id="rId5"/>
    <p:sldId id="463" r:id="rId6"/>
    <p:sldId id="450" r:id="rId7"/>
    <p:sldId id="432" r:id="rId8"/>
    <p:sldId id="434" r:id="rId9"/>
    <p:sldId id="441" r:id="rId10"/>
    <p:sldId id="451" r:id="rId11"/>
    <p:sldId id="452" r:id="rId12"/>
    <p:sldId id="444" r:id="rId13"/>
    <p:sldId id="445" r:id="rId14"/>
    <p:sldId id="446" r:id="rId15"/>
    <p:sldId id="447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1537" autoAdjust="0"/>
  </p:normalViewPr>
  <p:slideViewPr>
    <p:cSldViewPr snapToGrid="0">
      <p:cViewPr varScale="1">
        <p:scale>
          <a:sx n="42" d="100"/>
          <a:sy n="42" d="100"/>
        </p:scale>
        <p:origin x="-648" y="-102"/>
      </p:cViewPr>
      <p:guideLst>
        <p:guide orient="horz" pos="1074"/>
        <p:guide orient="horz" pos="391"/>
        <p:guide pos="2880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B17FB3-187D-427B-8B7F-9E1FDA4A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1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E0DABC-C6A6-425E-8733-2C3839E45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58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EFF2-9087-4F6B-AF7E-0B71CB9C0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AB603-5053-43AA-9A22-AD70AA814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9FCAC-A53C-46EA-B730-3C59091E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94F9-981D-4989-B46F-DE81C6437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DB42A-30D5-41CF-964D-C2610983E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4330-ABB0-41EC-9610-DF14F0DD8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DCFE-BB86-48AD-95EA-7DA6BD8F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2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600DA-13DE-4B66-B19F-BBC3A42E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6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3B3A-773D-498F-B98E-8FF6A312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D1A24-4AE4-49C3-8EEF-0BCD1292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C031-9F43-4C4F-9CB7-93EA6B7AB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7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F5A03F-C0F5-4A30-A442-5E77110F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http://th03.deviantart.net/fs70/PRE/f/2010/142/4/a/Beams_of_Light_by_xXRookieX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772" y="-705851"/>
            <a:ext cx="11047010" cy="82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219075" y="255270"/>
            <a:ext cx="5505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58738" algn="ctr"/>
            <a:r>
              <a:rPr lang="en-US" sz="4400" dirty="0">
                <a:solidFill>
                  <a:schemeClr val="tx2"/>
                </a:solidFill>
              </a:rPr>
              <a:t>Conceptual Physics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11</a:t>
            </a:r>
            <a:r>
              <a:rPr lang="en-US" sz="4000" baseline="30000" dirty="0">
                <a:solidFill>
                  <a:schemeClr val="tx2"/>
                </a:solidFill>
              </a:rPr>
              <a:t>th</a:t>
            </a:r>
            <a:r>
              <a:rPr lang="en-US" sz="4000" dirty="0">
                <a:solidFill>
                  <a:schemeClr val="tx2"/>
                </a:solidFill>
              </a:rPr>
              <a:t> Edition</a:t>
            </a:r>
          </a:p>
        </p:txBody>
      </p:sp>
      <p:pic>
        <p:nvPicPr>
          <p:cNvPr id="51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60070"/>
            <a:ext cx="304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6186" y="1779270"/>
            <a:ext cx="8827267" cy="122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dirty="0" smtClean="0"/>
              <a:t>Chapter 26: </a:t>
            </a:r>
          </a:p>
          <a:p>
            <a:pPr algn="ctr">
              <a:spcBef>
                <a:spcPct val="20000"/>
              </a:spcBef>
            </a:pPr>
            <a:r>
              <a:rPr lang="en-US" sz="3200" dirty="0" smtClean="0"/>
              <a:t>PROPERTIES OF LIGHT</a:t>
            </a:r>
            <a:endParaRPr lang="en-US" sz="32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9075" y="3180920"/>
            <a:ext cx="8553450" cy="30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Electromagnetic Waves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The Electromagnetic Spectrum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Transparent Materials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Opaque Materials</a:t>
            </a:r>
          </a:p>
          <a:p>
            <a:pPr marL="457200" indent="-457200" algn="l" eaLnBrk="1" hangingPunct="1">
              <a:buFont typeface="Arial" pitchFamily="34" charset="0"/>
              <a:buChar char="•"/>
            </a:pPr>
            <a:r>
              <a:rPr lang="en-US" sz="2800" dirty="0"/>
              <a:t>Seeing Light—The Eye</a:t>
            </a:r>
          </a:p>
        </p:txBody>
      </p:sp>
    </p:spTree>
    <p:extLst>
      <p:ext uri="{BB962C8B-B14F-4D97-AF65-F5344CB8AC3E}">
        <p14:creationId xmlns:p14="http://schemas.microsoft.com/office/powerpoint/2010/main" val="2921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Metals</a:t>
            </a:r>
            <a:endParaRPr lang="en-US" sz="2800" smtClean="0"/>
          </a:p>
          <a:p>
            <a:r>
              <a:rPr lang="en-US" sz="2800" smtClean="0"/>
              <a:t>Light shining on metal forces free electrons in the metal into vibrations that emit their own light as reflection.</a:t>
            </a:r>
            <a:endParaRPr lang="en-US" smtClean="0"/>
          </a:p>
          <a:p>
            <a:pPr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242694" name="Picture 6" descr="26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>
            <a:fillRect/>
          </a:stretch>
        </p:blipFill>
        <p:spPr bwMode="auto">
          <a:xfrm>
            <a:off x="2511425" y="3559175"/>
            <a:ext cx="412115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8229600" cy="712788"/>
          </a:xfrm>
        </p:spPr>
        <p:txBody>
          <a:bodyPr/>
          <a:lstStyle/>
          <a:p>
            <a:r>
              <a:rPr lang="en-US" dirty="0" smtClean="0"/>
              <a:t>Rays and Shadows</a:t>
            </a:r>
            <a:endParaRPr lang="en-US" dirty="0" smtClean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46150"/>
            <a:ext cx="8229600" cy="4525963"/>
          </a:xfrm>
        </p:spPr>
        <p:txBody>
          <a:bodyPr/>
          <a:lstStyle/>
          <a:p>
            <a:r>
              <a:rPr lang="en-US" dirty="0" smtClean="0"/>
              <a:t>A very distant or small light </a:t>
            </a:r>
            <a:r>
              <a:rPr lang="en-US" dirty="0" smtClean="0"/>
              <a:t>source will produce a sharp shadow. </a:t>
            </a:r>
          </a:p>
          <a:p>
            <a:r>
              <a:rPr lang="en-US" dirty="0" smtClean="0"/>
              <a:t>A </a:t>
            </a:r>
            <a:r>
              <a:rPr lang="en-US" dirty="0" smtClean="0"/>
              <a:t>larger or more </a:t>
            </a:r>
            <a:r>
              <a:rPr lang="en-US" dirty="0" smtClean="0"/>
              <a:t>nearby light source produces a </a:t>
            </a:r>
            <a:r>
              <a:rPr lang="en-US" dirty="0" smtClean="0"/>
              <a:t>blurry </a:t>
            </a:r>
            <a:r>
              <a:rPr lang="en-US" dirty="0" smtClean="0"/>
              <a:t>shadow.</a:t>
            </a:r>
          </a:p>
          <a:p>
            <a:pPr>
              <a:buFontTx/>
              <a:buNone/>
            </a:pPr>
            <a:endParaRPr lang="en-US" sz="2400" dirty="0" smtClean="0"/>
          </a:p>
        </p:txBody>
      </p:sp>
      <p:pic>
        <p:nvPicPr>
          <p:cNvPr id="243718" name="Picture 6" descr="26_1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1730375" y="3632200"/>
            <a:ext cx="568325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9600" cy="854075"/>
          </a:xfrm>
        </p:spPr>
        <p:txBody>
          <a:bodyPr/>
          <a:lstStyle/>
          <a:p>
            <a:r>
              <a:rPr lang="en-US" dirty="0" smtClean="0"/>
              <a:t>Shadows</a:t>
            </a:r>
            <a:endParaRPr lang="en-US" dirty="0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972" y="1353136"/>
            <a:ext cx="8656637" cy="25130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dark part inside a shadow where the light is totally blocked is called an </a:t>
            </a:r>
            <a:r>
              <a:rPr lang="en-US" sz="2800" b="1" dirty="0" smtClean="0"/>
              <a:t>umbra</a:t>
            </a:r>
            <a:r>
              <a:rPr lang="en-US" sz="2800" dirty="0" smtClean="0"/>
              <a:t>.</a:t>
            </a:r>
          </a:p>
          <a:p>
            <a:pPr>
              <a:buFontTx/>
              <a:buNone/>
            </a:pPr>
            <a:r>
              <a:rPr lang="en-US" sz="2800" dirty="0" smtClean="0"/>
              <a:t>The </a:t>
            </a:r>
            <a:r>
              <a:rPr lang="en-US" sz="2800" b="1" dirty="0" smtClean="0"/>
              <a:t>penumbra</a:t>
            </a:r>
            <a:r>
              <a:rPr lang="en-US" sz="2800" dirty="0" smtClean="0"/>
              <a:t> is a lighter part around the edges of a shadow, where light from a broad source is only partially blocked.</a:t>
            </a:r>
            <a:endParaRPr lang="en-US" sz="2400" dirty="0" smtClean="0"/>
          </a:p>
        </p:txBody>
      </p:sp>
      <p:pic>
        <p:nvPicPr>
          <p:cNvPr id="235528" name="Picture 8" descr="C:\Users\jharlow\Documents\Documents\teaching\everyday13\hewitt materials\hewitt_ch26\figures_photos_26\26_14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3744996"/>
            <a:ext cx="8528050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51" name="Picture 7" descr="26_1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29390" y="0"/>
            <a:ext cx="8251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5" name="Picture 7" descr="26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2"/>
          <a:stretch>
            <a:fillRect/>
          </a:stretch>
        </p:blipFill>
        <p:spPr bwMode="auto">
          <a:xfrm>
            <a:off x="1860885" y="1199314"/>
            <a:ext cx="5625113" cy="52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Seeing Light – The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0"/>
            <a:ext cx="8229600" cy="1143000"/>
          </a:xfrm>
        </p:spPr>
        <p:txBody>
          <a:bodyPr/>
          <a:lstStyle/>
          <a:p>
            <a:r>
              <a:rPr lang="en-US" smtClean="0"/>
              <a:t>Seeing Light – The Eye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161466"/>
            <a:ext cx="8123238" cy="91281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retina is composed of tiny antennae that resonate to the incoming light.</a:t>
            </a:r>
          </a:p>
        </p:txBody>
      </p:sp>
      <p:sp>
        <p:nvSpPr>
          <p:cNvPr id="238600" name="Rectangle 8"/>
          <p:cNvSpPr>
            <a:spLocks noChangeArrowheads="1"/>
          </p:cNvSpPr>
          <p:nvPr/>
        </p:nvSpPr>
        <p:spPr bwMode="auto">
          <a:xfrm>
            <a:off x="152400" y="2177256"/>
            <a:ext cx="553243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Rods handle vision in low light.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/>
              <a:t>They predominate toward the periphery of the retina.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/>
              <a:t>Cones handle color vision    and detail.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/>
              <a:t>They are denser toward the   fovea.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400" dirty="0"/>
              <a:t>There are three types of cones, stimulated by low, intermediate and high frequencies of light.</a:t>
            </a:r>
          </a:p>
        </p:txBody>
      </p:sp>
      <p:pic>
        <p:nvPicPr>
          <p:cNvPr id="238602" name="Picture 10" descr="26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684838" y="2738438"/>
            <a:ext cx="32829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wave_anim.gif"/>
          <p:cNvPicPr>
            <a:picLocks noChangeAspect="1"/>
          </p:cNvPicPr>
          <p:nvPr/>
        </p:nvPicPr>
        <p:blipFill>
          <a:blip r:embed="rId2"/>
          <a:srcRect t="-1559" b="-1559"/>
          <a:stretch>
            <a:fillRect/>
          </a:stretch>
        </p:blipFill>
        <p:spPr bwMode="auto">
          <a:xfrm>
            <a:off x="4053705" y="3154844"/>
            <a:ext cx="5507390" cy="30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10" name="Picture 6" descr="26_01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"/>
          <a:stretch>
            <a:fillRect/>
          </a:stretch>
        </p:blipFill>
        <p:spPr bwMode="auto">
          <a:xfrm>
            <a:off x="963279" y="2878521"/>
            <a:ext cx="34956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229600" cy="1143000"/>
          </a:xfrm>
        </p:spPr>
        <p:txBody>
          <a:bodyPr/>
          <a:lstStyle/>
          <a:p>
            <a:r>
              <a:rPr lang="en-US" smtClean="0"/>
              <a:t>Electromagnetic Waves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491380"/>
            <a:ext cx="8686800" cy="369177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Any time you shake an electrically charged object back and forth, you produce an electromagnetic wave.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 descr="26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31706" y="2983832"/>
            <a:ext cx="8762806" cy="3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09" y="210470"/>
            <a:ext cx="8229600" cy="719973"/>
          </a:xfrm>
        </p:spPr>
        <p:txBody>
          <a:bodyPr/>
          <a:lstStyle/>
          <a:p>
            <a:r>
              <a:rPr lang="en-US" dirty="0" smtClean="0"/>
              <a:t>Electromagnetic Waves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47" y="1423738"/>
            <a:ext cx="8269705" cy="138363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electric and magnetic fields of an electromagnetic wave are perpendicular to each other and to the direction of motion of the wave.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26_0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 bwMode="auto">
          <a:xfrm>
            <a:off x="-20769" y="3176337"/>
            <a:ext cx="8871781" cy="32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701" y="1114343"/>
            <a:ext cx="8350311" cy="18207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 a vacuum, all electromagnetic waves move at the same speed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 classify electromagnetic waves according to their frequency (or wavelength)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Light is one kind of electromagnetic wave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C:\Users\jharlow\Documents\Documents\teaching\everyday13\hewitt materials\hewitt_ch26\figures_photos_26\26_04_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20" y="3304675"/>
            <a:ext cx="3905217" cy="34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759" y="1114343"/>
            <a:ext cx="8646694" cy="236679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The lowest frequency (and longest wavelength) light our eyes can see appears red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As the frequency increases, the light goes through the colors: orange, yellow, green, blue, violet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Violet light has nearly twice the frequency of red light, and half the wavelength</a:t>
            </a:r>
          </a:p>
        </p:txBody>
      </p:sp>
    </p:spTree>
    <p:extLst>
      <p:ext uri="{BB962C8B-B14F-4D97-AF65-F5344CB8AC3E}">
        <p14:creationId xmlns:p14="http://schemas.microsoft.com/office/powerpoint/2010/main" val="12482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1" name="Picture 7" descr="26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>
            <a:fillRect/>
          </a:stretch>
        </p:blipFill>
        <p:spPr bwMode="auto">
          <a:xfrm>
            <a:off x="142002" y="2775284"/>
            <a:ext cx="8776751" cy="27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Transparent Materials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9" y="1608932"/>
            <a:ext cx="8349916" cy="12144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Glass blocks both infrared and ultraviolet, but it is transparent to visible light.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4" name="Picture 6" descr="26_0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"/>
          <a:stretch>
            <a:fillRect/>
          </a:stretch>
        </p:blipFill>
        <p:spPr bwMode="auto">
          <a:xfrm>
            <a:off x="72275" y="2881313"/>
            <a:ext cx="8899189" cy="31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77813"/>
            <a:ext cx="8229600" cy="764924"/>
          </a:xfrm>
        </p:spPr>
        <p:txBody>
          <a:bodyPr/>
          <a:lstStyle/>
          <a:p>
            <a:r>
              <a:rPr lang="en-US" dirty="0" smtClean="0"/>
              <a:t>Transparent Materials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863" y="1159209"/>
            <a:ext cx="8229600" cy="3001963"/>
          </a:xfrm>
        </p:spPr>
        <p:txBody>
          <a:bodyPr/>
          <a:lstStyle/>
          <a:p>
            <a:pPr marL="228600" indent="-228600">
              <a:buFontTx/>
              <a:buNone/>
            </a:pPr>
            <a:r>
              <a:rPr lang="en-US" dirty="0" smtClean="0"/>
              <a:t>Averaged over many molecules, light travels more slowly through a transparent material than through a vacuum.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48" y="5033193"/>
            <a:ext cx="1856121" cy="187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smtClean="0"/>
              <a:t>Transparent Materials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" y="102268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Average speed of light through different materials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Vacuum: </a:t>
            </a:r>
            <a:r>
              <a:rPr lang="en-US" sz="3200" i="1" dirty="0" smtClean="0"/>
              <a:t>c </a:t>
            </a:r>
            <a:r>
              <a:rPr lang="en-US" sz="3200" dirty="0" smtClean="0"/>
              <a:t>= 300,000,000 m/s</a:t>
            </a:r>
            <a:endParaRPr lang="en-US" sz="3200" dirty="0" smtClean="0"/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Atmosphere: slightly </a:t>
            </a:r>
            <a:r>
              <a:rPr lang="en-US" sz="3200" dirty="0" smtClean="0"/>
              <a:t>less than </a:t>
            </a:r>
            <a:r>
              <a:rPr lang="en-US" sz="3200" i="1" dirty="0" smtClean="0"/>
              <a:t>c</a:t>
            </a:r>
            <a:r>
              <a:rPr lang="en-US" sz="3200" dirty="0" smtClean="0"/>
              <a:t> (but rounded off to </a:t>
            </a:r>
            <a:r>
              <a:rPr lang="en-US" sz="3200" i="1" dirty="0" smtClean="0"/>
              <a:t>c</a:t>
            </a:r>
            <a:r>
              <a:rPr lang="en-US" sz="3200" dirty="0" smtClean="0"/>
              <a:t>)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Water: 0.75 </a:t>
            </a:r>
            <a:r>
              <a:rPr lang="en-US" sz="3200" i="1" dirty="0" smtClean="0"/>
              <a:t>c</a:t>
            </a:r>
            <a:endParaRPr lang="en-US" sz="3200" dirty="0" smtClean="0"/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Glass: 0.67 </a:t>
            </a:r>
            <a:r>
              <a:rPr lang="en-US" sz="3200" i="1" dirty="0" smtClean="0"/>
              <a:t>c,</a:t>
            </a:r>
            <a:r>
              <a:rPr lang="en-US" sz="3200" dirty="0" smtClean="0"/>
              <a:t> depending on material</a:t>
            </a:r>
          </a:p>
          <a:p>
            <a:pPr marL="396875" lvl="1" indent="-282575">
              <a:buFontTx/>
              <a:buChar char="•"/>
            </a:pPr>
            <a:r>
              <a:rPr lang="en-US" sz="3200" dirty="0" smtClean="0"/>
              <a:t>Diamond: 0.41 </a:t>
            </a:r>
            <a:r>
              <a:rPr lang="en-US" sz="3200" i="1" dirty="0" smtClean="0"/>
              <a:t>c</a:t>
            </a:r>
            <a:endParaRPr lang="en-US" sz="3200" dirty="0" smtClean="0"/>
          </a:p>
        </p:txBody>
      </p:sp>
      <p:pic>
        <p:nvPicPr>
          <p:cNvPr id="219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59" y="3623261"/>
            <a:ext cx="1800841" cy="266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51" y="2061556"/>
            <a:ext cx="4844649" cy="47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56" y="900772"/>
            <a:ext cx="8699529" cy="1061029"/>
          </a:xfrm>
        </p:spPr>
        <p:txBody>
          <a:bodyPr/>
          <a:lstStyle/>
          <a:p>
            <a:r>
              <a:rPr lang="en-US" sz="2800" dirty="0" smtClean="0"/>
              <a:t>Most things around us are </a:t>
            </a:r>
            <a:r>
              <a:rPr lang="en-US" sz="2800" b="1" dirty="0" smtClean="0"/>
              <a:t>opaque</a:t>
            </a:r>
            <a:r>
              <a:rPr lang="en-US" sz="2800" dirty="0" smtClean="0"/>
              <a:t>—they absorb light without re-emitting it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757" y="1878676"/>
            <a:ext cx="4066594" cy="40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Vibrations given by light to their atoms and molecules are turned into random kinetic energy—into internal energy.</a:t>
            </a:r>
          </a:p>
          <a:p>
            <a:r>
              <a:rPr lang="en-US" sz="2800" dirty="0" smtClean="0"/>
              <a:t>These materials become slightly warmer.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6393</TotalTime>
  <Words>436</Words>
  <Application>Microsoft Office PowerPoint</Application>
  <PresentationFormat>On-screen Show (4:3)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Batang</vt:lpstr>
      <vt:lpstr>Default Design</vt:lpstr>
      <vt:lpstr>PowerPoint Presentation</vt:lpstr>
      <vt:lpstr>Electromagnetic Waves</vt:lpstr>
      <vt:lpstr>Electromagnetic Waves</vt:lpstr>
      <vt:lpstr>Electromagnetic Spectrum</vt:lpstr>
      <vt:lpstr>Electromagnetic Spectrum</vt:lpstr>
      <vt:lpstr>Transparent Materials</vt:lpstr>
      <vt:lpstr>Transparent Materials</vt:lpstr>
      <vt:lpstr>Transparent Materials</vt:lpstr>
      <vt:lpstr>Opaque Materials</vt:lpstr>
      <vt:lpstr>Opaque Materials</vt:lpstr>
      <vt:lpstr>Rays and Shadows</vt:lpstr>
      <vt:lpstr>Shadows</vt:lpstr>
      <vt:lpstr>PowerPoint Presentation</vt:lpstr>
      <vt:lpstr>Seeing Light – The Eye</vt:lpstr>
      <vt:lpstr>Seeing Light – The Eye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432</cp:revision>
  <cp:lastPrinted>2007-05-16T20:24:43Z</cp:lastPrinted>
  <dcterms:created xsi:type="dcterms:W3CDTF">2006-04-27T22:35:13Z</dcterms:created>
  <dcterms:modified xsi:type="dcterms:W3CDTF">2013-03-21T20:22:49Z</dcterms:modified>
</cp:coreProperties>
</file>