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39" r:id="rId2"/>
    <p:sldId id="462" r:id="rId3"/>
    <p:sldId id="540" r:id="rId4"/>
    <p:sldId id="541" r:id="rId5"/>
    <p:sldId id="542" r:id="rId6"/>
    <p:sldId id="543" r:id="rId7"/>
    <p:sldId id="544" r:id="rId8"/>
    <p:sldId id="545" r:id="rId9"/>
    <p:sldId id="422" r:id="rId10"/>
    <p:sldId id="521" r:id="rId11"/>
    <p:sldId id="423" r:id="rId12"/>
    <p:sldId id="523" r:id="rId13"/>
    <p:sldId id="426" r:id="rId14"/>
    <p:sldId id="546" r:id="rId15"/>
    <p:sldId id="529" r:id="rId16"/>
    <p:sldId id="450" r:id="rId17"/>
    <p:sldId id="525" r:id="rId18"/>
    <p:sldId id="547" r:id="rId19"/>
    <p:sldId id="432" r:id="rId20"/>
    <p:sldId id="434" r:id="rId21"/>
    <p:sldId id="527" r:id="rId22"/>
    <p:sldId id="441" r:id="rId23"/>
    <p:sldId id="451" r:id="rId24"/>
    <p:sldId id="507" r:id="rId25"/>
    <p:sldId id="509" r:id="rId26"/>
    <p:sldId id="505" r:id="rId27"/>
    <p:sldId id="506" r:id="rId28"/>
    <p:sldId id="531" r:id="rId29"/>
    <p:sldId id="452" r:id="rId30"/>
    <p:sldId id="444" r:id="rId31"/>
    <p:sldId id="533" r:id="rId32"/>
    <p:sldId id="535" r:id="rId33"/>
    <p:sldId id="537" r:id="rId34"/>
    <p:sldId id="538" r:id="rId35"/>
    <p:sldId id="548" r:id="rId36"/>
    <p:sldId id="549" r:id="rId37"/>
    <p:sldId id="512" r:id="rId38"/>
    <p:sldId id="550" r:id="rId39"/>
    <p:sldId id="447" r:id="rId40"/>
    <p:sldId id="514" r:id="rId41"/>
    <p:sldId id="515" r:id="rId42"/>
    <p:sldId id="516" r:id="rId43"/>
    <p:sldId id="551" r:id="rId44"/>
    <p:sldId id="496" r:id="rId45"/>
    <p:sldId id="484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1537" autoAdjust="0"/>
  </p:normalViewPr>
  <p:slideViewPr>
    <p:cSldViewPr snapToGrid="0">
      <p:cViewPr varScale="1">
        <p:scale>
          <a:sx n="64" d="100"/>
          <a:sy n="64" d="100"/>
        </p:scale>
        <p:origin x="-486" y="-102"/>
      </p:cViewPr>
      <p:guideLst>
        <p:guide orient="horz" pos="1074"/>
        <p:guide orient="horz" pos="391"/>
        <p:guide pos="2880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B17FB3-187D-427B-8B7F-9E1FDA4A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1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E0DABC-C6A6-425E-8733-2C3839E4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C4EFDB-F206-4099-8B1A-F9550F3E95E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C8DDD94-BA2D-4E98-B65A-82E26C3EACFC}" type="slidenum">
              <a:rPr lang="en-US" sz="1200">
                <a:latin typeface="Times" charset="0"/>
              </a:rPr>
              <a:pPr algn="r"/>
              <a:t>36</a:t>
            </a:fld>
            <a:endParaRPr lang="en-US" sz="1200">
              <a:latin typeface="Times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B291A1-A3DC-495B-8A6D-D935F2A8CB4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C5F348-B9AD-4AB9-9AD3-37D4A1961B53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1F7DF78-1064-49DE-AF56-C3F2CA0F72C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D.  none of the above.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D.  none of the above.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B.  the same.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EFF2-9087-4F6B-AF7E-0B71CB9C0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B603-5053-43AA-9A22-AD70AA81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9FCAC-A53C-46EA-B730-3C59091E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94F9-981D-4989-B46F-DE81C6437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DB42A-30D5-41CF-964D-C2610983E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4330-ABB0-41EC-9610-DF14F0DD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DCFE-BB86-48AD-95EA-7DA6BD8F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00DA-13DE-4B66-B19F-BBC3A42E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3B3A-773D-498F-B98E-8FF6A312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D1A24-4AE4-49C3-8EEF-0BCD1292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C031-9F43-4C4F-9CB7-93EA6B7AB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F5A03F-C0F5-4A30-A442-5E77110F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ker.com/clipart-plane-of-incidence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Wed. </a:t>
            </a:r>
            <a:r>
              <a:rPr lang="en-CA" dirty="0" smtClean="0"/>
              <a:t>Mar. </a:t>
            </a:r>
            <a:r>
              <a:rPr lang="en-CA" dirty="0" smtClean="0"/>
              <a:t>27,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101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038" y="874899"/>
                <a:ext cx="8843962" cy="57687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sz="2400" dirty="0" smtClean="0"/>
                  <a:t>Consider the following three directions associated with a particular electromagnetic wave: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CA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sz="2000" dirty="0" smtClean="0"/>
                  <a:t>is the direction of electric field oscillations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CA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000" dirty="0"/>
                  <a:t>is the direction of </a:t>
                </a:r>
                <a:r>
                  <a:rPr lang="en-CA" sz="2000" dirty="0" smtClean="0"/>
                  <a:t>magnetic field </a:t>
                </a:r>
                <a:r>
                  <a:rPr lang="en-CA" sz="2000" dirty="0"/>
                  <a:t>oscillations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CA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000" dirty="0"/>
                  <a:t>is the direction of </a:t>
                </a:r>
                <a:r>
                  <a:rPr lang="en-CA" sz="2000" dirty="0" smtClean="0"/>
                  <a:t>wave motion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CA" sz="2400" dirty="0" smtClean="0"/>
                  <a:t> All </a:t>
                </a:r>
                <a:r>
                  <a:rPr lang="en-CA" sz="2400" dirty="0"/>
                  <a:t>3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 are parallel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CA" sz="2400" dirty="0" smtClean="0"/>
                  <a:t> All 3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 smtClean="0"/>
                  <a:t> are perpendicular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are parallel to each other, but both are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endParaRPr lang="en-CA" sz="240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CA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 smtClean="0"/>
                  <a:t>are parallel to each other, but both are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endParaRPr lang="en-CA" sz="2400" dirty="0" smtClean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CA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400" dirty="0"/>
                  <a:t>are parallel to each other, but both are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endParaRPr lang="en-CA" sz="2400" dirty="0"/>
              </a:p>
              <a:p>
                <a:pPr marL="514350" indent="-514350">
                  <a:buFont typeface="+mj-lt"/>
                  <a:buAutoNum type="alphaUcPeriod"/>
                </a:pPr>
                <a:endParaRPr lang="en-CA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038" y="874899"/>
                <a:ext cx="8843962" cy="5768788"/>
              </a:xfrm>
              <a:blipFill rotWithShape="1">
                <a:blip r:embed="rId2"/>
                <a:stretch>
                  <a:fillRect l="-1034" t="-740" b="-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Electromagnetic Waves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 descr="26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31706" y="2983832"/>
            <a:ext cx="8762806" cy="3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09" y="210470"/>
            <a:ext cx="8229600" cy="719973"/>
          </a:xfrm>
        </p:spPr>
        <p:txBody>
          <a:bodyPr/>
          <a:lstStyle/>
          <a:p>
            <a:r>
              <a:rPr lang="en-US" dirty="0" smtClean="0"/>
              <a:t>Electromagnetic Waves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47" y="1423738"/>
            <a:ext cx="8269705" cy="138363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electric and magnetic fields of an electromagnetic wave are perpendicular to each other and to the direction of motion of the wave.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If an electron vibrates up and down 1000 times each second, it generates an electromagnetic wave with 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period of 1000 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speed of 1000 m/s.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wavelength of 1000 m.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Electromagnetic Waves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26_0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 bwMode="auto">
          <a:xfrm>
            <a:off x="-20769" y="3176337"/>
            <a:ext cx="8871781" cy="32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701" y="1114343"/>
            <a:ext cx="8350311" cy="18207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 a vacuum, all electromagnetic waves move at the same speed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 classify electromagnetic waves according to their frequency (or wavelength)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Light is one kind of electromagnetic wave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C:\Users\jharlow\Documents\Documents\teaching\everyday13\hewitt materials\hewitt_ch26\figures_photos_26\26_04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20" y="3304675"/>
            <a:ext cx="3905217" cy="34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759" y="1114343"/>
            <a:ext cx="8646694" cy="23667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lowest frequency (and longest wavelength) light our eyes can see appears red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As the frequency increases, the light goes through the colors: orange, yellow, green, blue, violet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Violet light has nearly twice the frequency of red light, and half the wavelength</a:t>
            </a:r>
          </a:p>
        </p:txBody>
      </p:sp>
    </p:spTree>
    <p:extLst>
      <p:ext uri="{BB962C8B-B14F-4D97-AF65-F5344CB8AC3E}">
        <p14:creationId xmlns:p14="http://schemas.microsoft.com/office/powerpoint/2010/main" val="38600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If a certain material is “transparent” (</a:t>
            </a:r>
            <a:r>
              <a:rPr lang="en-US" sz="2800" dirty="0" err="1" smtClean="0"/>
              <a:t>ie</a:t>
            </a:r>
            <a:r>
              <a:rPr lang="en-US" sz="2800" dirty="0" smtClean="0"/>
              <a:t>, not opaque), what does this mean?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6869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waves of all frequencies can pass straight through it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waves of all frequencies are reflected from its surface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Electromagnetic waves of all frequencies are </a:t>
            </a:r>
            <a:r>
              <a:rPr lang="en-US" sz="2800" dirty="0" smtClean="0"/>
              <a:t>absorbed throughout its volume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</a:t>
            </a:r>
            <a:r>
              <a:rPr lang="en-US" sz="2800" dirty="0"/>
              <a:t>waves of a certain frequency can pass straight through it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Electromagnetic Waves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1" name="Picture 7" descr="26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>
            <a:fillRect/>
          </a:stretch>
        </p:blipFill>
        <p:spPr bwMode="auto">
          <a:xfrm>
            <a:off x="142002" y="2775284"/>
            <a:ext cx="8776751" cy="27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Transparent Materials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9" y="1608932"/>
            <a:ext cx="8349916" cy="12144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Glass blocks both infrared and ultraviolet, but it is transparent to visible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6718" cy="5190564"/>
          </a:xfrm>
        </p:spPr>
        <p:txBody>
          <a:bodyPr/>
          <a:lstStyle/>
          <a:p>
            <a:r>
              <a:rPr lang="en-CA" sz="2400" dirty="0" smtClean="0"/>
              <a:t>When light passes from water into air or vice-versa, it can bend its direction (making the spoon look broken below).</a:t>
            </a:r>
          </a:p>
          <a:p>
            <a:r>
              <a:rPr lang="en-CA" sz="2400" dirty="0" smtClean="0"/>
              <a:t>What causes this bending of the light rays?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/>
              <a:t>Absorption due to resonance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Change in wave speed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/>
              <a:t>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Scattering from small particles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Selective transmission</a:t>
            </a:r>
          </a:p>
          <a:p>
            <a:pPr marL="514350" indent="-514350">
              <a:buFont typeface="+mj-lt"/>
              <a:buAutoNum type="alphaUcPeriod"/>
            </a:pPr>
            <a:endParaRPr lang="en-CA" sz="2400" dirty="0" smtClean="0"/>
          </a:p>
          <a:p>
            <a:pPr marL="514350" indent="-514350">
              <a:buFont typeface="+mj-lt"/>
              <a:buAutoNum type="alphaUcPeriod"/>
            </a:pPr>
            <a:endParaRPr lang="en-CA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21" y="3494673"/>
            <a:ext cx="1800841" cy="266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Refraction of Light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011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Light is transmitted similarly to sound.</a:t>
            </a:r>
          </a:p>
          <a:p>
            <a:r>
              <a:rPr lang="en-US" sz="2800" smtClean="0"/>
              <a:t>Both are vibrations due to a vibrating source.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1800" smtClean="0"/>
          </a:p>
        </p:txBody>
      </p:sp>
      <p:pic>
        <p:nvPicPr>
          <p:cNvPr id="216073" name="Picture 9" descr="26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5387975" y="2960687"/>
            <a:ext cx="3395362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2" name="Picture 8" descr="26_05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>
            <a:fillRect/>
          </a:stretch>
        </p:blipFill>
        <p:spPr bwMode="auto">
          <a:xfrm>
            <a:off x="76200" y="2287587"/>
            <a:ext cx="531177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4" name="Picture 6" descr="26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>
            <a:fillRect/>
          </a:stretch>
        </p:blipFill>
        <p:spPr bwMode="auto">
          <a:xfrm>
            <a:off x="72274" y="3437125"/>
            <a:ext cx="8899189" cy="31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942" y="208950"/>
            <a:ext cx="8702522" cy="3001963"/>
          </a:xfrm>
        </p:spPr>
        <p:txBody>
          <a:bodyPr/>
          <a:lstStyle/>
          <a:p>
            <a:r>
              <a:rPr lang="en-US" sz="2800" dirty="0" smtClean="0"/>
              <a:t>Photons can only travel at exactly the speed of light.</a:t>
            </a:r>
          </a:p>
          <a:p>
            <a:r>
              <a:rPr lang="en-US" sz="2800" dirty="0" smtClean="0"/>
              <a:t>Each photon is absorbed an re-emitted each time it encounters an atom in a transparent material.</a:t>
            </a:r>
          </a:p>
          <a:p>
            <a:r>
              <a:rPr lang="en-US" sz="2800" dirty="0" smtClean="0"/>
              <a:t>Averaged over many molecules, light travels more slowly through a transparent material than through a vacuum.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th03.deviantart.net/fs70/PRE/f/2010/142/4/a/Beams_of_Light_by_xXRookieX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72" y="-705851"/>
            <a:ext cx="11047010" cy="82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075" y="2668556"/>
            <a:ext cx="5752517" cy="3079101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The History of Light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Electromagnetic </a:t>
            </a:r>
            <a:r>
              <a:rPr lang="en-US" sz="2800" dirty="0"/>
              <a:t>Waves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The Electromagnetic Spectrum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Transparent Materials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Opaque Materials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Seeing Light—The Eye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88492" y="0"/>
            <a:ext cx="7791725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20: </a:t>
            </a:r>
            <a:r>
              <a:rPr lang="en-US" sz="3800" b="1" dirty="0" smtClean="0">
                <a:latin typeface="Times New Roman" charset="0"/>
              </a:rPr>
              <a:t>The Properties of Light</a:t>
            </a:r>
            <a:endParaRPr lang="en-US" sz="38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8" y="5033193"/>
            <a:ext cx="1856121" cy="18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smtClean="0"/>
              <a:t>Transparent Materials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" y="102268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Average speed of light through different materials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Vacuum: </a:t>
            </a:r>
            <a:r>
              <a:rPr lang="en-US" sz="3200" i="1" dirty="0" smtClean="0"/>
              <a:t>c </a:t>
            </a:r>
            <a:r>
              <a:rPr lang="en-US" sz="3200" dirty="0" smtClean="0"/>
              <a:t>= 300,000,000 m/s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Atmosphere: slightly less than </a:t>
            </a:r>
            <a:r>
              <a:rPr lang="en-US" sz="3200" i="1" dirty="0" smtClean="0"/>
              <a:t>c</a:t>
            </a:r>
            <a:r>
              <a:rPr lang="en-US" sz="3200" dirty="0" smtClean="0"/>
              <a:t> (but rounded off to </a:t>
            </a:r>
            <a:r>
              <a:rPr lang="en-US" sz="3200" i="1" dirty="0" smtClean="0"/>
              <a:t>c</a:t>
            </a:r>
            <a:r>
              <a:rPr lang="en-US" sz="3200" dirty="0" smtClean="0"/>
              <a:t>)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Water: 0.75 </a:t>
            </a:r>
            <a:r>
              <a:rPr lang="en-US" sz="3200" i="1" dirty="0" smtClean="0"/>
              <a:t>c</a:t>
            </a:r>
            <a:endParaRPr lang="en-US" sz="3200" dirty="0" smtClean="0"/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Glass: 0.67 </a:t>
            </a:r>
            <a:r>
              <a:rPr lang="en-US" sz="3200" i="1" dirty="0" smtClean="0"/>
              <a:t>c,</a:t>
            </a:r>
            <a:r>
              <a:rPr lang="en-US" sz="3200" dirty="0" smtClean="0"/>
              <a:t> depending on material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Diamond: 0.41 </a:t>
            </a:r>
            <a:r>
              <a:rPr lang="en-US" sz="3200" i="1" dirty="0" smtClean="0"/>
              <a:t>c</a:t>
            </a:r>
            <a:endParaRPr lang="en-US" sz="3200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59" y="3623261"/>
            <a:ext cx="1800841" cy="266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Compared with the frequency of illuminating light on a piece of clear glass, the frequency of light that is transmitted into the glass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/>
              <a:t>A.	is less.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is the same.</a:t>
            </a:r>
            <a:r>
              <a:rPr lang="en-US" sz="24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is higher.</a:t>
            </a: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Transparent Materials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51" y="2061556"/>
            <a:ext cx="4844649" cy="47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56" y="900772"/>
            <a:ext cx="8699529" cy="1061029"/>
          </a:xfrm>
        </p:spPr>
        <p:txBody>
          <a:bodyPr/>
          <a:lstStyle/>
          <a:p>
            <a:r>
              <a:rPr lang="en-US" sz="2800" dirty="0" smtClean="0"/>
              <a:t>Most things around us are </a:t>
            </a:r>
            <a:r>
              <a:rPr lang="en-US" sz="2800" b="1" dirty="0" smtClean="0"/>
              <a:t>opaque</a:t>
            </a:r>
            <a:r>
              <a:rPr lang="en-US" sz="2800" dirty="0" smtClean="0"/>
              <a:t>—they absorb light without re-emitting it.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757" y="1878676"/>
            <a:ext cx="4066594" cy="40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Vibrations given by light to their atoms and molecules are turned into random kinetic energy—into internal energy.</a:t>
            </a:r>
          </a:p>
          <a:p>
            <a:r>
              <a:rPr lang="en-US" sz="2800" dirty="0" smtClean="0"/>
              <a:t>These materials become slightly warmer.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Metals</a:t>
            </a:r>
            <a:endParaRPr lang="en-US" sz="2800" smtClean="0"/>
          </a:p>
          <a:p>
            <a:r>
              <a:rPr lang="en-US" sz="2800" smtClean="0"/>
              <a:t>Light shining on metal forces free electrons in the metal into vibrations that emit their own light as reflection.</a:t>
            </a:r>
            <a:endParaRPr lang="en-US" smtClean="0"/>
          </a:p>
          <a:p>
            <a:pPr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242694" name="Picture 6" descr="26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>
            <a:fillRect/>
          </a:stretch>
        </p:blipFill>
        <p:spPr bwMode="auto">
          <a:xfrm>
            <a:off x="2511425" y="3559175"/>
            <a:ext cx="412115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reflects more light, a white piece of paper or a black piece of paper?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Black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White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About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reflects more light, a white piece of paper or a mirror?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White Paper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>
                <a:ea typeface="Batang" pitchFamily="18" charset="-127"/>
              </a:rPr>
              <a:t>M</a:t>
            </a:r>
            <a:r>
              <a:rPr lang="en-US" sz="2400" dirty="0" smtClean="0">
                <a:ea typeface="Batang" pitchFamily="18" charset="-127"/>
              </a:rPr>
              <a:t>irror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About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 smtClean="0"/>
              <a:t>Mirror versus White Paper</a:t>
            </a:r>
            <a:endParaRPr lang="en-US" sz="4000" dirty="0"/>
          </a:p>
        </p:txBody>
      </p:sp>
      <p:pic>
        <p:nvPicPr>
          <p:cNvPr id="84995" name="Picture 3" descr="serway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6813" y="977900"/>
            <a:ext cx="3854450" cy="2735263"/>
          </a:xfrm>
          <a:noFill/>
          <a:ln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84213" y="3970338"/>
            <a:ext cx="7899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Mirrors</a:t>
            </a:r>
            <a:endParaRPr lang="en-US" sz="3200" b="1" dirty="0"/>
          </a:p>
          <a:p>
            <a:pPr>
              <a:buFontTx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surface is </a:t>
            </a:r>
            <a:r>
              <a:rPr lang="en-US" sz="3200" i="1" dirty="0"/>
              <a:t>flat</a:t>
            </a:r>
            <a:r>
              <a:rPr lang="en-US" sz="3200" dirty="0"/>
              <a:t> at distance scales near or above the wavelength of light</a:t>
            </a:r>
          </a:p>
          <a:p>
            <a:pPr>
              <a:buFontTx/>
              <a:buChar char="•"/>
            </a:pPr>
            <a:r>
              <a:rPr lang="en-US" sz="3200" dirty="0" smtClean="0"/>
              <a:t> It </a:t>
            </a:r>
            <a:r>
              <a:rPr lang="en-US" sz="3200" dirty="0"/>
              <a:t>looks “shiny”, </a:t>
            </a:r>
            <a:r>
              <a:rPr lang="en-US" sz="3200" dirty="0" smtClean="0"/>
              <a:t>and you can see images in 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85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dirty="0"/>
              <a:t>Mirror versus White Paper</a:t>
            </a:r>
          </a:p>
        </p:txBody>
      </p:sp>
      <p:pic>
        <p:nvPicPr>
          <p:cNvPr id="86019" name="Picture 3" descr="serway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51100" y="992188"/>
            <a:ext cx="3859213" cy="2952750"/>
          </a:xfrm>
          <a:noFill/>
          <a:ln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20725" y="3998913"/>
            <a:ext cx="77168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White Paper</a:t>
            </a:r>
            <a:endParaRPr lang="en-US" sz="3200" b="1" dirty="0"/>
          </a:p>
          <a:p>
            <a:pPr>
              <a:buFontTx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surface is </a:t>
            </a:r>
            <a:r>
              <a:rPr lang="en-US" sz="3200" i="1" dirty="0"/>
              <a:t>rough</a:t>
            </a:r>
            <a:r>
              <a:rPr lang="en-US" sz="3200" dirty="0"/>
              <a:t> at distance scales near or above the wavelength of light</a:t>
            </a:r>
          </a:p>
          <a:p>
            <a:pPr>
              <a:buFontTx/>
              <a:buChar char="•"/>
            </a:pPr>
            <a:r>
              <a:rPr lang="en-US" sz="3200" dirty="0" smtClean="0"/>
              <a:t> Almost </a:t>
            </a:r>
            <a:r>
              <a:rPr lang="en-US" sz="3200" b="1" i="1" dirty="0"/>
              <a:t>all</a:t>
            </a:r>
            <a:r>
              <a:rPr lang="en-US" sz="3200" dirty="0"/>
              <a:t> surfaces reflect in this way!</a:t>
            </a:r>
          </a:p>
        </p:txBody>
      </p:sp>
    </p:spTree>
    <p:extLst>
      <p:ext uri="{BB962C8B-B14F-4D97-AF65-F5344CB8AC3E}">
        <p14:creationId xmlns:p14="http://schemas.microsoft.com/office/powerpoint/2010/main" val="16348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15738"/>
          </a:xfrm>
        </p:spPr>
        <p:txBody>
          <a:bodyPr/>
          <a:lstStyle/>
          <a:p>
            <a:pPr algn="l"/>
            <a:r>
              <a:rPr lang="en-US" sz="2400" dirty="0" smtClean="0"/>
              <a:t>Harlow is looking at his daughter, </a:t>
            </a:r>
            <a:r>
              <a:rPr lang="en-US" sz="2400" dirty="0" err="1" smtClean="0"/>
              <a:t>Zainab</a:t>
            </a:r>
            <a:r>
              <a:rPr lang="en-US" sz="2400" dirty="0" smtClean="0"/>
              <a:t>.  In terms of what physically allows him to see her, which arrow is best?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05" y="2752255"/>
            <a:ext cx="2124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439827" y="3251005"/>
            <a:ext cx="1047750" cy="192405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544602" y="3515241"/>
            <a:ext cx="795831" cy="1464551"/>
          </a:xfrm>
          <a:prstGeom prst="straightConnector1">
            <a:avLst/>
          </a:prstGeom>
          <a:ln w="762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18" y="2752255"/>
            <a:ext cx="2124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5719740" y="3251005"/>
            <a:ext cx="1047750" cy="192405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24515" y="3515241"/>
            <a:ext cx="795831" cy="1464551"/>
          </a:xfrm>
          <a:prstGeom prst="straightConnector1">
            <a:avLst/>
          </a:prstGeom>
          <a:ln w="76200">
            <a:solidFill>
              <a:srgbClr val="FFFF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23720" y="21188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A</a:t>
            </a:r>
            <a:endParaRPr lang="en-CA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003633" y="210633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B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371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712788"/>
          </a:xfrm>
        </p:spPr>
        <p:txBody>
          <a:bodyPr/>
          <a:lstStyle/>
          <a:p>
            <a:r>
              <a:rPr lang="en-US" dirty="0" smtClean="0"/>
              <a:t>Rays and Shadows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46150"/>
            <a:ext cx="8229600" cy="4525963"/>
          </a:xfrm>
        </p:spPr>
        <p:txBody>
          <a:bodyPr/>
          <a:lstStyle/>
          <a:p>
            <a:r>
              <a:rPr lang="en-US" dirty="0" smtClean="0"/>
              <a:t>A very distant or small light source will produce a sharp shadow. </a:t>
            </a:r>
          </a:p>
          <a:p>
            <a:r>
              <a:rPr lang="en-US" dirty="0" smtClean="0"/>
              <a:t>A larger or more nearby light source produces a blurry shadow.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243718" name="Picture 6" descr="26_1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1730375" y="3632200"/>
            <a:ext cx="568325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410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300 B.C. – </a:t>
            </a:r>
            <a:r>
              <a:rPr lang="en-US" b="1" dirty="0" smtClean="0"/>
              <a:t>Euclid </a:t>
            </a:r>
            <a:r>
              <a:rPr lang="en-US" dirty="0" smtClean="0"/>
              <a:t>of Alexandria noted that light travels in straight lines, and wrote down the Law of Reflection for plane mirrors.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3220761"/>
            <a:ext cx="2857500" cy="33909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511755"/>
              </p:ext>
            </p:extLst>
          </p:nvPr>
        </p:nvGraphicFramePr>
        <p:xfrm>
          <a:off x="2249488" y="3152775"/>
          <a:ext cx="18097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431640" imgH="228600" progId="Equation.3">
                  <p:embed/>
                </p:oleObj>
              </mc:Choice>
              <mc:Fallback>
                <p:oleObj name="Equation" r:id="rId4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3152775"/>
                        <a:ext cx="180975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433501"/>
            <a:ext cx="5252542" cy="217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Unfortunately, Euclid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believed that vision was due to our eyes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rays of light.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9600" cy="854075"/>
          </a:xfrm>
        </p:spPr>
        <p:txBody>
          <a:bodyPr/>
          <a:lstStyle/>
          <a:p>
            <a:r>
              <a:rPr lang="en-US" dirty="0" smtClean="0"/>
              <a:t>Shadows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972" y="1353136"/>
            <a:ext cx="8656637" cy="25130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dark part inside a shadow where the light is totally blocked is called an </a:t>
            </a:r>
            <a:r>
              <a:rPr lang="en-US" sz="2800" b="1" dirty="0" smtClean="0"/>
              <a:t>umbra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penumbra</a:t>
            </a:r>
            <a:r>
              <a:rPr lang="en-US" sz="2800" dirty="0" smtClean="0"/>
              <a:t> is a lighter part around the edges of a shadow, where light from a broad source is only partially blocked.</a:t>
            </a:r>
            <a:endParaRPr lang="en-US" sz="2400" dirty="0" smtClean="0"/>
          </a:p>
        </p:txBody>
      </p:sp>
      <p:pic>
        <p:nvPicPr>
          <p:cNvPr id="235528" name="Picture 8" descr="C:\Users\jharlow\Documents\Documents\teaching\everyday13\hewitt materials\hewitt_ch26\figures_photos_26\26_14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744996"/>
            <a:ext cx="852805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43" y="959423"/>
            <a:ext cx="4936435" cy="1752600"/>
          </a:xfrm>
        </p:spPr>
        <p:txBody>
          <a:bodyPr/>
          <a:lstStyle/>
          <a:p>
            <a:pPr algn="l"/>
            <a:r>
              <a:rPr lang="en-US" sz="2400" dirty="0" smtClean="0"/>
              <a:t>The photo shows a heavily filtered image of the sun during a partial solar eclipse.  What is physically happening to cause this eclipse?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7513"/>
            <a:ext cx="8229600" cy="340581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Only the </a:t>
            </a:r>
            <a:r>
              <a:rPr lang="en-US" sz="2400" dirty="0"/>
              <a:t>penumbra of the Earth’s shadow is falling on the moon.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Part of the </a:t>
            </a:r>
            <a:r>
              <a:rPr lang="en-US" sz="2400" dirty="0"/>
              <a:t>umbra of the Earth’s shadow is falling on the moon.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photographer is standing in the penumbra of the shadow of the moon which is falling on the Earth.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photographer is standing in the </a:t>
            </a:r>
            <a:r>
              <a:rPr lang="en-US" sz="2400" dirty="0" smtClean="0"/>
              <a:t>umbra </a:t>
            </a:r>
            <a:r>
              <a:rPr lang="en-US" sz="2400" dirty="0"/>
              <a:t>of the shadow of the moon which is falling on the Earth.</a:t>
            </a:r>
          </a:p>
          <a:p>
            <a:pPr marL="609600" indent="-609600">
              <a:buFontTx/>
              <a:buAutoNum type="alphaUcPeriod"/>
            </a:pP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5049078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1"/>
            <a:ext cx="4094922" cy="27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43" y="959423"/>
            <a:ext cx="4936435" cy="1752600"/>
          </a:xfrm>
        </p:spPr>
        <p:txBody>
          <a:bodyPr/>
          <a:lstStyle/>
          <a:p>
            <a:pPr algn="l"/>
            <a:r>
              <a:rPr lang="en-US" sz="2400" dirty="0" smtClean="0"/>
              <a:t>The photo shows an image of the moon during a partial lunar eclipse.  What is physically happening to cause this eclipse?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7513"/>
            <a:ext cx="8229600" cy="340581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Only the </a:t>
            </a:r>
            <a:r>
              <a:rPr lang="en-US" sz="2400" dirty="0"/>
              <a:t>penumbra of the Earth’s shadow is falling on the moon.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Part of the </a:t>
            </a:r>
            <a:r>
              <a:rPr lang="en-US" sz="2400" dirty="0"/>
              <a:t>umbra of the Earth’s shadow is falling on the moon.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photographer is standing in the penumbra of the shadow of the moon which is falling on the Earth.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The photographer is standing in the </a:t>
            </a:r>
            <a:r>
              <a:rPr lang="en-US" sz="2400" dirty="0" smtClean="0"/>
              <a:t>umbra </a:t>
            </a:r>
            <a:r>
              <a:rPr lang="en-US" sz="2400" dirty="0"/>
              <a:t>of the shadow of the moon which is falling on the Earth.</a:t>
            </a:r>
          </a:p>
          <a:p>
            <a:pPr marL="609600" indent="-609600">
              <a:buFontTx/>
              <a:buAutoNum type="alphaUcPeriod"/>
            </a:pPr>
            <a:endParaRPr lang="en-US" sz="24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5049078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76" y="0"/>
            <a:ext cx="4151323" cy="272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2" y="-1"/>
            <a:ext cx="8229600" cy="1244670"/>
          </a:xfrm>
        </p:spPr>
        <p:txBody>
          <a:bodyPr/>
          <a:lstStyle/>
          <a:p>
            <a:r>
              <a:rPr lang="en-CA" sz="3600" dirty="0" smtClean="0"/>
              <a:t>Total Solar Eclipse of August 21, 2017.   </a:t>
            </a:r>
            <a:br>
              <a:rPr lang="en-CA" sz="3600" dirty="0" smtClean="0"/>
            </a:br>
            <a:r>
              <a:rPr lang="en-CA" sz="3600" dirty="0" smtClean="0"/>
              <a:t>Do NOT miss it!</a:t>
            </a:r>
            <a:endParaRPr lang="en-CA" sz="3600" dirty="0"/>
          </a:p>
        </p:txBody>
      </p:sp>
      <p:pic>
        <p:nvPicPr>
          <p:cNvPr id="8194" name="Picture 2" descr="SE2017Aug21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92" y="1244669"/>
            <a:ext cx="5065782" cy="54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2812" y="3082104"/>
            <a:ext cx="2003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…where will I be in 4 years from this summer?</a:t>
            </a:r>
          </a:p>
          <a:p>
            <a:r>
              <a:rPr lang="en-CA" sz="2400" dirty="0" smtClean="0"/>
              <a:t>Driving to Nashville, </a:t>
            </a:r>
            <a:r>
              <a:rPr lang="en-CA" sz="2400" dirty="0" err="1" smtClean="0"/>
              <a:t>Tennesee</a:t>
            </a:r>
            <a:r>
              <a:rPr lang="en-CA" sz="2400" dirty="0" smtClean="0"/>
              <a:t>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654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2" y="-1"/>
            <a:ext cx="8229600" cy="1244670"/>
          </a:xfrm>
        </p:spPr>
        <p:txBody>
          <a:bodyPr/>
          <a:lstStyle/>
          <a:p>
            <a:r>
              <a:rPr lang="en-CA" sz="3600" dirty="0" smtClean="0"/>
              <a:t>Total Solar Eclipse of August 21, 2017.   </a:t>
            </a:r>
            <a:br>
              <a:rPr lang="en-CA" sz="3600" dirty="0" smtClean="0"/>
            </a:br>
            <a:r>
              <a:rPr lang="en-CA" sz="3600" dirty="0" smtClean="0"/>
              <a:t>Do NOT miss it!</a:t>
            </a:r>
            <a:endParaRPr lang="en-CA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1168400"/>
            <a:ext cx="826935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51" name="Picture 7" descr="26_1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29390" y="0"/>
            <a:ext cx="8251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46_07_compound_ey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11313"/>
            <a:ext cx="8548687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3250" y="1633538"/>
            <a:ext cx="43116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 err="1"/>
              <a:t>Ommatidia</a:t>
            </a:r>
            <a:r>
              <a:rPr lang="en-US" sz="1400" b="1" dirty="0"/>
              <a:t> are the functional units of insect eyes.</a:t>
            </a:r>
          </a:p>
        </p:txBody>
      </p:sp>
      <p:sp>
        <p:nvSpPr>
          <p:cNvPr id="21508" name="Text Box 23"/>
          <p:cNvSpPr txBox="1">
            <a:spLocks noChangeArrowheads="1"/>
          </p:cNvSpPr>
          <p:nvPr/>
        </p:nvSpPr>
        <p:spPr bwMode="auto">
          <a:xfrm>
            <a:off x="5819775" y="1646238"/>
            <a:ext cx="2879725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/>
              <a:t>      </a:t>
            </a:r>
            <a:r>
              <a:rPr lang="en-US" sz="1400" b="1" dirty="0" err="1"/>
              <a:t>Ommatidia</a:t>
            </a:r>
            <a:r>
              <a:rPr lang="en-US" sz="1400" b="1" dirty="0"/>
              <a:t> contain receptor cells that send axons to the </a:t>
            </a:r>
            <a:r>
              <a:rPr lang="en-US" sz="1400" b="1" dirty="0" smtClean="0"/>
              <a:t>insect’s brain.</a:t>
            </a:r>
            <a:endParaRPr lang="en-US" sz="1400" b="1" dirty="0"/>
          </a:p>
        </p:txBody>
      </p:sp>
      <p:sp>
        <p:nvSpPr>
          <p:cNvPr id="21509" name="Text Box 24"/>
          <p:cNvSpPr txBox="1">
            <a:spLocks noChangeArrowheads="1"/>
          </p:cNvSpPr>
          <p:nvPr/>
        </p:nvSpPr>
        <p:spPr bwMode="auto">
          <a:xfrm>
            <a:off x="7683500" y="2986088"/>
            <a:ext cx="508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Lens</a:t>
            </a:r>
          </a:p>
        </p:txBody>
      </p:sp>
      <p:sp>
        <p:nvSpPr>
          <p:cNvPr id="21510" name="Text Box 25"/>
          <p:cNvSpPr txBox="1">
            <a:spLocks noChangeArrowheads="1"/>
          </p:cNvSpPr>
          <p:nvPr/>
        </p:nvSpPr>
        <p:spPr bwMode="auto">
          <a:xfrm>
            <a:off x="7273925" y="3414713"/>
            <a:ext cx="869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Receptor cells</a:t>
            </a:r>
          </a:p>
        </p:txBody>
      </p:sp>
      <p:sp>
        <p:nvSpPr>
          <p:cNvPr id="21511" name="Line 26"/>
          <p:cNvSpPr>
            <a:spLocks noChangeShapeType="1"/>
          </p:cNvSpPr>
          <p:nvPr/>
        </p:nvSpPr>
        <p:spPr bwMode="auto">
          <a:xfrm flipV="1">
            <a:off x="6699250" y="3489325"/>
            <a:ext cx="54292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12" name="Line 27"/>
          <p:cNvSpPr>
            <a:spLocks noChangeShapeType="1"/>
          </p:cNvSpPr>
          <p:nvPr/>
        </p:nvSpPr>
        <p:spPr bwMode="auto">
          <a:xfrm>
            <a:off x="6905625" y="3406775"/>
            <a:ext cx="3397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13" name="AutoShape 28"/>
          <p:cNvSpPr>
            <a:spLocks/>
          </p:cNvSpPr>
          <p:nvPr/>
        </p:nvSpPr>
        <p:spPr bwMode="auto">
          <a:xfrm rot="-8471136">
            <a:off x="7558088" y="2767013"/>
            <a:ext cx="95250" cy="500062"/>
          </a:xfrm>
          <a:prstGeom prst="leftBrace">
            <a:avLst>
              <a:gd name="adj1" fmla="val 43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21514" name="Text Box 29"/>
          <p:cNvSpPr txBox="1">
            <a:spLocks noChangeArrowheads="1"/>
          </p:cNvSpPr>
          <p:nvPr/>
        </p:nvSpPr>
        <p:spPr bwMode="auto">
          <a:xfrm>
            <a:off x="4457700" y="1981200"/>
            <a:ext cx="955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Ommatidia</a:t>
            </a:r>
          </a:p>
        </p:txBody>
      </p:sp>
      <p:sp>
        <p:nvSpPr>
          <p:cNvPr id="21515" name="Text Box 30"/>
          <p:cNvSpPr txBox="1">
            <a:spLocks noChangeArrowheads="1"/>
          </p:cNvSpPr>
          <p:nvPr/>
        </p:nvSpPr>
        <p:spPr bwMode="auto">
          <a:xfrm>
            <a:off x="3505200" y="4886325"/>
            <a:ext cx="955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Axons</a:t>
            </a:r>
          </a:p>
        </p:txBody>
      </p:sp>
      <p:sp>
        <p:nvSpPr>
          <p:cNvPr id="21516" name="Line 31"/>
          <p:cNvSpPr>
            <a:spLocks noChangeShapeType="1"/>
          </p:cNvSpPr>
          <p:nvPr/>
        </p:nvSpPr>
        <p:spPr bwMode="auto">
          <a:xfrm flipH="1">
            <a:off x="3667125" y="4619625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17" name="Line 32"/>
          <p:cNvSpPr>
            <a:spLocks noChangeShapeType="1"/>
          </p:cNvSpPr>
          <p:nvPr/>
        </p:nvSpPr>
        <p:spPr bwMode="auto">
          <a:xfrm flipH="1">
            <a:off x="4445000" y="2181225"/>
            <a:ext cx="307975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18" name="Line 33"/>
          <p:cNvSpPr>
            <a:spLocks noChangeShapeType="1"/>
          </p:cNvSpPr>
          <p:nvPr/>
        </p:nvSpPr>
        <p:spPr bwMode="auto">
          <a:xfrm>
            <a:off x="4749800" y="2178050"/>
            <a:ext cx="41910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19" name="Line 34"/>
          <p:cNvSpPr>
            <a:spLocks noChangeShapeType="1"/>
          </p:cNvSpPr>
          <p:nvPr/>
        </p:nvSpPr>
        <p:spPr bwMode="auto">
          <a:xfrm>
            <a:off x="4752975" y="2193925"/>
            <a:ext cx="15875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20" name="TextBox 1"/>
          <p:cNvSpPr txBox="1">
            <a:spLocks noChangeArrowheads="1"/>
          </p:cNvSpPr>
          <p:nvPr/>
        </p:nvSpPr>
        <p:spPr bwMode="auto">
          <a:xfrm>
            <a:off x="304800" y="617538"/>
            <a:ext cx="8332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/>
              <a:t>Insect eyes are </a:t>
            </a:r>
            <a:r>
              <a:rPr lang="en-US" dirty="0"/>
              <a:t>compound!</a:t>
            </a:r>
          </a:p>
          <a:p>
            <a:r>
              <a:rPr lang="en-US" dirty="0"/>
              <a:t>Each </a:t>
            </a:r>
            <a:r>
              <a:rPr lang="en-US" dirty="0" err="1"/>
              <a:t>ommatidium</a:t>
            </a:r>
            <a:r>
              <a:rPr lang="en-US" dirty="0"/>
              <a:t> sends separate information to their brain.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9877" y="6444019"/>
            <a:ext cx="527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Slide courtesy of Ross </a:t>
            </a:r>
            <a:r>
              <a:rPr lang="en-CA" sz="1000" dirty="0" err="1" smtClean="0"/>
              <a:t>Koning</a:t>
            </a:r>
            <a:r>
              <a:rPr lang="en-CA" sz="1000" dirty="0" smtClean="0"/>
              <a:t>, Biology Department, Eastern Connecticut State University</a:t>
            </a:r>
          </a:p>
          <a:p>
            <a:r>
              <a:rPr lang="en-CA" sz="1000" i="1" dirty="0" smtClean="0"/>
              <a:t>http://plantphys.info/sciencematters/vision.</a:t>
            </a:r>
            <a:r>
              <a:rPr lang="en-CA" sz="1000" b="1" i="1" dirty="0" smtClean="0"/>
              <a:t>ppt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082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058863"/>
            <a:ext cx="8890000" cy="4095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1763" y="1058863"/>
            <a:ext cx="1234367" cy="403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5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Human </a:t>
            </a:r>
            <a:r>
              <a:rPr lang="en-US" dirty="0" err="1" smtClean="0"/>
              <a:t>vs</a:t>
            </a:r>
            <a:r>
              <a:rPr lang="en-US" dirty="0" smtClean="0"/>
              <a:t> Insect Vision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 rot="-5400000">
            <a:off x="-590549" y="3187700"/>
            <a:ext cx="2228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>
                <a:latin typeface="Times" charset="0"/>
              </a:rPr>
              <a:t>Copyright Norton Presentation Manager</a:t>
            </a:r>
          </a:p>
        </p:txBody>
      </p:sp>
      <p:pic>
        <p:nvPicPr>
          <p:cNvPr id="23555" name="Picture 4" descr="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020763"/>
            <a:ext cx="8002587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4838" y="6440197"/>
            <a:ext cx="476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Slide courtesy of Ross </a:t>
            </a:r>
            <a:r>
              <a:rPr lang="en-CA" sz="1000" dirty="0" err="1" smtClean="0"/>
              <a:t>Koning</a:t>
            </a:r>
            <a:r>
              <a:rPr lang="en-CA" sz="1000" dirty="0" smtClean="0"/>
              <a:t>, Biology Department, Eastern Connecticut State University</a:t>
            </a:r>
          </a:p>
          <a:p>
            <a:r>
              <a:rPr lang="en-CA" sz="1000" i="1" dirty="0" smtClean="0"/>
              <a:t>http://plantphys.info/sciencematters/vision.</a:t>
            </a:r>
            <a:r>
              <a:rPr lang="en-CA" sz="1000" b="1" i="1" dirty="0" smtClean="0"/>
              <a:t>ppt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116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0"/>
            <a:ext cx="8229600" cy="1143000"/>
          </a:xfrm>
        </p:spPr>
        <p:txBody>
          <a:bodyPr/>
          <a:lstStyle/>
          <a:p>
            <a:r>
              <a:rPr lang="en-US" smtClean="0"/>
              <a:t>Seeing Light – The Eye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161466"/>
            <a:ext cx="8123238" cy="9128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retina is composed of tiny antennae that resonate to the incoming light.</a:t>
            </a: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152400" y="2177256"/>
            <a:ext cx="553243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Rods handle vision in low light.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/>
              <a:t>They predominate toward the periphery of the retina.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Cones handle color vision    and detail.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/>
              <a:t>They are denser toward the   fovea.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/>
              <a:t>There are three types of cones, stimulated by low, intermediate and high frequencies of light.</a:t>
            </a:r>
          </a:p>
        </p:txBody>
      </p:sp>
      <p:pic>
        <p:nvPicPr>
          <p:cNvPr id="238602" name="Picture 10" descr="26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684838" y="2738438"/>
            <a:ext cx="32829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29188" cy="725487"/>
          </a:xfrm>
        </p:spPr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262"/>
            <a:ext cx="4600575" cy="268287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1000 A.D. – </a:t>
            </a:r>
            <a:r>
              <a:rPr lang="en-US" sz="2800" b="1" dirty="0" err="1" smtClean="0"/>
              <a:t>Alhazen</a:t>
            </a:r>
            <a:r>
              <a:rPr lang="en-US" sz="2800" b="1" dirty="0" smtClean="0"/>
              <a:t> </a:t>
            </a:r>
            <a:r>
              <a:rPr lang="en-US" sz="2800" dirty="0" smtClean="0"/>
              <a:t>of Basra considered the law of reflection in 3-D, noting that the angles of incidence and reflection are in the same plane normal to the interface.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8" y="3390900"/>
            <a:ext cx="2857500" cy="34671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4196448"/>
            <a:ext cx="5675888" cy="1790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Alhazen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proved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experimentally that </a:t>
            </a:r>
            <a:r>
              <a:rPr lang="en-US" sz="2800" dirty="0" smtClean="0"/>
              <a:t>vision is due to light proceeding from objects into our eyes.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122" name="Picture 2" descr="http://www.clker.com/cliparts/4/V/M/w/K/H/plane-of-incidence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15" y="191186"/>
            <a:ext cx="4293084" cy="3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8950" y="6626943"/>
            <a:ext cx="31662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www.clker.com/clipart-plane-of-incidence.html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95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134"/>
            <a:ext cx="8229600" cy="561232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The retina is filled with rods and cones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The spot where the optic nerve exits contains no receptors and is insensitive to light: </a:t>
            </a:r>
            <a:r>
              <a:rPr lang="en-US" b="1" i="1" dirty="0" smtClean="0"/>
              <a:t>blind spot</a:t>
            </a:r>
            <a:r>
              <a:rPr lang="en-US" dirty="0" smtClean="0"/>
              <a:t> (we don’t notice it because our brain fills in the gap with what it expects)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At the centre of the retina is the </a:t>
            </a:r>
            <a:r>
              <a:rPr lang="en-US" b="1" dirty="0" smtClean="0"/>
              <a:t>macula</a:t>
            </a:r>
            <a:r>
              <a:rPr lang="en-US" dirty="0" smtClean="0"/>
              <a:t>, which contains twice as many cones as rods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At the centre of the macula is the </a:t>
            </a:r>
            <a:r>
              <a:rPr lang="en-US" b="1" dirty="0" smtClean="0"/>
              <a:t>fovea </a:t>
            </a:r>
            <a:r>
              <a:rPr lang="en-US" b="1" dirty="0" err="1" smtClean="0"/>
              <a:t>centralis</a:t>
            </a:r>
            <a:r>
              <a:rPr lang="en-US" dirty="0" smtClean="0"/>
              <a:t>.  It contains no rods, and the cones are very densely packed. 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We constantly move our eyeballs to cause the light coming from the object of primary interest to fall on the fovea </a:t>
            </a:r>
            <a:r>
              <a:rPr lang="en-US" dirty="0" err="1" smtClean="0"/>
              <a:t>centralis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9130190-woman-hand-with-index-finger-pointing-up-or-showing-number-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3114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r 2"/>
          <p:cNvSpPr>
            <a:spLocks noChangeArrowheads="1"/>
          </p:cNvSpPr>
          <p:nvPr/>
        </p:nvSpPr>
        <p:spPr bwMode="auto">
          <a:xfrm>
            <a:off x="1371600" y="3124200"/>
            <a:ext cx="304800" cy="304800"/>
          </a:xfrm>
          <a:prstGeom prst="flowChartOr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0" y="26988"/>
            <a:ext cx="9137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b="1" dirty="0"/>
              <a:t>Use right eye only (close left eye)</a:t>
            </a:r>
            <a:r>
              <a:rPr lang="en-US" sz="1800" dirty="0"/>
              <a:t>…focus </a:t>
            </a:r>
            <a:r>
              <a:rPr lang="en-US" sz="1800" b="1" dirty="0"/>
              <a:t>only</a:t>
            </a:r>
            <a:r>
              <a:rPr lang="en-US" sz="1800" dirty="0"/>
              <a:t> on the target for this test!</a:t>
            </a:r>
          </a:p>
          <a:p>
            <a:r>
              <a:rPr lang="en-US" sz="1800" dirty="0"/>
              <a:t>Lock head in position…hold one finger up at arm</a:t>
            </a:r>
            <a:r>
              <a:rPr lang="ja-JP" altLang="en-US" sz="1800" dirty="0"/>
              <a:t>’</a:t>
            </a:r>
            <a:r>
              <a:rPr lang="en-US" altLang="ja-JP" sz="1800" dirty="0"/>
              <a:t>s length to cover view of target</a:t>
            </a:r>
          </a:p>
          <a:p>
            <a:r>
              <a:rPr lang="en-US" sz="1800" dirty="0"/>
              <a:t>Move arm slowly </a:t>
            </a:r>
            <a:r>
              <a:rPr lang="en-US" sz="1800" dirty="0" smtClean="0"/>
              <a:t>to the right, away </a:t>
            </a:r>
            <a:r>
              <a:rPr lang="en-US" sz="1800" dirty="0"/>
              <a:t>from </a:t>
            </a:r>
            <a:r>
              <a:rPr lang="en-US" sz="1800" dirty="0" smtClean="0"/>
              <a:t>the target </a:t>
            </a:r>
            <a:endParaRPr lang="en-US" sz="1800" dirty="0"/>
          </a:p>
          <a:p>
            <a:r>
              <a:rPr lang="en-US" sz="1800" dirty="0"/>
              <a:t>Find your blind spot for that </a:t>
            </a:r>
            <a:r>
              <a:rPr lang="en-US" sz="1800" dirty="0" smtClean="0"/>
              <a:t>eye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354838" y="6440197"/>
            <a:ext cx="476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Slide courtesy of Ross </a:t>
            </a:r>
            <a:r>
              <a:rPr lang="en-CA" sz="1000" dirty="0" err="1" smtClean="0"/>
              <a:t>Koning</a:t>
            </a:r>
            <a:r>
              <a:rPr lang="en-CA" sz="1000" dirty="0" smtClean="0"/>
              <a:t>, Biology Department, Eastern Connecticut State University</a:t>
            </a:r>
          </a:p>
          <a:p>
            <a:r>
              <a:rPr lang="en-CA" sz="1000" i="1" dirty="0" smtClean="0"/>
              <a:t>http://plantphys.info/sciencematters/vision.</a:t>
            </a:r>
            <a:r>
              <a:rPr lang="en-CA" sz="1000" b="1" i="1" dirty="0" smtClean="0"/>
              <a:t>ppt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5890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3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b="1"/>
              <a:t>Use right eye only (close left eye)</a:t>
            </a:r>
            <a:r>
              <a:rPr lang="en-US" sz="1800"/>
              <a:t>…our target is a row of numbers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9050" y="5818768"/>
            <a:ext cx="915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b="1" dirty="0"/>
              <a:t>Focus on each number in turn, until the break in the blue lines is in your blind spot. What is different when the blind spot holds a blank area?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4114800" y="3505200"/>
            <a:ext cx="4724400" cy="152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26"/>
          <p:cNvSpPr>
            <a:spLocks noChangeArrowheads="1"/>
          </p:cNvSpPr>
          <p:nvPr/>
        </p:nvSpPr>
        <p:spPr bwMode="auto">
          <a:xfrm>
            <a:off x="6324600" y="34290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TextBox 45"/>
          <p:cNvSpPr txBox="1">
            <a:spLocks noChangeArrowheads="1"/>
          </p:cNvSpPr>
          <p:nvPr/>
        </p:nvSpPr>
        <p:spPr bwMode="auto">
          <a:xfrm>
            <a:off x="128789" y="3354008"/>
            <a:ext cx="306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1  2  3  4  5  6  7  8  9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838" y="6440197"/>
            <a:ext cx="476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Slide courtesy of Ross </a:t>
            </a:r>
            <a:r>
              <a:rPr lang="en-CA" sz="1000" dirty="0" err="1" smtClean="0"/>
              <a:t>Koning</a:t>
            </a:r>
            <a:r>
              <a:rPr lang="en-CA" sz="1000" dirty="0" smtClean="0"/>
              <a:t>, Biology Department, Eastern Connecticut State University</a:t>
            </a:r>
          </a:p>
          <a:p>
            <a:r>
              <a:rPr lang="en-CA" sz="1000" i="1" dirty="0" smtClean="0"/>
              <a:t>http://plantphys.info/sciencematters/vision.</a:t>
            </a:r>
            <a:r>
              <a:rPr lang="en-CA" sz="1000" b="1" i="1" dirty="0" smtClean="0"/>
              <a:t>ppt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0311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3" name="Picture 7" descr="26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3663950" y="2324100"/>
            <a:ext cx="3070225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mtClean="0"/>
              <a:t>Seeing Light – The Eye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229600" cy="4525963"/>
          </a:xfrm>
        </p:spPr>
        <p:txBody>
          <a:bodyPr/>
          <a:lstStyle/>
          <a:p>
            <a:r>
              <a:rPr lang="en-US" smtClean="0"/>
              <a:t>Although our vision is poor from the corner of our eye, we are sensitive to anything moving there. 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0697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50" name="Picture 10" descr="26_2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"/>
          <a:stretch>
            <a:fillRect/>
          </a:stretch>
        </p:blipFill>
        <p:spPr bwMode="auto">
          <a:xfrm>
            <a:off x="4533900" y="1433513"/>
            <a:ext cx="43370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Optical Illusions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" y="871538"/>
            <a:ext cx="3686175" cy="2690812"/>
          </a:xfrm>
        </p:spPr>
        <p:txBody>
          <a:bodyPr/>
          <a:lstStyle/>
          <a:p>
            <a:pPr algn="l"/>
            <a:r>
              <a:rPr lang="en-US" sz="2400" dirty="0" smtClean="0"/>
              <a:t>Which half of this box is a lighter shade of gray?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7181" y="3905251"/>
            <a:ext cx="3614738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lphaUcPeriod"/>
            </a:pPr>
            <a:r>
              <a:rPr lang="en-US" sz="2400" dirty="0" smtClean="0"/>
              <a:t>The left half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The right half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Both halves are exactly the same shade of gray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I cannot tell!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13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77" y="198120"/>
            <a:ext cx="8737964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9933"/>
            <a:ext cx="6236567" cy="157995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27, or at least watch the 10-minute pre-class video for class 20. 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26543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7975" y="5063898"/>
            <a:ext cx="8495366" cy="15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Why are there exactly 3 “primary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”?  What physical property of the universe causes this?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2320203"/>
            <a:ext cx="2767013" cy="27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58140"/>
            <a:ext cx="2133600" cy="21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2"/>
            <a:ext cx="8229600" cy="800062"/>
          </a:xfrm>
        </p:spPr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5284"/>
            <a:ext cx="8465629" cy="184101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1665 – </a:t>
            </a:r>
            <a:r>
              <a:rPr lang="en-US" b="1" dirty="0" smtClean="0"/>
              <a:t>Isaac Newton </a:t>
            </a:r>
            <a:r>
              <a:rPr lang="en-US" dirty="0" smtClean="0"/>
              <a:t>used a glass prism to disperse light and create a rainbow.  He concluded that white light was composed of a mixture of a whole range of </a:t>
            </a:r>
            <a:r>
              <a:rPr lang="en-US" dirty="0" err="1" smtClean="0"/>
              <a:t>colours</a:t>
            </a:r>
            <a:r>
              <a:rPr lang="en-US" dirty="0" smtClean="0"/>
              <a:t>.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3941" y="4646181"/>
            <a:ext cx="5362159" cy="1962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Unfortunately, Newton advocated the idea that light was a stream of particles, not a wave phenomenon.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829" y="3410636"/>
            <a:ext cx="3204171" cy="3403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41" y="2773053"/>
            <a:ext cx="2981933" cy="18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42" y="1848536"/>
            <a:ext cx="254000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54"/>
            <a:ext cx="8229600" cy="778351"/>
          </a:xfrm>
        </p:spPr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5" y="901005"/>
            <a:ext cx="8229600" cy="1469941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1814 – </a:t>
            </a:r>
            <a:r>
              <a:rPr lang="en-US" b="1" dirty="0" smtClean="0"/>
              <a:t>Jean Fresnel </a:t>
            </a:r>
            <a:r>
              <a:rPr lang="en-GB" dirty="0" smtClean="0"/>
              <a:t>promoted a wave </a:t>
            </a:r>
            <a:r>
              <a:rPr lang="en-GB" dirty="0"/>
              <a:t>theory </a:t>
            </a:r>
            <a:r>
              <a:rPr lang="en-CA" dirty="0" smtClean="0"/>
              <a:t>of light, to explain fuzzy shadows, and interference.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3260" y="2370946"/>
            <a:ext cx="5304565" cy="396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2400" dirty="0" smtClean="0"/>
              <a:t>Fresnel modelled light as a transverse wave (in something called the “</a:t>
            </a:r>
            <a:r>
              <a:rPr lang="en-GB" sz="2400" dirty="0" err="1" smtClean="0"/>
              <a:t>aether</a:t>
            </a:r>
            <a:r>
              <a:rPr lang="en-GB" sz="2400" dirty="0" smtClean="0"/>
              <a:t>”) and successfully predicted amplitudes </a:t>
            </a:r>
            <a:r>
              <a:rPr lang="en-GB" sz="2400" dirty="0"/>
              <a:t>of reflected and transmitted light from glass interfaces.</a:t>
            </a:r>
            <a:r>
              <a:rPr lang="en-GB" sz="2400" dirty="0" smtClean="0"/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2400" dirty="0" smtClean="0"/>
              <a:t>These </a:t>
            </a:r>
            <a:r>
              <a:rPr lang="en-GB" sz="2400" dirty="0"/>
              <a:t>successes </a:t>
            </a:r>
            <a:r>
              <a:rPr lang="en-GB" sz="2400" dirty="0" smtClean="0"/>
              <a:t>convinced </a:t>
            </a:r>
            <a:r>
              <a:rPr lang="en-GB" sz="2400" dirty="0"/>
              <a:t>the scientific community that light was </a:t>
            </a:r>
            <a:r>
              <a:rPr lang="en-GB" sz="2400" dirty="0" smtClean="0"/>
              <a:t>definitely a </a:t>
            </a:r>
            <a:r>
              <a:rPr lang="en-GB" sz="2400" dirty="0"/>
              <a:t>wave </a:t>
            </a:r>
            <a:r>
              <a:rPr lang="en-GB" sz="2400" dirty="0" smtClean="0"/>
              <a:t>phenomenon.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450" y="4972736"/>
            <a:ext cx="3205392" cy="23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338" y="1494774"/>
            <a:ext cx="4203700" cy="505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196"/>
          </a:xfrm>
        </p:spPr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196"/>
            <a:ext cx="8229600" cy="1841013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1864 – </a:t>
            </a:r>
            <a:r>
              <a:rPr lang="en-US" b="1" dirty="0" smtClean="0"/>
              <a:t>James Clerk Maxwell </a:t>
            </a:r>
            <a:r>
              <a:rPr lang="en-GB" dirty="0"/>
              <a:t>published his equations describing the dynamic relations of the electric and magnetic fields.</a:t>
            </a:r>
            <a:r>
              <a:rPr lang="en-US" dirty="0" smtClean="0"/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1548" y="2485922"/>
            <a:ext cx="5578193" cy="4372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3200" dirty="0" smtClean="0"/>
              <a:t>Maxwell showed </a:t>
            </a:r>
            <a:r>
              <a:rPr lang="en-GB" sz="3200" dirty="0"/>
              <a:t>that disturbances in the electric and magnetic fields could propagate as a transverse wave, and he solved for the theoretical speed of this wave</a:t>
            </a:r>
            <a:r>
              <a:rPr lang="en-GB" sz="3200" dirty="0" smtClean="0"/>
              <a:t>.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3200" dirty="0" smtClean="0"/>
              <a:t> </a:t>
            </a:r>
            <a:r>
              <a:rPr lang="en-GB" sz="3200" dirty="0"/>
              <a:t>This speed was very close to the current experimental value, justifying his theory that light</a:t>
            </a:r>
            <a:r>
              <a:rPr lang="en-GB" sz="3200" dirty="0" smtClean="0"/>
              <a:t> was an </a:t>
            </a:r>
            <a:r>
              <a:rPr lang="en-GB" sz="3200" dirty="0"/>
              <a:t>electromagnetic wave.</a:t>
            </a:r>
            <a:r>
              <a:rPr lang="en-GB" sz="3200" dirty="0" smtClean="0"/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niacworld.com/albert-einstei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24" y="2706210"/>
            <a:ext cx="2625749" cy="34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196"/>
          </a:xfrm>
        </p:spPr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9" y="865196"/>
            <a:ext cx="6761391" cy="184101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1905 – </a:t>
            </a:r>
            <a:r>
              <a:rPr lang="en-US" b="1" dirty="0" smtClean="0"/>
              <a:t>Albert Einstein </a:t>
            </a:r>
            <a:r>
              <a:rPr lang="en-GB" dirty="0"/>
              <a:t>explained the photoelectric effect by proposing that light could only be delivered in globs or</a:t>
            </a:r>
            <a:r>
              <a:rPr lang="en-GB" dirty="0" smtClean="0"/>
              <a:t> “particles” </a:t>
            </a:r>
            <a:r>
              <a:rPr lang="en-GB" dirty="0"/>
              <a:t>of energy (photons).</a:t>
            </a:r>
            <a:r>
              <a:rPr lang="en-US" dirty="0" smtClean="0"/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1549" y="2706210"/>
            <a:ext cx="4878612" cy="3915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3200" dirty="0"/>
              <a:t>This lead to the theory of Quantum Mechanics, which states that every particle moves according to a wave equation which gives the probability density of its future location</a:t>
            </a:r>
            <a:r>
              <a:rPr lang="en-GB" sz="3200" dirty="0" smtClean="0"/>
              <a:t>.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3200" dirty="0" smtClean="0"/>
              <a:t>Thus, light is correctly understood as a stream of particles!  But tiny particles move like waves</a:t>
            </a:r>
            <a:r>
              <a:rPr lang="en-GB" sz="3200" dirty="0"/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13" y="723138"/>
            <a:ext cx="2116887" cy="61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wave_anim.gif"/>
          <p:cNvPicPr>
            <a:picLocks noChangeAspect="1"/>
          </p:cNvPicPr>
          <p:nvPr/>
        </p:nvPicPr>
        <p:blipFill>
          <a:blip r:embed="rId2"/>
          <a:srcRect t="-1559" b="-1559"/>
          <a:stretch>
            <a:fillRect/>
          </a:stretch>
        </p:blipFill>
        <p:spPr bwMode="auto">
          <a:xfrm>
            <a:off x="4053705" y="3154844"/>
            <a:ext cx="5507390" cy="30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6" descr="26_0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"/>
          <a:stretch>
            <a:fillRect/>
          </a:stretch>
        </p:blipFill>
        <p:spPr bwMode="auto">
          <a:xfrm>
            <a:off x="963279" y="2878521"/>
            <a:ext cx="34956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143000"/>
          </a:xfrm>
        </p:spPr>
        <p:txBody>
          <a:bodyPr/>
          <a:lstStyle/>
          <a:p>
            <a:r>
              <a:rPr lang="en-US" smtClean="0"/>
              <a:t>Electromagnetic Waves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91380"/>
            <a:ext cx="8686800" cy="369177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Any time you shake an electrically charged object back and forth, you produce an electromagnetic wave.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2069</Words>
  <Application>Microsoft Office PowerPoint</Application>
  <PresentationFormat>On-screen Show (4:3)</PresentationFormat>
  <Paragraphs>229</Paragraphs>
  <Slides>45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Equation</vt:lpstr>
      <vt:lpstr>Note on Posted Slides</vt:lpstr>
      <vt:lpstr>PowerPoint Presentation</vt:lpstr>
      <vt:lpstr>History of Light</vt:lpstr>
      <vt:lpstr>History of Light</vt:lpstr>
      <vt:lpstr>History of Light</vt:lpstr>
      <vt:lpstr>History of Light</vt:lpstr>
      <vt:lpstr>History of Light</vt:lpstr>
      <vt:lpstr>History of Light</vt:lpstr>
      <vt:lpstr>Electromagnetic Waves</vt:lpstr>
      <vt:lpstr>PowerPoint Presentation</vt:lpstr>
      <vt:lpstr>Electromagnetic Waves</vt:lpstr>
      <vt:lpstr>If an electron vibrates up and down 1000 times each second, it generates an electromagnetic wave with a</vt:lpstr>
      <vt:lpstr>Electromagnetic Spectrum</vt:lpstr>
      <vt:lpstr>Electromagnetic Spectrum</vt:lpstr>
      <vt:lpstr>If a certain material is “transparent” (ie, not opaque), what does this mean?</vt:lpstr>
      <vt:lpstr>Transparent Materials</vt:lpstr>
      <vt:lpstr>PowerPoint Presentation</vt:lpstr>
      <vt:lpstr>PowerPoint Presentation</vt:lpstr>
      <vt:lpstr>PowerPoint Presentation</vt:lpstr>
      <vt:lpstr>Transparent Materials</vt:lpstr>
      <vt:lpstr>Compared with the frequency of illuminating light on a piece of clear glass, the frequency of light that is transmitted into the glass</vt:lpstr>
      <vt:lpstr>Opaque Materials</vt:lpstr>
      <vt:lpstr>Opaque Materials</vt:lpstr>
      <vt:lpstr>Which reflects more light, a white piece of paper or a black piece of paper?</vt:lpstr>
      <vt:lpstr>Which reflects more light, a white piece of paper or a mirror?</vt:lpstr>
      <vt:lpstr>Mirror versus White Paper</vt:lpstr>
      <vt:lpstr>Mirror versus White Paper</vt:lpstr>
      <vt:lpstr>Harlow is looking at his daughter, Zainab.  In terms of what physically allows him to see her, which arrow is best?</vt:lpstr>
      <vt:lpstr>Rays and Shadows</vt:lpstr>
      <vt:lpstr>Shadows</vt:lpstr>
      <vt:lpstr>The photo shows a heavily filtered image of the sun during a partial solar eclipse.  What is physically happening to cause this eclipse?</vt:lpstr>
      <vt:lpstr>The photo shows an image of the moon during a partial lunar eclipse.  What is physically happening to cause this eclipse?</vt:lpstr>
      <vt:lpstr>Total Solar Eclipse of August 21, 2017.    Do NOT miss it!</vt:lpstr>
      <vt:lpstr>Total Solar Eclipse of August 21, 2017.    Do NOT miss it!</vt:lpstr>
      <vt:lpstr>PowerPoint Presentation</vt:lpstr>
      <vt:lpstr>PowerPoint Presentation</vt:lpstr>
      <vt:lpstr>PowerPoint Presentation</vt:lpstr>
      <vt:lpstr>Human vs Insect Vision</vt:lpstr>
      <vt:lpstr>Seeing Light – The Eye</vt:lpstr>
      <vt:lpstr>Retina</vt:lpstr>
      <vt:lpstr>PowerPoint Presentation</vt:lpstr>
      <vt:lpstr>PowerPoint Presentation</vt:lpstr>
      <vt:lpstr>Seeing Light – The Eye</vt:lpstr>
      <vt:lpstr>Which half of this box is a lighter shade of gray?</vt:lpstr>
      <vt:lpstr>Before class on Monday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464</cp:revision>
  <cp:lastPrinted>2013-03-27T15:19:31Z</cp:lastPrinted>
  <dcterms:created xsi:type="dcterms:W3CDTF">2006-04-27T22:35:13Z</dcterms:created>
  <dcterms:modified xsi:type="dcterms:W3CDTF">2013-03-27T20:16:29Z</dcterms:modified>
</cp:coreProperties>
</file>