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3" r:id="rId2"/>
    <p:sldId id="337" r:id="rId3"/>
    <p:sldId id="339" r:id="rId4"/>
    <p:sldId id="374" r:id="rId5"/>
    <p:sldId id="340" r:id="rId6"/>
    <p:sldId id="341" r:id="rId7"/>
    <p:sldId id="342" r:id="rId8"/>
    <p:sldId id="343" r:id="rId9"/>
    <p:sldId id="351" r:id="rId10"/>
    <p:sldId id="368" r:id="rId11"/>
    <p:sldId id="355" r:id="rId12"/>
    <p:sldId id="356" r:id="rId13"/>
    <p:sldId id="357" r:id="rId14"/>
    <p:sldId id="360" r:id="rId15"/>
    <p:sldId id="370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E0"/>
    <a:srgbClr val="E93FE1"/>
    <a:srgbClr val="50FAFE"/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40" d="100"/>
          <a:sy n="40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7ED478-D89C-4D8F-BD65-351A9533B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62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B1BECA-326E-494D-BDCC-3F21DC74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5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2D129-B161-463D-92D9-AD5F2308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37B7-5853-4ABF-84A0-1B30EB54D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A900-FBF5-40BB-94F9-A072B69F8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6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DA71-D179-4D56-9729-A120E7672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E165-F280-4CD5-955B-5AAE9D53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4EC5-3B5E-4A31-96EF-69704C339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A8C5-2CE0-4452-BDA9-89AF36EA6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FB5E-1AFA-4D04-8933-92A5013A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C7774-06A4-477D-BCC5-523510604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5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62E-3F1C-4FB6-A50C-989C1552F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073E-A82D-4863-ADC7-687031550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ABD685-8931-4D08-83E8-E9E9CA429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icardipus/3571089449/in/set-7215760721948952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viantart.com/download/324144428/png_rainbow_by_paradise234-d5czj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8573" y="-2432754"/>
            <a:ext cx="12209132" cy="59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dirty="0">
                <a:solidFill>
                  <a:schemeClr val="tx2"/>
                </a:solidFill>
              </a:rPr>
              <a:t>Conceptual Physics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11</a:t>
            </a:r>
            <a:r>
              <a:rPr lang="en-US" sz="4000" baseline="30000" dirty="0">
                <a:solidFill>
                  <a:schemeClr val="tx2"/>
                </a:solidFill>
              </a:rPr>
              <a:t>th</a:t>
            </a:r>
            <a:r>
              <a:rPr lang="en-US" sz="400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6186" y="1779270"/>
            <a:ext cx="8827267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27: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COLOR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075" y="3180920"/>
            <a:ext cx="4336883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Color in Our World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Selective Reflection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Selective Transmission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Mixing Colored Light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Mixing Colored Pigments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48200" y="3333320"/>
            <a:ext cx="4276725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the Sky Is Blue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Sunsets Are Red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Clouds Are White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Why Water Is Greenish Blue</a:t>
            </a:r>
          </a:p>
        </p:txBody>
      </p:sp>
    </p:spTree>
    <p:extLst>
      <p:ext uri="{BB962C8B-B14F-4D97-AF65-F5344CB8AC3E}">
        <p14:creationId xmlns:p14="http://schemas.microsoft.com/office/powerpoint/2010/main" val="39658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endParaRPr lang="en-US" smtClean="0"/>
          </a:p>
        </p:txBody>
      </p:sp>
      <p:pic>
        <p:nvPicPr>
          <p:cNvPr id="246794" name="Picture 10" descr="27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2181726" y="11686"/>
            <a:ext cx="5309937" cy="67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8" name="Picture 10" descr="http://www.absolutetoner.com/821-1054-large/compatible-for-brother-lc51-lc-51-ink-cartridges-mfc-440cn-245c-235c-dpc-130c-dcp-13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56626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6" name="Picture 8" descr="27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5"/>
          <a:stretch>
            <a:fillRect/>
          </a:stretch>
        </p:blipFill>
        <p:spPr bwMode="auto">
          <a:xfrm>
            <a:off x="47543" y="2217153"/>
            <a:ext cx="9048913" cy="464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838200" y="57912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0526" y="156411"/>
            <a:ext cx="5726141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Only four colors of ink are used to print color photographs: magenta, yellow, cyan and black.</a:t>
            </a:r>
          </a:p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4585702"/>
            <a:ext cx="2967790" cy="227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063596" y="4585702"/>
            <a:ext cx="2967790" cy="227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183786" y="4585703"/>
            <a:ext cx="2967790" cy="227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8" name="Picture 6" descr="27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"/>
          <a:stretch>
            <a:fillRect/>
          </a:stretch>
        </p:blipFill>
        <p:spPr bwMode="auto">
          <a:xfrm>
            <a:off x="2326773" y="3306931"/>
            <a:ext cx="4565650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78386"/>
            <a:ext cx="8229600" cy="752057"/>
          </a:xfrm>
        </p:spPr>
        <p:txBody>
          <a:bodyPr/>
          <a:lstStyle/>
          <a:p>
            <a:r>
              <a:rPr lang="en-US" dirty="0" smtClean="0"/>
              <a:t>Why the Sky Is Blue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158" y="1070811"/>
            <a:ext cx="82296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Results </a:t>
            </a:r>
            <a:r>
              <a:rPr lang="en-US" sz="2800" dirty="0" smtClean="0"/>
              <a:t>of selective scattering </a:t>
            </a:r>
            <a:r>
              <a:rPr lang="en-US" sz="2800" dirty="0" smtClean="0"/>
              <a:t>by particles </a:t>
            </a:r>
            <a:r>
              <a:rPr lang="en-US" sz="2800" dirty="0" smtClean="0"/>
              <a:t>smaller </a:t>
            </a:r>
            <a:r>
              <a:rPr lang="en-US" sz="2800" dirty="0" smtClean="0"/>
              <a:t>than </a:t>
            </a:r>
            <a:r>
              <a:rPr lang="en-US" sz="2800" dirty="0" smtClean="0"/>
              <a:t>the wavelength of incident </a:t>
            </a:r>
            <a:r>
              <a:rPr lang="en-US" sz="2800" dirty="0" smtClean="0"/>
              <a:t>light; such as nitrogen and oxygen molecules.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This kind of scattering is more at higher frequencies, and less at lower frequencies.</a:t>
            </a: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800" dirty="0" smtClean="0"/>
          </a:p>
        </p:txBody>
      </p:sp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82" y="3839627"/>
            <a:ext cx="686050" cy="7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46" y="6015790"/>
            <a:ext cx="1285124" cy="87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smtClean="0"/>
              <a:t>Why the Sky Is Blue</a:t>
            </a: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000" y="1185259"/>
            <a:ext cx="10320337" cy="455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919664" y="5821599"/>
            <a:ext cx="29196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129858" y="5731677"/>
                <a:ext cx="2499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𝑓𝑟𝑒𝑞𝑢𝑒𝑛𝑐𝑦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858" y="5731677"/>
                <a:ext cx="249927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2" name="Picture 6" descr="27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"/>
          <a:stretch>
            <a:fillRect/>
          </a:stretch>
        </p:blipFill>
        <p:spPr bwMode="auto">
          <a:xfrm>
            <a:off x="2248363" y="2460384"/>
            <a:ext cx="6558753" cy="4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1040815"/>
          </a:xfrm>
        </p:spPr>
        <p:txBody>
          <a:bodyPr/>
          <a:lstStyle/>
          <a:p>
            <a:r>
              <a:rPr lang="en-US" dirty="0" smtClean="0"/>
              <a:t>Why Sunsets Are Red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097" y="1134980"/>
            <a:ext cx="8229600" cy="1030704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Light that is least scattered is light of low frequencies, which best travel </a:t>
            </a:r>
            <a:r>
              <a:rPr lang="en-US" sz="2800" dirty="0" smtClean="0"/>
              <a:t>straight through </a:t>
            </a:r>
            <a:r>
              <a:rPr lang="en-US" sz="2800" dirty="0" smtClean="0"/>
              <a:t>air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pic>
        <p:nvPicPr>
          <p:cNvPr id="2345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0" y="3198395"/>
            <a:ext cx="1409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78385"/>
            <a:ext cx="8229600" cy="639762"/>
          </a:xfrm>
        </p:spPr>
        <p:txBody>
          <a:bodyPr/>
          <a:lstStyle/>
          <a:p>
            <a:r>
              <a:rPr lang="en-US" dirty="0" smtClean="0"/>
              <a:t>Why Water Is Greenish Blue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71588"/>
            <a:ext cx="4551362" cy="5291137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r>
              <a:rPr lang="en-US" sz="2700" dirty="0" smtClean="0"/>
              <a:t>The intriguingly vivid blue of lakes in the Canadian Rockies is due to scattering. </a:t>
            </a:r>
          </a:p>
          <a:p>
            <a:pPr marL="228600" indent="-228600">
              <a:lnSpc>
                <a:spcPct val="90000"/>
              </a:lnSpc>
              <a:spcBef>
                <a:spcPct val="50000"/>
              </a:spcBef>
            </a:pPr>
            <a:r>
              <a:rPr lang="en-US" sz="2700" dirty="0" smtClean="0"/>
              <a:t>The lakes are fed by  runoff from melting  glaciers that contain fine particles of silt, called rock flour, which remain suspended in the water. </a:t>
            </a:r>
          </a:p>
          <a:p>
            <a:pPr marL="228600" indent="-228600">
              <a:lnSpc>
                <a:spcPct val="90000"/>
              </a:lnSpc>
              <a:spcBef>
                <a:spcPct val="50000"/>
              </a:spcBef>
            </a:pPr>
            <a:r>
              <a:rPr lang="en-US" sz="2700" dirty="0" smtClean="0"/>
              <a:t>Light scatters from these tiny particles and gives the water its eerily vivid color.</a:t>
            </a:r>
          </a:p>
        </p:txBody>
      </p:sp>
      <p:pic>
        <p:nvPicPr>
          <p:cNvPr id="248839" name="Picture 7" descr="27_2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"/>
          <a:stretch>
            <a:fillRect/>
          </a:stretch>
        </p:blipFill>
        <p:spPr bwMode="auto">
          <a:xfrm>
            <a:off x="4746625" y="1792288"/>
            <a:ext cx="42449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18" y="1279359"/>
            <a:ext cx="8229600" cy="85424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Color we see depends on frequency of light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528"/>
            <a:ext cx="9151636" cy="13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134" y="4271209"/>
            <a:ext cx="3613677" cy="1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 smtClean="0"/>
              <a:t>High Frequency,</a:t>
            </a:r>
          </a:p>
          <a:p>
            <a:pPr>
              <a:buFontTx/>
              <a:buNone/>
            </a:pPr>
            <a:r>
              <a:rPr lang="en-US" dirty="0" smtClean="0"/>
              <a:t>Short wavelength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3964" y="4271208"/>
            <a:ext cx="3613677" cy="1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US" dirty="0" smtClean="0"/>
              <a:t>Low Frequency,</a:t>
            </a:r>
          </a:p>
          <a:p>
            <a:pPr algn="r">
              <a:buFontTx/>
              <a:buNone/>
            </a:pPr>
            <a:r>
              <a:rPr lang="en-US" dirty="0" smtClean="0"/>
              <a:t>Long wavelength</a:t>
            </a:r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19664" y="4090737"/>
            <a:ext cx="29196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996108" y="4012211"/>
                <a:ext cx="5797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08" y="4012211"/>
                <a:ext cx="57971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013196" y="5729350"/>
            <a:ext cx="2919662" cy="646331"/>
            <a:chOff x="3013196" y="5729350"/>
            <a:chExt cx="2919662" cy="646331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 flipH="1">
              <a:off x="3013196" y="5807876"/>
              <a:ext cx="29196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089640" y="5729350"/>
                  <a:ext cx="5596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CA" sz="360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40" y="5729350"/>
                  <a:ext cx="55964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dirty="0" smtClean="0"/>
              <a:t>Color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02860" y="1840197"/>
                <a:ext cx="1656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0.4 </m:t>
                      </m:r>
                      <m:r>
                        <a:rPr lang="en-CA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CA" sz="36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60" y="1840197"/>
                <a:ext cx="165622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837913" y="1840197"/>
                <a:ext cx="1656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0.7 </m:t>
                      </m:r>
                      <m:r>
                        <a:rPr lang="en-CA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CA" sz="36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913" y="1840197"/>
                <a:ext cx="165622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8" name="Picture 6" descr="27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"/>
          <a:stretch>
            <a:fillRect/>
          </a:stretch>
        </p:blipFill>
        <p:spPr bwMode="auto">
          <a:xfrm>
            <a:off x="189161" y="842127"/>
            <a:ext cx="8750211" cy="369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0259"/>
            <a:ext cx="8229600" cy="575594"/>
          </a:xfrm>
        </p:spPr>
        <p:txBody>
          <a:bodyPr/>
          <a:lstStyle/>
          <a:p>
            <a:r>
              <a:rPr lang="en-US" dirty="0" smtClean="0"/>
              <a:t>Selective Reflection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042611"/>
            <a:ext cx="9144000" cy="497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2611"/>
            <a:ext cx="3452397" cy="206262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/>
              <a:t>A red ball seen under white light.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Only red is reflected, other colors are absorbed.</a:t>
            </a:r>
            <a:endParaRPr 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54209" y="4083927"/>
            <a:ext cx="2635582" cy="103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/>
              <a:t>A red ball seen under red light.</a:t>
            </a:r>
            <a:endParaRPr lang="en-US" sz="2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0380" y="4047227"/>
            <a:ext cx="2635582" cy="25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/>
              <a:t>A red ball seen under green light.</a:t>
            </a:r>
          </a:p>
          <a:p>
            <a:pPr marL="0" indent="0">
              <a:buFontTx/>
              <a:buNone/>
            </a:pPr>
            <a:r>
              <a:rPr lang="en-US" sz="2800" dirty="0" smtClean="0"/>
              <a:t>There is no source of red light to reflect.</a:t>
            </a: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64042" y="802105"/>
            <a:ext cx="2967790" cy="421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031832" y="802105"/>
            <a:ext cx="2967790" cy="605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346" y="162343"/>
            <a:ext cx="8229600" cy="559551"/>
          </a:xfrm>
        </p:spPr>
        <p:txBody>
          <a:bodyPr/>
          <a:lstStyle/>
          <a:p>
            <a:r>
              <a:rPr lang="en-US" dirty="0" smtClean="0"/>
              <a:t>Selective Transmission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1811"/>
            <a:ext cx="7530319" cy="560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5546" y="6581001"/>
            <a:ext cx="6528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[image from </a:t>
            </a:r>
            <a:r>
              <a:rPr lang="en-CA" sz="1200" dirty="0" smtClean="0">
                <a:hlinkClick r:id="rId3"/>
              </a:rPr>
              <a:t>http://www.flickr.com/photos/ricardipus/3571089449/in/set-72157607219489528</a:t>
            </a:r>
            <a:r>
              <a:rPr lang="en-CA" sz="1200" dirty="0" smtClean="0"/>
              <a:t> ]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076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346" y="162343"/>
            <a:ext cx="8229600" cy="719973"/>
          </a:xfrm>
        </p:spPr>
        <p:txBody>
          <a:bodyPr/>
          <a:lstStyle/>
          <a:p>
            <a:r>
              <a:rPr lang="en-US" dirty="0" smtClean="0"/>
              <a:t>Selective Transmission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9621"/>
            <a:ext cx="8229600" cy="516363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r>
              <a:rPr lang="en-US" dirty="0" smtClean="0"/>
              <a:t>Color of transparent object depends on color of light it </a:t>
            </a:r>
            <a:r>
              <a:rPr lang="en-US" b="1" dirty="0" smtClean="0"/>
              <a:t>transmits</a:t>
            </a:r>
            <a:r>
              <a:rPr lang="en-US" dirty="0" smtClean="0"/>
              <a:t>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sz="2400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endParaRPr lang="en-US" sz="2400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 smtClean="0"/>
          </a:p>
          <a:p>
            <a:pPr marL="0" indent="0">
              <a:lnSpc>
                <a:spcPct val="80000"/>
              </a:lnSpc>
              <a:buFontTx/>
              <a:buNone/>
              <a:tabLst>
                <a:tab pos="280988" algn="l"/>
                <a:tab pos="341313" algn="l"/>
              </a:tabLst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203782" name="Picture 6" descr="27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>
            <a:fillRect/>
          </a:stretch>
        </p:blipFill>
        <p:spPr bwMode="auto">
          <a:xfrm>
            <a:off x="674561" y="2386374"/>
            <a:ext cx="8068385" cy="30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42547" cy="912478"/>
          </a:xfrm>
        </p:spPr>
        <p:txBody>
          <a:bodyPr/>
          <a:lstStyle/>
          <a:p>
            <a:r>
              <a:rPr lang="en-US" dirty="0" smtClean="0"/>
              <a:t>Mixing Colored Light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9442" y="2341011"/>
            <a:ext cx="8125326" cy="120716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spectrum of sunlight is a graph of brightness versus frequency.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04806" name="Picture 6" descr="27_0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>
            <a:fillRect/>
          </a:stretch>
        </p:blipFill>
        <p:spPr bwMode="auto">
          <a:xfrm>
            <a:off x="1732548" y="3548179"/>
            <a:ext cx="575911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0"/>
            <a:ext cx="3015916" cy="233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98532" y="4073805"/>
            <a:ext cx="3031069" cy="1200329"/>
            <a:chOff x="5198532" y="4073805"/>
            <a:chExt cx="3031069" cy="1200329"/>
          </a:xfrm>
        </p:grpSpPr>
        <p:sp>
          <p:nvSpPr>
            <p:cNvPr id="2" name="TextBox 1"/>
            <p:cNvSpPr txBox="1"/>
            <p:nvPr/>
          </p:nvSpPr>
          <p:spPr>
            <a:xfrm rot="724660">
              <a:off x="5875867" y="4073805"/>
              <a:ext cx="23537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Somehow, this mix looks “white” to us.</a:t>
              </a:r>
              <a:endParaRPr lang="en-CA" sz="2400" dirty="0"/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5198532" y="4427725"/>
              <a:ext cx="703385" cy="765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Radiation curve divides into three regions that match the color receptors in our eyes.</a:t>
            </a:r>
          </a:p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  <a:p>
            <a:pPr marL="0" indent="0"/>
            <a:endParaRPr lang="en-US" sz="2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endParaRPr lang="en-US" sz="1800" dirty="0" smtClean="0"/>
          </a:p>
          <a:p>
            <a:pPr marL="0" indent="0"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05830" name="Picture 6" descr="27_0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>
            <a:fillRect/>
          </a:stretch>
        </p:blipFill>
        <p:spPr bwMode="auto">
          <a:xfrm>
            <a:off x="1425575" y="2706688"/>
            <a:ext cx="629285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26_1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7170819" y="144379"/>
            <a:ext cx="1796967" cy="15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8653" y="3714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Additive primary colors: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Red, green, and </a:t>
            </a:r>
            <a:r>
              <a:rPr lang="en-US" dirty="0" smtClean="0"/>
              <a:t>blue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06854" name="Picture 6" descr="27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"/>
          <a:stretch>
            <a:fillRect/>
          </a:stretch>
        </p:blipFill>
        <p:spPr bwMode="auto">
          <a:xfrm>
            <a:off x="112296" y="1561014"/>
            <a:ext cx="8538996" cy="54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0968" y="1291389"/>
            <a:ext cx="2574759" cy="304800"/>
          </a:xfrm>
          <a:prstGeom prst="rect">
            <a:avLst/>
          </a:prstGeom>
          <a:solidFill>
            <a:srgbClr val="50FA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2045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The shadows of the golf ball are </a:t>
            </a:r>
            <a:r>
              <a:rPr lang="en-US" dirty="0" smtClean="0"/>
              <a:t>the “subtractive primary colors”.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Cyan (opposite of red):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Magenta </a:t>
            </a:r>
            <a:r>
              <a:rPr lang="en-US" dirty="0" smtClean="0"/>
              <a:t>(opposite of green)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Yellow </a:t>
            </a:r>
            <a:r>
              <a:rPr lang="en-US" dirty="0" smtClean="0"/>
              <a:t>(opposite of blue)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/>
          </a:p>
        </p:txBody>
      </p:sp>
      <p:pic>
        <p:nvPicPr>
          <p:cNvPr id="221190" name="Picture 6" descr="27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"/>
          <a:stretch>
            <a:fillRect/>
          </a:stretch>
        </p:blipFill>
        <p:spPr bwMode="auto">
          <a:xfrm>
            <a:off x="2662991" y="2835644"/>
            <a:ext cx="3834062" cy="40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31304" y="1876925"/>
            <a:ext cx="2574759" cy="304800"/>
          </a:xfrm>
          <a:prstGeom prst="rect">
            <a:avLst/>
          </a:prstGeom>
          <a:solidFill>
            <a:srgbClr val="FF29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209673" y="2378444"/>
            <a:ext cx="2574759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6403</TotalTime>
  <Words>369</Words>
  <Application>Microsoft Office PowerPoint</Application>
  <PresentationFormat>On-screen Show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Batang</vt:lpstr>
      <vt:lpstr>Default Design</vt:lpstr>
      <vt:lpstr>PowerPoint Presentation</vt:lpstr>
      <vt:lpstr>Color</vt:lpstr>
      <vt:lpstr>Selective Reflection</vt:lpstr>
      <vt:lpstr>Selective Transmission</vt:lpstr>
      <vt:lpstr>Selective Transmission</vt:lpstr>
      <vt:lpstr>Mixing Colored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Sky Is Blue</vt:lpstr>
      <vt:lpstr>Why the Sky Is Blue</vt:lpstr>
      <vt:lpstr>Why Sunsets Are Red</vt:lpstr>
      <vt:lpstr>Why Water Is Greenish Blue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432</cp:revision>
  <cp:lastPrinted>2007-05-16T20:24:43Z</cp:lastPrinted>
  <dcterms:created xsi:type="dcterms:W3CDTF">2006-04-27T22:35:13Z</dcterms:created>
  <dcterms:modified xsi:type="dcterms:W3CDTF">2013-03-22T18:18:05Z</dcterms:modified>
</cp:coreProperties>
</file>