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455" r:id="rId2"/>
    <p:sldId id="375" r:id="rId3"/>
    <p:sldId id="444" r:id="rId4"/>
    <p:sldId id="456" r:id="rId5"/>
    <p:sldId id="457" r:id="rId6"/>
    <p:sldId id="458" r:id="rId7"/>
    <p:sldId id="459" r:id="rId8"/>
    <p:sldId id="460" r:id="rId9"/>
    <p:sldId id="461" r:id="rId10"/>
    <p:sldId id="462" r:id="rId11"/>
    <p:sldId id="445" r:id="rId12"/>
    <p:sldId id="337" r:id="rId13"/>
    <p:sldId id="339" r:id="rId14"/>
    <p:sldId id="463" r:id="rId15"/>
    <p:sldId id="464" r:id="rId16"/>
    <p:sldId id="341" r:id="rId17"/>
    <p:sldId id="435" r:id="rId18"/>
    <p:sldId id="397" r:id="rId19"/>
    <p:sldId id="407" r:id="rId20"/>
    <p:sldId id="398" r:id="rId21"/>
    <p:sldId id="399" r:id="rId22"/>
    <p:sldId id="447" r:id="rId23"/>
    <p:sldId id="401" r:id="rId24"/>
    <p:sldId id="402" r:id="rId25"/>
    <p:sldId id="403" r:id="rId26"/>
    <p:sldId id="404" r:id="rId27"/>
    <p:sldId id="405" r:id="rId28"/>
    <p:sldId id="465" r:id="rId29"/>
    <p:sldId id="385" r:id="rId30"/>
    <p:sldId id="448" r:id="rId31"/>
    <p:sldId id="450" r:id="rId32"/>
    <p:sldId id="466" r:id="rId33"/>
    <p:sldId id="368" r:id="rId34"/>
    <p:sldId id="467" r:id="rId35"/>
    <p:sldId id="425" r:id="rId36"/>
    <p:sldId id="427" r:id="rId37"/>
    <p:sldId id="429" r:id="rId38"/>
    <p:sldId id="468" r:id="rId39"/>
    <p:sldId id="356" r:id="rId40"/>
    <p:sldId id="357" r:id="rId41"/>
    <p:sldId id="454" r:id="rId42"/>
    <p:sldId id="417" r:id="rId43"/>
    <p:sldId id="418" r:id="rId44"/>
    <p:sldId id="421" r:id="rId45"/>
    <p:sldId id="360" r:id="rId46"/>
    <p:sldId id="452" r:id="rId47"/>
    <p:sldId id="422" r:id="rId48"/>
    <p:sldId id="423" r:id="rId49"/>
    <p:sldId id="438" r:id="rId50"/>
    <p:sldId id="469" r:id="rId51"/>
    <p:sldId id="377" r:id="rId52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9E0"/>
    <a:srgbClr val="E93FE1"/>
    <a:srgbClr val="50FAFE"/>
    <a:srgbClr val="3399FF"/>
    <a:srgbClr val="3B79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23" autoAdjust="0"/>
    <p:restoredTop sz="91537" autoAdjust="0"/>
  </p:normalViewPr>
  <p:slideViewPr>
    <p:cSldViewPr snapToGrid="0">
      <p:cViewPr varScale="1">
        <p:scale>
          <a:sx n="60" d="100"/>
          <a:sy n="60" d="100"/>
        </p:scale>
        <p:origin x="-2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-2088" y="-96"/>
      </p:cViewPr>
      <p:guideLst>
        <p:guide orient="horz" pos="2928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17ED478-D89C-4D8F-BD65-351A9533BB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4624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AB1BECA-326E-494D-BDCC-3F21DC747E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528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8491B2F-92C9-4276-BC05-E71D1E5DFDEF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6C6FF183-C9C9-4A62-9247-300D96B69FED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13FDA5B9-4010-463F-8C59-C9F64E78E385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ea typeface="Batang" pitchFamily="18" charset="-127"/>
              </a:rPr>
              <a:t>D.  blue.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ea typeface="Batang" pitchFamily="18" charset="-127"/>
              </a:rPr>
              <a:t>D.  blue.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ea typeface="Batang" pitchFamily="18" charset="-127"/>
              </a:rPr>
              <a:t>D.  blue.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1F26D9B3-A84D-4087-B885-213D677D9BA7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45058" name="Rectangle 7"/>
          <p:cNvSpPr txBox="1">
            <a:spLocks noGrp="1" noChangeArrowheads="1"/>
          </p:cNvSpPr>
          <p:nvPr/>
        </p:nvSpPr>
        <p:spPr bwMode="auto">
          <a:xfrm>
            <a:off x="3886200" y="8831580"/>
            <a:ext cx="297180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84037328-7EB7-4946-AD4E-A06375200D48}" type="slidenum">
              <a:rPr lang="en-US" sz="1200">
                <a:latin typeface="Times" charset="0"/>
              </a:rPr>
              <a:pPr algn="r"/>
              <a:t>18</a:t>
            </a:fld>
            <a:endParaRPr lang="en-US" sz="1200">
              <a:latin typeface="Times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62288BE0-B583-44B9-B101-3E14E2BD4703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38BB6388-8841-4B58-A06C-E9174B8EA486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36FEE78-DA24-4B24-84D4-F777766E7A71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F6EA7E2-09EC-4351-9521-3745C09D54D7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3918AD5-29A8-45B1-8655-1DEAA331EDC0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2D129-B161-463D-92D9-AD5F230831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05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C37B7-5853-4ABF-84A0-1B30EB54D9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741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CA900-FBF5-40BB-94F9-A072B69F82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165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9DA71-D179-4D56-9729-A120E7672B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949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8E165-F280-4CD5-955B-5AAE9D5308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034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54EC5-3B5E-4A31-96EF-69704C3399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76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BA8C5-2CE0-4452-BDA9-89AF36EA6D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838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8FB5E-1AFA-4D04-8933-92A5013A9A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475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C7774-06A4-477D-BCC5-5235106049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553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D562E-3F1C-4FB6-A50C-989C1552F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94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0073E-A82D-4863-ADC7-6870315504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92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CABD685-8931-4D08-83E8-E9E9CA429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220663" y="6580188"/>
            <a:ext cx="16208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>
                <a:solidFill>
                  <a:srgbClr val="999999"/>
                </a:solidFill>
                <a:latin typeface="Times New Roman" pitchFamily="48" charset="0"/>
              </a:rPr>
              <a:t>© 2010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0.png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ricardipus/3571089449/in/set-72157607219489528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CA" dirty="0" smtClean="0"/>
              <a:t>Note on Posted Slides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CA" dirty="0" smtClean="0"/>
              <a:t>These are the slides that I intended to show in class on </a:t>
            </a:r>
            <a:r>
              <a:rPr lang="en-CA" dirty="0" smtClean="0"/>
              <a:t>Mon. Apr. 1, </a:t>
            </a:r>
            <a:r>
              <a:rPr lang="en-CA" dirty="0" smtClean="0"/>
              <a:t>2013</a:t>
            </a:r>
            <a:r>
              <a:rPr lang="en-CA" dirty="0" smtClean="0"/>
              <a:t>.</a:t>
            </a:r>
          </a:p>
          <a:p>
            <a:r>
              <a:rPr lang="en-CA" dirty="0" smtClean="0"/>
              <a:t>Since it is April 1</a:t>
            </a:r>
            <a:r>
              <a:rPr lang="en-CA" baseline="30000" dirty="0" smtClean="0"/>
              <a:t>st</a:t>
            </a:r>
            <a:r>
              <a:rPr lang="en-CA" dirty="0" smtClean="0"/>
              <a:t>, there is an April Fools Day joke in here</a:t>
            </a:r>
            <a:r>
              <a:rPr lang="en-CA" dirty="0" smtClean="0"/>
              <a:t> – one of the slides is complete nonsense – see if you can find it!</a:t>
            </a:r>
            <a:endParaRPr lang="en-CA" dirty="0" smtClean="0"/>
          </a:p>
          <a:p>
            <a:r>
              <a:rPr lang="en-CA" dirty="0" smtClean="0"/>
              <a:t>They contain important ideas and questions from your reading.  </a:t>
            </a:r>
          </a:p>
          <a:p>
            <a:r>
              <a:rPr lang="en-CA" dirty="0" smtClean="0"/>
              <a:t>Due to time constraints, I was probably not able to show all the slides during class.  </a:t>
            </a:r>
          </a:p>
          <a:p>
            <a:r>
              <a:rPr lang="en-CA" dirty="0"/>
              <a:t>T</a:t>
            </a:r>
            <a:r>
              <a:rPr lang="en-CA" dirty="0" smtClean="0"/>
              <a:t>hey are all posted here for completeness.</a:t>
            </a:r>
          </a:p>
        </p:txBody>
      </p:sp>
    </p:spTree>
    <p:extLst>
      <p:ext uri="{BB962C8B-B14F-4D97-AF65-F5344CB8AC3E}">
        <p14:creationId xmlns:p14="http://schemas.microsoft.com/office/powerpoint/2010/main" val="344263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065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Gamma 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970" y="857589"/>
            <a:ext cx="7358891" cy="373346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Involved in nuclear reactions.</a:t>
            </a:r>
          </a:p>
          <a:p>
            <a:r>
              <a:rPr lang="en-US" sz="2800" dirty="0" smtClean="0"/>
              <a:t>Pretty dangerous ionizing particles (along with beta and alpha)</a:t>
            </a:r>
          </a:p>
          <a:p>
            <a:r>
              <a:rPr lang="en-US" sz="2800" dirty="0" smtClean="0"/>
              <a:t>Some gamma-ray astronomy: Gamma-Ray </a:t>
            </a:r>
            <a:r>
              <a:rPr lang="en-US" sz="2800" dirty="0" err="1" smtClean="0"/>
              <a:t>Bursters</a:t>
            </a:r>
            <a:r>
              <a:rPr lang="en-US" sz="2800" dirty="0" smtClean="0"/>
              <a:t> are intense, short bursts of gamma rays from extremely distant galaxies 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9444" y="0"/>
            <a:ext cx="1914555" cy="19145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3227" y="4360210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7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229600" cy="1752600"/>
          </a:xfrm>
        </p:spPr>
        <p:txBody>
          <a:bodyPr/>
          <a:lstStyle/>
          <a:p>
            <a:pPr algn="l"/>
            <a:r>
              <a:rPr lang="en-US" sz="3200" dirty="0" smtClean="0"/>
              <a:t>What property of a light wave mainly determines its </a:t>
            </a:r>
            <a:r>
              <a:rPr lang="en-US" sz="3200" dirty="0" err="1" smtClean="0"/>
              <a:t>colour</a:t>
            </a:r>
            <a:r>
              <a:rPr lang="en-US" sz="3200" dirty="0" smtClean="0"/>
              <a:t>?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95600"/>
            <a:ext cx="8229600" cy="3962400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dirty="0" smtClean="0"/>
              <a:t>Its frequency</a:t>
            </a:r>
          </a:p>
          <a:p>
            <a:pPr marL="609600" indent="-609600">
              <a:buFontTx/>
              <a:buAutoNum type="alphaUcPeriod"/>
            </a:pPr>
            <a:r>
              <a:rPr lang="en-US" dirty="0" smtClean="0"/>
              <a:t>Its amplitude</a:t>
            </a:r>
          </a:p>
          <a:p>
            <a:pPr marL="609600" indent="-609600">
              <a:buFontTx/>
              <a:buAutoNum type="alphaUcPeriod"/>
            </a:pPr>
            <a:r>
              <a:rPr lang="en-US" dirty="0" smtClean="0"/>
              <a:t>Its timbre</a:t>
            </a:r>
          </a:p>
          <a:p>
            <a:pPr marL="609600" indent="-609600">
              <a:buFontTx/>
              <a:buAutoNum type="alphaUcPeriod"/>
            </a:pPr>
            <a:r>
              <a:rPr lang="en-US" dirty="0" smtClean="0"/>
              <a:t>A mix of all of the above</a:t>
            </a:r>
          </a:p>
        </p:txBody>
      </p:sp>
      <p:sp>
        <p:nvSpPr>
          <p:cNvPr id="239620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3B79A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cs typeface="Arial" charset="0"/>
              </a:rPr>
              <a:t>Why Sunsets Are Red</a:t>
            </a:r>
          </a:p>
          <a:p>
            <a:pPr algn="ctr"/>
            <a:r>
              <a:rPr lang="en-US" sz="2400" b="1">
                <a:solidFill>
                  <a:schemeClr val="bg1"/>
                </a:solidFill>
                <a:cs typeface="Arial" charset="0"/>
              </a:rPr>
              <a:t>CHECK YOUR NEIGHBOR</a:t>
            </a:r>
            <a:r>
              <a:rPr lang="en-US" sz="2400" b="1" i="1">
                <a:solidFill>
                  <a:schemeClr val="folHlink"/>
                </a:solidFill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813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1018" y="1279359"/>
            <a:ext cx="8229600" cy="854242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Color we see depends on frequency of light.</a:t>
            </a:r>
          </a:p>
        </p:txBody>
      </p:sp>
      <p:pic>
        <p:nvPicPr>
          <p:cNvPr id="2007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86528"/>
            <a:ext cx="9151636" cy="1384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24134" y="4271209"/>
            <a:ext cx="3613677" cy="1231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US" dirty="0" smtClean="0"/>
              <a:t>High Frequency,</a:t>
            </a:r>
          </a:p>
          <a:p>
            <a:pPr>
              <a:buFontTx/>
              <a:buNone/>
            </a:pPr>
            <a:r>
              <a:rPr lang="en-US" dirty="0" smtClean="0"/>
              <a:t>Short wavelength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393964" y="4271208"/>
            <a:ext cx="3613677" cy="1231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</a:pPr>
            <a:r>
              <a:rPr lang="en-US" dirty="0" smtClean="0"/>
              <a:t>Low Frequency,</a:t>
            </a:r>
          </a:p>
          <a:p>
            <a:pPr algn="r">
              <a:buFontTx/>
              <a:buNone/>
            </a:pPr>
            <a:r>
              <a:rPr lang="en-US" dirty="0" smtClean="0"/>
              <a:t>Long wavelength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2919664" y="4090737"/>
            <a:ext cx="291966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996108" y="4012211"/>
                <a:ext cx="57971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600" b="0" i="1" smtClean="0">
                          <a:latin typeface="Cambria Math"/>
                        </a:rPr>
                        <m:t>𝑓</m:t>
                      </m:r>
                    </m:oMath>
                  </m:oMathPara>
                </a14:m>
                <a:endParaRPr lang="en-CA" sz="3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6108" y="4012211"/>
                <a:ext cx="579710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3013196" y="5729350"/>
            <a:ext cx="2919662" cy="646331"/>
            <a:chOff x="3013196" y="5729350"/>
            <a:chExt cx="2919662" cy="646331"/>
          </a:xfrm>
        </p:grpSpPr>
        <p:cxnSp>
          <p:nvCxnSpPr>
            <p:cNvPr id="13" name="Straight Arrow Connector 12"/>
            <p:cNvCxnSpPr/>
            <p:nvPr/>
          </p:nvCxnSpPr>
          <p:spPr>
            <a:xfrm rot="10800000" flipH="1">
              <a:off x="3013196" y="5807876"/>
              <a:ext cx="291966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4089640" y="5729350"/>
                  <a:ext cx="559640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3600" b="0" i="1" smtClean="0">
                            <a:latin typeface="Cambria Math"/>
                            <a:ea typeface="Cambria Math"/>
                          </a:rPr>
                          <m:t>𝜆</m:t>
                        </m:r>
                      </m:oMath>
                    </m:oMathPara>
                  </a14:m>
                  <a:endParaRPr lang="en-CA" sz="3600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89640" y="5729350"/>
                  <a:ext cx="559640" cy="64633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36015"/>
          </a:xfrm>
        </p:spPr>
        <p:txBody>
          <a:bodyPr/>
          <a:lstStyle/>
          <a:p>
            <a:r>
              <a:rPr lang="en-US" dirty="0" smtClean="0"/>
              <a:t>Color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102860" y="1840197"/>
                <a:ext cx="165622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600" b="0" i="1" smtClean="0">
                          <a:latin typeface="Cambria Math"/>
                        </a:rPr>
                        <m:t>0.4 </m:t>
                      </m:r>
                      <m:r>
                        <a:rPr lang="en-CA" sz="36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m:rPr>
                          <m:sty m:val="p"/>
                        </m:rPr>
                        <a:rPr lang="en-CA" sz="3600" b="0" i="0" smtClean="0">
                          <a:latin typeface="Cambria Math"/>
                          <a:ea typeface="Cambria Math"/>
                        </a:rPr>
                        <m:t>m</m:t>
                      </m:r>
                    </m:oMath>
                  </m:oMathPara>
                </a14:m>
                <a:endParaRPr lang="en-CA" sz="3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860" y="1840197"/>
                <a:ext cx="1656223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837913" y="1840197"/>
                <a:ext cx="165622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600" b="0" i="1" smtClean="0">
                          <a:latin typeface="Cambria Math"/>
                        </a:rPr>
                        <m:t>0.7 </m:t>
                      </m:r>
                      <m:r>
                        <a:rPr lang="en-CA" sz="36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m:rPr>
                          <m:sty m:val="p"/>
                        </m:rPr>
                        <a:rPr lang="en-CA" sz="3600" b="0" i="0" smtClean="0">
                          <a:latin typeface="Cambria Math"/>
                          <a:ea typeface="Cambria Math"/>
                        </a:rPr>
                        <m:t>m</m:t>
                      </m:r>
                    </m:oMath>
                  </m:oMathPara>
                </a14:m>
                <a:endParaRPr lang="en-CA" sz="3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7913" y="1840197"/>
                <a:ext cx="1656223" cy="6463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8" name="Picture 6" descr="27_03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0"/>
          <a:stretch>
            <a:fillRect/>
          </a:stretch>
        </p:blipFill>
        <p:spPr bwMode="auto">
          <a:xfrm>
            <a:off x="189161" y="842127"/>
            <a:ext cx="8750211" cy="369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0259"/>
            <a:ext cx="8229600" cy="575594"/>
          </a:xfrm>
        </p:spPr>
        <p:txBody>
          <a:bodyPr/>
          <a:lstStyle/>
          <a:p>
            <a:r>
              <a:rPr lang="en-US" dirty="0" smtClean="0"/>
              <a:t>Selective Reflection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4042611"/>
            <a:ext cx="9144000" cy="4973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042611"/>
            <a:ext cx="3452397" cy="206262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800" dirty="0" smtClean="0"/>
              <a:t>A red ball seen under white light.</a:t>
            </a:r>
          </a:p>
          <a:p>
            <a:pPr marL="0" indent="0">
              <a:buFontTx/>
              <a:buNone/>
            </a:pPr>
            <a:r>
              <a:rPr lang="en-US" sz="2800" dirty="0" smtClean="0"/>
              <a:t>Only red is reflected, other colors are absorbed.</a:t>
            </a:r>
            <a:endParaRPr lang="en-US" sz="24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254209" y="4083927"/>
            <a:ext cx="2635582" cy="1031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800" dirty="0" smtClean="0"/>
              <a:t>A red ball seen under red light.</a:t>
            </a:r>
            <a:endParaRPr lang="en-US" sz="2400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240380" y="4047227"/>
            <a:ext cx="2635582" cy="2538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800" dirty="0" smtClean="0"/>
              <a:t>A red ball seen under green light.</a:t>
            </a:r>
          </a:p>
          <a:p>
            <a:pPr marL="0" indent="0">
              <a:buFontTx/>
              <a:buNone/>
            </a:pPr>
            <a:r>
              <a:rPr lang="en-US" sz="2800" dirty="0" smtClean="0"/>
              <a:t>There is no source of red light to reflect!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513346" y="162343"/>
            <a:ext cx="8229600" cy="559551"/>
          </a:xfrm>
        </p:spPr>
        <p:txBody>
          <a:bodyPr/>
          <a:lstStyle/>
          <a:p>
            <a:r>
              <a:rPr lang="en-US" dirty="0" smtClean="0"/>
              <a:t>Selective Transmission</a:t>
            </a:r>
          </a:p>
        </p:txBody>
      </p:sp>
      <p:pic>
        <p:nvPicPr>
          <p:cNvPr id="266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71811"/>
            <a:ext cx="7530319" cy="5609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15546" y="6581001"/>
            <a:ext cx="65284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 smtClean="0"/>
              <a:t>[image from </a:t>
            </a:r>
            <a:r>
              <a:rPr lang="en-CA" sz="1200" dirty="0" smtClean="0">
                <a:hlinkClick r:id="rId3"/>
              </a:rPr>
              <a:t>http://www.flickr.com/photos/ricardipus/3571089449/in/set-72157607219489528</a:t>
            </a:r>
            <a:r>
              <a:rPr lang="en-CA" sz="1200" dirty="0" smtClean="0"/>
              <a:t> ]</a:t>
            </a:r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272328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513346" y="162343"/>
            <a:ext cx="8229600" cy="719973"/>
          </a:xfrm>
        </p:spPr>
        <p:txBody>
          <a:bodyPr/>
          <a:lstStyle/>
          <a:p>
            <a:r>
              <a:rPr lang="en-US" dirty="0" smtClean="0"/>
              <a:t>Selective Transmission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9621"/>
            <a:ext cx="8229600" cy="5163638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tabLst>
                <a:tab pos="280988" algn="l"/>
                <a:tab pos="341313" algn="l"/>
              </a:tabLst>
            </a:pPr>
            <a:r>
              <a:rPr lang="en-US" dirty="0" smtClean="0"/>
              <a:t>Color of transparent object depends on color of light it </a:t>
            </a:r>
            <a:r>
              <a:rPr lang="en-US" b="1" dirty="0" smtClean="0"/>
              <a:t>transmits</a:t>
            </a:r>
            <a:r>
              <a:rPr lang="en-US" dirty="0" smtClean="0"/>
              <a:t>.</a:t>
            </a:r>
          </a:p>
          <a:p>
            <a:pPr marL="0" indent="0">
              <a:lnSpc>
                <a:spcPct val="80000"/>
              </a:lnSpc>
              <a:buFontTx/>
              <a:buNone/>
              <a:tabLst>
                <a:tab pos="280988" algn="l"/>
                <a:tab pos="341313" algn="l"/>
              </a:tabLst>
            </a:pPr>
            <a:endParaRPr lang="en-US" dirty="0" smtClean="0"/>
          </a:p>
          <a:p>
            <a:pPr marL="0" indent="0">
              <a:lnSpc>
                <a:spcPct val="80000"/>
              </a:lnSpc>
              <a:buFontTx/>
              <a:buNone/>
              <a:tabLst>
                <a:tab pos="280988" algn="l"/>
                <a:tab pos="341313" algn="l"/>
              </a:tabLst>
            </a:pPr>
            <a:endParaRPr lang="en-US" dirty="0" smtClean="0"/>
          </a:p>
          <a:p>
            <a:pPr marL="0" indent="0">
              <a:lnSpc>
                <a:spcPct val="80000"/>
              </a:lnSpc>
              <a:buFontTx/>
              <a:buNone/>
              <a:tabLst>
                <a:tab pos="280988" algn="l"/>
                <a:tab pos="341313" algn="l"/>
              </a:tabLst>
            </a:pPr>
            <a:endParaRPr lang="en-US" sz="2400" dirty="0" smtClean="0"/>
          </a:p>
          <a:p>
            <a:pPr marL="0" indent="0">
              <a:lnSpc>
                <a:spcPct val="80000"/>
              </a:lnSpc>
              <a:buFontTx/>
              <a:buNone/>
              <a:tabLst>
                <a:tab pos="280988" algn="l"/>
                <a:tab pos="341313" algn="l"/>
              </a:tabLst>
            </a:pPr>
            <a:endParaRPr lang="en-US" sz="2400" dirty="0" smtClean="0"/>
          </a:p>
          <a:p>
            <a:pPr marL="0" indent="0">
              <a:lnSpc>
                <a:spcPct val="80000"/>
              </a:lnSpc>
              <a:buFontTx/>
              <a:buNone/>
              <a:tabLst>
                <a:tab pos="280988" algn="l"/>
                <a:tab pos="341313" algn="l"/>
              </a:tabLst>
            </a:pP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2400" dirty="0" smtClean="0"/>
          </a:p>
          <a:p>
            <a:pPr marL="0" indent="0">
              <a:lnSpc>
                <a:spcPct val="80000"/>
              </a:lnSpc>
              <a:buFontTx/>
              <a:buNone/>
              <a:tabLst>
                <a:tab pos="280988" algn="l"/>
                <a:tab pos="341313" algn="l"/>
              </a:tabLst>
            </a:pPr>
            <a:r>
              <a:rPr lang="en-US" sz="2800" dirty="0" smtClean="0"/>
              <a:t> </a:t>
            </a:r>
          </a:p>
        </p:txBody>
      </p:sp>
      <p:pic>
        <p:nvPicPr>
          <p:cNvPr id="203782" name="Picture 6" descr="27_06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45"/>
          <a:stretch>
            <a:fillRect/>
          </a:stretch>
        </p:blipFill>
        <p:spPr bwMode="auto">
          <a:xfrm>
            <a:off x="674561" y="2386374"/>
            <a:ext cx="8068385" cy="301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78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542547" cy="912478"/>
          </a:xfrm>
        </p:spPr>
        <p:txBody>
          <a:bodyPr/>
          <a:lstStyle/>
          <a:p>
            <a:r>
              <a:rPr lang="en-US" dirty="0" smtClean="0"/>
              <a:t>Mixing Colored Light</a:t>
            </a:r>
          </a:p>
        </p:txBody>
      </p:sp>
      <p:sp>
        <p:nvSpPr>
          <p:cNvPr id="2048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49442" y="2341011"/>
            <a:ext cx="8125326" cy="1207168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The spectrum of sunlight is a graph of brightness versus frequency.</a:t>
            </a: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>
              <a:buFontTx/>
              <a:buNone/>
            </a:pP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pic>
        <p:nvPicPr>
          <p:cNvPr id="204806" name="Picture 6" descr="27_07_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4"/>
          <a:stretch>
            <a:fillRect/>
          </a:stretch>
        </p:blipFill>
        <p:spPr bwMode="auto">
          <a:xfrm>
            <a:off x="1732548" y="3548179"/>
            <a:ext cx="5759115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0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168" y="0"/>
            <a:ext cx="3015916" cy="2332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5198532" y="4073805"/>
            <a:ext cx="3031069" cy="1200329"/>
            <a:chOff x="5198532" y="4073805"/>
            <a:chExt cx="3031069" cy="1200329"/>
          </a:xfrm>
        </p:grpSpPr>
        <p:sp>
          <p:nvSpPr>
            <p:cNvPr id="2" name="TextBox 1"/>
            <p:cNvSpPr txBox="1"/>
            <p:nvPr/>
          </p:nvSpPr>
          <p:spPr>
            <a:xfrm rot="724660">
              <a:off x="5875867" y="4073805"/>
              <a:ext cx="235373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400" dirty="0" smtClean="0"/>
                <a:t>Somehow, this mix looks “white” to us.</a:t>
              </a:r>
              <a:endParaRPr lang="en-CA" sz="2400" dirty="0"/>
            </a:p>
          </p:txBody>
        </p:sp>
        <p:cxnSp>
          <p:nvCxnSpPr>
            <p:cNvPr id="4" name="Straight Arrow Connector 3"/>
            <p:cNvCxnSpPr>
              <a:stCxn id="2" idx="1"/>
            </p:cNvCxnSpPr>
            <p:nvPr/>
          </p:nvCxnSpPr>
          <p:spPr>
            <a:xfrm flipH="1">
              <a:off x="5198532" y="4427725"/>
              <a:ext cx="703385" cy="7654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229600" cy="1752600"/>
          </a:xfrm>
        </p:spPr>
        <p:txBody>
          <a:bodyPr/>
          <a:lstStyle/>
          <a:p>
            <a:pPr algn="l"/>
            <a:r>
              <a:rPr lang="en-US" sz="3200" dirty="0" smtClean="0"/>
              <a:t>A beam of white light, when shone through a prism, will end up many different </a:t>
            </a:r>
            <a:r>
              <a:rPr lang="en-US" sz="3200" dirty="0" err="1" smtClean="0"/>
              <a:t>colours</a:t>
            </a:r>
            <a:r>
              <a:rPr lang="en-US" sz="3200" dirty="0" smtClean="0"/>
              <a:t>.</a:t>
            </a:r>
            <a:br>
              <a:rPr lang="en-US" sz="3200" dirty="0" smtClean="0"/>
            </a:br>
            <a:r>
              <a:rPr lang="en-US" sz="3200" dirty="0" smtClean="0"/>
              <a:t>What will happen if a green laser is shone through a prism?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52800"/>
            <a:ext cx="8229600" cy="3036849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dirty="0"/>
              <a:t>It will spread into a small range of </a:t>
            </a:r>
            <a:r>
              <a:rPr lang="en-US" dirty="0" err="1"/>
              <a:t>colours</a:t>
            </a:r>
            <a:r>
              <a:rPr lang="en-US" dirty="0"/>
              <a:t>.</a:t>
            </a:r>
          </a:p>
          <a:p>
            <a:pPr marL="609600" indent="-609600">
              <a:buFontTx/>
              <a:buAutoNum type="alphaUcPeriod"/>
            </a:pPr>
            <a:r>
              <a:rPr lang="en-US" dirty="0"/>
              <a:t>It will change to a single </a:t>
            </a:r>
            <a:r>
              <a:rPr lang="en-US" dirty="0" err="1"/>
              <a:t>colour</a:t>
            </a:r>
            <a:r>
              <a:rPr lang="en-US" dirty="0"/>
              <a:t> other than green.</a:t>
            </a:r>
          </a:p>
          <a:p>
            <a:pPr marL="609600" indent="-609600">
              <a:buFontTx/>
              <a:buAutoNum type="alphaUcPeriod"/>
            </a:pPr>
            <a:r>
              <a:rPr lang="en-US" dirty="0" smtClean="0"/>
              <a:t>It will stay green.</a:t>
            </a:r>
          </a:p>
        </p:txBody>
      </p:sp>
      <p:sp>
        <p:nvSpPr>
          <p:cNvPr id="239620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3B79A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cs typeface="Arial" charset="0"/>
              </a:rPr>
              <a:t>Why Sunsets Are Red</a:t>
            </a:r>
          </a:p>
          <a:p>
            <a:pPr algn="ctr"/>
            <a:r>
              <a:rPr lang="en-US" sz="2400" b="1">
                <a:solidFill>
                  <a:schemeClr val="bg1"/>
                </a:solidFill>
                <a:cs typeface="Arial" charset="0"/>
              </a:rPr>
              <a:t>CHECK YOUR NEIGHBOR</a:t>
            </a:r>
            <a:r>
              <a:rPr lang="en-US" sz="2400" b="1" i="1">
                <a:solidFill>
                  <a:schemeClr val="folHlink"/>
                </a:solidFill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6272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 descr="46_10_transmembrane_pro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490538"/>
            <a:ext cx="8548687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ext Box 4"/>
          <p:cNvSpPr txBox="1">
            <a:spLocks noChangeArrowheads="1"/>
          </p:cNvSpPr>
          <p:nvPr/>
        </p:nvSpPr>
        <p:spPr bwMode="auto">
          <a:xfrm>
            <a:off x="569913" y="519113"/>
            <a:ext cx="3805237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200" b="1"/>
              <a:t>Rods and cones contain stacks of membranes.</a:t>
            </a:r>
          </a:p>
        </p:txBody>
      </p:sp>
      <p:sp>
        <p:nvSpPr>
          <p:cNvPr id="44036" name="Text Box 13"/>
          <p:cNvSpPr txBox="1">
            <a:spLocks noChangeArrowheads="1"/>
          </p:cNvSpPr>
          <p:nvPr/>
        </p:nvSpPr>
        <p:spPr bwMode="auto">
          <a:xfrm>
            <a:off x="5060950" y="514350"/>
            <a:ext cx="37973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200" b="1"/>
              <a:t>Rhodopsin is a transmembrane protein complex.</a:t>
            </a:r>
          </a:p>
        </p:txBody>
      </p:sp>
      <p:sp>
        <p:nvSpPr>
          <p:cNvPr id="44037" name="Text Box 14"/>
          <p:cNvSpPr txBox="1">
            <a:spLocks noChangeArrowheads="1"/>
          </p:cNvSpPr>
          <p:nvPr/>
        </p:nvSpPr>
        <p:spPr bwMode="auto">
          <a:xfrm>
            <a:off x="908050" y="3667125"/>
            <a:ext cx="454025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100" b="1"/>
              <a:t>Cone</a:t>
            </a:r>
            <a:endParaRPr lang="en-US" sz="1200" b="1"/>
          </a:p>
        </p:txBody>
      </p:sp>
      <p:sp>
        <p:nvSpPr>
          <p:cNvPr id="44038" name="Text Box 15"/>
          <p:cNvSpPr txBox="1">
            <a:spLocks noChangeArrowheads="1"/>
          </p:cNvSpPr>
          <p:nvPr/>
        </p:nvSpPr>
        <p:spPr bwMode="auto">
          <a:xfrm>
            <a:off x="1539875" y="3671888"/>
            <a:ext cx="349250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100" b="1"/>
              <a:t>Rod</a:t>
            </a:r>
          </a:p>
        </p:txBody>
      </p:sp>
      <p:sp>
        <p:nvSpPr>
          <p:cNvPr id="44039" name="Text Box 16"/>
          <p:cNvSpPr txBox="1">
            <a:spLocks noChangeArrowheads="1"/>
          </p:cNvSpPr>
          <p:nvPr/>
        </p:nvSpPr>
        <p:spPr bwMode="auto">
          <a:xfrm>
            <a:off x="3327400" y="4002088"/>
            <a:ext cx="431800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100" b="1"/>
              <a:t>Light</a:t>
            </a:r>
          </a:p>
        </p:txBody>
      </p:sp>
      <p:sp>
        <p:nvSpPr>
          <p:cNvPr id="44040" name="Text Box 17"/>
          <p:cNvSpPr txBox="1">
            <a:spLocks noChangeArrowheads="1"/>
          </p:cNvSpPr>
          <p:nvPr/>
        </p:nvSpPr>
        <p:spPr bwMode="auto">
          <a:xfrm>
            <a:off x="6621463" y="4024313"/>
            <a:ext cx="431800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100" b="1"/>
              <a:t>Light</a:t>
            </a:r>
          </a:p>
        </p:txBody>
      </p:sp>
      <p:sp>
        <p:nvSpPr>
          <p:cNvPr id="44041" name="Text Box 18"/>
          <p:cNvSpPr txBox="1">
            <a:spLocks noChangeArrowheads="1"/>
          </p:cNvSpPr>
          <p:nvPr/>
        </p:nvSpPr>
        <p:spPr bwMode="auto">
          <a:xfrm>
            <a:off x="7339013" y="3708400"/>
            <a:ext cx="863600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100" b="1"/>
              <a:t>Rhodopsin</a:t>
            </a:r>
          </a:p>
        </p:txBody>
      </p:sp>
      <p:sp>
        <p:nvSpPr>
          <p:cNvPr id="44042" name="Text Box 19"/>
          <p:cNvSpPr txBox="1">
            <a:spLocks noChangeArrowheads="1"/>
          </p:cNvSpPr>
          <p:nvPr/>
        </p:nvSpPr>
        <p:spPr bwMode="auto">
          <a:xfrm>
            <a:off x="7616825" y="1514475"/>
            <a:ext cx="719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100" b="1"/>
              <a:t>Retinal (pigment)</a:t>
            </a:r>
          </a:p>
        </p:txBody>
      </p:sp>
      <p:sp>
        <p:nvSpPr>
          <p:cNvPr id="44043" name="Text Box 20"/>
          <p:cNvSpPr txBox="1">
            <a:spLocks noChangeArrowheads="1"/>
          </p:cNvSpPr>
          <p:nvPr/>
        </p:nvSpPr>
        <p:spPr bwMode="auto">
          <a:xfrm>
            <a:off x="4995863" y="1373188"/>
            <a:ext cx="9223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100" b="1"/>
              <a:t>Opsin (protein component)</a:t>
            </a:r>
          </a:p>
        </p:txBody>
      </p:sp>
      <p:sp>
        <p:nvSpPr>
          <p:cNvPr id="44044" name="Text Box 21"/>
          <p:cNvSpPr txBox="1">
            <a:spLocks noChangeArrowheads="1"/>
          </p:cNvSpPr>
          <p:nvPr/>
        </p:nvSpPr>
        <p:spPr bwMode="auto">
          <a:xfrm>
            <a:off x="588963" y="4391025"/>
            <a:ext cx="645477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200" b="1"/>
              <a:t>The retinal molecule inside rhodopsin changes shape when retinal absorbs light.</a:t>
            </a:r>
          </a:p>
        </p:txBody>
      </p:sp>
      <p:sp>
        <p:nvSpPr>
          <p:cNvPr id="44045" name="Line 22"/>
          <p:cNvSpPr>
            <a:spLocks noChangeShapeType="1"/>
          </p:cNvSpPr>
          <p:nvPr/>
        </p:nvSpPr>
        <p:spPr bwMode="auto">
          <a:xfrm>
            <a:off x="5426075" y="1465263"/>
            <a:ext cx="3587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44046" name="Line 23"/>
          <p:cNvSpPr>
            <a:spLocks noChangeShapeType="1"/>
          </p:cNvSpPr>
          <p:nvPr/>
        </p:nvSpPr>
        <p:spPr bwMode="auto">
          <a:xfrm flipV="1">
            <a:off x="6772275" y="1600200"/>
            <a:ext cx="822325" cy="968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44047" name="Text Box 24"/>
          <p:cNvSpPr txBox="1">
            <a:spLocks noChangeArrowheads="1"/>
          </p:cNvSpPr>
          <p:nvPr/>
        </p:nvSpPr>
        <p:spPr bwMode="auto">
          <a:xfrm>
            <a:off x="6653213" y="6018213"/>
            <a:ext cx="431800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100" b="1"/>
              <a:t>Light</a:t>
            </a:r>
          </a:p>
        </p:txBody>
      </p:sp>
      <p:sp>
        <p:nvSpPr>
          <p:cNvPr id="44048" name="Text Box 26"/>
          <p:cNvSpPr txBox="1">
            <a:spLocks noChangeArrowheads="1"/>
          </p:cNvSpPr>
          <p:nvPr/>
        </p:nvSpPr>
        <p:spPr bwMode="auto">
          <a:xfrm>
            <a:off x="7605713" y="4598988"/>
            <a:ext cx="13017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100" b="1" i="1"/>
              <a:t>trans</a:t>
            </a:r>
            <a:r>
              <a:rPr lang="en-US" sz="1100" b="1"/>
              <a:t> conformation (activated)</a:t>
            </a:r>
          </a:p>
        </p:txBody>
      </p:sp>
      <p:sp>
        <p:nvSpPr>
          <p:cNvPr id="44049" name="Text Box 27"/>
          <p:cNvSpPr txBox="1">
            <a:spLocks noChangeArrowheads="1"/>
          </p:cNvSpPr>
          <p:nvPr/>
        </p:nvSpPr>
        <p:spPr bwMode="auto">
          <a:xfrm>
            <a:off x="3481388" y="6037263"/>
            <a:ext cx="431800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100" b="1">
                <a:solidFill>
                  <a:srgbClr val="1AA372"/>
                </a:solidFill>
              </a:rPr>
              <a:t>Opsin</a:t>
            </a:r>
            <a:endParaRPr lang="en-US" sz="1100" b="1"/>
          </a:p>
        </p:txBody>
      </p:sp>
      <p:sp>
        <p:nvSpPr>
          <p:cNvPr id="44050" name="Line 28"/>
          <p:cNvSpPr>
            <a:spLocks noChangeShapeType="1"/>
          </p:cNvSpPr>
          <p:nvPr/>
        </p:nvSpPr>
        <p:spPr bwMode="auto">
          <a:xfrm>
            <a:off x="3267075" y="6003925"/>
            <a:ext cx="212725" cy="95250"/>
          </a:xfrm>
          <a:prstGeom prst="line">
            <a:avLst/>
          </a:prstGeom>
          <a:noFill/>
          <a:ln w="12700">
            <a:solidFill>
              <a:srgbClr val="1AA37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44051" name="Text Box 31"/>
          <p:cNvSpPr txBox="1">
            <a:spLocks noChangeArrowheads="1"/>
          </p:cNvSpPr>
          <p:nvPr/>
        </p:nvSpPr>
        <p:spPr bwMode="auto">
          <a:xfrm>
            <a:off x="3154363" y="4683125"/>
            <a:ext cx="1301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100" b="1" i="1"/>
              <a:t>cis</a:t>
            </a:r>
            <a:r>
              <a:rPr lang="en-US" sz="1100" b="1"/>
              <a:t> conformation (inactive)</a:t>
            </a:r>
          </a:p>
        </p:txBody>
      </p:sp>
      <p:sp>
        <p:nvSpPr>
          <p:cNvPr id="44052" name="AutoShape 32"/>
          <p:cNvSpPr>
            <a:spLocks/>
          </p:cNvSpPr>
          <p:nvPr/>
        </p:nvSpPr>
        <p:spPr bwMode="auto">
          <a:xfrm>
            <a:off x="5776913" y="969963"/>
            <a:ext cx="117475" cy="2981325"/>
          </a:xfrm>
          <a:prstGeom prst="leftBrace">
            <a:avLst>
              <a:gd name="adj1" fmla="val 58041"/>
              <a:gd name="adj2" fmla="val 16667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latin typeface="Times" charset="0"/>
            </a:endParaRPr>
          </a:p>
        </p:txBody>
      </p:sp>
      <p:sp>
        <p:nvSpPr>
          <p:cNvPr id="44053" name="Text Box 34"/>
          <p:cNvSpPr txBox="1">
            <a:spLocks noChangeArrowheads="1"/>
          </p:cNvSpPr>
          <p:nvPr/>
        </p:nvSpPr>
        <p:spPr bwMode="auto">
          <a:xfrm>
            <a:off x="3786188" y="3654425"/>
            <a:ext cx="536575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100" b="1">
                <a:solidFill>
                  <a:schemeClr val="bg1"/>
                </a:solidFill>
              </a:rPr>
              <a:t>0.5 µm</a:t>
            </a:r>
            <a:endParaRPr lang="en-US" sz="1100" b="1"/>
          </a:p>
        </p:txBody>
      </p:sp>
      <p:sp>
        <p:nvSpPr>
          <p:cNvPr id="44054" name="Text Box 36"/>
          <p:cNvSpPr txBox="1">
            <a:spLocks noChangeArrowheads="1"/>
          </p:cNvSpPr>
          <p:nvPr/>
        </p:nvSpPr>
        <p:spPr bwMode="auto">
          <a:xfrm>
            <a:off x="7912100" y="5476875"/>
            <a:ext cx="431800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100" b="1">
                <a:solidFill>
                  <a:srgbClr val="1AA372"/>
                </a:solidFill>
              </a:rPr>
              <a:t>Opsin</a:t>
            </a:r>
            <a:endParaRPr lang="en-US" sz="1100" b="1"/>
          </a:p>
        </p:txBody>
      </p:sp>
      <p:sp>
        <p:nvSpPr>
          <p:cNvPr id="44055" name="Line 37"/>
          <p:cNvSpPr>
            <a:spLocks noChangeShapeType="1"/>
          </p:cNvSpPr>
          <p:nvPr/>
        </p:nvSpPr>
        <p:spPr bwMode="auto">
          <a:xfrm>
            <a:off x="7697788" y="5443538"/>
            <a:ext cx="212725" cy="95250"/>
          </a:xfrm>
          <a:prstGeom prst="line">
            <a:avLst/>
          </a:prstGeom>
          <a:noFill/>
          <a:ln w="12700">
            <a:solidFill>
              <a:srgbClr val="1AA37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5" name="TextBox 24"/>
          <p:cNvSpPr txBox="1"/>
          <p:nvPr/>
        </p:nvSpPr>
        <p:spPr>
          <a:xfrm>
            <a:off x="3905482" y="6468443"/>
            <a:ext cx="5238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 smtClean="0"/>
              <a:t>Slide courtesy of Ross </a:t>
            </a:r>
            <a:r>
              <a:rPr lang="en-CA" sz="1000" dirty="0" err="1" smtClean="0"/>
              <a:t>Koning</a:t>
            </a:r>
            <a:r>
              <a:rPr lang="en-CA" sz="1000" dirty="0" smtClean="0"/>
              <a:t>, Biology Department, Eastern Connecticut State University</a:t>
            </a:r>
          </a:p>
          <a:p>
            <a:r>
              <a:rPr lang="en-CA" sz="1000" i="1" dirty="0" smtClean="0"/>
              <a:t>http://plantphys.info/sciencematters/vision.</a:t>
            </a:r>
            <a:r>
              <a:rPr lang="en-CA" sz="1000" b="1" i="1" dirty="0" smtClean="0"/>
              <a:t>ppt</a:t>
            </a:r>
            <a:endParaRPr lang="en-CA" sz="1000" dirty="0"/>
          </a:p>
        </p:txBody>
      </p:sp>
    </p:spTree>
    <p:extLst>
      <p:ext uri="{BB962C8B-B14F-4D97-AF65-F5344CB8AC3E}">
        <p14:creationId xmlns:p14="http://schemas.microsoft.com/office/powerpoint/2010/main" val="9766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hyperphysics.phy-astr.gsu.edu/hbase/vision/imgvis/colc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66" y="1178404"/>
            <a:ext cx="8881534" cy="566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55545" y="6659853"/>
            <a:ext cx="34884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 smtClean="0"/>
              <a:t>Slide from http</a:t>
            </a:r>
            <a:r>
              <a:rPr lang="en-CA" sz="800" dirty="0"/>
              <a:t>://hyperphysics.phy-astr.gsu.edu/hbase/vision/colcon.html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299099" y="12154"/>
            <a:ext cx="94430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dirty="0" smtClean="0"/>
              <a:t>Response Curves for the three types of cones in the retina of the human eye.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352160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19075" y="2063578"/>
            <a:ext cx="6008730" cy="4164227"/>
          </a:xfrm>
          <a:prstGeom prst="rect">
            <a:avLst/>
          </a:prstGeom>
          <a:solidFill>
            <a:schemeClr val="bg1">
              <a:alpha val="23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algn="l" eaLnBrk="1" hangingPunct="1">
              <a:buFont typeface="Arial" pitchFamily="34" charset="0"/>
              <a:buChar char="•"/>
            </a:pPr>
            <a:r>
              <a:rPr lang="en-US" sz="2800" dirty="0"/>
              <a:t>Color in Our World</a:t>
            </a:r>
          </a:p>
          <a:p>
            <a:pPr marL="457200" indent="-457200" algn="l" eaLnBrk="1" hangingPunct="1">
              <a:buFont typeface="Arial" pitchFamily="34" charset="0"/>
              <a:buChar char="•"/>
            </a:pPr>
            <a:r>
              <a:rPr lang="en-US" sz="2800" dirty="0"/>
              <a:t>Selective Reflection</a:t>
            </a:r>
          </a:p>
          <a:p>
            <a:pPr marL="457200" indent="-457200" algn="l" eaLnBrk="1" hangingPunct="1">
              <a:buFont typeface="Arial" pitchFamily="34" charset="0"/>
              <a:buChar char="•"/>
            </a:pPr>
            <a:r>
              <a:rPr lang="en-US" sz="2800" dirty="0"/>
              <a:t>Selective Transmission</a:t>
            </a:r>
          </a:p>
          <a:p>
            <a:pPr marL="457200" indent="-457200" algn="l" eaLnBrk="1" hangingPunct="1">
              <a:buFont typeface="Arial" pitchFamily="34" charset="0"/>
              <a:buChar char="•"/>
            </a:pPr>
            <a:r>
              <a:rPr lang="en-US" sz="2800" dirty="0"/>
              <a:t>Mixing Colored Light</a:t>
            </a:r>
          </a:p>
          <a:p>
            <a:pPr marL="457200" indent="-457200" algn="l" eaLnBrk="1" hangingPunct="1">
              <a:buFont typeface="Arial" pitchFamily="34" charset="0"/>
              <a:buChar char="•"/>
            </a:pPr>
            <a:r>
              <a:rPr lang="en-US" sz="2800" dirty="0"/>
              <a:t>Mixing Colored </a:t>
            </a:r>
            <a:r>
              <a:rPr lang="en-US" sz="2800" dirty="0" smtClean="0"/>
              <a:t>Pigments</a:t>
            </a:r>
          </a:p>
          <a:p>
            <a:pPr marL="457200" indent="-457200" algn="l" eaLnBrk="1" hangingPunct="1">
              <a:buFont typeface="Arial" pitchFamily="34" charset="0"/>
              <a:buChar char="•"/>
            </a:pPr>
            <a:r>
              <a:rPr lang="en-US" sz="2800" dirty="0"/>
              <a:t>Why the Sky Is Blue</a:t>
            </a:r>
          </a:p>
          <a:p>
            <a:pPr marL="457200" indent="-457200" algn="l" eaLnBrk="1" hangingPunct="1">
              <a:buFont typeface="Arial" pitchFamily="34" charset="0"/>
              <a:buChar char="•"/>
            </a:pPr>
            <a:r>
              <a:rPr lang="en-US" sz="2800" dirty="0"/>
              <a:t>Why Sunsets Are Red</a:t>
            </a:r>
          </a:p>
          <a:p>
            <a:pPr marL="457200" indent="-457200" algn="l" eaLnBrk="1" hangingPunct="1">
              <a:buFont typeface="Arial" pitchFamily="34" charset="0"/>
              <a:buChar char="•"/>
            </a:pPr>
            <a:r>
              <a:rPr lang="en-US" sz="2800" dirty="0"/>
              <a:t>Why Clouds Are </a:t>
            </a:r>
            <a:r>
              <a:rPr lang="en-US" sz="2800" dirty="0" smtClean="0"/>
              <a:t>White</a:t>
            </a:r>
            <a:endParaRPr lang="en-US" sz="2800" dirty="0"/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219075" y="160637"/>
            <a:ext cx="7791725" cy="1895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3800" dirty="0" smtClean="0"/>
              <a:t>PHY205H1S </a:t>
            </a:r>
            <a:br>
              <a:rPr lang="en-US" sz="3800" dirty="0" smtClean="0"/>
            </a:br>
            <a:r>
              <a:rPr lang="en-US" sz="3600" dirty="0" smtClean="0"/>
              <a:t>Physics of Everyday Life</a:t>
            </a:r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en-US" sz="3800" dirty="0" smtClean="0">
                <a:latin typeface="Times New Roman" charset="0"/>
              </a:rPr>
              <a:t>Class 21: </a:t>
            </a:r>
            <a:r>
              <a:rPr lang="en-US" sz="3800" b="1" dirty="0" err="1" smtClean="0">
                <a:latin typeface="Times New Roman" charset="0"/>
              </a:rPr>
              <a:t>Colour</a:t>
            </a:r>
            <a:endParaRPr lang="en-US" sz="3800" b="1" dirty="0">
              <a:latin typeface="Times New Roman" charset="0"/>
            </a:endParaRPr>
          </a:p>
        </p:txBody>
      </p:sp>
      <p:pic>
        <p:nvPicPr>
          <p:cNvPr id="1026" name="Picture 2" descr="http://2.bp.blogspot.com/-azMynyRyw1o/TcFgIDu-A3I/AAAAAAAACaw/9cjtMKK8YvM/s1600/Easter%2BEgg%2BRainbow%2B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646021" y="2372617"/>
            <a:ext cx="6870597" cy="212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83957" y="6635578"/>
            <a:ext cx="413927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 smtClean="0"/>
              <a:t>Egg image from http</a:t>
            </a:r>
            <a:r>
              <a:rPr lang="en-CA" sz="800" dirty="0"/>
              <a:t>://talesfromtherainbowroom.blogspot.ca/2011_05_01_archive.html</a:t>
            </a:r>
          </a:p>
        </p:txBody>
      </p:sp>
    </p:spTree>
    <p:extLst>
      <p:ext uri="{BB962C8B-B14F-4D97-AF65-F5344CB8AC3E}">
        <p14:creationId xmlns:p14="http://schemas.microsoft.com/office/powerpoint/2010/main" val="3916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" descr="barackobam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2" t="9097" r="26753" b="14217"/>
          <a:stretch>
            <a:fillRect/>
          </a:stretch>
        </p:blipFill>
        <p:spPr bwMode="auto">
          <a:xfrm>
            <a:off x="2209799" y="764660"/>
            <a:ext cx="4706155" cy="5202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Rectangle 2"/>
          <p:cNvSpPr>
            <a:spLocks noChangeArrowheads="1"/>
          </p:cNvSpPr>
          <p:nvPr/>
        </p:nvSpPr>
        <p:spPr bwMode="auto">
          <a:xfrm>
            <a:off x="2209800" y="762000"/>
            <a:ext cx="762000" cy="6096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6084" name="Rectangle 3"/>
          <p:cNvSpPr>
            <a:spLocks noChangeArrowheads="1"/>
          </p:cNvSpPr>
          <p:nvPr/>
        </p:nvSpPr>
        <p:spPr bwMode="auto">
          <a:xfrm>
            <a:off x="6222641" y="762000"/>
            <a:ext cx="693313" cy="6096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5083354" y="2977434"/>
            <a:ext cx="228600" cy="228600"/>
          </a:xfrm>
          <a:prstGeom prst="ellipse">
            <a:avLst/>
          </a:prstGeom>
          <a:solidFill>
            <a:srgbClr val="0000FF">
              <a:alpha val="5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6086" name="TextBox 6"/>
          <p:cNvSpPr txBox="1">
            <a:spLocks noChangeArrowheads="1"/>
          </p:cNvSpPr>
          <p:nvPr/>
        </p:nvSpPr>
        <p:spPr bwMode="auto">
          <a:xfrm>
            <a:off x="0" y="0"/>
            <a:ext cx="8893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Use both eyes, stare at area shown in blue for 15 seconds or so</a:t>
            </a:r>
          </a:p>
        </p:txBody>
      </p:sp>
    </p:spTree>
    <p:extLst>
      <p:ext uri="{BB962C8B-B14F-4D97-AF65-F5344CB8AC3E}">
        <p14:creationId xmlns:p14="http://schemas.microsoft.com/office/powerpoint/2010/main" val="318679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2"/>
          <p:cNvSpPr txBox="1">
            <a:spLocks noChangeArrowheads="1"/>
          </p:cNvSpPr>
          <p:nvPr/>
        </p:nvSpPr>
        <p:spPr bwMode="auto">
          <a:xfrm>
            <a:off x="0" y="0"/>
            <a:ext cx="8191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/>
              <a:t>What do you see on this blank white slide? Blink if needed!</a:t>
            </a:r>
          </a:p>
        </p:txBody>
      </p:sp>
      <p:sp>
        <p:nvSpPr>
          <p:cNvPr id="48131" name="TextBox 3"/>
          <p:cNvSpPr txBox="1">
            <a:spLocks noChangeArrowheads="1"/>
          </p:cNvSpPr>
          <p:nvPr/>
        </p:nvSpPr>
        <p:spPr bwMode="auto">
          <a:xfrm>
            <a:off x="0" y="6019800"/>
            <a:ext cx="65309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/>
              <a:t>This is called an </a:t>
            </a:r>
            <a:r>
              <a:rPr lang="en-US" altLang="en-US"/>
              <a:t>“</a:t>
            </a:r>
            <a:r>
              <a:rPr lang="en-US"/>
              <a:t>after image</a:t>
            </a:r>
            <a:r>
              <a:rPr lang="en-US" altLang="en-US"/>
              <a:t>”</a:t>
            </a:r>
            <a:endParaRPr lang="en-US"/>
          </a:p>
          <a:p>
            <a:r>
              <a:rPr lang="en-US"/>
              <a:t>Does it move around as you move your gaze?</a:t>
            </a:r>
          </a:p>
        </p:txBody>
      </p:sp>
    </p:spTree>
    <p:extLst>
      <p:ext uri="{BB962C8B-B14F-4D97-AF65-F5344CB8AC3E}">
        <p14:creationId xmlns:p14="http://schemas.microsoft.com/office/powerpoint/2010/main" val="316962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Freeform 2"/>
          <p:cNvSpPr>
            <a:spLocks/>
          </p:cNvSpPr>
          <p:nvPr/>
        </p:nvSpPr>
        <p:spPr bwMode="auto">
          <a:xfrm>
            <a:off x="3048000" y="2362200"/>
            <a:ext cx="2874963" cy="3151188"/>
          </a:xfrm>
          <a:custGeom>
            <a:avLst/>
            <a:gdLst>
              <a:gd name="T0" fmla="*/ 468038 w 2874634"/>
              <a:gd name="T1" fmla="*/ 725804 h 3151599"/>
              <a:gd name="T2" fmla="*/ 595052 w 2874634"/>
              <a:gd name="T3" fmla="*/ 827391 h 3151599"/>
              <a:gd name="T4" fmla="*/ 766522 w 2874634"/>
              <a:gd name="T5" fmla="*/ 1379769 h 3151599"/>
              <a:gd name="T6" fmla="*/ 1122162 w 2874634"/>
              <a:gd name="T7" fmla="*/ 1735323 h 3151599"/>
              <a:gd name="T8" fmla="*/ 1331736 w 2874634"/>
              <a:gd name="T9" fmla="*/ 2021035 h 3151599"/>
              <a:gd name="T10" fmla="*/ 1039603 w 2874634"/>
              <a:gd name="T11" fmla="*/ 2230558 h 3151599"/>
              <a:gd name="T12" fmla="*/ 1033252 w 2874634"/>
              <a:gd name="T13" fmla="*/ 2452779 h 3151599"/>
              <a:gd name="T14" fmla="*/ 1198371 w 2874634"/>
              <a:gd name="T15" fmla="*/ 2496388 h 3151599"/>
              <a:gd name="T16" fmla="*/ 1287281 w 2874634"/>
              <a:gd name="T17" fmla="*/ 2579763 h 3151599"/>
              <a:gd name="T18" fmla="*/ 1407945 w 2874634"/>
              <a:gd name="T19" fmla="*/ 2407500 h 3151599"/>
              <a:gd name="T20" fmla="*/ 1585765 w 2874634"/>
              <a:gd name="T21" fmla="*/ 2490874 h 3151599"/>
              <a:gd name="T22" fmla="*/ 1554012 w 2874634"/>
              <a:gd name="T23" fmla="*/ 2420198 h 3151599"/>
              <a:gd name="T24" fmla="*/ 1509557 w 2874634"/>
              <a:gd name="T25" fmla="*/ 2280517 h 3151599"/>
              <a:gd name="T26" fmla="*/ 1725481 w 2874634"/>
              <a:gd name="T27" fmla="*/ 2205161 h 3151599"/>
              <a:gd name="T28" fmla="*/ 2131928 w 2874634"/>
              <a:gd name="T29" fmla="*/ 2433732 h 3151599"/>
              <a:gd name="T30" fmla="*/ 2405009 w 2874634"/>
              <a:gd name="T31" fmla="*/ 2877340 h 3151599"/>
              <a:gd name="T32" fmla="*/ 2570128 w 2874634"/>
              <a:gd name="T33" fmla="*/ 3061466 h 3151599"/>
              <a:gd name="T34" fmla="*/ 2665389 w 2874634"/>
              <a:gd name="T35" fmla="*/ 3106744 h 3151599"/>
              <a:gd name="T36" fmla="*/ 2874963 w 2874634"/>
              <a:gd name="T37" fmla="*/ 3151188 h 3151599"/>
              <a:gd name="T38" fmla="*/ 2836859 w 2874634"/>
              <a:gd name="T39" fmla="*/ 2839244 h 3151599"/>
              <a:gd name="T40" fmla="*/ 2690792 w 2874634"/>
              <a:gd name="T41" fmla="*/ 2655118 h 3151599"/>
              <a:gd name="T42" fmla="*/ 2512972 w 2874634"/>
              <a:gd name="T43" fmla="*/ 2148019 h 3151599"/>
              <a:gd name="T44" fmla="*/ 2824157 w 2874634"/>
              <a:gd name="T45" fmla="*/ 2319446 h 3151599"/>
              <a:gd name="T46" fmla="*/ 2062070 w 2874634"/>
              <a:gd name="T47" fmla="*/ 852788 h 3151599"/>
              <a:gd name="T48" fmla="*/ 1160267 w 2874634"/>
              <a:gd name="T49" fmla="*/ 370251 h 3151599"/>
              <a:gd name="T50" fmla="*/ 563298 w 2874634"/>
              <a:gd name="T51" fmla="*/ 1999 h 3151599"/>
              <a:gd name="T52" fmla="*/ 112397 w 2874634"/>
              <a:gd name="T53" fmla="*/ 148030 h 3151599"/>
              <a:gd name="T54" fmla="*/ 67942 w 2874634"/>
              <a:gd name="T55" fmla="*/ 338505 h 3151599"/>
              <a:gd name="T56" fmla="*/ 4435 w 2874634"/>
              <a:gd name="T57" fmla="*/ 483701 h 3151599"/>
              <a:gd name="T58" fmla="*/ 182255 w 2874634"/>
              <a:gd name="T59" fmla="*/ 789296 h 3151599"/>
              <a:gd name="T60" fmla="*/ 277516 w 2874634"/>
              <a:gd name="T61" fmla="*/ 700408 h 3151599"/>
              <a:gd name="T62" fmla="*/ 468038 w 2874634"/>
              <a:gd name="T63" fmla="*/ 725804 h 315159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874634" h="3151599">
                <a:moveTo>
                  <a:pt x="467984" y="725899"/>
                </a:moveTo>
                <a:lnTo>
                  <a:pt x="594984" y="827499"/>
                </a:lnTo>
                <a:cubicBezTo>
                  <a:pt x="652134" y="1011649"/>
                  <a:pt x="655309" y="1211674"/>
                  <a:pt x="766434" y="1379949"/>
                </a:cubicBezTo>
                <a:cubicBezTo>
                  <a:pt x="853217" y="1533407"/>
                  <a:pt x="1003501" y="1617016"/>
                  <a:pt x="1122034" y="1735549"/>
                </a:cubicBezTo>
                <a:lnTo>
                  <a:pt x="1331584" y="2021299"/>
                </a:lnTo>
                <a:lnTo>
                  <a:pt x="1039484" y="2230849"/>
                </a:lnTo>
                <a:lnTo>
                  <a:pt x="1033134" y="2453099"/>
                </a:lnTo>
                <a:cubicBezTo>
                  <a:pt x="1073351" y="2473987"/>
                  <a:pt x="1158017" y="2475826"/>
                  <a:pt x="1198234" y="2496714"/>
                </a:cubicBezTo>
                <a:lnTo>
                  <a:pt x="1287134" y="2580099"/>
                </a:lnTo>
                <a:cubicBezTo>
                  <a:pt x="1328409" y="2575866"/>
                  <a:pt x="1358042" y="2422631"/>
                  <a:pt x="1407784" y="2407814"/>
                </a:cubicBezTo>
                <a:cubicBezTo>
                  <a:pt x="1457526" y="2392997"/>
                  <a:pt x="1558067" y="2509191"/>
                  <a:pt x="1585584" y="2491199"/>
                </a:cubicBezTo>
                <a:cubicBezTo>
                  <a:pt x="1613101" y="2473207"/>
                  <a:pt x="1548542" y="2456637"/>
                  <a:pt x="1553834" y="2420514"/>
                </a:cubicBezTo>
                <a:cubicBezTo>
                  <a:pt x="1559126" y="2384392"/>
                  <a:pt x="1480809" y="2316658"/>
                  <a:pt x="1509384" y="2280814"/>
                </a:cubicBezTo>
                <a:cubicBezTo>
                  <a:pt x="1537959" y="2244970"/>
                  <a:pt x="1639559" y="2178852"/>
                  <a:pt x="1725284" y="2205449"/>
                </a:cubicBezTo>
                <a:cubicBezTo>
                  <a:pt x="1841701" y="2313399"/>
                  <a:pt x="1996217" y="2357849"/>
                  <a:pt x="2131684" y="2434049"/>
                </a:cubicBezTo>
                <a:cubicBezTo>
                  <a:pt x="2222701" y="2581938"/>
                  <a:pt x="2351817" y="2863176"/>
                  <a:pt x="2404734" y="2877715"/>
                </a:cubicBezTo>
                <a:cubicBezTo>
                  <a:pt x="2519034" y="2892532"/>
                  <a:pt x="2499984" y="3040698"/>
                  <a:pt x="2569834" y="3061865"/>
                </a:cubicBezTo>
                <a:lnTo>
                  <a:pt x="2665084" y="3107149"/>
                </a:lnTo>
                <a:cubicBezTo>
                  <a:pt x="2707417" y="3141016"/>
                  <a:pt x="2806901" y="3149482"/>
                  <a:pt x="2874634" y="3151599"/>
                </a:cubicBezTo>
                <a:cubicBezTo>
                  <a:pt x="2817484" y="2996804"/>
                  <a:pt x="2861934" y="3013459"/>
                  <a:pt x="2836534" y="2839614"/>
                </a:cubicBezTo>
                <a:lnTo>
                  <a:pt x="2690484" y="2655464"/>
                </a:lnTo>
                <a:lnTo>
                  <a:pt x="2512684" y="2148299"/>
                </a:lnTo>
                <a:lnTo>
                  <a:pt x="2823834" y="2319749"/>
                </a:lnTo>
                <a:cubicBezTo>
                  <a:pt x="2748692" y="2103849"/>
                  <a:pt x="2339117" y="1177807"/>
                  <a:pt x="2061834" y="852899"/>
                </a:cubicBezTo>
                <a:cubicBezTo>
                  <a:pt x="1784551" y="527991"/>
                  <a:pt x="1409900" y="512116"/>
                  <a:pt x="1160134" y="370299"/>
                </a:cubicBezTo>
                <a:cubicBezTo>
                  <a:pt x="910368" y="228482"/>
                  <a:pt x="902959" y="19991"/>
                  <a:pt x="563234" y="1999"/>
                </a:cubicBezTo>
                <a:cubicBezTo>
                  <a:pt x="223509" y="-15993"/>
                  <a:pt x="185409" y="91957"/>
                  <a:pt x="112384" y="148049"/>
                </a:cubicBezTo>
                <a:lnTo>
                  <a:pt x="67934" y="338549"/>
                </a:lnTo>
                <a:cubicBezTo>
                  <a:pt x="63701" y="394502"/>
                  <a:pt x="-19908" y="399097"/>
                  <a:pt x="4434" y="483764"/>
                </a:cubicBezTo>
                <a:cubicBezTo>
                  <a:pt x="28776" y="600181"/>
                  <a:pt x="112384" y="727877"/>
                  <a:pt x="182234" y="789399"/>
                </a:cubicBezTo>
                <a:cubicBezTo>
                  <a:pt x="215042" y="743891"/>
                  <a:pt x="230917" y="702616"/>
                  <a:pt x="277484" y="700499"/>
                </a:cubicBezTo>
                <a:cubicBezTo>
                  <a:pt x="324051" y="698382"/>
                  <a:pt x="419301" y="713199"/>
                  <a:pt x="467984" y="725899"/>
                </a:cubicBezTo>
                <a:close/>
              </a:path>
            </a:pathLst>
          </a:custGeom>
          <a:solidFill>
            <a:srgbClr val="FF0000"/>
          </a:solidFill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6324" name="Freeform 3"/>
          <p:cNvSpPr>
            <a:spLocks/>
          </p:cNvSpPr>
          <p:nvPr/>
        </p:nvSpPr>
        <p:spPr bwMode="auto">
          <a:xfrm>
            <a:off x="4373563" y="4456113"/>
            <a:ext cx="234950" cy="130175"/>
          </a:xfrm>
          <a:custGeom>
            <a:avLst/>
            <a:gdLst>
              <a:gd name="T0" fmla="*/ 234950 w 234950"/>
              <a:gd name="T1" fmla="*/ 0 h 131102"/>
              <a:gd name="T2" fmla="*/ 82550 w 234950"/>
              <a:gd name="T3" fmla="*/ 31526 h 131102"/>
              <a:gd name="T4" fmla="*/ 0 w 234950"/>
              <a:gd name="T5" fmla="*/ 113492 h 131102"/>
              <a:gd name="T6" fmla="*/ 76200 w 234950"/>
              <a:gd name="T7" fmla="*/ 129255 h 131102"/>
              <a:gd name="T8" fmla="*/ 222250 w 234950"/>
              <a:gd name="T9" fmla="*/ 75661 h 131102"/>
              <a:gd name="T10" fmla="*/ 234950 w 234950"/>
              <a:gd name="T11" fmla="*/ 0 h 13110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34950" h="131102">
                <a:moveTo>
                  <a:pt x="234950" y="0"/>
                </a:moveTo>
                <a:cubicBezTo>
                  <a:pt x="184150" y="10583"/>
                  <a:pt x="146050" y="5292"/>
                  <a:pt x="82550" y="31750"/>
                </a:cubicBezTo>
                <a:lnTo>
                  <a:pt x="0" y="114300"/>
                </a:lnTo>
                <a:cubicBezTo>
                  <a:pt x="23283" y="107950"/>
                  <a:pt x="52917" y="136525"/>
                  <a:pt x="76200" y="130175"/>
                </a:cubicBezTo>
                <a:lnTo>
                  <a:pt x="222250" y="76200"/>
                </a:lnTo>
                <a:lnTo>
                  <a:pt x="23495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6325" name="Freeform 4"/>
          <p:cNvSpPr>
            <a:spLocks/>
          </p:cNvSpPr>
          <p:nvPr/>
        </p:nvSpPr>
        <p:spPr bwMode="auto">
          <a:xfrm>
            <a:off x="4164013" y="4656138"/>
            <a:ext cx="114300" cy="146050"/>
          </a:xfrm>
          <a:custGeom>
            <a:avLst/>
            <a:gdLst>
              <a:gd name="T0" fmla="*/ 114300 w 114300"/>
              <a:gd name="T1" fmla="*/ 0 h 146825"/>
              <a:gd name="T2" fmla="*/ 9525 w 114300"/>
              <a:gd name="T3" fmla="*/ 25266 h 146825"/>
              <a:gd name="T4" fmla="*/ 0 w 114300"/>
              <a:gd name="T5" fmla="*/ 123171 h 146825"/>
              <a:gd name="T6" fmla="*/ 79375 w 114300"/>
              <a:gd name="T7" fmla="*/ 145279 h 146825"/>
              <a:gd name="T8" fmla="*/ 101600 w 114300"/>
              <a:gd name="T9" fmla="*/ 75798 h 146825"/>
              <a:gd name="T10" fmla="*/ 114300 w 114300"/>
              <a:gd name="T11" fmla="*/ 0 h 14682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14300" h="146825">
                <a:moveTo>
                  <a:pt x="114300" y="0"/>
                </a:moveTo>
                <a:cubicBezTo>
                  <a:pt x="63500" y="10583"/>
                  <a:pt x="73025" y="-1058"/>
                  <a:pt x="9525" y="25400"/>
                </a:cubicBezTo>
                <a:lnTo>
                  <a:pt x="0" y="123825"/>
                </a:lnTo>
                <a:cubicBezTo>
                  <a:pt x="23283" y="117475"/>
                  <a:pt x="56092" y="152400"/>
                  <a:pt x="79375" y="146050"/>
                </a:cubicBezTo>
                <a:lnTo>
                  <a:pt x="101600" y="76200"/>
                </a:lnTo>
                <a:lnTo>
                  <a:pt x="11430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6326" name="Connector 5"/>
          <p:cNvSpPr>
            <a:spLocks noChangeArrowheads="1"/>
          </p:cNvSpPr>
          <p:nvPr/>
        </p:nvSpPr>
        <p:spPr bwMode="auto">
          <a:xfrm>
            <a:off x="3351213" y="2611438"/>
            <a:ext cx="85725" cy="84137"/>
          </a:xfrm>
          <a:prstGeom prst="flowChartConnector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6327" name="TextBox 6"/>
          <p:cNvSpPr txBox="1">
            <a:spLocks noChangeArrowheads="1"/>
          </p:cNvSpPr>
          <p:nvPr/>
        </p:nvSpPr>
        <p:spPr bwMode="auto">
          <a:xfrm>
            <a:off x="0" y="0"/>
            <a:ext cx="8350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Use both eyes, stare at the parrot</a:t>
            </a:r>
            <a:r>
              <a:rPr lang="ja-JP" altLang="en-US">
                <a:solidFill>
                  <a:schemeClr val="bg1"/>
                </a:solidFill>
              </a:rPr>
              <a:t>’</a:t>
            </a:r>
            <a:r>
              <a:rPr lang="en-US" altLang="ja-JP">
                <a:solidFill>
                  <a:schemeClr val="bg1"/>
                </a:solidFill>
              </a:rPr>
              <a:t>s eye for 15 seconds or so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TextBox 22"/>
          <p:cNvSpPr txBox="1">
            <a:spLocks noChangeArrowheads="1"/>
          </p:cNvSpPr>
          <p:nvPr/>
        </p:nvSpPr>
        <p:spPr bwMode="auto">
          <a:xfrm>
            <a:off x="101616" y="0"/>
            <a:ext cx="87075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dirty="0" smtClean="0"/>
              <a:t>Stare at the bird’s eye for 10 seconds without tilting your head.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2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Oval 1"/>
          <p:cNvSpPr>
            <a:spLocks noChangeArrowheads="1"/>
          </p:cNvSpPr>
          <p:nvPr/>
        </p:nvSpPr>
        <p:spPr bwMode="auto">
          <a:xfrm>
            <a:off x="4343400" y="228600"/>
            <a:ext cx="457200" cy="6096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nip Same Side Corner Rectangle 2"/>
          <p:cNvSpPr/>
          <p:nvPr/>
        </p:nvSpPr>
        <p:spPr bwMode="auto">
          <a:xfrm>
            <a:off x="2514600" y="838200"/>
            <a:ext cx="4038600" cy="5181600"/>
          </a:xfrm>
          <a:prstGeom prst="snip2SameRect">
            <a:avLst>
              <a:gd name="adj1" fmla="val 26339"/>
              <a:gd name="adj2" fmla="val 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" name="Snip Same Side Corner Rectangle 3"/>
          <p:cNvSpPr/>
          <p:nvPr/>
        </p:nvSpPr>
        <p:spPr bwMode="auto">
          <a:xfrm>
            <a:off x="3048000" y="838200"/>
            <a:ext cx="2971800" cy="5181600"/>
          </a:xfrm>
          <a:prstGeom prst="snip2SameRect">
            <a:avLst>
              <a:gd name="adj1" fmla="val 34499"/>
              <a:gd name="adj2" fmla="val 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" name="Snip Same Side Corner Rectangle 4"/>
          <p:cNvSpPr/>
          <p:nvPr/>
        </p:nvSpPr>
        <p:spPr bwMode="auto">
          <a:xfrm>
            <a:off x="3581400" y="838200"/>
            <a:ext cx="1981200" cy="5181600"/>
          </a:xfrm>
          <a:prstGeom prst="snip2SameRect">
            <a:avLst>
              <a:gd name="adj1" fmla="val 50000"/>
              <a:gd name="adj2" fmla="val 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8" name="Straight Connector 7"/>
          <p:cNvCxnSpPr>
            <a:stCxn id="5" idx="3"/>
            <a:endCxn id="5" idx="1"/>
          </p:cNvCxnSpPr>
          <p:nvPr/>
        </p:nvCxnSpPr>
        <p:spPr bwMode="auto">
          <a:xfrm>
            <a:off x="4572000" y="838200"/>
            <a:ext cx="0" cy="51816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2514600" y="1905000"/>
            <a:ext cx="4038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2514600" y="2057400"/>
            <a:ext cx="40386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2514600" y="5867400"/>
            <a:ext cx="4038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3048000" y="4038600"/>
            <a:ext cx="2971800" cy="16002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8379" name="TextBox 22"/>
          <p:cNvSpPr txBox="1">
            <a:spLocks noChangeArrowheads="1"/>
          </p:cNvSpPr>
          <p:nvPr/>
        </p:nvSpPr>
        <p:spPr bwMode="auto">
          <a:xfrm>
            <a:off x="6991814" y="2739483"/>
            <a:ext cx="215218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dirty="0" smtClean="0"/>
              <a:t>What </a:t>
            </a:r>
            <a:r>
              <a:rPr lang="en-US" dirty="0" err="1" smtClean="0"/>
              <a:t>colour</a:t>
            </a:r>
            <a:r>
              <a:rPr lang="en-US" dirty="0" smtClean="0"/>
              <a:t> is the </a:t>
            </a:r>
            <a:r>
              <a:rPr lang="en-US" dirty="0"/>
              <a:t>afterimage </a:t>
            </a:r>
            <a:r>
              <a:rPr lang="en-US" dirty="0" smtClean="0"/>
              <a:t>bird?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orange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green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blue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yellow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None of the above</a:t>
            </a:r>
            <a:endParaRPr lang="en-US" dirty="0"/>
          </a:p>
        </p:txBody>
      </p:sp>
      <p:sp>
        <p:nvSpPr>
          <p:cNvPr id="12" name="TextBox 22"/>
          <p:cNvSpPr txBox="1">
            <a:spLocks noChangeArrowheads="1"/>
          </p:cNvSpPr>
          <p:nvPr/>
        </p:nvSpPr>
        <p:spPr bwMode="auto">
          <a:xfrm>
            <a:off x="6991813" y="27780"/>
            <a:ext cx="21521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dirty="0" smtClean="0"/>
              <a:t>Bird Was 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23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Freeform 2"/>
          <p:cNvSpPr>
            <a:spLocks/>
          </p:cNvSpPr>
          <p:nvPr/>
        </p:nvSpPr>
        <p:spPr bwMode="auto">
          <a:xfrm>
            <a:off x="3048000" y="2362200"/>
            <a:ext cx="2874963" cy="3151188"/>
          </a:xfrm>
          <a:custGeom>
            <a:avLst/>
            <a:gdLst>
              <a:gd name="T0" fmla="*/ 468038 w 2874634"/>
              <a:gd name="T1" fmla="*/ 725804 h 3151599"/>
              <a:gd name="T2" fmla="*/ 595052 w 2874634"/>
              <a:gd name="T3" fmla="*/ 827391 h 3151599"/>
              <a:gd name="T4" fmla="*/ 766522 w 2874634"/>
              <a:gd name="T5" fmla="*/ 1379769 h 3151599"/>
              <a:gd name="T6" fmla="*/ 1122162 w 2874634"/>
              <a:gd name="T7" fmla="*/ 1735323 h 3151599"/>
              <a:gd name="T8" fmla="*/ 1331736 w 2874634"/>
              <a:gd name="T9" fmla="*/ 2021035 h 3151599"/>
              <a:gd name="T10" fmla="*/ 1039603 w 2874634"/>
              <a:gd name="T11" fmla="*/ 2230558 h 3151599"/>
              <a:gd name="T12" fmla="*/ 1033252 w 2874634"/>
              <a:gd name="T13" fmla="*/ 2452779 h 3151599"/>
              <a:gd name="T14" fmla="*/ 1198371 w 2874634"/>
              <a:gd name="T15" fmla="*/ 2496388 h 3151599"/>
              <a:gd name="T16" fmla="*/ 1287281 w 2874634"/>
              <a:gd name="T17" fmla="*/ 2579763 h 3151599"/>
              <a:gd name="T18" fmla="*/ 1407945 w 2874634"/>
              <a:gd name="T19" fmla="*/ 2407500 h 3151599"/>
              <a:gd name="T20" fmla="*/ 1585765 w 2874634"/>
              <a:gd name="T21" fmla="*/ 2490874 h 3151599"/>
              <a:gd name="T22" fmla="*/ 1554012 w 2874634"/>
              <a:gd name="T23" fmla="*/ 2420198 h 3151599"/>
              <a:gd name="T24" fmla="*/ 1509557 w 2874634"/>
              <a:gd name="T25" fmla="*/ 2280517 h 3151599"/>
              <a:gd name="T26" fmla="*/ 1725481 w 2874634"/>
              <a:gd name="T27" fmla="*/ 2205161 h 3151599"/>
              <a:gd name="T28" fmla="*/ 2131928 w 2874634"/>
              <a:gd name="T29" fmla="*/ 2433732 h 3151599"/>
              <a:gd name="T30" fmla="*/ 2405009 w 2874634"/>
              <a:gd name="T31" fmla="*/ 2877340 h 3151599"/>
              <a:gd name="T32" fmla="*/ 2570128 w 2874634"/>
              <a:gd name="T33" fmla="*/ 3061466 h 3151599"/>
              <a:gd name="T34" fmla="*/ 2665389 w 2874634"/>
              <a:gd name="T35" fmla="*/ 3106744 h 3151599"/>
              <a:gd name="T36" fmla="*/ 2874963 w 2874634"/>
              <a:gd name="T37" fmla="*/ 3151188 h 3151599"/>
              <a:gd name="T38" fmla="*/ 2836859 w 2874634"/>
              <a:gd name="T39" fmla="*/ 2839244 h 3151599"/>
              <a:gd name="T40" fmla="*/ 2690792 w 2874634"/>
              <a:gd name="T41" fmla="*/ 2655118 h 3151599"/>
              <a:gd name="T42" fmla="*/ 2512972 w 2874634"/>
              <a:gd name="T43" fmla="*/ 2148019 h 3151599"/>
              <a:gd name="T44" fmla="*/ 2824157 w 2874634"/>
              <a:gd name="T45" fmla="*/ 2319446 h 3151599"/>
              <a:gd name="T46" fmla="*/ 2062070 w 2874634"/>
              <a:gd name="T47" fmla="*/ 852788 h 3151599"/>
              <a:gd name="T48" fmla="*/ 1160267 w 2874634"/>
              <a:gd name="T49" fmla="*/ 370251 h 3151599"/>
              <a:gd name="T50" fmla="*/ 563298 w 2874634"/>
              <a:gd name="T51" fmla="*/ 1999 h 3151599"/>
              <a:gd name="T52" fmla="*/ 112397 w 2874634"/>
              <a:gd name="T53" fmla="*/ 148030 h 3151599"/>
              <a:gd name="T54" fmla="*/ 67942 w 2874634"/>
              <a:gd name="T55" fmla="*/ 338505 h 3151599"/>
              <a:gd name="T56" fmla="*/ 4435 w 2874634"/>
              <a:gd name="T57" fmla="*/ 483701 h 3151599"/>
              <a:gd name="T58" fmla="*/ 182255 w 2874634"/>
              <a:gd name="T59" fmla="*/ 789296 h 3151599"/>
              <a:gd name="T60" fmla="*/ 277516 w 2874634"/>
              <a:gd name="T61" fmla="*/ 700408 h 3151599"/>
              <a:gd name="T62" fmla="*/ 468038 w 2874634"/>
              <a:gd name="T63" fmla="*/ 725804 h 315159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874634" h="3151599">
                <a:moveTo>
                  <a:pt x="467984" y="725899"/>
                </a:moveTo>
                <a:lnTo>
                  <a:pt x="594984" y="827499"/>
                </a:lnTo>
                <a:cubicBezTo>
                  <a:pt x="652134" y="1011649"/>
                  <a:pt x="655309" y="1211674"/>
                  <a:pt x="766434" y="1379949"/>
                </a:cubicBezTo>
                <a:cubicBezTo>
                  <a:pt x="853217" y="1533407"/>
                  <a:pt x="1003501" y="1617016"/>
                  <a:pt x="1122034" y="1735549"/>
                </a:cubicBezTo>
                <a:lnTo>
                  <a:pt x="1331584" y="2021299"/>
                </a:lnTo>
                <a:lnTo>
                  <a:pt x="1039484" y="2230849"/>
                </a:lnTo>
                <a:lnTo>
                  <a:pt x="1033134" y="2453099"/>
                </a:lnTo>
                <a:cubicBezTo>
                  <a:pt x="1073351" y="2473987"/>
                  <a:pt x="1158017" y="2475826"/>
                  <a:pt x="1198234" y="2496714"/>
                </a:cubicBezTo>
                <a:lnTo>
                  <a:pt x="1287134" y="2580099"/>
                </a:lnTo>
                <a:cubicBezTo>
                  <a:pt x="1328409" y="2575866"/>
                  <a:pt x="1358042" y="2422631"/>
                  <a:pt x="1407784" y="2407814"/>
                </a:cubicBezTo>
                <a:cubicBezTo>
                  <a:pt x="1457526" y="2392997"/>
                  <a:pt x="1558067" y="2509191"/>
                  <a:pt x="1585584" y="2491199"/>
                </a:cubicBezTo>
                <a:cubicBezTo>
                  <a:pt x="1613101" y="2473207"/>
                  <a:pt x="1548542" y="2456637"/>
                  <a:pt x="1553834" y="2420514"/>
                </a:cubicBezTo>
                <a:cubicBezTo>
                  <a:pt x="1559126" y="2384392"/>
                  <a:pt x="1480809" y="2316658"/>
                  <a:pt x="1509384" y="2280814"/>
                </a:cubicBezTo>
                <a:cubicBezTo>
                  <a:pt x="1537959" y="2244970"/>
                  <a:pt x="1639559" y="2178852"/>
                  <a:pt x="1725284" y="2205449"/>
                </a:cubicBezTo>
                <a:cubicBezTo>
                  <a:pt x="1841701" y="2313399"/>
                  <a:pt x="1996217" y="2357849"/>
                  <a:pt x="2131684" y="2434049"/>
                </a:cubicBezTo>
                <a:cubicBezTo>
                  <a:pt x="2222701" y="2581938"/>
                  <a:pt x="2351817" y="2863176"/>
                  <a:pt x="2404734" y="2877715"/>
                </a:cubicBezTo>
                <a:cubicBezTo>
                  <a:pt x="2519034" y="2892532"/>
                  <a:pt x="2499984" y="3040698"/>
                  <a:pt x="2569834" y="3061865"/>
                </a:cubicBezTo>
                <a:lnTo>
                  <a:pt x="2665084" y="3107149"/>
                </a:lnTo>
                <a:cubicBezTo>
                  <a:pt x="2707417" y="3141016"/>
                  <a:pt x="2806901" y="3149482"/>
                  <a:pt x="2874634" y="3151599"/>
                </a:cubicBezTo>
                <a:cubicBezTo>
                  <a:pt x="2817484" y="2996804"/>
                  <a:pt x="2861934" y="3013459"/>
                  <a:pt x="2836534" y="2839614"/>
                </a:cubicBezTo>
                <a:lnTo>
                  <a:pt x="2690484" y="2655464"/>
                </a:lnTo>
                <a:lnTo>
                  <a:pt x="2512684" y="2148299"/>
                </a:lnTo>
                <a:lnTo>
                  <a:pt x="2823834" y="2319749"/>
                </a:lnTo>
                <a:cubicBezTo>
                  <a:pt x="2748692" y="2103849"/>
                  <a:pt x="2339117" y="1177807"/>
                  <a:pt x="2061834" y="852899"/>
                </a:cubicBezTo>
                <a:cubicBezTo>
                  <a:pt x="1784551" y="527991"/>
                  <a:pt x="1409900" y="512116"/>
                  <a:pt x="1160134" y="370299"/>
                </a:cubicBezTo>
                <a:cubicBezTo>
                  <a:pt x="910368" y="228482"/>
                  <a:pt x="902959" y="19991"/>
                  <a:pt x="563234" y="1999"/>
                </a:cubicBezTo>
                <a:cubicBezTo>
                  <a:pt x="223509" y="-15993"/>
                  <a:pt x="185409" y="91957"/>
                  <a:pt x="112384" y="148049"/>
                </a:cubicBezTo>
                <a:lnTo>
                  <a:pt x="67934" y="338549"/>
                </a:lnTo>
                <a:cubicBezTo>
                  <a:pt x="63701" y="394502"/>
                  <a:pt x="-19908" y="399097"/>
                  <a:pt x="4434" y="483764"/>
                </a:cubicBezTo>
                <a:cubicBezTo>
                  <a:pt x="28776" y="600181"/>
                  <a:pt x="112384" y="727877"/>
                  <a:pt x="182234" y="789399"/>
                </a:cubicBezTo>
                <a:cubicBezTo>
                  <a:pt x="215042" y="743891"/>
                  <a:pt x="230917" y="702616"/>
                  <a:pt x="277484" y="700499"/>
                </a:cubicBezTo>
                <a:cubicBezTo>
                  <a:pt x="324051" y="698382"/>
                  <a:pt x="419301" y="713199"/>
                  <a:pt x="467984" y="725899"/>
                </a:cubicBezTo>
                <a:close/>
              </a:path>
            </a:pathLst>
          </a:custGeom>
          <a:solidFill>
            <a:srgbClr val="008000"/>
          </a:solidFill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0420" name="Freeform 3"/>
          <p:cNvSpPr>
            <a:spLocks/>
          </p:cNvSpPr>
          <p:nvPr/>
        </p:nvSpPr>
        <p:spPr bwMode="auto">
          <a:xfrm>
            <a:off x="4373563" y="4456113"/>
            <a:ext cx="234950" cy="130175"/>
          </a:xfrm>
          <a:custGeom>
            <a:avLst/>
            <a:gdLst>
              <a:gd name="T0" fmla="*/ 234950 w 234950"/>
              <a:gd name="T1" fmla="*/ 0 h 131102"/>
              <a:gd name="T2" fmla="*/ 82550 w 234950"/>
              <a:gd name="T3" fmla="*/ 31526 h 131102"/>
              <a:gd name="T4" fmla="*/ 0 w 234950"/>
              <a:gd name="T5" fmla="*/ 113492 h 131102"/>
              <a:gd name="T6" fmla="*/ 76200 w 234950"/>
              <a:gd name="T7" fmla="*/ 129255 h 131102"/>
              <a:gd name="T8" fmla="*/ 222250 w 234950"/>
              <a:gd name="T9" fmla="*/ 75661 h 131102"/>
              <a:gd name="T10" fmla="*/ 234950 w 234950"/>
              <a:gd name="T11" fmla="*/ 0 h 13110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34950" h="131102">
                <a:moveTo>
                  <a:pt x="234950" y="0"/>
                </a:moveTo>
                <a:cubicBezTo>
                  <a:pt x="184150" y="10583"/>
                  <a:pt x="146050" y="5292"/>
                  <a:pt x="82550" y="31750"/>
                </a:cubicBezTo>
                <a:lnTo>
                  <a:pt x="0" y="114300"/>
                </a:lnTo>
                <a:cubicBezTo>
                  <a:pt x="23283" y="107950"/>
                  <a:pt x="52917" y="136525"/>
                  <a:pt x="76200" y="130175"/>
                </a:cubicBezTo>
                <a:lnTo>
                  <a:pt x="222250" y="76200"/>
                </a:lnTo>
                <a:lnTo>
                  <a:pt x="23495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0421" name="Freeform 4"/>
          <p:cNvSpPr>
            <a:spLocks/>
          </p:cNvSpPr>
          <p:nvPr/>
        </p:nvSpPr>
        <p:spPr bwMode="auto">
          <a:xfrm>
            <a:off x="4164013" y="4656138"/>
            <a:ext cx="114300" cy="146050"/>
          </a:xfrm>
          <a:custGeom>
            <a:avLst/>
            <a:gdLst>
              <a:gd name="T0" fmla="*/ 114300 w 114300"/>
              <a:gd name="T1" fmla="*/ 0 h 146825"/>
              <a:gd name="T2" fmla="*/ 9525 w 114300"/>
              <a:gd name="T3" fmla="*/ 25266 h 146825"/>
              <a:gd name="T4" fmla="*/ 0 w 114300"/>
              <a:gd name="T5" fmla="*/ 123171 h 146825"/>
              <a:gd name="T6" fmla="*/ 79375 w 114300"/>
              <a:gd name="T7" fmla="*/ 145279 h 146825"/>
              <a:gd name="T8" fmla="*/ 101600 w 114300"/>
              <a:gd name="T9" fmla="*/ 75798 h 146825"/>
              <a:gd name="T10" fmla="*/ 114300 w 114300"/>
              <a:gd name="T11" fmla="*/ 0 h 14682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14300" h="146825">
                <a:moveTo>
                  <a:pt x="114300" y="0"/>
                </a:moveTo>
                <a:cubicBezTo>
                  <a:pt x="63500" y="10583"/>
                  <a:pt x="73025" y="-1058"/>
                  <a:pt x="9525" y="25400"/>
                </a:cubicBezTo>
                <a:lnTo>
                  <a:pt x="0" y="123825"/>
                </a:lnTo>
                <a:cubicBezTo>
                  <a:pt x="23283" y="117475"/>
                  <a:pt x="56092" y="152400"/>
                  <a:pt x="79375" y="146050"/>
                </a:cubicBezTo>
                <a:lnTo>
                  <a:pt x="101600" y="76200"/>
                </a:lnTo>
                <a:lnTo>
                  <a:pt x="11430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0422" name="Connector 5"/>
          <p:cNvSpPr>
            <a:spLocks noChangeArrowheads="1"/>
          </p:cNvSpPr>
          <p:nvPr/>
        </p:nvSpPr>
        <p:spPr bwMode="auto">
          <a:xfrm>
            <a:off x="3351213" y="2611438"/>
            <a:ext cx="85725" cy="84137"/>
          </a:xfrm>
          <a:prstGeom prst="flowChartConnector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0423" name="TextBox 6"/>
          <p:cNvSpPr txBox="1">
            <a:spLocks noChangeArrowheads="1"/>
          </p:cNvSpPr>
          <p:nvPr/>
        </p:nvSpPr>
        <p:spPr bwMode="auto">
          <a:xfrm>
            <a:off x="0" y="0"/>
            <a:ext cx="8350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Use both eyes, stare at the parrot</a:t>
            </a:r>
            <a:r>
              <a:rPr lang="ja-JP" altLang="en-US">
                <a:solidFill>
                  <a:schemeClr val="bg1"/>
                </a:solidFill>
              </a:rPr>
              <a:t>’</a:t>
            </a:r>
            <a:r>
              <a:rPr lang="en-US" altLang="ja-JP">
                <a:solidFill>
                  <a:schemeClr val="bg1"/>
                </a:solidFill>
              </a:rPr>
              <a:t>s eye for 15 seconds or so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TextBox 22"/>
          <p:cNvSpPr txBox="1">
            <a:spLocks noChangeArrowheads="1"/>
          </p:cNvSpPr>
          <p:nvPr/>
        </p:nvSpPr>
        <p:spPr bwMode="auto">
          <a:xfrm>
            <a:off x="101616" y="0"/>
            <a:ext cx="87075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dirty="0" smtClean="0"/>
              <a:t>Stare at the bird’s eye for 10 seconds without tilting your head.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20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Oval 1"/>
          <p:cNvSpPr>
            <a:spLocks noChangeArrowheads="1"/>
          </p:cNvSpPr>
          <p:nvPr/>
        </p:nvSpPr>
        <p:spPr bwMode="auto">
          <a:xfrm>
            <a:off x="4343400" y="228600"/>
            <a:ext cx="457200" cy="6096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nip Same Side Corner Rectangle 2"/>
          <p:cNvSpPr/>
          <p:nvPr/>
        </p:nvSpPr>
        <p:spPr bwMode="auto">
          <a:xfrm>
            <a:off x="2514600" y="838200"/>
            <a:ext cx="4038600" cy="5181600"/>
          </a:xfrm>
          <a:prstGeom prst="snip2SameRect">
            <a:avLst>
              <a:gd name="adj1" fmla="val 26339"/>
              <a:gd name="adj2" fmla="val 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" name="Snip Same Side Corner Rectangle 3"/>
          <p:cNvSpPr/>
          <p:nvPr/>
        </p:nvSpPr>
        <p:spPr bwMode="auto">
          <a:xfrm>
            <a:off x="3048000" y="838200"/>
            <a:ext cx="2971800" cy="5181600"/>
          </a:xfrm>
          <a:prstGeom prst="snip2SameRect">
            <a:avLst>
              <a:gd name="adj1" fmla="val 34499"/>
              <a:gd name="adj2" fmla="val 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" name="Snip Same Side Corner Rectangle 4"/>
          <p:cNvSpPr/>
          <p:nvPr/>
        </p:nvSpPr>
        <p:spPr bwMode="auto">
          <a:xfrm>
            <a:off x="3581400" y="838200"/>
            <a:ext cx="1981200" cy="5181600"/>
          </a:xfrm>
          <a:prstGeom prst="snip2SameRect">
            <a:avLst>
              <a:gd name="adj1" fmla="val 50000"/>
              <a:gd name="adj2" fmla="val 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8" name="Straight Connector 7"/>
          <p:cNvCxnSpPr>
            <a:stCxn id="5" idx="3"/>
            <a:endCxn id="5" idx="1"/>
          </p:cNvCxnSpPr>
          <p:nvPr/>
        </p:nvCxnSpPr>
        <p:spPr bwMode="auto">
          <a:xfrm>
            <a:off x="4572000" y="838200"/>
            <a:ext cx="0" cy="51816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2514600" y="1905000"/>
            <a:ext cx="4038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2514600" y="2057400"/>
            <a:ext cx="40386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2514600" y="5867400"/>
            <a:ext cx="4038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3048000" y="4038600"/>
            <a:ext cx="2971800" cy="16002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" name="TextBox 22"/>
          <p:cNvSpPr txBox="1">
            <a:spLocks noChangeArrowheads="1"/>
          </p:cNvSpPr>
          <p:nvPr/>
        </p:nvSpPr>
        <p:spPr bwMode="auto">
          <a:xfrm>
            <a:off x="6991814" y="2739483"/>
            <a:ext cx="215218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dirty="0" smtClean="0"/>
              <a:t>What </a:t>
            </a:r>
            <a:r>
              <a:rPr lang="en-US" dirty="0" err="1" smtClean="0"/>
              <a:t>colour</a:t>
            </a:r>
            <a:r>
              <a:rPr lang="en-US" dirty="0" smtClean="0"/>
              <a:t> is the afterimage bird?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red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orange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blue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violet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None of the above</a:t>
            </a:r>
            <a:endParaRPr lang="en-US" dirty="0"/>
          </a:p>
        </p:txBody>
      </p:sp>
      <p:sp>
        <p:nvSpPr>
          <p:cNvPr id="15" name="TextBox 22"/>
          <p:cNvSpPr txBox="1">
            <a:spLocks noChangeArrowheads="1"/>
          </p:cNvSpPr>
          <p:nvPr/>
        </p:nvSpPr>
        <p:spPr bwMode="auto">
          <a:xfrm>
            <a:off x="6553201" y="27780"/>
            <a:ext cx="25907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dirty="0" smtClean="0"/>
              <a:t>Bird Was Green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40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Freeform 2"/>
          <p:cNvSpPr>
            <a:spLocks/>
          </p:cNvSpPr>
          <p:nvPr/>
        </p:nvSpPr>
        <p:spPr bwMode="auto">
          <a:xfrm>
            <a:off x="3048000" y="2362200"/>
            <a:ext cx="2874963" cy="3151188"/>
          </a:xfrm>
          <a:custGeom>
            <a:avLst/>
            <a:gdLst>
              <a:gd name="T0" fmla="*/ 468038 w 2874634"/>
              <a:gd name="T1" fmla="*/ 725804 h 3151599"/>
              <a:gd name="T2" fmla="*/ 595052 w 2874634"/>
              <a:gd name="T3" fmla="*/ 827391 h 3151599"/>
              <a:gd name="T4" fmla="*/ 766522 w 2874634"/>
              <a:gd name="T5" fmla="*/ 1379769 h 3151599"/>
              <a:gd name="T6" fmla="*/ 1122162 w 2874634"/>
              <a:gd name="T7" fmla="*/ 1735323 h 3151599"/>
              <a:gd name="T8" fmla="*/ 1331736 w 2874634"/>
              <a:gd name="T9" fmla="*/ 2021035 h 3151599"/>
              <a:gd name="T10" fmla="*/ 1039603 w 2874634"/>
              <a:gd name="T11" fmla="*/ 2230558 h 3151599"/>
              <a:gd name="T12" fmla="*/ 1033252 w 2874634"/>
              <a:gd name="T13" fmla="*/ 2452779 h 3151599"/>
              <a:gd name="T14" fmla="*/ 1198371 w 2874634"/>
              <a:gd name="T15" fmla="*/ 2496388 h 3151599"/>
              <a:gd name="T16" fmla="*/ 1287281 w 2874634"/>
              <a:gd name="T17" fmla="*/ 2579763 h 3151599"/>
              <a:gd name="T18" fmla="*/ 1407945 w 2874634"/>
              <a:gd name="T19" fmla="*/ 2407500 h 3151599"/>
              <a:gd name="T20" fmla="*/ 1585765 w 2874634"/>
              <a:gd name="T21" fmla="*/ 2490874 h 3151599"/>
              <a:gd name="T22" fmla="*/ 1554012 w 2874634"/>
              <a:gd name="T23" fmla="*/ 2420198 h 3151599"/>
              <a:gd name="T24" fmla="*/ 1509557 w 2874634"/>
              <a:gd name="T25" fmla="*/ 2280517 h 3151599"/>
              <a:gd name="T26" fmla="*/ 1725481 w 2874634"/>
              <a:gd name="T27" fmla="*/ 2205161 h 3151599"/>
              <a:gd name="T28" fmla="*/ 2131928 w 2874634"/>
              <a:gd name="T29" fmla="*/ 2433732 h 3151599"/>
              <a:gd name="T30" fmla="*/ 2405009 w 2874634"/>
              <a:gd name="T31" fmla="*/ 2877340 h 3151599"/>
              <a:gd name="T32" fmla="*/ 2570128 w 2874634"/>
              <a:gd name="T33" fmla="*/ 3061466 h 3151599"/>
              <a:gd name="T34" fmla="*/ 2665389 w 2874634"/>
              <a:gd name="T35" fmla="*/ 3106744 h 3151599"/>
              <a:gd name="T36" fmla="*/ 2874963 w 2874634"/>
              <a:gd name="T37" fmla="*/ 3151188 h 3151599"/>
              <a:gd name="T38" fmla="*/ 2836859 w 2874634"/>
              <a:gd name="T39" fmla="*/ 2839244 h 3151599"/>
              <a:gd name="T40" fmla="*/ 2690792 w 2874634"/>
              <a:gd name="T41" fmla="*/ 2655118 h 3151599"/>
              <a:gd name="T42" fmla="*/ 2512972 w 2874634"/>
              <a:gd name="T43" fmla="*/ 2148019 h 3151599"/>
              <a:gd name="T44" fmla="*/ 2824157 w 2874634"/>
              <a:gd name="T45" fmla="*/ 2319446 h 3151599"/>
              <a:gd name="T46" fmla="*/ 2062070 w 2874634"/>
              <a:gd name="T47" fmla="*/ 852788 h 3151599"/>
              <a:gd name="T48" fmla="*/ 1160267 w 2874634"/>
              <a:gd name="T49" fmla="*/ 370251 h 3151599"/>
              <a:gd name="T50" fmla="*/ 563298 w 2874634"/>
              <a:gd name="T51" fmla="*/ 1999 h 3151599"/>
              <a:gd name="T52" fmla="*/ 112397 w 2874634"/>
              <a:gd name="T53" fmla="*/ 148030 h 3151599"/>
              <a:gd name="T54" fmla="*/ 67942 w 2874634"/>
              <a:gd name="T55" fmla="*/ 338505 h 3151599"/>
              <a:gd name="T56" fmla="*/ 4435 w 2874634"/>
              <a:gd name="T57" fmla="*/ 483701 h 3151599"/>
              <a:gd name="T58" fmla="*/ 182255 w 2874634"/>
              <a:gd name="T59" fmla="*/ 789296 h 3151599"/>
              <a:gd name="T60" fmla="*/ 277516 w 2874634"/>
              <a:gd name="T61" fmla="*/ 700408 h 3151599"/>
              <a:gd name="T62" fmla="*/ 468038 w 2874634"/>
              <a:gd name="T63" fmla="*/ 725804 h 315159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874634" h="3151599">
                <a:moveTo>
                  <a:pt x="467984" y="725899"/>
                </a:moveTo>
                <a:lnTo>
                  <a:pt x="594984" y="827499"/>
                </a:lnTo>
                <a:cubicBezTo>
                  <a:pt x="652134" y="1011649"/>
                  <a:pt x="655309" y="1211674"/>
                  <a:pt x="766434" y="1379949"/>
                </a:cubicBezTo>
                <a:cubicBezTo>
                  <a:pt x="853217" y="1533407"/>
                  <a:pt x="1003501" y="1617016"/>
                  <a:pt x="1122034" y="1735549"/>
                </a:cubicBezTo>
                <a:lnTo>
                  <a:pt x="1331584" y="2021299"/>
                </a:lnTo>
                <a:lnTo>
                  <a:pt x="1039484" y="2230849"/>
                </a:lnTo>
                <a:lnTo>
                  <a:pt x="1033134" y="2453099"/>
                </a:lnTo>
                <a:cubicBezTo>
                  <a:pt x="1073351" y="2473987"/>
                  <a:pt x="1158017" y="2475826"/>
                  <a:pt x="1198234" y="2496714"/>
                </a:cubicBezTo>
                <a:lnTo>
                  <a:pt x="1287134" y="2580099"/>
                </a:lnTo>
                <a:cubicBezTo>
                  <a:pt x="1328409" y="2575866"/>
                  <a:pt x="1358042" y="2422631"/>
                  <a:pt x="1407784" y="2407814"/>
                </a:cubicBezTo>
                <a:cubicBezTo>
                  <a:pt x="1457526" y="2392997"/>
                  <a:pt x="1558067" y="2509191"/>
                  <a:pt x="1585584" y="2491199"/>
                </a:cubicBezTo>
                <a:cubicBezTo>
                  <a:pt x="1613101" y="2473207"/>
                  <a:pt x="1548542" y="2456637"/>
                  <a:pt x="1553834" y="2420514"/>
                </a:cubicBezTo>
                <a:cubicBezTo>
                  <a:pt x="1559126" y="2384392"/>
                  <a:pt x="1480809" y="2316658"/>
                  <a:pt x="1509384" y="2280814"/>
                </a:cubicBezTo>
                <a:cubicBezTo>
                  <a:pt x="1537959" y="2244970"/>
                  <a:pt x="1639559" y="2178852"/>
                  <a:pt x="1725284" y="2205449"/>
                </a:cubicBezTo>
                <a:cubicBezTo>
                  <a:pt x="1841701" y="2313399"/>
                  <a:pt x="1996217" y="2357849"/>
                  <a:pt x="2131684" y="2434049"/>
                </a:cubicBezTo>
                <a:cubicBezTo>
                  <a:pt x="2222701" y="2581938"/>
                  <a:pt x="2351817" y="2863176"/>
                  <a:pt x="2404734" y="2877715"/>
                </a:cubicBezTo>
                <a:cubicBezTo>
                  <a:pt x="2519034" y="2892532"/>
                  <a:pt x="2499984" y="3040698"/>
                  <a:pt x="2569834" y="3061865"/>
                </a:cubicBezTo>
                <a:lnTo>
                  <a:pt x="2665084" y="3107149"/>
                </a:lnTo>
                <a:cubicBezTo>
                  <a:pt x="2707417" y="3141016"/>
                  <a:pt x="2806901" y="3149482"/>
                  <a:pt x="2874634" y="3151599"/>
                </a:cubicBezTo>
                <a:cubicBezTo>
                  <a:pt x="2817484" y="2996804"/>
                  <a:pt x="2861934" y="3013459"/>
                  <a:pt x="2836534" y="2839614"/>
                </a:cubicBezTo>
                <a:lnTo>
                  <a:pt x="2690484" y="2655464"/>
                </a:lnTo>
                <a:lnTo>
                  <a:pt x="2512684" y="2148299"/>
                </a:lnTo>
                <a:lnTo>
                  <a:pt x="2823834" y="2319749"/>
                </a:lnTo>
                <a:cubicBezTo>
                  <a:pt x="2748692" y="2103849"/>
                  <a:pt x="2339117" y="1177807"/>
                  <a:pt x="2061834" y="852899"/>
                </a:cubicBezTo>
                <a:cubicBezTo>
                  <a:pt x="1784551" y="527991"/>
                  <a:pt x="1409900" y="512116"/>
                  <a:pt x="1160134" y="370299"/>
                </a:cubicBezTo>
                <a:cubicBezTo>
                  <a:pt x="910368" y="228482"/>
                  <a:pt x="902959" y="19991"/>
                  <a:pt x="563234" y="1999"/>
                </a:cubicBezTo>
                <a:cubicBezTo>
                  <a:pt x="223509" y="-15993"/>
                  <a:pt x="185409" y="91957"/>
                  <a:pt x="112384" y="148049"/>
                </a:cubicBezTo>
                <a:lnTo>
                  <a:pt x="67934" y="338549"/>
                </a:lnTo>
                <a:cubicBezTo>
                  <a:pt x="63701" y="394502"/>
                  <a:pt x="-19908" y="399097"/>
                  <a:pt x="4434" y="483764"/>
                </a:cubicBezTo>
                <a:cubicBezTo>
                  <a:pt x="28776" y="600181"/>
                  <a:pt x="112384" y="727877"/>
                  <a:pt x="182234" y="789399"/>
                </a:cubicBezTo>
                <a:cubicBezTo>
                  <a:pt x="215042" y="743891"/>
                  <a:pt x="230917" y="702616"/>
                  <a:pt x="277484" y="700499"/>
                </a:cubicBezTo>
                <a:cubicBezTo>
                  <a:pt x="324051" y="698382"/>
                  <a:pt x="419301" y="713199"/>
                  <a:pt x="467984" y="725899"/>
                </a:cubicBezTo>
                <a:close/>
              </a:path>
            </a:pathLst>
          </a:custGeom>
          <a:solidFill>
            <a:srgbClr val="0000FF"/>
          </a:solidFill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4516" name="Freeform 3"/>
          <p:cNvSpPr>
            <a:spLocks/>
          </p:cNvSpPr>
          <p:nvPr/>
        </p:nvSpPr>
        <p:spPr bwMode="auto">
          <a:xfrm>
            <a:off x="4373563" y="4456113"/>
            <a:ext cx="234950" cy="130175"/>
          </a:xfrm>
          <a:custGeom>
            <a:avLst/>
            <a:gdLst>
              <a:gd name="T0" fmla="*/ 234950 w 234950"/>
              <a:gd name="T1" fmla="*/ 0 h 131102"/>
              <a:gd name="T2" fmla="*/ 82550 w 234950"/>
              <a:gd name="T3" fmla="*/ 31526 h 131102"/>
              <a:gd name="T4" fmla="*/ 0 w 234950"/>
              <a:gd name="T5" fmla="*/ 113492 h 131102"/>
              <a:gd name="T6" fmla="*/ 76200 w 234950"/>
              <a:gd name="T7" fmla="*/ 129255 h 131102"/>
              <a:gd name="T8" fmla="*/ 222250 w 234950"/>
              <a:gd name="T9" fmla="*/ 75661 h 131102"/>
              <a:gd name="T10" fmla="*/ 234950 w 234950"/>
              <a:gd name="T11" fmla="*/ 0 h 13110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34950" h="131102">
                <a:moveTo>
                  <a:pt x="234950" y="0"/>
                </a:moveTo>
                <a:cubicBezTo>
                  <a:pt x="184150" y="10583"/>
                  <a:pt x="146050" y="5292"/>
                  <a:pt x="82550" y="31750"/>
                </a:cubicBezTo>
                <a:lnTo>
                  <a:pt x="0" y="114300"/>
                </a:lnTo>
                <a:cubicBezTo>
                  <a:pt x="23283" y="107950"/>
                  <a:pt x="52917" y="136525"/>
                  <a:pt x="76200" y="130175"/>
                </a:cubicBezTo>
                <a:lnTo>
                  <a:pt x="222250" y="76200"/>
                </a:lnTo>
                <a:lnTo>
                  <a:pt x="23495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4517" name="Freeform 4"/>
          <p:cNvSpPr>
            <a:spLocks/>
          </p:cNvSpPr>
          <p:nvPr/>
        </p:nvSpPr>
        <p:spPr bwMode="auto">
          <a:xfrm>
            <a:off x="4164013" y="4656138"/>
            <a:ext cx="114300" cy="146050"/>
          </a:xfrm>
          <a:custGeom>
            <a:avLst/>
            <a:gdLst>
              <a:gd name="T0" fmla="*/ 114300 w 114300"/>
              <a:gd name="T1" fmla="*/ 0 h 146825"/>
              <a:gd name="T2" fmla="*/ 9525 w 114300"/>
              <a:gd name="T3" fmla="*/ 25266 h 146825"/>
              <a:gd name="T4" fmla="*/ 0 w 114300"/>
              <a:gd name="T5" fmla="*/ 123171 h 146825"/>
              <a:gd name="T6" fmla="*/ 79375 w 114300"/>
              <a:gd name="T7" fmla="*/ 145279 h 146825"/>
              <a:gd name="T8" fmla="*/ 101600 w 114300"/>
              <a:gd name="T9" fmla="*/ 75798 h 146825"/>
              <a:gd name="T10" fmla="*/ 114300 w 114300"/>
              <a:gd name="T11" fmla="*/ 0 h 14682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14300" h="146825">
                <a:moveTo>
                  <a:pt x="114300" y="0"/>
                </a:moveTo>
                <a:cubicBezTo>
                  <a:pt x="63500" y="10583"/>
                  <a:pt x="73025" y="-1058"/>
                  <a:pt x="9525" y="25400"/>
                </a:cubicBezTo>
                <a:lnTo>
                  <a:pt x="0" y="123825"/>
                </a:lnTo>
                <a:cubicBezTo>
                  <a:pt x="23283" y="117475"/>
                  <a:pt x="56092" y="152400"/>
                  <a:pt x="79375" y="146050"/>
                </a:cubicBezTo>
                <a:lnTo>
                  <a:pt x="101600" y="76200"/>
                </a:lnTo>
                <a:lnTo>
                  <a:pt x="11430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4518" name="Connector 5"/>
          <p:cNvSpPr>
            <a:spLocks noChangeArrowheads="1"/>
          </p:cNvSpPr>
          <p:nvPr/>
        </p:nvSpPr>
        <p:spPr bwMode="auto">
          <a:xfrm>
            <a:off x="3351213" y="2611438"/>
            <a:ext cx="85725" cy="84137"/>
          </a:xfrm>
          <a:prstGeom prst="flowChartConnector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4519" name="TextBox 6"/>
          <p:cNvSpPr txBox="1">
            <a:spLocks noChangeArrowheads="1"/>
          </p:cNvSpPr>
          <p:nvPr/>
        </p:nvSpPr>
        <p:spPr bwMode="auto">
          <a:xfrm>
            <a:off x="0" y="0"/>
            <a:ext cx="8350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Use both eyes, stare at the parrot</a:t>
            </a:r>
            <a:r>
              <a:rPr lang="ja-JP" altLang="en-US">
                <a:solidFill>
                  <a:schemeClr val="bg1"/>
                </a:solidFill>
              </a:rPr>
              <a:t>’</a:t>
            </a:r>
            <a:r>
              <a:rPr lang="en-US" altLang="ja-JP">
                <a:solidFill>
                  <a:schemeClr val="bg1"/>
                </a:solidFill>
              </a:rPr>
              <a:t>s eye for </a:t>
            </a:r>
            <a:r>
              <a:rPr lang="en-US" altLang="ja-JP" b="1">
                <a:solidFill>
                  <a:schemeClr val="bg1"/>
                </a:solidFill>
              </a:rPr>
              <a:t>20</a:t>
            </a:r>
            <a:r>
              <a:rPr lang="en-US" altLang="ja-JP">
                <a:solidFill>
                  <a:schemeClr val="bg1"/>
                </a:solidFill>
              </a:rPr>
              <a:t> seconds or so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TextBox 22"/>
          <p:cNvSpPr txBox="1">
            <a:spLocks noChangeArrowheads="1"/>
          </p:cNvSpPr>
          <p:nvPr/>
        </p:nvSpPr>
        <p:spPr bwMode="auto">
          <a:xfrm>
            <a:off x="101616" y="0"/>
            <a:ext cx="87075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dirty="0" smtClean="0"/>
              <a:t>Stare at the bird’s eye for 10 seconds without tilting your head.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94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Oval 1"/>
          <p:cNvSpPr>
            <a:spLocks noChangeArrowheads="1"/>
          </p:cNvSpPr>
          <p:nvPr/>
        </p:nvSpPr>
        <p:spPr bwMode="auto">
          <a:xfrm>
            <a:off x="4343400" y="228600"/>
            <a:ext cx="457200" cy="6096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nip Same Side Corner Rectangle 2"/>
          <p:cNvSpPr/>
          <p:nvPr/>
        </p:nvSpPr>
        <p:spPr bwMode="auto">
          <a:xfrm>
            <a:off x="2514600" y="838200"/>
            <a:ext cx="4038600" cy="5181600"/>
          </a:xfrm>
          <a:prstGeom prst="snip2SameRect">
            <a:avLst>
              <a:gd name="adj1" fmla="val 26339"/>
              <a:gd name="adj2" fmla="val 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" name="Snip Same Side Corner Rectangle 3"/>
          <p:cNvSpPr/>
          <p:nvPr/>
        </p:nvSpPr>
        <p:spPr bwMode="auto">
          <a:xfrm>
            <a:off x="3048000" y="838200"/>
            <a:ext cx="2971800" cy="5181600"/>
          </a:xfrm>
          <a:prstGeom prst="snip2SameRect">
            <a:avLst>
              <a:gd name="adj1" fmla="val 34499"/>
              <a:gd name="adj2" fmla="val 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" name="Snip Same Side Corner Rectangle 4"/>
          <p:cNvSpPr/>
          <p:nvPr/>
        </p:nvSpPr>
        <p:spPr bwMode="auto">
          <a:xfrm>
            <a:off x="3581400" y="838200"/>
            <a:ext cx="1981200" cy="5181600"/>
          </a:xfrm>
          <a:prstGeom prst="snip2SameRect">
            <a:avLst>
              <a:gd name="adj1" fmla="val 50000"/>
              <a:gd name="adj2" fmla="val 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8" name="Straight Connector 7"/>
          <p:cNvCxnSpPr>
            <a:stCxn id="5" idx="3"/>
            <a:endCxn id="5" idx="1"/>
          </p:cNvCxnSpPr>
          <p:nvPr/>
        </p:nvCxnSpPr>
        <p:spPr bwMode="auto">
          <a:xfrm>
            <a:off x="4572000" y="838200"/>
            <a:ext cx="0" cy="51816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2514600" y="1905000"/>
            <a:ext cx="4038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2514600" y="2057400"/>
            <a:ext cx="40386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2514600" y="5867400"/>
            <a:ext cx="4038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3048000" y="4038600"/>
            <a:ext cx="2971800" cy="16002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" name="TextBox 22"/>
          <p:cNvSpPr txBox="1">
            <a:spLocks noChangeArrowheads="1"/>
          </p:cNvSpPr>
          <p:nvPr/>
        </p:nvSpPr>
        <p:spPr bwMode="auto">
          <a:xfrm>
            <a:off x="6991814" y="2739483"/>
            <a:ext cx="215218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dirty="0" smtClean="0"/>
              <a:t>What </a:t>
            </a:r>
            <a:r>
              <a:rPr lang="en-US" dirty="0" err="1" smtClean="0"/>
              <a:t>colour</a:t>
            </a:r>
            <a:r>
              <a:rPr lang="en-US" dirty="0" smtClean="0"/>
              <a:t> is the afterimage bird?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red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orange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yellow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green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None of the above</a:t>
            </a:r>
            <a:endParaRPr lang="en-US" dirty="0"/>
          </a:p>
        </p:txBody>
      </p:sp>
      <p:sp>
        <p:nvSpPr>
          <p:cNvPr id="15" name="TextBox 22"/>
          <p:cNvSpPr txBox="1">
            <a:spLocks noChangeArrowheads="1"/>
          </p:cNvSpPr>
          <p:nvPr/>
        </p:nvSpPr>
        <p:spPr bwMode="auto">
          <a:xfrm>
            <a:off x="6553201" y="27780"/>
            <a:ext cx="25907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dirty="0" smtClean="0"/>
              <a:t>Bird Was Blue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4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is is an example of a secondary color wheel containing the 3 primary colors, plus the three secondary colors - orange, green and viole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09" y="0"/>
            <a:ext cx="4378301" cy="437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6611779"/>
            <a:ext cx="60231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 smtClean="0"/>
              <a:t>Image is from Designedly</a:t>
            </a:r>
            <a:r>
              <a:rPr lang="en-CA" sz="1000" dirty="0"/>
              <a:t>, </a:t>
            </a:r>
            <a:r>
              <a:rPr lang="en-CA" sz="1000" dirty="0" smtClean="0"/>
              <a:t>Kristi </a:t>
            </a:r>
            <a:r>
              <a:rPr lang="en-CA" sz="1000" i="1" dirty="0" smtClean="0"/>
              <a:t>http</a:t>
            </a:r>
            <a:r>
              <a:rPr lang="en-CA" sz="1000" i="1" dirty="0"/>
              <a:t>://www.designedlykristi.com/tutorials/color_intro/color_theory2.html</a:t>
            </a:r>
            <a:endParaRPr lang="en-CA" sz="1000" dirty="0"/>
          </a:p>
        </p:txBody>
      </p:sp>
      <p:sp>
        <p:nvSpPr>
          <p:cNvPr id="2" name="TextBox 1"/>
          <p:cNvSpPr txBox="1"/>
          <p:nvPr/>
        </p:nvSpPr>
        <p:spPr>
          <a:xfrm>
            <a:off x="297209" y="3614975"/>
            <a:ext cx="843798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CA" sz="2800" dirty="0" smtClean="0"/>
              <a:t>For artists using paint, red blue and yellow are the useful primary colours.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800" dirty="0" smtClean="0"/>
              <a:t>Note that this is </a:t>
            </a:r>
            <a:r>
              <a:rPr lang="en-CA" sz="2800" b="1" i="1" dirty="0" smtClean="0"/>
              <a:t>different</a:t>
            </a:r>
            <a:r>
              <a:rPr lang="en-CA" sz="2800" dirty="0" smtClean="0"/>
              <a:t> than the RGB additive primaries used in computer screens!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800" dirty="0" smtClean="0"/>
              <a:t>The “opposite” colours match well with my experience of the after-image in the previous slides.</a:t>
            </a:r>
            <a:endParaRPr lang="en-CA" sz="2800" dirty="0"/>
          </a:p>
        </p:txBody>
      </p:sp>
      <p:pic>
        <p:nvPicPr>
          <p:cNvPr id="4098" name="Picture 2" descr="http://us.123rf.com/400wm/400/400/dulsita/dulsita1210/dulsita121000161/15893823-used-palette-with-mixed-oil-paints-in-different-colo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905" y="229459"/>
            <a:ext cx="4914095" cy="307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02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Additive Primary </a:t>
            </a:r>
            <a:r>
              <a:rPr lang="en-US" sz="3600" dirty="0" err="1" smtClean="0"/>
              <a:t>Colours</a:t>
            </a:r>
            <a:r>
              <a:rPr lang="en-US" sz="3600" dirty="0" smtClean="0"/>
              <a:t> (light bulbs)</a:t>
            </a:r>
            <a:br>
              <a:rPr lang="en-US" sz="3600" dirty="0" smtClean="0"/>
            </a:br>
            <a:r>
              <a:rPr lang="en-US" sz="3600" dirty="0" smtClean="0"/>
              <a:t>and Subtractive Primary </a:t>
            </a:r>
            <a:r>
              <a:rPr lang="en-US" sz="3600" dirty="0" err="1" smtClean="0"/>
              <a:t>Colours</a:t>
            </a:r>
            <a:r>
              <a:rPr lang="en-US" sz="3600" dirty="0" smtClean="0"/>
              <a:t> (ink)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2" y="1417638"/>
            <a:ext cx="9127518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71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 descr="wave_anim.gif"/>
          <p:cNvPicPr>
            <a:picLocks noChangeAspect="1"/>
          </p:cNvPicPr>
          <p:nvPr/>
        </p:nvPicPr>
        <p:blipFill>
          <a:blip r:embed="rId3"/>
          <a:srcRect t="-1559" b="-1559"/>
          <a:stretch>
            <a:fillRect/>
          </a:stretch>
        </p:blipFill>
        <p:spPr bwMode="auto">
          <a:xfrm>
            <a:off x="-1641242" y="2643049"/>
            <a:ext cx="11363493" cy="6249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9955" y="288584"/>
            <a:ext cx="8229600" cy="614363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chemeClr val="tx1"/>
                </a:solidFill>
              </a:rPr>
              <a:t>Recall from Chapters 25 and 26…</a:t>
            </a:r>
          </a:p>
        </p:txBody>
      </p:sp>
      <p:sp>
        <p:nvSpPr>
          <p:cNvPr id="136196" name="Text Box 3"/>
          <p:cNvSpPr txBox="1">
            <a:spLocks noChangeArrowheads="1"/>
          </p:cNvSpPr>
          <p:nvPr/>
        </p:nvSpPr>
        <p:spPr bwMode="auto">
          <a:xfrm>
            <a:off x="384897" y="1209013"/>
            <a:ext cx="8319716" cy="253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17500" indent="-31750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FF0000"/>
              </a:buClr>
              <a:buFont typeface="Wingdings" pitchFamily="-1" charset="2"/>
              <a:buChar char="§"/>
            </a:pPr>
            <a:r>
              <a:rPr lang="en-US" sz="2600" dirty="0">
                <a:cs typeface="Arial" charset="0"/>
              </a:rPr>
              <a:t>A changing electric field creates a magnetic field, which then changes in just the right way to recreate the electric </a:t>
            </a:r>
            <a:r>
              <a:rPr lang="en-US" sz="2600" dirty="0" smtClean="0">
                <a:cs typeface="Arial" charset="0"/>
              </a:rPr>
              <a:t>field</a:t>
            </a:r>
            <a:r>
              <a:rPr lang="en-US" sz="2600" dirty="0">
                <a:cs typeface="Arial" charset="0"/>
              </a:rPr>
              <a:t>, which then changes in just the right way to again recreate the magnetic field, and </a:t>
            </a:r>
            <a:br>
              <a:rPr lang="en-US" sz="2600" dirty="0">
                <a:cs typeface="Arial" charset="0"/>
              </a:rPr>
            </a:br>
            <a:r>
              <a:rPr lang="en-US" sz="2600" dirty="0">
                <a:cs typeface="Arial" charset="0"/>
              </a:rPr>
              <a:t>so on.</a:t>
            </a:r>
          </a:p>
          <a:p>
            <a:pPr eaLnBrk="1" hangingPunct="1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-1" charset="2"/>
              <a:buChar char="§"/>
            </a:pPr>
            <a:r>
              <a:rPr lang="en-US" sz="2600" dirty="0">
                <a:cs typeface="Arial" charset="0"/>
              </a:rPr>
              <a:t>This is an </a:t>
            </a:r>
            <a:r>
              <a:rPr lang="en-US" sz="2600" b="1" dirty="0">
                <a:cs typeface="Arial" charset="0"/>
              </a:rPr>
              <a:t>electromagnetic wave</a:t>
            </a:r>
            <a:r>
              <a:rPr lang="en-US" sz="2600" dirty="0">
                <a:cs typeface="Arial" charset="0"/>
              </a:rPr>
              <a:t>.</a:t>
            </a:r>
            <a:endParaRPr lang="en-US" sz="2600" b="1" dirty="0">
              <a:cs typeface="Arial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950630" y="4804720"/>
            <a:ext cx="612756" cy="16709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7950630" y="5283735"/>
            <a:ext cx="612756" cy="167099"/>
          </a:xfrm>
          <a:prstGeom prst="rightArrow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6734051"/>
              </p:ext>
            </p:extLst>
          </p:nvPr>
        </p:nvGraphicFramePr>
        <p:xfrm>
          <a:off x="8551695" y="4596063"/>
          <a:ext cx="376237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tion" r:id="rId4" imgW="152280" imgH="203040" progId="Equation.3">
                  <p:embed/>
                </p:oleObj>
              </mc:Choice>
              <mc:Fallback>
                <p:oleObj name="Equation" r:id="rId4" imgW="152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1695" y="4596063"/>
                        <a:ext cx="376237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024685"/>
              </p:ext>
            </p:extLst>
          </p:nvPr>
        </p:nvGraphicFramePr>
        <p:xfrm>
          <a:off x="8488363" y="5043488"/>
          <a:ext cx="50165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6" imgW="203040" imgH="203040" progId="Equation.3">
                  <p:embed/>
                </p:oleObj>
              </mc:Choice>
              <mc:Fallback>
                <p:oleObj name="Equation" r:id="rId6" imgW="2030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88363" y="5043488"/>
                        <a:ext cx="501650" cy="50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270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8802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Discussion Question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800"/>
          </a:xfrm>
        </p:spPr>
        <p:txBody>
          <a:bodyPr/>
          <a:lstStyle/>
          <a:p>
            <a:r>
              <a:rPr lang="en-CA" dirty="0" smtClean="0"/>
              <a:t>Why is this square red?</a:t>
            </a:r>
            <a:endParaRPr lang="en-CA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199" y="2604052"/>
            <a:ext cx="8169965" cy="3888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lphaUcPeriod"/>
            </a:pPr>
            <a:r>
              <a:rPr lang="en-CA" sz="2800" dirty="0" smtClean="0"/>
              <a:t>The light bulbs in the projector emit light with blue frequencies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2800" dirty="0" smtClean="0"/>
              <a:t>The </a:t>
            </a:r>
            <a:r>
              <a:rPr lang="en-CA" sz="2800" dirty="0"/>
              <a:t>light bulbs in the projector emit light with </a:t>
            </a:r>
            <a:r>
              <a:rPr lang="en-CA" sz="2800" dirty="0" smtClean="0"/>
              <a:t>green frequencies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2800" dirty="0"/>
              <a:t>The light bulbs in the projector emit light with </a:t>
            </a:r>
            <a:r>
              <a:rPr lang="en-CA" sz="2800" dirty="0" smtClean="0"/>
              <a:t>red frequencies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2800" dirty="0" smtClean="0"/>
              <a:t>Both A and B</a:t>
            </a:r>
            <a:endParaRPr lang="en-CA" sz="2800" dirty="0"/>
          </a:p>
          <a:p>
            <a:pPr marL="514350" indent="-514350">
              <a:buFont typeface="+mj-lt"/>
              <a:buAutoNum type="alphaUcPeriod"/>
            </a:pPr>
            <a:endParaRPr lang="en-CA" sz="2800" dirty="0"/>
          </a:p>
          <a:p>
            <a:pPr marL="514350" indent="-514350">
              <a:buFont typeface="+mj-lt"/>
              <a:buAutoNum type="alphaUcPeriod"/>
            </a:pPr>
            <a:endParaRPr lang="en-CA" sz="2800" dirty="0"/>
          </a:p>
        </p:txBody>
      </p:sp>
      <p:sp>
        <p:nvSpPr>
          <p:cNvPr id="5" name="Rectangle 4"/>
          <p:cNvSpPr/>
          <p:nvPr/>
        </p:nvSpPr>
        <p:spPr>
          <a:xfrm>
            <a:off x="5379720" y="1005840"/>
            <a:ext cx="2865120" cy="143256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2463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8802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Discussion Question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1156251"/>
          </a:xfrm>
        </p:spPr>
        <p:txBody>
          <a:bodyPr/>
          <a:lstStyle/>
          <a:p>
            <a:r>
              <a:rPr lang="en-CA" dirty="0" smtClean="0"/>
              <a:t>Why is the red folder in Harlow’s hand red?</a:t>
            </a:r>
            <a:endParaRPr lang="en-CA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438400"/>
            <a:ext cx="8348870" cy="4053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lphaUcPeriod"/>
            </a:pPr>
            <a:r>
              <a:rPr lang="en-CA" dirty="0" smtClean="0"/>
              <a:t>The pigments in the paper absorb light with blue frequencies</a:t>
            </a:r>
          </a:p>
          <a:p>
            <a:pPr marL="514350" indent="-514350">
              <a:buFont typeface="+mj-lt"/>
              <a:buAutoNum type="alphaUcPeriod"/>
            </a:pPr>
            <a:r>
              <a:rPr lang="en-CA" dirty="0" smtClean="0"/>
              <a:t>The pigments in the paper absorb light with green frequencies</a:t>
            </a:r>
          </a:p>
          <a:p>
            <a:pPr marL="514350" indent="-514350">
              <a:buFont typeface="+mj-lt"/>
              <a:buAutoNum type="alphaUcPeriod"/>
            </a:pPr>
            <a:r>
              <a:rPr lang="en-CA" dirty="0" smtClean="0"/>
              <a:t>The pigments in the paper absorb light with red frequencies</a:t>
            </a:r>
          </a:p>
          <a:p>
            <a:pPr marL="514350" indent="-514350">
              <a:buFont typeface="+mj-lt"/>
              <a:buAutoNum type="alphaUcPeriod"/>
            </a:pPr>
            <a:r>
              <a:rPr lang="en-CA" dirty="0" smtClean="0"/>
              <a:t>Both A and B</a:t>
            </a:r>
          </a:p>
          <a:p>
            <a:pPr marL="514350" indent="-514350">
              <a:buFont typeface="+mj-lt"/>
              <a:buAutoNum type="alphaUcPeriod"/>
            </a:pPr>
            <a:endParaRPr lang="en-CA" dirty="0"/>
          </a:p>
          <a:p>
            <a:pPr marL="514350" indent="-514350">
              <a:buFont typeface="+mj-lt"/>
              <a:buAutoNum type="alphaUcPeriod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3838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40968" y="1291389"/>
            <a:ext cx="2574759" cy="304800"/>
          </a:xfrm>
          <a:prstGeom prst="rect">
            <a:avLst/>
          </a:prstGeom>
          <a:solidFill>
            <a:srgbClr val="50FAF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8442" y="204537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The shadows of the golf ball are the “subtractive primary colors”.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Cyan (opposite of red):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Magenta (opposite of green)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Yellow (opposite of blue)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endParaRPr lang="en-US" dirty="0" smtClean="0"/>
          </a:p>
        </p:txBody>
      </p:sp>
      <p:pic>
        <p:nvPicPr>
          <p:cNvPr id="221190" name="Picture 6" descr="27_10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27"/>
          <a:stretch>
            <a:fillRect/>
          </a:stretch>
        </p:blipFill>
        <p:spPr bwMode="auto">
          <a:xfrm>
            <a:off x="2662991" y="2835644"/>
            <a:ext cx="3834062" cy="400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831304" y="1876925"/>
            <a:ext cx="2574759" cy="304800"/>
          </a:xfrm>
          <a:prstGeom prst="rect">
            <a:avLst/>
          </a:prstGeom>
          <a:solidFill>
            <a:srgbClr val="FF29E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5209673" y="2378444"/>
            <a:ext cx="2574759" cy="304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76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  <a:p>
            <a:pPr>
              <a:buFontTx/>
              <a:buNone/>
            </a:pPr>
            <a:r>
              <a:rPr lang="en-US" sz="2000" smtClean="0"/>
              <a:t/>
            </a:r>
            <a:br>
              <a:rPr lang="en-US" sz="2000" smtClean="0"/>
            </a:br>
            <a:r>
              <a:rPr lang="en-US" sz="2000" smtClean="0"/>
              <a:t/>
            </a:r>
            <a:br>
              <a:rPr lang="en-US" sz="2000" smtClean="0"/>
            </a:br>
            <a:endParaRPr lang="en-US" smtClean="0"/>
          </a:p>
        </p:txBody>
      </p:sp>
      <p:pic>
        <p:nvPicPr>
          <p:cNvPr id="246794" name="Picture 10" descr="27_14_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1"/>
          <a:stretch>
            <a:fillRect/>
          </a:stretch>
        </p:blipFill>
        <p:spPr bwMode="auto">
          <a:xfrm>
            <a:off x="2181726" y="11686"/>
            <a:ext cx="5309937" cy="673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38" name="Picture 10" descr="http://www.absolutetoner.com/821-1054-large/compatible-for-brother-lc51-lc-51-ink-cartridges-mfc-440cn-245c-235c-dpc-130c-dcp-135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-566264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7336" name="Picture 8" descr="27_11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5"/>
          <a:stretch>
            <a:fillRect/>
          </a:stretch>
        </p:blipFill>
        <p:spPr bwMode="auto">
          <a:xfrm>
            <a:off x="47543" y="2217153"/>
            <a:ext cx="9048913" cy="464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7333" name="Text Box 5"/>
          <p:cNvSpPr txBox="1">
            <a:spLocks noChangeArrowheads="1"/>
          </p:cNvSpPr>
          <p:nvPr/>
        </p:nvSpPr>
        <p:spPr bwMode="auto">
          <a:xfrm>
            <a:off x="838200" y="5791200"/>
            <a:ext cx="7467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00526" y="156411"/>
            <a:ext cx="5726141" cy="114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dirty="0" smtClean="0"/>
              <a:t>Only four colors of ink are used to print color photographs: magenta, yellow, cyan and black.</a:t>
            </a:r>
          </a:p>
          <a:p>
            <a:pPr marL="0" indent="0"/>
            <a:endParaRPr lang="en-US" sz="2800" dirty="0" smtClean="0"/>
          </a:p>
          <a:p>
            <a:pPr marL="0" indent="0"/>
            <a:endParaRPr lang="en-US" sz="2800" dirty="0" smtClean="0"/>
          </a:p>
          <a:p>
            <a:pPr marL="0" indent="0"/>
            <a:endParaRPr lang="en-US" sz="2800" dirty="0" smtClean="0"/>
          </a:p>
          <a:p>
            <a:pPr marL="0" indent="0">
              <a:buFontTx/>
              <a:buNone/>
            </a:pPr>
            <a:endParaRPr lang="en-US" sz="1800" dirty="0" smtClean="0"/>
          </a:p>
          <a:p>
            <a:pPr marL="0" indent="0">
              <a:buFontTx/>
              <a:buNone/>
            </a:pPr>
            <a:endParaRPr lang="en-US" sz="1800" dirty="0" smtClean="0"/>
          </a:p>
          <a:p>
            <a:pPr marL="0" indent="0">
              <a:buFontTx/>
              <a:buNone/>
            </a:pPr>
            <a:endParaRPr lang="en-US" sz="1800" dirty="0" smtClean="0"/>
          </a:p>
          <a:p>
            <a:pPr marL="0" indent="0">
              <a:buFontTx/>
              <a:buNone/>
            </a:pPr>
            <a:endParaRPr lang="en-US" sz="1800" dirty="0" smtClean="0"/>
          </a:p>
          <a:p>
            <a:pPr marL="0" indent="0">
              <a:buFontTx/>
              <a:buNone/>
            </a:pPr>
            <a:endParaRPr lang="en-US" sz="1800" dirty="0" smtClean="0"/>
          </a:p>
          <a:p>
            <a:pPr marL="0" indent="0">
              <a:buFontTx/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06379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-23386"/>
            <a:ext cx="9144000" cy="688138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4177"/>
            <a:ext cx="8229600" cy="1722119"/>
          </a:xfrm>
        </p:spPr>
        <p:txBody>
          <a:bodyPr>
            <a:noAutofit/>
          </a:bodyPr>
          <a:lstStyle/>
          <a:p>
            <a:r>
              <a:rPr lang="en-CA" dirty="0" smtClean="0"/>
              <a:t>When the colour yellow is seen on the screen of your computer, what are the lights being activated in that region of your screen?</a:t>
            </a:r>
            <a:endParaRPr lang="en-CA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776870"/>
            <a:ext cx="7955280" cy="2715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lphaUcPeriod"/>
            </a:pPr>
            <a:r>
              <a:rPr lang="en-CA" dirty="0" smtClean="0"/>
              <a:t>Mainly yellow</a:t>
            </a:r>
          </a:p>
          <a:p>
            <a:pPr marL="514350" indent="-514350">
              <a:buFont typeface="+mj-lt"/>
              <a:buAutoNum type="alphaUcPeriod"/>
            </a:pPr>
            <a:r>
              <a:rPr lang="en-CA" dirty="0" smtClean="0"/>
              <a:t>Blue and red</a:t>
            </a:r>
          </a:p>
          <a:p>
            <a:pPr marL="514350" indent="-514350">
              <a:buFont typeface="+mj-lt"/>
              <a:buAutoNum type="alphaUcPeriod"/>
            </a:pPr>
            <a:r>
              <a:rPr lang="en-CA" dirty="0" smtClean="0"/>
              <a:t>Green and yellow</a:t>
            </a:r>
          </a:p>
          <a:p>
            <a:pPr marL="514350" indent="-514350">
              <a:buFont typeface="+mj-lt"/>
              <a:buAutoNum type="alphaUcPeriod"/>
            </a:pPr>
            <a:r>
              <a:rPr lang="en-CA" dirty="0" smtClean="0"/>
              <a:t>Red and green</a:t>
            </a:r>
          </a:p>
          <a:p>
            <a:pPr marL="514350" indent="-514350">
              <a:buFont typeface="+mj-lt"/>
              <a:buAutoNum type="alphaUcPeriod"/>
            </a:pPr>
            <a:endParaRPr lang="en-CA" dirty="0"/>
          </a:p>
          <a:p>
            <a:pPr marL="514350" indent="-514350">
              <a:buFont typeface="+mj-lt"/>
              <a:buAutoNum type="alphaUcPeriod"/>
            </a:pPr>
            <a:endParaRPr lang="en-CA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166" y="3505200"/>
            <a:ext cx="2248314" cy="2130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057205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Discussion Question : Using the colour wheel..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1122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24.media.tumblr.com/tumblr_lpipirAelu1r0lo08o1_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666" y="35052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4177"/>
            <a:ext cx="8229600" cy="1722119"/>
          </a:xfrm>
        </p:spPr>
        <p:txBody>
          <a:bodyPr>
            <a:noAutofit/>
          </a:bodyPr>
          <a:lstStyle/>
          <a:p>
            <a:r>
              <a:rPr lang="en-CA" dirty="0" smtClean="0"/>
              <a:t>If an object is blue, which of the coloured lights below would make the object appear most black?</a:t>
            </a:r>
            <a:endParaRPr lang="en-CA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776870"/>
            <a:ext cx="7955280" cy="2715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lphaUcPeriod"/>
            </a:pPr>
            <a:r>
              <a:rPr lang="en-CA" dirty="0" smtClean="0"/>
              <a:t>blue</a:t>
            </a:r>
          </a:p>
          <a:p>
            <a:pPr marL="514350" indent="-514350">
              <a:buFont typeface="+mj-lt"/>
              <a:buAutoNum type="alphaUcPeriod"/>
            </a:pPr>
            <a:r>
              <a:rPr lang="en-CA" dirty="0" smtClean="0"/>
              <a:t>cyan</a:t>
            </a:r>
          </a:p>
          <a:p>
            <a:pPr marL="514350" indent="-514350">
              <a:buFont typeface="+mj-lt"/>
              <a:buAutoNum type="alphaUcPeriod"/>
            </a:pPr>
            <a:r>
              <a:rPr lang="en-CA" dirty="0" smtClean="0"/>
              <a:t>yellow</a:t>
            </a:r>
          </a:p>
          <a:p>
            <a:pPr marL="514350" indent="-514350">
              <a:buFont typeface="+mj-lt"/>
              <a:buAutoNum type="alphaUcPeriod"/>
            </a:pPr>
            <a:r>
              <a:rPr lang="en-CA" dirty="0" smtClean="0"/>
              <a:t>magenta</a:t>
            </a:r>
          </a:p>
          <a:p>
            <a:pPr marL="514350" indent="-514350">
              <a:buFont typeface="+mj-lt"/>
              <a:buAutoNum type="alphaUcPeriod"/>
            </a:pPr>
            <a:endParaRPr lang="en-CA" dirty="0"/>
          </a:p>
          <a:p>
            <a:pPr marL="514350" indent="-514350">
              <a:buFont typeface="+mj-lt"/>
              <a:buAutoNum type="alphaUcPeriod"/>
            </a:pPr>
            <a:endParaRPr lang="en-CA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166" y="3505200"/>
            <a:ext cx="2248314" cy="2130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057205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Discussion Question : Using the colour wheel..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8537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weetmuskan.com/wp-content/uploads/2012/09/Love-Red-Ros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452" y="3505200"/>
            <a:ext cx="4004714" cy="250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4177"/>
            <a:ext cx="8229600" cy="1722119"/>
          </a:xfrm>
        </p:spPr>
        <p:txBody>
          <a:bodyPr>
            <a:noAutofit/>
          </a:bodyPr>
          <a:lstStyle/>
          <a:p>
            <a:r>
              <a:rPr lang="en-CA" dirty="0" smtClean="0"/>
              <a:t>If an object is red, which of the coloured lights below would make the object appear </a:t>
            </a:r>
            <a:r>
              <a:rPr lang="en-CA" b="1" i="1" dirty="0" smtClean="0"/>
              <a:t>not</a:t>
            </a:r>
            <a:r>
              <a:rPr lang="en-CA" dirty="0" smtClean="0"/>
              <a:t> appear red?</a:t>
            </a:r>
            <a:endParaRPr lang="en-CA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776870"/>
            <a:ext cx="7955280" cy="2715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lphaUcPeriod"/>
            </a:pPr>
            <a:r>
              <a:rPr lang="en-CA" dirty="0" smtClean="0"/>
              <a:t>red</a:t>
            </a:r>
          </a:p>
          <a:p>
            <a:pPr marL="514350" indent="-514350">
              <a:buFont typeface="+mj-lt"/>
              <a:buAutoNum type="alphaUcPeriod"/>
            </a:pPr>
            <a:r>
              <a:rPr lang="en-CA" dirty="0" smtClean="0"/>
              <a:t>orange</a:t>
            </a:r>
          </a:p>
          <a:p>
            <a:pPr marL="514350" indent="-514350">
              <a:buFont typeface="+mj-lt"/>
              <a:buAutoNum type="alphaUcPeriod"/>
            </a:pPr>
            <a:r>
              <a:rPr lang="en-CA" dirty="0" smtClean="0"/>
              <a:t>white</a:t>
            </a:r>
          </a:p>
          <a:p>
            <a:pPr marL="514350" indent="-514350">
              <a:buFont typeface="+mj-lt"/>
              <a:buAutoNum type="alphaUcPeriod"/>
            </a:pPr>
            <a:r>
              <a:rPr lang="en-CA" dirty="0" smtClean="0"/>
              <a:t>cyan</a:t>
            </a:r>
          </a:p>
          <a:p>
            <a:pPr marL="514350" indent="-514350">
              <a:buFont typeface="+mj-lt"/>
              <a:buAutoNum type="alphaUcPeriod"/>
            </a:pPr>
            <a:endParaRPr lang="en-CA" dirty="0"/>
          </a:p>
          <a:p>
            <a:pPr marL="514350" indent="-514350">
              <a:buFont typeface="+mj-lt"/>
              <a:buAutoNum type="alphaUcPeriod"/>
            </a:pPr>
            <a:endParaRPr lang="en-CA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166" y="3505200"/>
            <a:ext cx="2248314" cy="2130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057205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Discussion Question : Using the colour wheel..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9956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277" y="0"/>
            <a:ext cx="7152123" cy="5942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“Daddy, why is the sky blue?”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816" y="779793"/>
            <a:ext cx="5013045" cy="5915286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Rayleigh scattering is elastic scattering of light by particles much smaller than the wavelength of light.</a:t>
            </a:r>
          </a:p>
          <a:p>
            <a:r>
              <a:rPr lang="en-US" dirty="0" smtClean="0"/>
              <a:t>Scattering intensity is proportional to </a:t>
            </a:r>
            <a:r>
              <a:rPr lang="en-US" i="1" dirty="0" smtClean="0"/>
              <a:t>f </a:t>
            </a:r>
            <a:r>
              <a:rPr lang="en-US" baseline="30000" dirty="0" smtClean="0"/>
              <a:t>4 </a:t>
            </a:r>
          </a:p>
          <a:p>
            <a:r>
              <a:rPr lang="en-US" dirty="0" smtClean="0"/>
              <a:t>So, higher frequency blue light is scattered much more readily than lower frequency red light.</a:t>
            </a:r>
          </a:p>
          <a:p>
            <a:r>
              <a:rPr lang="en-US" dirty="0" smtClean="0"/>
              <a:t>You see blue light coming from all directions in the sky, as long as there is sunlight passing through the air above you.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7080" y="594274"/>
            <a:ext cx="2857500" cy="3848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58441" y="4442374"/>
            <a:ext cx="3843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John William </a:t>
            </a:r>
            <a:r>
              <a:rPr lang="en-US" dirty="0" err="1" smtClean="0"/>
              <a:t>Strutt</a:t>
            </a:r>
            <a:r>
              <a:rPr lang="en-US" dirty="0" smtClean="0"/>
              <a:t>, 3rd Baron Rayleigh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7502" y="4909089"/>
            <a:ext cx="2647078" cy="194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34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358" name="Picture 6" descr="27_15_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3"/>
          <a:stretch>
            <a:fillRect/>
          </a:stretch>
        </p:blipFill>
        <p:spPr bwMode="auto">
          <a:xfrm>
            <a:off x="2047993" y="3080922"/>
            <a:ext cx="4565650" cy="248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73242" y="178386"/>
            <a:ext cx="8229600" cy="752057"/>
          </a:xfrm>
        </p:spPr>
        <p:txBody>
          <a:bodyPr/>
          <a:lstStyle/>
          <a:p>
            <a:r>
              <a:rPr lang="en-US" dirty="0" smtClean="0"/>
              <a:t>Why the Sky Is Blue</a:t>
            </a:r>
          </a:p>
        </p:txBody>
      </p:sp>
      <p:pic>
        <p:nvPicPr>
          <p:cNvPr id="22835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602" y="3613618"/>
            <a:ext cx="686050" cy="70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8360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566" y="5981268"/>
            <a:ext cx="1285124" cy="876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95400" y="968979"/>
            <a:ext cx="8843825" cy="19467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For small scattering particles, like nitrogen or oxygen molecules, higher frequency blue light is scattered much more readily than lower frequency red light.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0176" y="429434"/>
            <a:ext cx="2921000" cy="3784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084" y="140353"/>
            <a:ext cx="8229600" cy="578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Radio 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084" y="1058653"/>
            <a:ext cx="5905812" cy="3522393"/>
          </a:xfrm>
        </p:spPr>
        <p:txBody>
          <a:bodyPr/>
          <a:lstStyle/>
          <a:p>
            <a:r>
              <a:rPr lang="en-US" sz="2800" dirty="0" smtClean="0"/>
              <a:t>In 1887, Hertz created radio waves with sparks</a:t>
            </a:r>
          </a:p>
          <a:p>
            <a:r>
              <a:rPr lang="en-US" sz="2800" dirty="0" smtClean="0"/>
              <a:t>Radio Astronomy started in 1933 when Karl </a:t>
            </a:r>
            <a:r>
              <a:rPr lang="en-US" sz="2800" dirty="0" err="1" smtClean="0"/>
              <a:t>Jansky</a:t>
            </a:r>
            <a:r>
              <a:rPr lang="en-US" sz="2800" dirty="0" smtClean="0"/>
              <a:t> accidentally discovered Sagittarius A – the black hole at the centre of the Milky Way Galaxy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47884" y="4211714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Heinrich Hertz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16084" y="5058691"/>
            <a:ext cx="8665092" cy="1650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Radio waves travel at the speed of light, and are used to transmit audio signals, video signals and digital information.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905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36015"/>
          </a:xfrm>
        </p:spPr>
        <p:txBody>
          <a:bodyPr/>
          <a:lstStyle/>
          <a:p>
            <a:r>
              <a:rPr lang="en-US" smtClean="0"/>
              <a:t>Why the Sky Is Blue</a:t>
            </a:r>
          </a:p>
        </p:txBody>
      </p:sp>
      <p:pic>
        <p:nvPicPr>
          <p:cNvPr id="2293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8000" y="1185259"/>
            <a:ext cx="10320337" cy="4557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2919664" y="5821599"/>
            <a:ext cx="291966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29858" y="5731677"/>
                <a:ext cx="249927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600" b="0" i="1" smtClean="0">
                          <a:latin typeface="Cambria Math"/>
                        </a:rPr>
                        <m:t>𝑓𝑟𝑒𝑞𝑢𝑒𝑛𝑐𝑦</m:t>
                      </m:r>
                    </m:oMath>
                  </m:oMathPara>
                </a14:m>
                <a:endParaRPr lang="en-CA" sz="3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9858" y="5731677"/>
                <a:ext cx="2499274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229600" cy="1752600"/>
          </a:xfrm>
        </p:spPr>
        <p:txBody>
          <a:bodyPr/>
          <a:lstStyle/>
          <a:p>
            <a:pPr algn="l"/>
            <a:r>
              <a:rPr lang="en-US" sz="3200" dirty="0" smtClean="0"/>
              <a:t>If molecules in the sky scattered orange light instead of blue light, the sky would be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95600"/>
            <a:ext cx="8229600" cy="39624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dirty="0" smtClean="0"/>
              <a:t>A.	orange.</a:t>
            </a:r>
            <a:endParaRPr lang="en-US" dirty="0" smtClean="0">
              <a:ea typeface="Batang" pitchFamily="18" charset="-127"/>
            </a:endParaRPr>
          </a:p>
          <a:p>
            <a:pPr marL="609600" indent="-609600">
              <a:buFontTx/>
              <a:buAutoNum type="alphaUcPeriod" startAt="2"/>
            </a:pPr>
            <a:r>
              <a:rPr lang="en-US" dirty="0" smtClean="0"/>
              <a:t>yellow.</a:t>
            </a:r>
            <a:r>
              <a:rPr lang="en-US" b="1" dirty="0" smtClean="0">
                <a:ea typeface="Batang" pitchFamily="18" charset="-127"/>
              </a:rPr>
              <a:t> </a:t>
            </a:r>
          </a:p>
          <a:p>
            <a:pPr marL="609600" indent="-609600">
              <a:buFontTx/>
              <a:buAutoNum type="alphaUcPeriod" startAt="2"/>
            </a:pPr>
            <a:r>
              <a:rPr lang="en-US" dirty="0" smtClean="0"/>
              <a:t>green.</a:t>
            </a:r>
            <a:endParaRPr lang="en-US" dirty="0" smtClean="0">
              <a:ea typeface="Batang" pitchFamily="18" charset="-127"/>
            </a:endParaRPr>
          </a:p>
          <a:p>
            <a:pPr marL="609600" indent="-609600">
              <a:buFontTx/>
              <a:buAutoNum type="alphaUcPeriod" startAt="4"/>
            </a:pPr>
            <a:r>
              <a:rPr lang="en-US" dirty="0" smtClean="0"/>
              <a:t>blue.</a:t>
            </a:r>
          </a:p>
          <a:p>
            <a:pPr marL="609600" indent="-609600">
              <a:buFontTx/>
              <a:buNone/>
            </a:pPr>
            <a:endParaRPr lang="en-US" dirty="0" smtClean="0"/>
          </a:p>
        </p:txBody>
      </p:sp>
      <p:sp>
        <p:nvSpPr>
          <p:cNvPr id="239620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3B79A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cs typeface="Arial" charset="0"/>
              </a:rPr>
              <a:t>Why Sunsets Are Red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cs typeface="Arial" charset="0"/>
              </a:rPr>
              <a:t>CHECK YOUR </a:t>
            </a:r>
            <a:r>
              <a:rPr lang="en-US" sz="2400" b="1" dirty="0" smtClean="0">
                <a:solidFill>
                  <a:schemeClr val="bg1"/>
                </a:solidFill>
                <a:cs typeface="Arial" charset="0"/>
              </a:rPr>
              <a:t>NEIGHBOUR</a:t>
            </a:r>
            <a:r>
              <a:rPr lang="en-US" sz="2400" b="1" i="1" dirty="0" smtClean="0">
                <a:solidFill>
                  <a:schemeClr val="folHlink"/>
                </a:solidFill>
                <a:cs typeface="Arial" charset="0"/>
              </a:rPr>
              <a:t> </a:t>
            </a:r>
            <a:endParaRPr lang="en-US" sz="2400" b="1" i="1" dirty="0">
              <a:solidFill>
                <a:schemeClr val="folHlin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81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084" y="140353"/>
            <a:ext cx="8229600" cy="578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Doppler Shift for Light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16084" y="4591878"/>
            <a:ext cx="8665092" cy="21168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light source is moving away from you, the spectrum is shifted toward the red.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baseline="0" dirty="0" smtClean="0">
                <a:latin typeface="+mn-lt"/>
              </a:rPr>
              <a:t>When</a:t>
            </a:r>
            <a:r>
              <a:rPr lang="en-US" sz="3200" dirty="0" smtClean="0">
                <a:latin typeface="+mn-lt"/>
              </a:rPr>
              <a:t> a light source is moving toward you, the spectrum is shifted toward the blue.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266" name="Picture 2" descr="https://upload.wikimedia.org/wikipedia/commons/thumb/e/e4/Redshift_blueshift.svg/800px-Redshift_blueshift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027" y="992256"/>
            <a:ext cx="59912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61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084" y="140353"/>
            <a:ext cx="8229600" cy="578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Doppler Shift for Light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16084" y="4591878"/>
            <a:ext cx="8665092" cy="211685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Doppler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shift can be observed in the headlights of cars on the highway.</a:t>
            </a:r>
            <a:endParaRPr lang="en-US" sz="3200" dirty="0">
              <a:latin typeface="+mn-lt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cars moving away from you appear more red, while the cars moving toward you appear more blue-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or white.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290" name="Picture 2" descr="http://www.thestar.com/content/dam/thestar/news/city_hall/2012/10/11/its_not_your_imagination_rush_hour_is_getting_worse/highway_401traffic.jpeg.size.xxlarge.letterbox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67" y="936348"/>
            <a:ext cx="5191125" cy="347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1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084" y="140353"/>
            <a:ext cx="8229600" cy="578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Doppler Shift for Light (yes, really!)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7727" y="4373216"/>
            <a:ext cx="8665092" cy="21168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Doppler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shift can be observed with carefully obtained spectra of very fast moving objects like stars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baseline="0" dirty="0" smtClean="0">
                <a:latin typeface="+mn-lt"/>
              </a:rPr>
              <a:t>There</a:t>
            </a:r>
            <a:r>
              <a:rPr lang="en-US" sz="3200" dirty="0" smtClean="0">
                <a:latin typeface="+mn-lt"/>
              </a:rPr>
              <a:t> is a slight shift in “absorption lines”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338" name="Picture 2" descr="http://snap.lbl.gov/images/redshif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132" y="887165"/>
            <a:ext cx="4714599" cy="317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25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502" name="Picture 6" descr="27_18_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4"/>
          <a:stretch>
            <a:fillRect/>
          </a:stretch>
        </p:blipFill>
        <p:spPr bwMode="auto">
          <a:xfrm>
            <a:off x="2248363" y="2460384"/>
            <a:ext cx="6558753" cy="439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0259"/>
            <a:ext cx="8229600" cy="1040815"/>
          </a:xfrm>
        </p:spPr>
        <p:txBody>
          <a:bodyPr/>
          <a:lstStyle/>
          <a:p>
            <a:r>
              <a:rPr lang="en-US" dirty="0" smtClean="0"/>
              <a:t>Why Sunsets Are Red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8097" y="1134980"/>
            <a:ext cx="8229600" cy="1030704"/>
          </a:xfrm>
          <a:ln>
            <a:solidFill>
              <a:srgbClr val="FFC000"/>
            </a:solidFill>
          </a:ln>
        </p:spPr>
        <p:txBody>
          <a:bodyPr/>
          <a:lstStyle/>
          <a:p>
            <a:pPr marL="0" indent="0">
              <a:buFontTx/>
              <a:buNone/>
            </a:pPr>
            <a:r>
              <a:rPr lang="en-US" sz="2800" dirty="0" smtClean="0"/>
              <a:t>Light that is least scattered is light of low frequencies, which best travel straight through air.</a:t>
            </a:r>
          </a:p>
        </p:txBody>
      </p:sp>
      <p:pic>
        <p:nvPicPr>
          <p:cNvPr id="2345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60" y="3198395"/>
            <a:ext cx="14097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229600" cy="1752600"/>
          </a:xfrm>
        </p:spPr>
        <p:txBody>
          <a:bodyPr/>
          <a:lstStyle/>
          <a:p>
            <a:pPr algn="l"/>
            <a:r>
              <a:rPr lang="en-US" sz="3200" dirty="0" smtClean="0"/>
              <a:t>If molecules in the sky scattered orange light instead of blue light, sunsets would be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95600"/>
            <a:ext cx="8229600" cy="39624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dirty="0" smtClean="0"/>
              <a:t>A.	orange.</a:t>
            </a:r>
            <a:endParaRPr lang="en-US" dirty="0" smtClean="0">
              <a:ea typeface="Batang" pitchFamily="18" charset="-127"/>
            </a:endParaRPr>
          </a:p>
          <a:p>
            <a:pPr marL="609600" indent="-609600">
              <a:buFontTx/>
              <a:buAutoNum type="alphaUcPeriod" startAt="2"/>
            </a:pPr>
            <a:r>
              <a:rPr lang="en-US" dirty="0" smtClean="0"/>
              <a:t>yellow.</a:t>
            </a:r>
            <a:r>
              <a:rPr lang="en-US" b="1" dirty="0" smtClean="0">
                <a:ea typeface="Batang" pitchFamily="18" charset="-127"/>
              </a:rPr>
              <a:t> </a:t>
            </a:r>
          </a:p>
          <a:p>
            <a:pPr marL="609600" indent="-609600">
              <a:buFontTx/>
              <a:buAutoNum type="alphaUcPeriod" startAt="2"/>
            </a:pPr>
            <a:r>
              <a:rPr lang="en-US" dirty="0" smtClean="0"/>
              <a:t>green.</a:t>
            </a:r>
            <a:endParaRPr lang="en-US" dirty="0" smtClean="0">
              <a:ea typeface="Batang" pitchFamily="18" charset="-127"/>
            </a:endParaRPr>
          </a:p>
          <a:p>
            <a:pPr marL="609600" indent="-609600">
              <a:buFontTx/>
              <a:buAutoNum type="alphaUcPeriod" startAt="4"/>
            </a:pPr>
            <a:r>
              <a:rPr lang="en-US" dirty="0" smtClean="0"/>
              <a:t>blue.</a:t>
            </a:r>
          </a:p>
          <a:p>
            <a:pPr marL="609600" indent="-609600">
              <a:buFontTx/>
              <a:buNone/>
            </a:pPr>
            <a:endParaRPr lang="en-US" dirty="0" smtClean="0"/>
          </a:p>
        </p:txBody>
      </p:sp>
      <p:sp>
        <p:nvSpPr>
          <p:cNvPr id="239620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3B79A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cs typeface="Arial" charset="0"/>
              </a:rPr>
              <a:t>Why Sunsets Are Red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cs typeface="Arial" charset="0"/>
              </a:rPr>
              <a:t>CHECK YOUR </a:t>
            </a:r>
            <a:r>
              <a:rPr lang="en-US" sz="2400" b="1" dirty="0" smtClean="0">
                <a:solidFill>
                  <a:schemeClr val="bg1"/>
                </a:solidFill>
                <a:cs typeface="Arial" charset="0"/>
              </a:rPr>
              <a:t>NEIGHBOUR</a:t>
            </a:r>
            <a:r>
              <a:rPr lang="en-US" sz="2400" b="1" i="1" dirty="0" smtClean="0">
                <a:solidFill>
                  <a:schemeClr val="folHlink"/>
                </a:solidFill>
                <a:cs typeface="Arial" charset="0"/>
              </a:rPr>
              <a:t> </a:t>
            </a:r>
            <a:endParaRPr lang="en-US" sz="2400" b="1" i="1" dirty="0">
              <a:solidFill>
                <a:schemeClr val="folHlin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54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Clouds Are White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/>
              <a:t>Clouds are clusters of various sizes of water droplets</a:t>
            </a:r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pPr>
              <a:lnSpc>
                <a:spcPct val="80000"/>
              </a:lnSpc>
            </a:pPr>
            <a:endParaRPr lang="en-US" sz="1800" dirty="0" smtClean="0"/>
          </a:p>
        </p:txBody>
      </p:sp>
      <p:pic>
        <p:nvPicPr>
          <p:cNvPr id="243719" name="Picture 7" descr="27_20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22"/>
          <a:stretch>
            <a:fillRect/>
          </a:stretch>
        </p:blipFill>
        <p:spPr bwMode="auto">
          <a:xfrm>
            <a:off x="1844675" y="2595563"/>
            <a:ext cx="5454650" cy="391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39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Clouds Are White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97888" cy="48180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3600" dirty="0" smtClean="0"/>
              <a:t>Size of clusters determines scattered cloud color.</a:t>
            </a:r>
          </a:p>
          <a:p>
            <a:pPr lvl="1">
              <a:buFontTx/>
              <a:buChar char="•"/>
            </a:pPr>
            <a:r>
              <a:rPr lang="en-US" dirty="0" smtClean="0"/>
              <a:t>Tiny clusters produce bluish clouds.</a:t>
            </a:r>
          </a:p>
          <a:p>
            <a:pPr lvl="1">
              <a:buFontTx/>
              <a:buChar char="•"/>
            </a:pPr>
            <a:r>
              <a:rPr lang="en-US" dirty="0" smtClean="0"/>
              <a:t>Slightly large clusters produce greenish clouds.</a:t>
            </a:r>
          </a:p>
          <a:p>
            <a:pPr lvl="1">
              <a:buFontTx/>
              <a:buChar char="•"/>
            </a:pPr>
            <a:r>
              <a:rPr lang="en-US" dirty="0" smtClean="0"/>
              <a:t>Larger clusters produce reddish clouds.</a:t>
            </a:r>
          </a:p>
          <a:p>
            <a:pPr lvl="1">
              <a:buFontTx/>
              <a:buChar char="•"/>
            </a:pPr>
            <a:r>
              <a:rPr lang="en-US" dirty="0" smtClean="0"/>
              <a:t>Overall result is white clouds.</a:t>
            </a:r>
          </a:p>
          <a:p>
            <a:pPr lvl="1">
              <a:buFontTx/>
              <a:buChar char="•"/>
            </a:pPr>
            <a:r>
              <a:rPr lang="en-US" dirty="0" smtClean="0"/>
              <a:t>Slightly larger clusters produce a deep gray.</a:t>
            </a:r>
          </a:p>
          <a:p>
            <a:pPr lvl="1">
              <a:buFontTx/>
              <a:buChar char="•"/>
            </a:pPr>
            <a:r>
              <a:rPr lang="en-US" dirty="0" smtClean="0"/>
              <a:t>Still larger clusters produce raindrops.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52349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229600" cy="712470"/>
          </a:xfrm>
        </p:spPr>
        <p:txBody>
          <a:bodyPr/>
          <a:lstStyle/>
          <a:p>
            <a:pPr algn="l"/>
            <a:r>
              <a:rPr lang="en-US" sz="3200" dirty="0" smtClean="0"/>
              <a:t>What does a white sky indicate?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86890"/>
            <a:ext cx="8229600" cy="4922520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sz="2800" dirty="0" smtClean="0"/>
              <a:t>The atmosphere has mostly particles smaller than the wavelength of light</a:t>
            </a:r>
          </a:p>
          <a:p>
            <a:pPr marL="609600" indent="-609600">
              <a:buFontTx/>
              <a:buAutoNum type="alphaUcPeriod"/>
            </a:pPr>
            <a:r>
              <a:rPr lang="en-US" sz="2800" dirty="0"/>
              <a:t>The atmosphere has mostly particles </a:t>
            </a:r>
            <a:r>
              <a:rPr lang="en-US" sz="2800" dirty="0" smtClean="0"/>
              <a:t>larger than </a:t>
            </a:r>
            <a:r>
              <a:rPr lang="en-US" sz="2800" dirty="0"/>
              <a:t>the wavelength of </a:t>
            </a:r>
            <a:r>
              <a:rPr lang="en-US" sz="2800" dirty="0" smtClean="0"/>
              <a:t>light</a:t>
            </a:r>
          </a:p>
          <a:p>
            <a:pPr marL="609600" indent="-609600">
              <a:buFontTx/>
              <a:buAutoNum type="alphaUcPeriod"/>
            </a:pPr>
            <a:r>
              <a:rPr lang="en-US" sz="2800" dirty="0"/>
              <a:t>The atmosphere has </a:t>
            </a:r>
            <a:r>
              <a:rPr lang="en-US" sz="2800" dirty="0" smtClean="0"/>
              <a:t>a mixture of particle sizes</a:t>
            </a:r>
          </a:p>
          <a:p>
            <a:pPr marL="609600" indent="-609600">
              <a:buFontTx/>
              <a:buAutoNum type="alphaUcPeriod"/>
            </a:pPr>
            <a:r>
              <a:rPr lang="en-US" sz="2800" dirty="0" smtClean="0"/>
              <a:t>The atmosphere has a lot of water </a:t>
            </a:r>
            <a:r>
              <a:rPr lang="en-US" sz="2800" dirty="0" err="1" smtClean="0"/>
              <a:t>vapour</a:t>
            </a:r>
            <a:endParaRPr lang="en-US" sz="2800" dirty="0" smtClean="0"/>
          </a:p>
          <a:p>
            <a:pPr marL="609600" indent="-609600">
              <a:buFontTx/>
              <a:buAutoNum type="alphaUcPeriod"/>
            </a:pPr>
            <a:r>
              <a:rPr lang="en-US" sz="2800" dirty="0" smtClean="0"/>
              <a:t>The atmosphere is filled with pollutants.</a:t>
            </a:r>
            <a:endParaRPr lang="en-US" sz="2800" dirty="0"/>
          </a:p>
          <a:p>
            <a:pPr marL="609600" indent="-609600">
              <a:buFontTx/>
              <a:buAutoNum type="alphaUcPeriod"/>
            </a:pPr>
            <a:endParaRPr lang="en-US" sz="2800" dirty="0"/>
          </a:p>
        </p:txBody>
      </p:sp>
      <p:sp>
        <p:nvSpPr>
          <p:cNvPr id="239620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3B79A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cs typeface="Arial" charset="0"/>
              </a:rPr>
              <a:t>Why Sunsets Are Red</a:t>
            </a:r>
          </a:p>
          <a:p>
            <a:pPr algn="ctr"/>
            <a:r>
              <a:rPr lang="en-US" sz="2400" b="1">
                <a:solidFill>
                  <a:schemeClr val="bg1"/>
                </a:solidFill>
                <a:cs typeface="Arial" charset="0"/>
              </a:rPr>
              <a:t>CHECK YOUR NEIGHBOR</a:t>
            </a:r>
            <a:r>
              <a:rPr lang="en-US" sz="2400" b="1" i="1">
                <a:solidFill>
                  <a:schemeClr val="folHlink"/>
                </a:solidFill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715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9502"/>
            <a:ext cx="4470980" cy="68065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Microwaves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109" y="1487078"/>
            <a:ext cx="5730456" cy="1867423"/>
          </a:xfrm>
        </p:spPr>
        <p:txBody>
          <a:bodyPr/>
          <a:lstStyle/>
          <a:p>
            <a:r>
              <a:rPr lang="en-US" sz="2800" dirty="0" smtClean="0"/>
              <a:t>Polarized molecules can be excited via rotational modes, and so absorb heat when exposed to microwaves.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6280" y="0"/>
            <a:ext cx="3227720" cy="242079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97109" y="3614894"/>
            <a:ext cx="8660590" cy="310469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dirty="0" smtClean="0"/>
              <a:t>Microwave ovens use 2.45 GHz, which is a good rotational resonance of the water molecule.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Microwaves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 used in communication: cell phones, radio astronomy, communications with satellites.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baseline="0" dirty="0" smtClean="0"/>
              <a:t>No, your cell phone cannot pop popcorn.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747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Water Is Greenish Blue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0350" y="1293813"/>
            <a:ext cx="8550275" cy="2819400"/>
          </a:xfrm>
        </p:spPr>
        <p:txBody>
          <a:bodyPr/>
          <a:lstStyle/>
          <a:p>
            <a:pPr marL="288925" indent="-288925">
              <a:lnSpc>
                <a:spcPct val="80000"/>
              </a:lnSpc>
            </a:pPr>
            <a:r>
              <a:rPr lang="en-US" sz="2400" dirty="0" smtClean="0"/>
              <a:t>Water molecules resonate somewhat in the visible red, which causes red light to be a little more strongly absorbed in water than blue light.</a:t>
            </a:r>
          </a:p>
          <a:p>
            <a:pPr marL="288925" indent="-288925">
              <a:lnSpc>
                <a:spcPct val="80000"/>
              </a:lnSpc>
            </a:pPr>
            <a:r>
              <a:rPr lang="en-US" sz="2400" dirty="0" smtClean="0"/>
              <a:t>Red light is reduced to one-quarter of its initial brightness by 15 meters of water. There is very little red light in the sunlight that penetrates below 30 meters of water. </a:t>
            </a:r>
          </a:p>
          <a:p>
            <a:pPr marL="288925" indent="-288925">
              <a:lnSpc>
                <a:spcPct val="80000"/>
              </a:lnSpc>
            </a:pPr>
            <a:r>
              <a:rPr lang="en-US" sz="2400" dirty="0" smtClean="0"/>
              <a:t>When red is removed from white light, the complementary color of red remains: cyan—a bluish-green color.</a:t>
            </a:r>
          </a:p>
          <a:p>
            <a:pPr marL="288925" indent="-288925">
              <a:lnSpc>
                <a:spcPct val="80000"/>
              </a:lnSpc>
              <a:buFontTx/>
              <a:buNone/>
            </a:pPr>
            <a:endParaRPr lang="en-US" sz="2400" dirty="0" smtClean="0"/>
          </a:p>
        </p:txBody>
      </p:sp>
      <p:pic>
        <p:nvPicPr>
          <p:cNvPr id="247814" name="Picture 6" descr="27_21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23"/>
          <a:stretch>
            <a:fillRect/>
          </a:stretch>
        </p:blipFill>
        <p:spPr bwMode="auto">
          <a:xfrm>
            <a:off x="1930400" y="3987800"/>
            <a:ext cx="5283200" cy="256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3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08277" y="198120"/>
            <a:ext cx="8737964" cy="1037556"/>
          </a:xfrm>
        </p:spPr>
        <p:txBody>
          <a:bodyPr/>
          <a:lstStyle/>
          <a:p>
            <a:pPr eaLnBrk="1" hangingPunct="1"/>
            <a:r>
              <a:rPr lang="en-US" sz="3600" dirty="0" smtClean="0"/>
              <a:t>Before class on Wednesday </a:t>
            </a:r>
            <a:br>
              <a:rPr lang="en-US" sz="3600" dirty="0" smtClean="0"/>
            </a:br>
            <a:r>
              <a:rPr lang="en-US" sz="3600" dirty="0" smtClean="0"/>
              <a:t>– the LAST CLASS!!!!  </a:t>
            </a:r>
            <a:r>
              <a:rPr lang="en-US" sz="3600" dirty="0" smtClean="0">
                <a:sym typeface="Wingdings" pitchFamily="2" charset="2"/>
              </a:rPr>
              <a:t></a:t>
            </a:r>
            <a:endParaRPr lang="en-US" sz="3600" dirty="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66560"/>
            <a:ext cx="6236567" cy="157995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Please read Chapter 28, or at least watch the 10-minute pre-class video for class 22. </a:t>
            </a:r>
          </a:p>
        </p:txBody>
      </p:sp>
      <p:sp>
        <p:nvSpPr>
          <p:cNvPr id="2" name="AutoShape 4" descr="data:image/jpeg;base64,/9j/4AAQSkZJRgABAQAAAQABAAD/2wCEAAkGBhQSERUUEhMUEhUUFxUaGRgUGBQYGBgXFhUXGRYWFRcXGyYfFxsjGRcVIC8gIycpLiwsFR4xNTAqNScrLCoBCQoKDgwOGQ8PGiwkHyQsKSksLCwsLCwpLCwvLCwsKSksLCwsLCwpLCksKSwsLCwsLCwsLCwsKiwsKSwpKSksLP/AABEIAJ8BPQMBIgACEQEDEQH/xAAcAAEAAgIDAQAAAAAAAAAAAAAABAYFBwECAwj/xABEEAABAwEFBQUFBQUFCQAAAAABAAIDEQQFITFBBhJRYXEHEyKBkTJCUqGxFCNiksEzcrLR4RUkgqLSNENjc4OzwvDx/8QAGAEBAAMBAAAAAAAAAAAAAAAAAAECAwT/xAArEQACAgEDAgQGAwEAAAAAAAAAAQIREgMhMRNBIjJRcQSBseHw8WGh0UL/2gAMAwEAAhEDEQA/AN4oiIAiIgCIiAIsHe+1sMJ7ttZ5j7MUXicTzpg0czksFfFrtHcults32SL3Yoad686Bz8acwK8+CrkWUS4Wq8Y4/be1vIkVPQZlSAVrrYnZF0kgtczSxmcUbiXEjR76+oWxkVvkSSXAREVioREQBERAEREAREQBERAEREAREQBERAEREAREQBERAEREAREQBERAEREARF4W22siYXyODWtGJKA7Wm0tjaXvcGtAqSTQBU9t72q8HbtlrZ7PUgzEeIgH/d1zJ4jKq6WWwy3nL3k4LLK1xLGE07wA4VbmBhnr9LsxgaAAAABQAYAAaDgqLxGjqPuYGz3bZbthfLlQeJ7zvPdy3j9FrC2bZMmtX2m1tL2M/ZQVoORfX1pRevaltn38ncxOrFGdMnv+LmBoteGpxJU1Yuvc2s3twx/2YU5PP+lWW4u1OyWghryYHH46bv59PMBaNsNm33AcVlr+uXuWNOVVJWj6NBrkuHvABJIAGJJwAA1JWkNiO1F1kidFM187BTuwCAWnVtT7v081F2m29tNu8P7GL4GE4/vuzd8hyUkJGwL+7WYIXFsLe+I96tG+VAS75KvHtqlqPuI6f4/TNVW6LoYcZCAOZWQvax2Xu91mfEaFUyNMS63b2x2d9BLG+M8WkOHzofqrndd9w2lu9DI2Qa0OI6tOI8188WKCMu3JDQ6HQrIssdosb2zQPIpkW/TpyU5FcT6ERasd2zEQNHcA2g1Dq1EdB7w1qeGnFet09sfiDbVDuA+9HXDq05+qmytM2ci8bHbGSsbJG4PY4VBGRC9lJARQb2vmKzRmSZ4Y3TiTwaMyVqfajtcllJZZqws4++fMez5eqiyUrNr3jfsEH7aVjDwJ8Xk0Y/JV21dqdjbl3j+gAH+Y1+S0bNbJHklziSc/6rq2zkqLLUboHbBZtY5PIs/mp9k7UbE/Nz4/3m/6SVor7Gea6mAhLGJ9MWC+YZx91KyTk1wr5jMKavl6C1yRmocRTVXnZTtalicGWmsseAqfbbzqc+h9VNkNG6EUO673itMYkheHtPDMcnDQqYpKhERAEREAREQBERAEREAREQHV7wAScAFTRC68rQST/dIiBT43gk0FNMq9ApG1NsknkZZLO6jnEl590MGe9TH+vRWK67ubBE2NmTR6nUnqVn5nXY1XgV92SGMAAAFAMABkANAqJ2m7X9wz7PEfG4VeR7rDk3q7Xl1V1t9sbFE+R3ssaXHoBVfOd7Xk+0SSSvxdK8/U0A6ZK7KRXcxUj95xJ14rlsakNsprTVSrLZKlVcqLqNma2MuffkBIwC47Q7c0ybjfdWZs9qbZLOXH2iMFru8LWZHlxzJUR3JlsSdmrubPaoYXkhskjGEtpUBxpUVBFVadu+zySw/eQudJAdT7UZ4PoKUOjsOB0riOz+zF1vs1NJWH8pr+i+ipIg5pa4AgggggEEHMEHMK5m9j5W793Er2Zayto7YdkFayWLhUxOP/AGyf4T66LVlosT43Fj2ua5poWuBBB5g4hKJTOksysdx7Qu3DG41FMKquR2Zz3BrGlznGga3Ek8ANV0ieWnBQ1aJTpmQt1qo8GmVfqs1GIp48MHKvWlm8KrzsVsLCqtWi10zYfZztUbHP9mmd9zKaAk4MfkDyByPkdFte/L3ZZYJJ5PZjFaak5NaOZJA8184Wi0F2K2WLxdedyvYCXTWfcLhq9rMQeZLd7qWc1KboiUVZrvaPaea2TGSV3RoyaNGtHBY+EDVRpRQo2RWoizNWd8QOKz9jttkAxCpbASaDE8llbNc9MZXbn4RQu89G+azlS5NIpy4Re7I+xFtcKlY68ros5BcxwAFSa6Diq+L9ZDhZ2AO+N3iI6E/0C52imLZt0VALY3Hn4QPqCVRXdEtJK0zylutz/FulrfdGtOJ5lY60WEjRW6476du+NlWjUig9Sva191Mahvph8z/JOpTJWk2ir3DtHPY5A+J5HEaEcCNQt5bIbaR25mHgkA8Tf1bxH0+a1QbHHNvQthbGd07rhi4vBBFTwNCPNYC675ks0zZInFpYa9dMRwpotIyyMpwo+mUVe2R2xit0YLTuyAeJn6t4j6KwrQyCIiAIiIAiIgCIiAKFfF4Nhhe9xyBpxrTCimqp3/G+02uOztp3TQHSGpqKOx6+6OoVZulsXhFN78HvsTdDo4u+lO9LMAanMM91tdTShP8ARWVcNbQUGAC5UpUqIlJydsp/arbu7u54BoZHMb5V3j/CtLQxnDdxc0ZDU604rbnbIP7kz/mj+By1FFNUk0AqchoqsvFbHtDZ31LngtrgAcDniacFl7vs4YN9yx1nmFauyUe8r1LhujJUdtmipI4vy9zK6lfCMljrFYnSvaxoqXGn9Ty1XDIi4q67G7NueQBg+WoBPusHtu+R/KQplLFbCMMnb4M3sPcbnbz7PFGDDgJH7wL3EY00Gp5bwWbm22tFmd3dpioeLhUEcQ5tKjmKq53XdrLPE2KMUa0eZOpPMlLzuqK0M3JWB40rmDxacweYUdN1s9yOrG6a2/sw117dQSgb57smmJNWV/f93/EAtYdp1yP/ALQfJUls4a6NwOBDWNaRXlT5hZvaTYWazEyQlzo8fE0Vc0f8RozH4h5gKsy3gdwMlwbWrXM8TK/Fue7zLaKuclszVaUJbxexXbrs9X7uIfXAjAhwxBB0KzN47KSSWYWyJu82rmzNGccjT4nU+Bwo78O9wourrGC8SsIrgSWnCvHi3TMLaewszWSSMqKTtbK0Vw3gN2QcK+z6HgrR1E3RnPScUaNjfTArxlYtzbe9mULo5LRZmmORjS8xtHhfTE7o911K5YHhqtPhw5+i04Mk7PKCTRW7s+v77FbGueaRSeB/AB2Tj0ND0qoOz+zbJZQy0F8IkH3crd0ta7QSA4EHKoIoaKC2wSkUdRjQSCXGgwwz1VW1yaRi3s0W7tQ2G7h/2mAVgkOIblG4/wDg7TgcOCpNmudxG8892zideg1WcbebhGIWPkma3JrnP7pvRhNFFtMUhAcQXk13T7uGe7xpywVHN9jRaSW8tzyNpZEPuxuj4j7bunwhYya2ufhpwH68VON0OJ3pnhnX2vIBS7P3bf2Me8fjf+gUZJfyyzhKWz2X52INkup7hvHwN4uwWfvag3H7oJLSN52IbuvOFNTisParaAfE7vHcPdCmbSu+7jPCSQeoYR+qq7lJWWWMIvEg2i93E4En8Tv0GQXSz3i+uaxwcvTeoKDM59Ftglwcz1HLkz1htpfKCHU3deLqZ9OHqp9+XCJPvY6ePEt4ONd4fmBVVilLcQaK6XJeBdCQMXbpc3mW+23zAB8lnPwtM001kmir2C3zWWUPjJY5p0wW79iduGW1ga6jJgKlujgKVc31FQtMXha2vJNKfqVxYrJNGRLEaOFCC04jhRaqRi4+h9JgoqBsj2nMkAith7qQYb5wY7rT2T8uivscgcAWkEHIg1BHIhWszao7IiKSAiIgCIiAjXjbRFG57jQCmPCpABPKpWB2NHeGa0E133boxrgMfpueYK99tZiLOQNQRhrWjflv18gshcFk7uzxt/DX8xLv1WXM/Y38un7mQREWpgVvtAuR1qsT2MBc9pD2gUqS2tQOZBK0G9u44tNagmoxrzqvo7aRzhY7QW13hDLSmddw5LR+zOzkltkEMNGBuMjzXU69MgNSqM0i9ivuLjkvaC7HOW2YOxyFjTS0Sb5GB3WbteJaak+oVj2ZuCCONrhAxkjd5rji4hzSWu3XPxoSKjkVDT4LqUeTXGz2wMj2948d1GBUufgSB8DdepoFdNgLAKySUwb4GV4Zk/wn/EVk9tbZuWct1eQB6in+YtPkpuzdjEdmibSlWgnq7H6UHks1FZ16GspvpX6mTREXQcYVavvYKz2glzQYJDm6OlHH8bD4XdcDzVlRQ0nySpNbo1Va+ymdrqxuifwIc+J35aOHzVi2c2UtEBjLnRijqvoXF1AKUHhAqa5q5oqdKN2a9adUFRdoOzGN73S2YNY59S6N3sEnVpGLDyy6K9IrtWqZlGTi7RqW0bP2kUh+ySabrm7haK0wc44ADrzXVvZXaXmrxH/1JXH5NYtuIs1pRRs9eTNTQdm1qEgEjI3s/C8NYOBIpV3SiW/s8tRdRgw/C+NgpywC2yidKN2OvI0de2wlps0feGAOGNSH94W/iIAy5+tFU7ZLIc6gcBkvp1Vi/Oz6y2irg3uXnWMAA9W5elCpwrdDq3sz567rFWbaGKsLvwysP5o3fyCtl4dkMramN0cg6lh9CCPmsBednLmTtAxpA4fT9VlOXiV/nBvpxThKvzkpgbRdQppux/Bctut3BbZI58GQ6qwbO2ohrqe1GQ8cxk4fReMezExpSGV1ct1jzX0CsFybGWthMjoHMjDTv79Ad2mJocTTPLRZ6m8TXS8M1ZXdobHuTEt9h43mfuuxw6Go8lGsxk93e8lerkuWO0yMgnqO7eW1bStHeyMRlvCnmFs26NlbNZv2UTQ74j4nfmOXkmm8oldZYSNb7Kdms0xElqrGyoO6ah7hw/AOuP1W24YQxoa0BrWgAAZADAALui2So527CIikgIiIAiIgMfet2d9u5YGhr8JIJpzq0KcxgAAGAAAHQLsihRSdlnJtJBERSVOsjAQQcQQQehVU2I2YfYZLSwisb3Rujfh4gA4EGmRGHrgraiE2F5xQNbXdAG8S401JzK9Fw91ASchihBRNsrT3lqjiGNDpyH+p3+VXtraCg0WubqrNeW9o1zR5gmR3zqtjrn0d7kdnxSxUYeiCIi6DjCIiAIiIAiIgCIiAIiIAiIgBWp9nX7t4CuHhi+T2tP1K2wtYTWTu7wxwr3g9JCR8qLl+IdUzt+E3yRsd93xnExsJ5taf0XMNhjZ7LGN/da0fQL3RdRxBdZIw4FpFQQQRyOa7IgNR3rZTZbY04gV3Sf4XelCtqXfaxLG1494fMYEeRBWD2zuNs0RfQlzaZZ0rn5VJ6VXvsfOTCWnEsND13QSCNDWp81zaawnidmrJammpdzOoiLpOMIiIAiIgCIiAIiIAiIgCIiAKDfTyIH7vAV/dJG9Tid2qmucACTgAsXDZxaCXyYsBIa3Q0zJ4iuFNaHMUWc3/AMrlmmmt8nwit7CRt7xxJBe/vH4YjFwGfGhOHNXlRfsze8ZQAd20gUwADqAADyKlKNKOKotrTzlYREWpiEREAREQBERAEREAREQBERAFU73ukiUz7oc1r9440LRRu91qPRWxdTGMQRUHPnhRZ6mmpqma6Wo9N2hFIHAEZEAjoV2UC73FhMTvdxaeLdPMZeRU9WjK0UkqYREVip1eyoIORwWLtMZheJhiHBrZBxpg1/XT0WWXV7AQQRUEUPQqso2WjKjlrgRUYgrlYixSmGUwurQ1cxxNQRqOo18jqsuojLJEyjiwiIrlAiIgCIiAIiIAiIgCIvC3Wru2OdSpAwGrne60dSobpWyUrdIi3o8u3Ym5vOPIDGv6+QGqnRRBrQ0CgAAHQKHdtjcKvk/aO890cOuVegGinqkE95PuXm15V2CIi0MwiIgCIiAIiIAiIgCIiAIiIAiIgCIiAiXhZi4bzMHsru8+LTyNB6BelitQkYDrqOBXusTboJInGWJu+M3MyP4nN41GY4gFZSuLyXz/ANNI1JYv5GWRdY5A4AjEFdlqZhERARrfYhI2mTgatdwdx5jMEaglR7tvHePdvG7I3Atrw4cRTEHgsiotssIfRwo2Rvsu1HKvwnULOUXeS/ZpGSrF/olIo1jtm+KHB4wcOB/9+qkq8ZKStFGmnTCIikgIiIAiIgCIodpvRjNd45BrcSTwCq5KPJaMXLZEiecMaXONA0Ek8goNjcZnd4fYb7A4nV3McDrnwXWCB89HTt3Gih7s0NT+Kmg+fLJZMBUpzdvgu6gqXJyiItTIIiIAiIgCIiAIiIAiIgCIiAIiIAiIgCIiAIiIDHySmF+IJjccxkwnjwFdefRZAFcOaCKHEFQGvfC6jqGLR2O806B3Ln088vJ7fT7Gnn9/r9zIIuAarlamYREQEO2WDeIe0lj25EZGmjhqM/Vd7LbQ7A+FwwLTmCpKi2u7mSEOIo9vsvGDh56/1KzcWncTRSTVSJSLGyXkYf2wNMBvNBIPM0y8/mpjLWwiocKc8PqpU0yHBo9kXWOUOFQQei7K5QKFaxLvfdkc97AUNfZNCa6qaihqyU6MZ/ZkjxSWU0+Fnh9Xa+QCk2O7WRDwDlUkk04VONOSlIqqEVuWepJqgiIrlAiIgCIiAIiIAiIgCIiAIiIAiIgCIiAIiIAiIgCIiALhzQRQioOhXKIDHNsLojWIlzTmxxrThuk6cqr2sltLyQWObQ0x6VyOIHUKWuN3Guv8v/pVFCnsXcr5OURFcoEREAUaW7o3VqwY50wr1pmpKKGk+SU2uDzhiDRQZDLkOC9ERS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" name="AutoShape 6" descr="data:image/jpeg;base64,/9j/4AAQSkZJRgABAQAAAQABAAD/2wCEAAkGBhQSERUUEhMUEhUUFxUaGRgUGBQYGBgXFhUXGRYWFRcXGyYfFxsjGRcVIC8gIycpLiwsFR4xNTAqNScrLCoBCQoKDgwOGQ8PGiwkHyQsKSksLCwsLCwpLCwvLCwsKSksLCwsLCwpLCksKSwsLCwsLCwsLCwsKiwsKSwpKSksLP/AABEIAJ8BPQMBIgACEQEDEQH/xAAcAAEAAgIDAQAAAAAAAAAAAAAABAYFBwECAwj/xABEEAABAwEFBQUFBQUFCQAAAAABAAIDEQQFITFBBhJRYXEHEyKBkTJCUqGxFCNiksEzcrLR4RUkgqLSNENjc4OzwvDx/8QAGAEBAAMBAAAAAAAAAAAAAAAAAAECAwT/xAArEQACAgEDAgQGAwEAAAAAAAAAAQIREgMhMRNBIjJRcQSBseHw8WGh0UL/2gAMAwEAAhEDEQA/AN4oiIAiIgCIiAIsHe+1sMJ7ttZ5j7MUXicTzpg0czksFfFrtHcults32SL3Yoad686Bz8acwK8+CrkWUS4Wq8Y4/be1vIkVPQZlSAVrrYnZF0kgtczSxmcUbiXEjR76+oWxkVvkSSXAREVioREQBERAEREAREQBERAEREAREQBERAEREAREQBERAEREAREQBERAEREARF4W22siYXyODWtGJKA7Wm0tjaXvcGtAqSTQBU9t72q8HbtlrZ7PUgzEeIgH/d1zJ4jKq6WWwy3nL3k4LLK1xLGE07wA4VbmBhnr9LsxgaAAAABQAYAAaDgqLxGjqPuYGz3bZbthfLlQeJ7zvPdy3j9FrC2bZMmtX2m1tL2M/ZQVoORfX1pRevaltn38ncxOrFGdMnv+LmBoteGpxJU1Yuvc2s3twx/2YU5PP+lWW4u1OyWghryYHH46bv59PMBaNsNm33AcVlr+uXuWNOVVJWj6NBrkuHvABJIAGJJwAA1JWkNiO1F1kidFM187BTuwCAWnVtT7v081F2m29tNu8P7GL4GE4/vuzd8hyUkJGwL+7WYIXFsLe+I96tG+VAS75KvHtqlqPuI6f4/TNVW6LoYcZCAOZWQvax2Xu91mfEaFUyNMS63b2x2d9BLG+M8WkOHzofqrndd9w2lu9DI2Qa0OI6tOI8188WKCMu3JDQ6HQrIssdosb2zQPIpkW/TpyU5FcT6ERasd2zEQNHcA2g1Dq1EdB7w1qeGnFet09sfiDbVDuA+9HXDq05+qmytM2ci8bHbGSsbJG4PY4VBGRC9lJARQb2vmKzRmSZ4Y3TiTwaMyVqfajtcllJZZqws4++fMez5eqiyUrNr3jfsEH7aVjDwJ8Xk0Y/JV21dqdjbl3j+gAH+Y1+S0bNbJHklziSc/6rq2zkqLLUboHbBZtY5PIs/mp9k7UbE/Nz4/3m/6SVor7Gea6mAhLGJ9MWC+YZx91KyTk1wr5jMKavl6C1yRmocRTVXnZTtalicGWmsseAqfbbzqc+h9VNkNG6EUO673itMYkheHtPDMcnDQqYpKhERAEREAREQBERAEREAREQHV7wAScAFTRC68rQST/dIiBT43gk0FNMq9ApG1NsknkZZLO6jnEl590MGe9TH+vRWK67ubBE2NmTR6nUnqVn5nXY1XgV92SGMAAAFAMABkANAqJ2m7X9wz7PEfG4VeR7rDk3q7Xl1V1t9sbFE+R3ssaXHoBVfOd7Xk+0SSSvxdK8/U0A6ZK7KRXcxUj95xJ14rlsakNsprTVSrLZKlVcqLqNma2MuffkBIwC47Q7c0ybjfdWZs9qbZLOXH2iMFru8LWZHlxzJUR3JlsSdmrubPaoYXkhskjGEtpUBxpUVBFVadu+zySw/eQudJAdT7UZ4PoKUOjsOB0riOz+zF1vs1NJWH8pr+i+ipIg5pa4AgggggEEHMEHMK5m9j5W793Er2Zayto7YdkFayWLhUxOP/AGyf4T66LVlosT43Fj2ua5poWuBBB5g4hKJTOksysdx7Qu3DG41FMKquR2Zz3BrGlznGga3Ek8ANV0ieWnBQ1aJTpmQt1qo8GmVfqs1GIp48MHKvWlm8KrzsVsLCqtWi10zYfZztUbHP9mmd9zKaAk4MfkDyByPkdFte/L3ZZYJJ5PZjFaak5NaOZJA8184Wi0F2K2WLxdedyvYCXTWfcLhq9rMQeZLd7qWc1KboiUVZrvaPaea2TGSV3RoyaNGtHBY+EDVRpRQo2RWoizNWd8QOKz9jttkAxCpbASaDE8llbNc9MZXbn4RQu89G+azlS5NIpy4Re7I+xFtcKlY68ros5BcxwAFSa6Diq+L9ZDhZ2AO+N3iI6E/0C52imLZt0VALY3Hn4QPqCVRXdEtJK0zylutz/FulrfdGtOJ5lY60WEjRW6476du+NlWjUig9Sva191Mahvph8z/JOpTJWk2ir3DtHPY5A+J5HEaEcCNQt5bIbaR25mHgkA8Tf1bxH0+a1QbHHNvQthbGd07rhi4vBBFTwNCPNYC675ks0zZInFpYa9dMRwpotIyyMpwo+mUVe2R2xit0YLTuyAeJn6t4j6KwrQyCIiAIiIAiIgCIiAKFfF4Nhhe9xyBpxrTCimqp3/G+02uOztp3TQHSGpqKOx6+6OoVZulsXhFN78HvsTdDo4u+lO9LMAanMM91tdTShP8ARWVcNbQUGAC5UpUqIlJydsp/arbu7u54BoZHMb5V3j/CtLQxnDdxc0ZDU604rbnbIP7kz/mj+By1FFNUk0AqchoqsvFbHtDZ31LngtrgAcDniacFl7vs4YN9yx1nmFauyUe8r1LhujJUdtmipI4vy9zK6lfCMljrFYnSvaxoqXGn9Ty1XDIi4q67G7NueQBg+WoBPusHtu+R/KQplLFbCMMnb4M3sPcbnbz7PFGDDgJH7wL3EY00Gp5bwWbm22tFmd3dpioeLhUEcQ5tKjmKq53XdrLPE2KMUa0eZOpPMlLzuqK0M3JWB40rmDxacweYUdN1s9yOrG6a2/sw117dQSgb57smmJNWV/f93/EAtYdp1yP/ALQfJUls4a6NwOBDWNaRXlT5hZvaTYWazEyQlzo8fE0Vc0f8RozH4h5gKsy3gdwMlwbWrXM8TK/Fue7zLaKuclszVaUJbxexXbrs9X7uIfXAjAhwxBB0KzN47KSSWYWyJu82rmzNGccjT4nU+Bwo78O9wourrGC8SsIrgSWnCvHi3TMLaewszWSSMqKTtbK0Vw3gN2QcK+z6HgrR1E3RnPScUaNjfTArxlYtzbe9mULo5LRZmmORjS8xtHhfTE7o911K5YHhqtPhw5+i04Mk7PKCTRW7s+v77FbGueaRSeB/AB2Tj0ND0qoOz+zbJZQy0F8IkH3crd0ta7QSA4EHKoIoaKC2wSkUdRjQSCXGgwwz1VW1yaRi3s0W7tQ2G7h/2mAVgkOIblG4/wDg7TgcOCpNmudxG8892zideg1WcbebhGIWPkma3JrnP7pvRhNFFtMUhAcQXk13T7uGe7xpywVHN9jRaSW8tzyNpZEPuxuj4j7bunwhYya2ufhpwH68VON0OJ3pnhnX2vIBS7P3bf2Me8fjf+gUZJfyyzhKWz2X52INkup7hvHwN4uwWfvag3H7oJLSN52IbuvOFNTisParaAfE7vHcPdCmbSu+7jPCSQeoYR+qq7lJWWWMIvEg2i93E4En8Tv0GQXSz3i+uaxwcvTeoKDM59Ftglwcz1HLkz1htpfKCHU3deLqZ9OHqp9+XCJPvY6ePEt4ONd4fmBVVilLcQaK6XJeBdCQMXbpc3mW+23zAB8lnPwtM001kmir2C3zWWUPjJY5p0wW79iduGW1ga6jJgKlujgKVc31FQtMXha2vJNKfqVxYrJNGRLEaOFCC04jhRaqRi4+h9JgoqBsj2nMkAith7qQYb5wY7rT2T8uivscgcAWkEHIg1BHIhWszao7IiKSAiIgCIiAjXjbRFG57jQCmPCpABPKpWB2NHeGa0E133boxrgMfpueYK99tZiLOQNQRhrWjflv18gshcFk7uzxt/DX8xLv1WXM/Y38un7mQREWpgVvtAuR1qsT2MBc9pD2gUqS2tQOZBK0G9u44tNagmoxrzqvo7aRzhY7QW13hDLSmddw5LR+zOzkltkEMNGBuMjzXU69MgNSqM0i9ivuLjkvaC7HOW2YOxyFjTS0Sb5GB3WbteJaak+oVj2ZuCCONrhAxkjd5rji4hzSWu3XPxoSKjkVDT4LqUeTXGz2wMj2948d1GBUufgSB8DdepoFdNgLAKySUwb4GV4Zk/wn/EVk9tbZuWct1eQB6in+YtPkpuzdjEdmibSlWgnq7H6UHks1FZ16GspvpX6mTREXQcYVavvYKz2glzQYJDm6OlHH8bD4XdcDzVlRQ0nySpNbo1Va+ymdrqxuifwIc+J35aOHzVi2c2UtEBjLnRijqvoXF1AKUHhAqa5q5oqdKN2a9adUFRdoOzGN73S2YNY59S6N3sEnVpGLDyy6K9IrtWqZlGTi7RqW0bP2kUh+ySabrm7haK0wc44ADrzXVvZXaXmrxH/1JXH5NYtuIs1pRRs9eTNTQdm1qEgEjI3s/C8NYOBIpV3SiW/s8tRdRgw/C+NgpywC2yidKN2OvI0de2wlps0feGAOGNSH94W/iIAy5+tFU7ZLIc6gcBkvp1Vi/Oz6y2irg3uXnWMAA9W5elCpwrdDq3sz567rFWbaGKsLvwysP5o3fyCtl4dkMramN0cg6lh9CCPmsBednLmTtAxpA4fT9VlOXiV/nBvpxThKvzkpgbRdQppux/Bctut3BbZI58GQ6qwbO2ohrqe1GQ8cxk4fReMezExpSGV1ct1jzX0CsFybGWthMjoHMjDTv79Ad2mJocTTPLRZ6m8TXS8M1ZXdobHuTEt9h43mfuuxw6Go8lGsxk93e8lerkuWO0yMgnqO7eW1bStHeyMRlvCnmFs26NlbNZv2UTQ74j4nfmOXkmm8oldZYSNb7Kdms0xElqrGyoO6ah7hw/AOuP1W24YQxoa0BrWgAAZADAALui2So527CIikgIiIAiIgMfet2d9u5YGhr8JIJpzq0KcxgAAGAAAHQLsihRSdlnJtJBERSVOsjAQQcQQQehVU2I2YfYZLSwisb3Rujfh4gA4EGmRGHrgraiE2F5xQNbXdAG8S401JzK9Fw91ASchihBRNsrT3lqjiGNDpyH+p3+VXtraCg0WubqrNeW9o1zR5gmR3zqtjrn0d7kdnxSxUYeiCIi6DjCIiAIiIAiIgCIiAIiIAiIgBWp9nX7t4CuHhi+T2tP1K2wtYTWTu7wxwr3g9JCR8qLl+IdUzt+E3yRsd93xnExsJ5taf0XMNhjZ7LGN/da0fQL3RdRxBdZIw4FpFQQQRyOa7IgNR3rZTZbY04gV3Sf4XelCtqXfaxLG1494fMYEeRBWD2zuNs0RfQlzaZZ0rn5VJ6VXvsfOTCWnEsND13QSCNDWp81zaawnidmrJammpdzOoiLpOMIiIAiIgCIiAIiIAiIgCIiAKDfTyIH7vAV/dJG9Tid2qmucACTgAsXDZxaCXyYsBIa3Q0zJ4iuFNaHMUWc3/AMrlmmmt8nwit7CRt7xxJBe/vH4YjFwGfGhOHNXlRfsze8ZQAd20gUwADqAADyKlKNKOKotrTzlYREWpiEREAREQBERAEREAREQBERAFU73ukiUz7oc1r9440LRRu91qPRWxdTGMQRUHPnhRZ6mmpqma6Wo9N2hFIHAEZEAjoV2UC73FhMTvdxaeLdPMZeRU9WjK0UkqYREVip1eyoIORwWLtMZheJhiHBrZBxpg1/XT0WWXV7AQQRUEUPQqso2WjKjlrgRUYgrlYixSmGUwurQ1cxxNQRqOo18jqsuojLJEyjiwiIrlAiIgCIiAIiIAiIgCIvC3Wru2OdSpAwGrne60dSobpWyUrdIi3o8u3Ym5vOPIDGv6+QGqnRRBrQ0CgAAHQKHdtjcKvk/aO890cOuVegGinqkE95PuXm15V2CIi0MwiIgCIiAIiIAiIgCIiAIiIAiIgCIiAiXhZi4bzMHsru8+LTyNB6BelitQkYDrqOBXusTboJInGWJu+M3MyP4nN41GY4gFZSuLyXz/ANNI1JYv5GWRdY5A4AjEFdlqZhERARrfYhI2mTgatdwdx5jMEaglR7tvHePdvG7I3Atrw4cRTEHgsiotssIfRwo2Rvsu1HKvwnULOUXeS/ZpGSrF/olIo1jtm+KHB4wcOB/9+qkq8ZKStFGmnTCIikgIiIAiIgCIodpvRjNd45BrcSTwCq5KPJaMXLZEiecMaXONA0Ek8goNjcZnd4fYb7A4nV3McDrnwXWCB89HTt3Gih7s0NT+Kmg+fLJZMBUpzdvgu6gqXJyiItTIIiIAiIgCIiAIiIAiIgCIiAIiIAiIgCIiAIiIDHySmF+IJjccxkwnjwFdefRZAFcOaCKHEFQGvfC6jqGLR2O806B3Ln088vJ7fT7Gnn9/r9zIIuAarlamYREQEO2WDeIe0lj25EZGmjhqM/Vd7LbQ7A+FwwLTmCpKi2u7mSEOIo9vsvGDh56/1KzcWncTRSTVSJSLGyXkYf2wNMBvNBIPM0y8/mpjLWwiocKc8PqpU0yHBo9kXWOUOFQQei7K5QKFaxLvfdkc97AUNfZNCa6qaihqyU6MZ/ZkjxSWU0+Fnh9Xa+QCk2O7WRDwDlUkk04VONOSlIqqEVuWepJqgiIrlAiIgCIiAIiIAiIgCIiAIiIAiIgCIiAIiIAiIgCIiALhzQRQioOhXKIDHNsLojWIlzTmxxrThuk6cqr2sltLyQWObQ0x6VyOIHUKWuN3Guv8v/pVFCnsXcr5OURFcoEREAUaW7o3VqwY50wr1pmpKKGk+SU2uDzhiDRQZDLkOC9ERSQ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" name="AutoShape 8" descr="data:image/jpeg;base64,/9j/4AAQSkZJRgABAQAAAQABAAD/2wCEAAkGBhIREBMQERQQFRMWFRMUFRcUFBAQFhUSFhQWFhgVFxkXGyYfGBojGhUVHzAgIycpLC0sFR4xNzAsNSYrLCkBCQoKDgwOGg8PGiklHyQtLCktNSwsKSwpKiwsLCwsLCwsLCwsLCkpKiwsLCwpKSwsLCwsLCwpLCwsKSwsLCksKv/AABEIAMgA/AMBIgACEQEDEQH/xAAcAAEAAgMBAQEAAAAAAAAAAAAABgcCAwUEAQj/xAA/EAABBAECAwYEAgcHBAMAAAABAAIDEQQSIQUGMRMiQVFhcQcygZEUUiMzQnKCobFiksHR4fDxFSSzwmN0o//EABkBAQEBAQEBAAAAAAAAAAAAAAACAwEEBf/EACgRAQEAAgEDBAEDBQAAAAAAAAABAhEhAxIxIjJBgXETUWEEkbHR8f/aAAwDAQACEQMRAD8AvFERAREQEREBERARF8JQfUXMn5nxGGnZEAPl2jCf5FejD4vBMailiefJj2OI+gNrm4723zp60RF1wREQEREBERAREQEREBERAREQEREBERAREQEREBERAREQczmLjrMPHfkPBOnZrR1c89G+nv5AqiOY+dMnMee2edF7RssMA8qHX3NlWh8WInnGiI+QSHV7lh0k/Zw+qpyTG3tYZ5c6ezpYejunl7+GR3W211sDv0UsbyuXAOFtcKLS0lpB2PzDdv8AyoPj5zonhwJoeFkfb+tKW8J50jAAc4AVp8arfr91U1UZXKJLytzvLBM3DznF7XENjmd8zXnoyXzB8H/e+oshfnjj/Mgnka2MaiSN2i6ry9OiuvlLjjcnHidqaZAwCQBwLmuFDvDqFUvOmeWPHc7iIuTzHzNDgxskm1U94YA0AmyCSaJGwAJKq3TOS26jrIsIZQ5oc3cEAg+YO4P2Wa64IiICIiAiIgIiICIiAiIgIiICIiAiIgIiICIubx7mCHDiMs7gBvQ6ucQLpo8T/TxoJ4JNtnG+EtyoJIH7B4q/Frhu1w9iAVQ/F+ByY0jopAdTTR/zHm09QVM5eaeLZB/FwRSx4p2ja1kUl/23626nNP5m7DwPidEnNEWYBFxFoglHdZkRAuZ+7I02QPqR7LzdWy/n/L6H9PLj55n8eYrqeHZc3Jj2pWFxbkTKZ3ms7aMi2yQHtWuB8aG/++q48XJOXIdLcecn1jewf3ngAfdRMrOLK1y6WOXMyiM8NaacB7nrZA8Pa1JOW+YGY8kLor7YPYXO3A0WQ9h8wQQP92pfwX4UzxwO1mPtHG+zvwrf9J0DunSxvV+Ij0nwzyn5GlsMzBqouIa0D11XX1Fq+d70z9FmplOFn8X+JeHjuDCZZTtq7FgkDL3GokjffoLKhHOnEDxCd80RvEx2QAOojXJLI1p67g70Qd/0Xqo9mYkuFka2t16HEU8EA1t3vW7P1Uq5eZ23BuIF2jtTKZywbECNsUjdvI9m7f3Xe7vljO9OdLKWfwsDk2fXgY99RGGH+Aln/qu0ohyNxNrMeGB3VwyXt9mPYSP/ANCfopbrF1Yurrxrz/mPutsLvGPN1ZrO/lkiIqZiIiAiIgIiICIiAiIgIiICIiAiIgIi4XNXNLMNgbRfPJ3YYmguL3nYWBuG2Rv9t1y3TslvEa+bucYcGPenyuBLIwa6ftuP7LB5/QWo3y3ytNnyt4hxK3DZ0MJBAI6tLmn5WeIZ49XX4/OVuQ55ZjmcUp0hOrsyWu1PB2LtJLQxoA0sG3n5GxlElyu8mtswmsfuvgC4PMPJ0GWLoRy+EjQDfo9vR499/Ihd9FdkvFZ45XG7inXZWbweUNoNjJ6HU7Gl9WE7sefLY/vBWHwDnCDK0j9XI4WGPI389Dujx7b7bgLs5eJHKx0crWPY4U5rgHNI9QeqozmLi2Pi5UkOM1kmKCDofKXtMgrUYXAamaSRuSbLTRrZZauHjw37ser7pq/uvhNKqrl74q6aZKXPZQHfIErPTV8sg9XaT5klWBgc1YkzS9k0Y0gucHns3NAFklr6IHr0WkylZZdPLFEPidw9ks2LjxtAnnfRe0uB0NLW94A04d4mzuAw7hQbMgm4Vkvj0tMr2Pbq1l7HREFuwaQfHdrvEArr88c+RvyHTYj9Zji7ON4Dmhr33qlBcALAJA9aIUEg4y8SfiAbdsbNE6vze9+awvNtj04cSY11sHm/KgdC4OY4Q6tAcwAaXANc1xbRINAdeoU0Hxajlkx5jDJE6NxD6Ila6J7aeBVOuwwjbq0KsYZrPSzZJFk6rG4/1Uk4HwCeRpkhoFgJJc/RQ2ojcb+i5uziL7JlzV5cH47BlR9pBIx7R1qwW+jmmi0+4WGNzBFLIWQkyBt65G/qmULov6Od6Nv1pfniR74XHS498UaLgHNO5Y7fvC/A9aU2zviBEOHR4zG9jq1MlA6GPYkDxL33uf3vMLT9RhejpJeK/FqKOYRwRGVgPek16A4DYmMUdQ/tGgfbdTrFyWyRskYba9rXtPm1wBB+xVKcL47gHAmgaXjJlZRdIzQHfpIyyON29NABNGrNlW3yof8AsMT/AOvB/wCJqrC2+UdTHGTh1URFoxEREBERAREQEREBERARF5OKcSZjwvnkNMYLPqfAD1JofVPBJt4eZ+Y24cQdRfK86IoxuXyeA9ul+4AskBeLlvlcskOblntMuQAkmtMQqgyMdBQ2v1O+5J0cq8Ndkv8A+p5TR2r/ANQzeooqoVfibJvyN7WVLVE9XNa5Xt9M+xYySABZLy57e6rZPPPxlreqwj5gjPUhRDjk5aSovk8XMdne/IdT6J/JOUs+JHNlRDExy4yy0CG9SHHSIx6uO3tt+0u3wDkbHgw240sccjnC5XOaDqkI3ondoHQVVADx3VWcvTGTMGVJvoNt8R2lUPo0dPWvJXJwbiolaAeqzwm/VW2d7Z2T7/KoedeTZOHTCeEuMBd3HGnaHVXZvB2IPQE7O6H16PL3CcLisZiDnY2S23OibodE7p342vBIbYFtaRVnwKtvLxWSMdG9rXMcCHNcA4EHqCCql555AZgtOXjzaGBw0xuc4PDydhE8buPU0dwAe8uZY65Xh1N8b1UU4xw2cROJa6THic+PUxn6IPJA+YfmJbV+YXMz+DvhaHAAtIYSQKB1Dz9P8FMcfC4u7GPD/wANL2RIkJdGxpI1CQ/pLAJJA2NnwWJ5M4jI4NbjuDf/AJHsjbVVvZ8vIErLWU1JHp3jd91iI8D4g3Hk7QNaTfdsBwI8bBBX2fjEg1EE2SOhIFnpfpfh0XtyOF9jM7HlLNUWvaO5BK8mxRppa2iAOptp+nJzcjtJNRc5w1FxcfENC5dWuS2Y8MnYRf3ju8mz6k9Vrk4XpNm12eBOjlLgXOYatltu/Xr02PS+ikv4GGZlvbpkZTZABpBaQA2Q/wCJ912Wx3txs2gbotqo19P9+Ct34V84a2DDyHgSMpkBca1sF9wX1c2unUivIqD5vDhEHNod090jcObZ1b+lClyM6eg4xEh1tewj5muDg4EnzBFqplpnnhLH6XRVjwTnDiGMI5OINkfA8sBkLIg1rZK0va+PZwqzR8PWgbOBW0y28mWHaIiKkCIiAiIgIiIC15EWppbqc2xVtoOHsSDRWxEEEzuUM+M/9vmTuZ+UyPD69C6wf5LdhclRyEOzH5sxG+md5LL9m+H13U1RR2YtP1Mv3YNeOgr+izXyl80K2bJYSx6hSyS0EQ47wg7mlWHGwTN2TRuNvrVl1flAIHqXUrx4xkRxwSSyEBrGlxJ9B0+p2+qgXKfKZkx/xU4HazOdIdqphoNb6Du2B5EKM53elr0727yQ/FjMQAbdD/dqZcq8XOoArqDlBtrz53KcjO9FstGSUcYlyTjl2GYe16gSte5pHiBpIo/dRrgPA5MjJbl8RmbJLEf0ULWlkUTvzUervX2NmhXt4Nxzsf0cx3Ug7OOXvCr8x1U6dmWmziGcyCJ80hpjGl7j12Av6n0VOScZ4lxrIdDCTHF4sa4xsjYTX6Rw3cfTxN0KupZ8WMl8XD9JunSxtLvSnOAPpqa37LZ8H+HCPAEtU6d733XWNp0MF+IGlx/iJ8VN5ummOscduVL8FiOzLMm3UBIXsJG11oAdsBfQ/deTmX4QsgxHzQyPe6KMue0tb3+vaPHiKZ0G/wAnXdW4vhF7LvZD9XJ+YeFYcrJg43pAAbvY0k2Kr9nr91IszP1DVfe3B8LZt3SOmx/qtvMvCPweVNADpY1zHxC6BhfZF34NNt266VwJ5u9Q233J/wA/JeXKW5PbhcZjw3ZXECLZZ06dPTwo7ff+i5McnzDbzH0/5P8AJMp51EHzdvZ1HZpFjoAAfDzPovJJIW9CQdwaJ3aSCQfTYLXHHhjnlyu/k4N4jwaTFcQXND4QTvWwfGfYHT/cXQ+GfMLsjG7CU/psemOB+YsFhrvcUWn1b6qB/C/jOS10sWGzHkLg2R7JHOEmkOLe6ba01Yv94Lof9Ufh8UblSQPx+0dUzXWWua/aRzXbAi9L/HcHfdO7Wqns7t6/K30WEUocA5pBaRYIIIIPiCOoWa3eUREQEREBERAREQEREBERARFpzMtkUbpZHBrGgucT4AIIn8Rp9bcfBYRryZmNcB8wha4Ev9KdoP0NKVQ44jY1jQNLWhrR5NaKA+wUF5Lw5s3Mk4nktkDWksxg7ut098EgeTQavxLnHqNrCUY88tM+NYtDZWg77FbNQI6hfXxg9QvHNwsH5SQfdWzRnmng7T3waIXEwuaDEdNnZdrjvD5Wg24kKu+K6gV0SbnvmsTYRia6nOczcCz3bd/6hTblXMDsaIUABHHQ2AHcHStlR2YS4UT0s+9NOw9VI+E8xSsYxocflb/QLOe6tLPRF0GUDxCwGSD0BKivLnEtdazf1UuZVbK2aG/Ejk/8XEMhj9EsDXu6Eh8YGosNbg2Nj6keNil+FY8kzmxR058jqDRQce7djVtpoG+94eC/TbhYoqgOZ+EO4dlCPdvZPMuPIL70OrUzcftMNtP+RF55z5b9K/Dz8K5AysySdkRhBhJa8vcWguc9zQ1ulpB/V+3RTnln4Lwsik/HU+aRrmjs3O0wjanNJAuTxsivCjvfU+EOIRhyyu3dLO8n+ENbX94PP1U6IXcZwnqZeqqL5A4e7F483H1XodkRE9NTWxSEWPC9IPpStbnfghysRzWDVIwiRg/M5vVv8TS4e5ChPJPDxPxzMy/2Y5cjSfMlxiH8g9Wqk9UsMrccpVN8sz5cMD8jDkLmxuuaB4LgGmyH6fAEAgkUQWG7G6srljmiPNiDm919d5hIJHhYI+Zvr96XJmx24XFRM1oEWW3Q+ttM7XbO/i1D6lxX3mHke3DL4eW4+W0lwI2ZJq2cHNoiz51v4+YnGWeF52Zc35S9FG+U+cW5dxStMOUy+0hdqBoV3m2BY3G3Ue1EyRaS7YWWXVERF1wREQEREBERAREQFApy7i+WYw+sKB3eALx27wQdi0ix03vYEHqe70+duaWwxuxozqyJGloDd9Id3bP9rrQ89zsCtvKWPFi40cOtr5GglxZbrc86nAeYB2HoAs76rr4+Wsnbj3fPx/tIoYWsaGMAa1oDWgCgABQAHgKWa1Ryl3gR77LZS0ZPq1vmAWdL7SCP8bgmmFMbQ9VEM3lSQWXKz1ozIQ5pvyQUNzBgiPTfjq8augNv5rXjsprf3W/0C63P+OS5gFi3ll+Hf2+9A9FmeDODehH+mynH3Vrl7I28M4g5nQqX8I5gkNDqoKyFzXdDSk/BchratWyTzG4lqHeC4nxCwYJ8CZ0jQ4xt1sP7TXWB3T69K8bXtxOKxbbhb+KYTMrGmhBA7SN7AetEjY/Q0fopvh3G6u1d8mccm4blOx81pjxsk9tDId2Me8A/N+UgtB/KRfQ2rA5l5gbjQWzvTSd3HY0F5kkI2Ia3ctHzE+Q8yL4PIjvxGG7FyWxyPxpHQvY8NkADSQ2r2Nd5oI8GKVYeJHC1rGRtY1t6Q0bCzZrysrk8cLy13cuXyVy3+Dx6cKkfRdZBIq6BI2LrLnGvF5ralIVg2UHxWa7JrhFtt3XN5h4QMnHfF0d8zD+WQdD7dQfQlaeVuMHIxwX7SsJjladiJGmjY9av7+S7CjHFMf8AB5Qzm/qZKZlC6DegbP8ASgD6b+am8Xa8fVO3+z7zdya3KAmiqPKZ3mSNAaXFo7rXO96o+HtYWrlbm8yOOJmAR5bO6bpolNu+WttVDoOvUbdJU1wIBFEHcEb7KN85coNzWB7KbkRg9m6yL2NMcR0FmwRuDv5grL5hjlL6cv8AiSoobyZzc57zg5ZP4lhc0Gtn6B3gXAkF4p111AvzUyVS7TljcbqiIi6kREQEREBERB4MzgUEsjZJI2uc0UDVbetdfHr5leqHGYwUxrWj0AC2ogIiICIiAtc47p9lsXwhBXPPGC0twjtvnQtPsbtTTK4LG4HZRX4ivEcWKfy5sR+wcf8ABTtwsEKZ5q77Yr3jcLI7AAUQmzHB2yn3MfDbJ2ULyuG0TsrQ1Y+Y++pUu4FxlwIFqJRQUu1wyOiEHUfN+F4tHMwHs8wBkgHy9qDWrwAPyO86MvVT9V1zjCHYDnGgYnMkaTfiezI26WJDv6KbcB4h2+LDNtb42ONChqIGr+dqJxbF5c4y/T1vgafBaXYjh8riF6kVIeMvmHg138lrlzDpLZInFpBBFB4IOxBHiF0EQQnA4u3AlEOvViOI0azT8Zxd8rtVXFuKNmq+80ilDmhzSC0gEEEEEHoQR1C0ZfDYpRUkbHj+00FZYeDHE3TExrG+TRQ+ymTSrd/lC/ihy4HY5zIu5LCdbixoBc0uYC8kUbYBqB8KP0knKvGzl4rJnANfu14G4D2mjXodnD0cF1ZIw4FrgCCCCCLBB6gjxC8fCODQ4sZigbpYXOdVk7u8r8Nht6JrnbvdvHVe5ERUgREQEREBERAREQEREBERAREQQT4ls1jFi06g7LivettLgQD6gu9q9lO1Afipqb+EkAJDJu0JuqLG6he/Sg4+zSp602onurTKeifbz5mGHj1UU4pwI70FNFhJEHdQrZq0fwwg9F1+F8J1KRZ3BWEEiwVlg8K0AboOXxbg+rHkj7x1RyNodTbDsPVef4czPkwGd7drnt2FMonWA0VsAH6a8NJUrkjFG/I/alDvhZOTjSB3XVE8dANDoI2t6eNM3UX3RpJvC/SXdo4dRfss45wfdbFqkxwd+h8wrZtqLza3N67jzW6OUO6IM0REBERAREQEREBERAREQEREBERAREQEREEQ+JeO92K1zGPeWvIpjXPIDmObdNBJ72kV5EqVwXpbYo0LHka6LYi5rnarluSCIi6lqyPlWxvQLGUbFfY3WAgyXE5W5ZbgskYHl+p5cCRWmMANYz6AdV20TTu7rQiIjgtEkJ6tW9EGqGa9jsVtXyl9QEREBERAREQEREBERAREQEREBERAREQEREBERB8IWnGPUeRW9aGmpCPMIN6IiAiIgIiICIiAiIgIiICIiAiIgIiICIiAiIgIiICIiAiIgIiICxMe4PkviIM0REBERAREQEREBERAREQf/9k="/>
          <p:cNvSpPr>
            <a:spLocks noChangeAspect="1" noChangeArrowheads="1"/>
          </p:cNvSpPr>
          <p:nvPr/>
        </p:nvSpPr>
        <p:spPr bwMode="auto">
          <a:xfrm>
            <a:off x="26543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" name="AutoShape 10" descr="data:image/jpeg;base64,/9j/4AAQSkZJRgABAQAAAQABAAD/2wCEAAkGBhIREBMQERQQFRMWFRMUFRcUFBAQFhUSFhQWFhgVFxkXGyYfGBojGhUVHzAgIycpLC0sFR4xNzAsNSYrLCkBCQoKDgwOGg8PGiklHyQtLCktNSwsKSwpKiwsLCwsLCwsLCwsLCkpKiwsLCwpKSwsLCwsLCwpLCwsKSwsLCksKv/AABEIAMgA/AMBIgACEQEDEQH/xAAcAAEAAgMBAQEAAAAAAAAAAAAABgcCAwUEAQj/xAA/EAABBAECAwYEAgcHBAMAAAABAAIDEQQSIQUGMRMiQVFhcQcygZEUUiMzQnKCobFiksHR4fDxFSSzwmN0o//EABkBAQEBAQEBAAAAAAAAAAAAAAACAwEEBf/EACgRAQEAAgEDBAEDBQAAAAAAAAABAhEhAxIxIjJBgXETUWEEkbHR8f/aAAwDAQACEQMRAD8AvFERAREQEREBERARF8JQfUXMn5nxGGnZEAPl2jCf5FejD4vBMailiefJj2OI+gNrm4723zp60RF1wREQEREBERAREQEREBERAREQEREBERAREQEREBERAREQczmLjrMPHfkPBOnZrR1c89G+nv5AqiOY+dMnMee2edF7RssMA8qHX3NlWh8WInnGiI+QSHV7lh0k/Zw+qpyTG3tYZ5c6ezpYejunl7+GR3W211sDv0UsbyuXAOFtcKLS0lpB2PzDdv8AyoPj5zonhwJoeFkfb+tKW8J50jAAc4AVp8arfr91U1UZXKJLytzvLBM3DznF7XENjmd8zXnoyXzB8H/e+oshfnjj/Mgnka2MaiSN2i6ry9OiuvlLjjcnHidqaZAwCQBwLmuFDvDqFUvOmeWPHc7iIuTzHzNDgxskm1U94YA0AmyCSaJGwAJKq3TOS26jrIsIZQ5oc3cEAg+YO4P2Wa64IiICIiAiIgIiICIiAiIgIiICIiAiIgIiICIubx7mCHDiMs7gBvQ6ucQLpo8T/TxoJ4JNtnG+EtyoJIH7B4q/Frhu1w9iAVQ/F+ByY0jopAdTTR/zHm09QVM5eaeLZB/FwRSx4p2ja1kUl/23626nNP5m7DwPidEnNEWYBFxFoglHdZkRAuZ+7I02QPqR7LzdWy/n/L6H9PLj55n8eYrqeHZc3Jj2pWFxbkTKZ3ms7aMi2yQHtWuB8aG/++q48XJOXIdLcecn1jewf3ngAfdRMrOLK1y6WOXMyiM8NaacB7nrZA8Pa1JOW+YGY8kLor7YPYXO3A0WQ9h8wQQP92pfwX4UzxwO1mPtHG+zvwrf9J0DunSxvV+Ij0nwzyn5GlsMzBqouIa0D11XX1Fq+d70z9FmplOFn8X+JeHjuDCZZTtq7FgkDL3GokjffoLKhHOnEDxCd80RvEx2QAOojXJLI1p67g70Qd/0Xqo9mYkuFka2t16HEU8EA1t3vW7P1Uq5eZ23BuIF2jtTKZywbECNsUjdvI9m7f3Xe7vljO9OdLKWfwsDk2fXgY99RGGH+Aln/qu0ohyNxNrMeGB3VwyXt9mPYSP/ANCfopbrF1Yurrxrz/mPutsLvGPN1ZrO/lkiIqZiIiAiIgIiICIiAiIgIiICIiAiIgIi4XNXNLMNgbRfPJ3YYmguL3nYWBuG2Rv9t1y3TslvEa+bucYcGPenyuBLIwa6ftuP7LB5/QWo3y3ytNnyt4hxK3DZ0MJBAI6tLmn5WeIZ49XX4/OVuQ55ZjmcUp0hOrsyWu1PB2LtJLQxoA0sG3n5GxlElyu8mtswmsfuvgC4PMPJ0GWLoRy+EjQDfo9vR499/Ihd9FdkvFZ45XG7inXZWbweUNoNjJ6HU7Gl9WE7sefLY/vBWHwDnCDK0j9XI4WGPI389Dujx7b7bgLs5eJHKx0crWPY4U5rgHNI9QeqozmLi2Pi5UkOM1kmKCDofKXtMgrUYXAamaSRuSbLTRrZZauHjw37ser7pq/uvhNKqrl74q6aZKXPZQHfIErPTV8sg9XaT5klWBgc1YkzS9k0Y0gucHns3NAFklr6IHr0WkylZZdPLFEPidw9ks2LjxtAnnfRe0uB0NLW94A04d4mzuAw7hQbMgm4Vkvj0tMr2Pbq1l7HREFuwaQfHdrvEArr88c+RvyHTYj9Zji7ON4Dmhr33qlBcALAJA9aIUEg4y8SfiAbdsbNE6vze9+awvNtj04cSY11sHm/KgdC4OY4Q6tAcwAaXANc1xbRINAdeoU0Hxajlkx5jDJE6NxD6Ila6J7aeBVOuwwjbq0KsYZrPSzZJFk6rG4/1Uk4HwCeRpkhoFgJJc/RQ2ojcb+i5uziL7JlzV5cH47BlR9pBIx7R1qwW+jmmi0+4WGNzBFLIWQkyBt65G/qmULov6Od6Nv1pfniR74XHS498UaLgHNO5Y7fvC/A9aU2zviBEOHR4zG9jq1MlA6GPYkDxL33uf3vMLT9RhejpJeK/FqKOYRwRGVgPek16A4DYmMUdQ/tGgfbdTrFyWyRskYba9rXtPm1wBB+xVKcL47gHAmgaXjJlZRdIzQHfpIyyON29NABNGrNlW3yof8AsMT/AOvB/wCJqrC2+UdTHGTh1URFoxEREBERAREQEREBERARF5OKcSZjwvnkNMYLPqfAD1JofVPBJt4eZ+Y24cQdRfK86IoxuXyeA9ul+4AskBeLlvlcskOblntMuQAkmtMQqgyMdBQ2v1O+5J0cq8Ndkv8A+p5TR2r/ANQzeooqoVfibJvyN7WVLVE9XNa5Xt9M+xYySABZLy57e6rZPPPxlreqwj5gjPUhRDjk5aSovk8XMdne/IdT6J/JOUs+JHNlRDExy4yy0CG9SHHSIx6uO3tt+0u3wDkbHgw240sccjnC5XOaDqkI3ondoHQVVADx3VWcvTGTMGVJvoNt8R2lUPo0dPWvJXJwbiolaAeqzwm/VW2d7Z2T7/KoedeTZOHTCeEuMBd3HGnaHVXZvB2IPQE7O6H16PL3CcLisZiDnY2S23OibodE7p342vBIbYFtaRVnwKtvLxWSMdG9rXMcCHNcA4EHqCCql555AZgtOXjzaGBw0xuc4PDydhE8buPU0dwAe8uZY65Xh1N8b1UU4xw2cROJa6THic+PUxn6IPJA+YfmJbV+YXMz+DvhaHAAtIYSQKB1Dz9P8FMcfC4u7GPD/wANL2RIkJdGxpI1CQ/pLAJJA2NnwWJ5M4jI4NbjuDf/AJHsjbVVvZ8vIErLWU1JHp3jd91iI8D4g3Hk7QNaTfdsBwI8bBBX2fjEg1EE2SOhIFnpfpfh0XtyOF9jM7HlLNUWvaO5BK8mxRppa2iAOptp+nJzcjtJNRc5w1FxcfENC5dWuS2Y8MnYRf3ju8mz6k9Vrk4XpNm12eBOjlLgXOYatltu/Xr02PS+ikv4GGZlvbpkZTZABpBaQA2Q/wCJ912Wx3txs2gbotqo19P9+Ct34V84a2DDyHgSMpkBca1sF9wX1c2unUivIqD5vDhEHNod090jcObZ1b+lClyM6eg4xEh1tewj5muDg4EnzBFqplpnnhLH6XRVjwTnDiGMI5OINkfA8sBkLIg1rZK0va+PZwqzR8PWgbOBW0y28mWHaIiKkCIiAiIgIiIC15EWppbqc2xVtoOHsSDRWxEEEzuUM+M/9vmTuZ+UyPD69C6wf5LdhclRyEOzH5sxG+md5LL9m+H13U1RR2YtP1Mv3YNeOgr+izXyl80K2bJYSx6hSyS0EQ47wg7mlWHGwTN2TRuNvrVl1flAIHqXUrx4xkRxwSSyEBrGlxJ9B0+p2+qgXKfKZkx/xU4HazOdIdqphoNb6Du2B5EKM53elr0727yQ/FjMQAbdD/dqZcq8XOoArqDlBtrz53KcjO9FstGSUcYlyTjl2GYe16gSte5pHiBpIo/dRrgPA5MjJbl8RmbJLEf0ULWlkUTvzUervX2NmhXt4Nxzsf0cx3Ug7OOXvCr8x1U6dmWmziGcyCJ80hpjGl7j12Av6n0VOScZ4lxrIdDCTHF4sa4xsjYTX6Rw3cfTxN0KupZ8WMl8XD9JunSxtLvSnOAPpqa37LZ8H+HCPAEtU6d733XWNp0MF+IGlx/iJ8VN5ummOscduVL8FiOzLMm3UBIXsJG11oAdsBfQ/deTmX4QsgxHzQyPe6KMue0tb3+vaPHiKZ0G/wAnXdW4vhF7LvZD9XJ+YeFYcrJg43pAAbvY0k2Kr9nr91IszP1DVfe3B8LZt3SOmx/qtvMvCPweVNADpY1zHxC6BhfZF34NNt266VwJ5u9Q233J/wA/JeXKW5PbhcZjw3ZXECLZZ06dPTwo7ff+i5McnzDbzH0/5P8AJMp51EHzdvZ1HZpFjoAAfDzPovJJIW9CQdwaJ3aSCQfTYLXHHhjnlyu/k4N4jwaTFcQXND4QTvWwfGfYHT/cXQ+GfMLsjG7CU/psemOB+YsFhrvcUWn1b6qB/C/jOS10sWGzHkLg2R7JHOEmkOLe6ba01Yv94Lof9Ufh8UblSQPx+0dUzXWWua/aRzXbAi9L/HcHfdO7Wqns7t6/K30WEUocA5pBaRYIIIIPiCOoWa3eUREQEREBERAREQEREBERARFpzMtkUbpZHBrGgucT4AIIn8Rp9bcfBYRryZmNcB8wha4Ev9KdoP0NKVQ44jY1jQNLWhrR5NaKA+wUF5Lw5s3Mk4nktkDWksxg7ut098EgeTQavxLnHqNrCUY88tM+NYtDZWg77FbNQI6hfXxg9QvHNwsH5SQfdWzRnmng7T3waIXEwuaDEdNnZdrjvD5Wg24kKu+K6gV0SbnvmsTYRia6nOczcCz3bd/6hTblXMDsaIUABHHQ2AHcHStlR2YS4UT0s+9NOw9VI+E8xSsYxocflb/QLOe6tLPRF0GUDxCwGSD0BKivLnEtdazf1UuZVbK2aG/Ejk/8XEMhj9EsDXu6Eh8YGosNbg2Nj6keNil+FY8kzmxR058jqDRQce7djVtpoG+94eC/TbhYoqgOZ+EO4dlCPdvZPMuPIL70OrUzcftMNtP+RF55z5b9K/Dz8K5AysySdkRhBhJa8vcWguc9zQ1ulpB/V+3RTnln4Lwsik/HU+aRrmjs3O0wjanNJAuTxsivCjvfU+EOIRhyyu3dLO8n+ENbX94PP1U6IXcZwnqZeqqL5A4e7F483H1XodkRE9NTWxSEWPC9IPpStbnfghysRzWDVIwiRg/M5vVv8TS4e5ChPJPDxPxzMy/2Y5cjSfMlxiH8g9Wqk9UsMrccpVN8sz5cMD8jDkLmxuuaB4LgGmyH6fAEAgkUQWG7G6srljmiPNiDm919d5hIJHhYI+Zvr96XJmx24XFRM1oEWW3Q+ttM7XbO/i1D6lxX3mHke3DL4eW4+W0lwI2ZJq2cHNoiz51v4+YnGWeF52Zc35S9FG+U+cW5dxStMOUy+0hdqBoV3m2BY3G3Ue1EyRaS7YWWXVERF1wREQEREBERAREQFApy7i+WYw+sKB3eALx27wQdi0ix03vYEHqe70+duaWwxuxozqyJGloDd9Id3bP9rrQ89zsCtvKWPFi40cOtr5GglxZbrc86nAeYB2HoAs76rr4+Wsnbj3fPx/tIoYWsaGMAa1oDWgCgABQAHgKWa1Ryl3gR77LZS0ZPq1vmAWdL7SCP8bgmmFMbQ9VEM3lSQWXKz1ozIQ5pvyQUNzBgiPTfjq8augNv5rXjsprf3W/0C63P+OS5gFi3ll+Hf2+9A9FmeDODehH+mynH3Vrl7I28M4g5nQqX8I5gkNDqoKyFzXdDSk/BchratWyTzG4lqHeC4nxCwYJ8CZ0jQ4xt1sP7TXWB3T69K8bXtxOKxbbhb+KYTMrGmhBA7SN7AetEjY/Q0fopvh3G6u1d8mccm4blOx81pjxsk9tDId2Me8A/N+UgtB/KRfQ2rA5l5gbjQWzvTSd3HY0F5kkI2Ia3ctHzE+Q8yL4PIjvxGG7FyWxyPxpHQvY8NkADSQ2r2Nd5oI8GKVYeJHC1rGRtY1t6Q0bCzZrysrk8cLy13cuXyVy3+Dx6cKkfRdZBIq6BI2LrLnGvF5ralIVg2UHxWa7JrhFtt3XN5h4QMnHfF0d8zD+WQdD7dQfQlaeVuMHIxwX7SsJjladiJGmjY9av7+S7CjHFMf8AB5Qzm/qZKZlC6DegbP8ASgD6b+am8Xa8fVO3+z7zdya3KAmiqPKZ3mSNAaXFo7rXO96o+HtYWrlbm8yOOJmAR5bO6bpolNu+WttVDoOvUbdJU1wIBFEHcEb7KN85coNzWB7KbkRg9m6yL2NMcR0FmwRuDv5grL5hjlL6cv8AiSoobyZzc57zg5ZP4lhc0Gtn6B3gXAkF4p111AvzUyVS7TljcbqiIi6kREQEREBERB4MzgUEsjZJI2uc0UDVbetdfHr5leqHGYwUxrWj0AC2ogIiICIiAtc47p9lsXwhBXPPGC0twjtvnQtPsbtTTK4LG4HZRX4ivEcWKfy5sR+wcf8ABTtwsEKZ5q77Yr3jcLI7AAUQmzHB2yn3MfDbJ2ULyuG0TsrQ1Y+Y++pUu4FxlwIFqJRQUu1wyOiEHUfN+F4tHMwHs8wBkgHy9qDWrwAPyO86MvVT9V1zjCHYDnGgYnMkaTfiezI26WJDv6KbcB4h2+LDNtb42ONChqIGr+dqJxbF5c4y/T1vgafBaXYjh8riF6kVIeMvmHg138lrlzDpLZInFpBBFB4IOxBHiF0EQQnA4u3AlEOvViOI0azT8Zxd8rtVXFuKNmq+80ilDmhzSC0gEEEEEHoQR1C0ZfDYpRUkbHj+00FZYeDHE3TExrG+TRQ+ymTSrd/lC/ihy4HY5zIu5LCdbixoBc0uYC8kUbYBqB8KP0knKvGzl4rJnANfu14G4D2mjXodnD0cF1ZIw4FrgCCCCCLBB6gjxC8fCODQ4sZigbpYXOdVk7u8r8Nht6JrnbvdvHVe5ERUgREQEREBERAREQEREBERAREQQT4ls1jFi06g7LivettLgQD6gu9q9lO1Afipqb+EkAJDJu0JuqLG6he/Sg4+zSp602onurTKeifbz5mGHj1UU4pwI70FNFhJEHdQrZq0fwwg9F1+F8J1KRZ3BWEEiwVlg8K0AboOXxbg+rHkj7x1RyNodTbDsPVef4czPkwGd7drnt2FMonWA0VsAH6a8NJUrkjFG/I/alDvhZOTjSB3XVE8dANDoI2t6eNM3UX3RpJvC/SXdo4dRfss45wfdbFqkxwd+h8wrZtqLza3N67jzW6OUO6IM0REBERAREQEREBERAREQEREBERAREQEREEQ+JeO92K1zGPeWvIpjXPIDmObdNBJ72kV5EqVwXpbYo0LHka6LYi5rnarluSCIi6lqyPlWxvQLGUbFfY3WAgyXE5W5ZbgskYHl+p5cCRWmMANYz6AdV20TTu7rQiIjgtEkJ6tW9EGqGa9jsVtXyl9QEREBERAREQEREBERAREQEREBERAREQEREBERB8IWnGPUeRW9aGmpCPMIN6IiAiIgIiICIiAiIgIiICIiAiIgIiICIiAiIgIiICIiAiIgIiICxMe4PkviIM0REBERAREQEREBERAREQf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07975" y="5063898"/>
            <a:ext cx="8495366" cy="1551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800" dirty="0" smtClean="0"/>
              <a:t>Something to think about:</a:t>
            </a:r>
          </a:p>
          <a:p>
            <a:pPr eaLnBrk="1" hangingPunct="1"/>
            <a:r>
              <a:rPr lang="en-US" sz="2800" dirty="0" smtClean="0"/>
              <a:t>What is the difference between a real image and a virtual image?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136" y="1534169"/>
            <a:ext cx="1698206" cy="1722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http://www.sciencesource2.ca/images/quiz_ambulan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634" y="2530247"/>
            <a:ext cx="3810000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87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2730" y="3444100"/>
            <a:ext cx="4919432" cy="33172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0" y="-360362"/>
            <a:ext cx="3556000" cy="355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51873" cy="6155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Infrared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245" y="890156"/>
            <a:ext cx="4601240" cy="582943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“Heat waves” – most molecules have lots of vibrational and rotational resonances in the IR</a:t>
            </a:r>
          </a:p>
          <a:p>
            <a:r>
              <a:rPr lang="en-US" dirty="0" smtClean="0"/>
              <a:t>Room temperature objects emit blackbody radiation which peaks in the infrared.</a:t>
            </a:r>
          </a:p>
          <a:p>
            <a:r>
              <a:rPr lang="en-US" dirty="0" smtClean="0"/>
              <a:t>Digital cameras can detect the near-infrared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26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23957"/>
            <a:ext cx="8229600" cy="6697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Visible Light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15465"/>
            <a:ext cx="9144000" cy="1923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22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167152">
            <a:off x="6603769" y="-233350"/>
            <a:ext cx="2985932" cy="29859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334" y="133679"/>
            <a:ext cx="6369466" cy="74578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Ultraviolet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667" y="1770463"/>
            <a:ext cx="8623157" cy="4924616"/>
          </a:xfrm>
        </p:spPr>
        <p:txBody>
          <a:bodyPr>
            <a:normAutofit/>
          </a:bodyPr>
          <a:lstStyle/>
          <a:p>
            <a:r>
              <a:rPr lang="en-US" dirty="0" smtClean="0"/>
              <a:t>Photon energies comparable to many chemical reactions.  Mostly absorbed by ozone (O</a:t>
            </a:r>
            <a:r>
              <a:rPr lang="en-US" baseline="-25000" dirty="0" smtClean="0"/>
              <a:t>3</a:t>
            </a:r>
            <a:r>
              <a:rPr lang="en-US" dirty="0" smtClean="0"/>
              <a:t>) in the stratosphere.</a:t>
            </a:r>
          </a:p>
          <a:p>
            <a:r>
              <a:rPr lang="en-US" dirty="0" smtClean="0"/>
              <a:t>Can damage living tissue</a:t>
            </a:r>
          </a:p>
          <a:p>
            <a:r>
              <a:rPr lang="en-US" dirty="0" smtClean="0"/>
              <a:t>Can cause materials to fluoresce: raises an electron to a high level, and then it emits its energy by a series of downward jumps, each resulting in the emission of a lower energy photon.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3311" y="-355559"/>
            <a:ext cx="4108255" cy="212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03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0792" y="3597509"/>
            <a:ext cx="2393963" cy="33621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5716" y="-188995"/>
            <a:ext cx="3218091" cy="3786504"/>
          </a:xfrm>
          <a:prstGeom prst="rect">
            <a:avLst/>
          </a:prstGeom>
          <a:effectLst>
            <a:softEdge rad="190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369272" cy="810918"/>
          </a:xfrm>
        </p:spPr>
        <p:txBody>
          <a:bodyPr/>
          <a:lstStyle/>
          <a:p>
            <a:r>
              <a:rPr lang="en-US" dirty="0" smtClean="0"/>
              <a:t>X-rays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966145"/>
            <a:ext cx="6063592" cy="5742833"/>
          </a:xfrm>
        </p:spPr>
        <p:txBody>
          <a:bodyPr>
            <a:normAutofit/>
          </a:bodyPr>
          <a:lstStyle/>
          <a:p>
            <a:r>
              <a:rPr lang="en-US" dirty="0" smtClean="0"/>
              <a:t>Discovered in 1895 by </a:t>
            </a:r>
            <a:r>
              <a:rPr lang="en-US" dirty="0" err="1" smtClean="0"/>
              <a:t>Röntgen</a:t>
            </a:r>
            <a:endParaRPr lang="en-US" dirty="0" smtClean="0"/>
          </a:p>
          <a:p>
            <a:r>
              <a:rPr lang="en-US" dirty="0" smtClean="0"/>
              <a:t>Tend to interact with inner electrons, nearer the nucleus of atoms: Calcium is a better absorber than Carbon because it has deeper electrons.</a:t>
            </a:r>
          </a:p>
          <a:p>
            <a:r>
              <a:rPr lang="en-US" dirty="0" smtClean="0"/>
              <a:t>X-ray Astronomy is done with balloons and satellites: looks at stars and galaxies.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83489" y="6339647"/>
            <a:ext cx="180331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Wilhelm </a:t>
            </a:r>
            <a:r>
              <a:rPr lang="en-US" dirty="0" err="1" smtClean="0"/>
              <a:t>Röntgen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52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6780</TotalTime>
  <Words>1855</Words>
  <Application>Microsoft Office PowerPoint</Application>
  <PresentationFormat>On-screen Show (4:3)</PresentationFormat>
  <Paragraphs>279</Paragraphs>
  <Slides>51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3" baseType="lpstr">
      <vt:lpstr>Default Design</vt:lpstr>
      <vt:lpstr>Equation</vt:lpstr>
      <vt:lpstr>Note on Posted Slides</vt:lpstr>
      <vt:lpstr>PowerPoint Presentation</vt:lpstr>
      <vt:lpstr>Recall from Chapters 25 and 26…</vt:lpstr>
      <vt:lpstr>Radio Waves</vt:lpstr>
      <vt:lpstr>Microwaves</vt:lpstr>
      <vt:lpstr>Infrared</vt:lpstr>
      <vt:lpstr>Visible Light</vt:lpstr>
      <vt:lpstr>Ultraviolet</vt:lpstr>
      <vt:lpstr>X-rays</vt:lpstr>
      <vt:lpstr>Gamma Rays</vt:lpstr>
      <vt:lpstr>What property of a light wave mainly determines its colour?</vt:lpstr>
      <vt:lpstr>Color</vt:lpstr>
      <vt:lpstr>Selective Reflection</vt:lpstr>
      <vt:lpstr>Selective Transmission</vt:lpstr>
      <vt:lpstr>Selective Transmission</vt:lpstr>
      <vt:lpstr>Mixing Colored Light</vt:lpstr>
      <vt:lpstr>A beam of white light, when shone through a prism, will end up many different colours. What will happen if a green laser is shone through a prism?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Additive Primary Colours (light bulbs) and Subtractive Primary Colours (ink)</vt:lpstr>
      <vt:lpstr>Discussion Question</vt:lpstr>
      <vt:lpstr>Discussion Question</vt:lpstr>
      <vt:lpstr>PowerPoint Presentation</vt:lpstr>
      <vt:lpstr>PowerPoint Presentation</vt:lpstr>
      <vt:lpstr>PowerPoint Presentation</vt:lpstr>
      <vt:lpstr>Discussion Question : Using the colour wheel..</vt:lpstr>
      <vt:lpstr>Discussion Question : Using the colour wheel..</vt:lpstr>
      <vt:lpstr>Discussion Question : Using the colour wheel..</vt:lpstr>
      <vt:lpstr>“Daddy, why is the sky blue?”</vt:lpstr>
      <vt:lpstr>Why the Sky Is Blue</vt:lpstr>
      <vt:lpstr>Why the Sky Is Blue</vt:lpstr>
      <vt:lpstr>If molecules in the sky scattered orange light instead of blue light, the sky would be</vt:lpstr>
      <vt:lpstr>Doppler Shift for Light</vt:lpstr>
      <vt:lpstr>Doppler Shift for Light</vt:lpstr>
      <vt:lpstr>Doppler Shift for Light (yes, really!)</vt:lpstr>
      <vt:lpstr>Why Sunsets Are Red</vt:lpstr>
      <vt:lpstr>If molecules in the sky scattered orange light instead of blue light, sunsets would be</vt:lpstr>
      <vt:lpstr>Why Clouds Are White</vt:lpstr>
      <vt:lpstr>Why Clouds Are White</vt:lpstr>
      <vt:lpstr>What does a white sky indicate?</vt:lpstr>
      <vt:lpstr>Why Water Is Greenish Blue</vt:lpstr>
      <vt:lpstr>Before class on Wednesday  – the LAST CLASS!!!!  </vt:lpstr>
    </vt:vector>
  </TitlesOfParts>
  <Company>Pearson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Hewitt/Lyons/Suchocki/Yeh, Conceptual Integrated Science</dc:title>
  <dc:creator>Ashley Taylor Anderson</dc:creator>
  <cp:lastModifiedBy>jharlow</cp:lastModifiedBy>
  <cp:revision>465</cp:revision>
  <cp:lastPrinted>2013-04-01T16:20:12Z</cp:lastPrinted>
  <dcterms:created xsi:type="dcterms:W3CDTF">2006-04-27T22:35:13Z</dcterms:created>
  <dcterms:modified xsi:type="dcterms:W3CDTF">2013-04-02T11:51:52Z</dcterms:modified>
</cp:coreProperties>
</file>