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4" r:id="rId2"/>
    <p:sldId id="336" r:id="rId3"/>
    <p:sldId id="337" r:id="rId4"/>
    <p:sldId id="340" r:id="rId5"/>
    <p:sldId id="341" r:id="rId6"/>
    <p:sldId id="345" r:id="rId7"/>
    <p:sldId id="389" r:id="rId8"/>
    <p:sldId id="349" r:id="rId9"/>
    <p:sldId id="388" r:id="rId10"/>
    <p:sldId id="360" r:id="rId11"/>
    <p:sldId id="355" r:id="rId12"/>
    <p:sldId id="362" r:id="rId13"/>
    <p:sldId id="365" r:id="rId14"/>
    <p:sldId id="366" r:id="rId15"/>
    <p:sldId id="391" r:id="rId16"/>
    <p:sldId id="371" r:id="rId17"/>
    <p:sldId id="374" r:id="rId18"/>
    <p:sldId id="376" r:id="rId19"/>
    <p:sldId id="377" r:id="rId20"/>
    <p:sldId id="380" r:id="rId21"/>
    <p:sldId id="383" r:id="rId22"/>
    <p:sldId id="384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660" y="-102"/>
      </p:cViewPr>
      <p:guideLst>
        <p:guide orient="horz" pos="2160"/>
        <p:guide orient="horz" pos="1382"/>
        <p:guide orient="horz" pos="4319"/>
        <p:guide pos="3041"/>
        <p:guide pos="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6C1F262-4EE6-4B06-8AF6-015FEF17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6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AF67E35-842F-404D-B95D-A08F22B4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E4D7-A433-4193-BB42-4EEC68A0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8B0AA-8EAE-422C-90DA-65B37AB1C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1237-1060-4E13-BC13-CD0A41A06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BA6E-62F6-4E95-A4F7-1F10CCD5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792E-AB2B-412C-B1CC-CAB9F1A2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6850-20D0-407D-A039-7B45FA074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603E-F0D3-46A3-9414-05D03C15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CEF8-80BF-4312-90C2-8BD0C8C1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38FD-A095-4E4F-B524-5E63B81A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69D9-7A81-4B37-86D1-300E0DC8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8AA2-62F8-4158-8363-2159FE64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D37EC6F-4BB0-4876-A338-B04BE6A7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186" y="1779270"/>
            <a:ext cx="8827267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0" dirty="0" smtClean="0"/>
              <a:t>Chapter 28: </a:t>
            </a:r>
          </a:p>
          <a:p>
            <a:pPr algn="ctr">
              <a:spcBef>
                <a:spcPct val="20000"/>
              </a:spcBef>
            </a:pPr>
            <a:r>
              <a:rPr lang="en-US" sz="3200" b="0" dirty="0" smtClean="0"/>
              <a:t>REFLECTION &amp; REFRACTION</a:t>
            </a:r>
            <a:endParaRPr lang="en-US" sz="3200" b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0775" y="3369987"/>
            <a:ext cx="4336883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Principle of Least Time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Law of 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Refraction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Cause of Refraction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7275" y="3333320"/>
            <a:ext cx="4276725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Dispersion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Rainbows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Total Internal 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Lenses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Lens Defects</a:t>
            </a:r>
          </a:p>
        </p:txBody>
      </p:sp>
    </p:spTree>
    <p:extLst>
      <p:ext uri="{BB962C8B-B14F-4D97-AF65-F5344CB8AC3E}">
        <p14:creationId xmlns:p14="http://schemas.microsoft.com/office/powerpoint/2010/main" val="31376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Index </a:t>
            </a:r>
            <a:r>
              <a:rPr lang="en-US" sz="2800" dirty="0" smtClean="0"/>
              <a:t>of refraction, </a:t>
            </a:r>
            <a:r>
              <a:rPr lang="en-US" sz="2800" i="1" dirty="0" smtClean="0"/>
              <a:t>n</a:t>
            </a:r>
            <a:r>
              <a:rPr lang="en-US" sz="2800" dirty="0" smtClean="0"/>
              <a:t>, of a material</a:t>
            </a:r>
          </a:p>
          <a:p>
            <a:r>
              <a:rPr lang="en-US" sz="2800" dirty="0" smtClean="0"/>
              <a:t>indicates how much the speed of light differs from its speed in a vacuum.</a:t>
            </a:r>
          </a:p>
          <a:p>
            <a:r>
              <a:rPr lang="en-US" sz="2800" dirty="0" smtClean="0"/>
              <a:t>indicates the extent of bending of rays.</a:t>
            </a:r>
          </a:p>
          <a:p>
            <a:r>
              <a:rPr lang="en-US" sz="2800" dirty="0" smtClean="0"/>
              <a:t>ratio of speed of light in a vacuum to the speed in a material.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63838" y="4793139"/>
            <a:ext cx="4252912" cy="971550"/>
            <a:chOff x="1612" y="1917"/>
            <a:chExt cx="2679" cy="61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612" y="2009"/>
              <a:ext cx="4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 i="1"/>
                <a:t>n =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54" y="1917"/>
              <a:ext cx="21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speed of light in vacuum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074" y="2218"/>
              <a:ext cx="2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061" y="2241"/>
              <a:ext cx="2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/>
                <a:t>speed of light in material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28_2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>
            <a:fillRect/>
          </a:stretch>
        </p:blipFill>
        <p:spPr bwMode="auto">
          <a:xfrm>
            <a:off x="1968500" y="2168525"/>
            <a:ext cx="5203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Illusion </a:t>
            </a:r>
            <a:r>
              <a:rPr lang="en-US" dirty="0" smtClean="0"/>
              <a:t>caused by refraction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None/>
            </a:pPr>
            <a:endParaRPr lang="en-US" sz="1800" dirty="0" smtClean="0"/>
          </a:p>
          <a:p>
            <a:r>
              <a:rPr lang="en-US" sz="2800" dirty="0" smtClean="0"/>
              <a:t>Objects submerged in water appear closer to the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Dispersion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4175"/>
            <a:ext cx="8229600" cy="4800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Process </a:t>
            </a:r>
            <a:r>
              <a:rPr lang="en-US" sz="2400" dirty="0" smtClean="0"/>
              <a:t>of separation of light into colors arranged by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Components of white light are dispersed in a prism (and in a diffraction grating).</a:t>
            </a:r>
          </a:p>
        </p:txBody>
      </p:sp>
      <p:pic>
        <p:nvPicPr>
          <p:cNvPr id="238599" name="Picture 7" descr="2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532063" y="2690813"/>
            <a:ext cx="4079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Rainbows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91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Rainbows are a result of dispersion by many drops.</a:t>
            </a:r>
          </a:p>
          <a:p>
            <a:r>
              <a:rPr lang="en-US" sz="2800" smtClean="0"/>
              <a:t>Dispersion of light by a single drop</a:t>
            </a:r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endParaRPr lang="en-US" sz="2800" smtClean="0"/>
          </a:p>
        </p:txBody>
      </p:sp>
      <p:pic>
        <p:nvPicPr>
          <p:cNvPr id="243719" name="Picture 7" descr="28_3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2660650" y="2776538"/>
            <a:ext cx="3822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2" name="Picture 6" descr="28_3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5"/>
          <a:stretch>
            <a:fillRect/>
          </a:stretch>
        </p:blipFill>
        <p:spPr bwMode="auto">
          <a:xfrm>
            <a:off x="1408113" y="3581400"/>
            <a:ext cx="63277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Rainbows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65238"/>
            <a:ext cx="8366125" cy="4525962"/>
          </a:xfrm>
        </p:spPr>
        <p:txBody>
          <a:bodyPr/>
          <a:lstStyle/>
          <a:p>
            <a:r>
              <a:rPr lang="en-US" sz="2400" dirty="0" smtClean="0"/>
              <a:t>Sunlight incident on two sample raindrops, as shown, emerges from them as dispersed light. </a:t>
            </a:r>
          </a:p>
          <a:p>
            <a:r>
              <a:rPr lang="en-US" sz="2400" dirty="0" smtClean="0"/>
              <a:t>The observer sees the red light from the upper drop and the violet light from the lower drop. </a:t>
            </a:r>
          </a:p>
          <a:p>
            <a:r>
              <a:rPr lang="en-US" sz="2400" dirty="0" smtClean="0"/>
              <a:t>Millions of drops produce the whole spectrum of visible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27" y="237122"/>
            <a:ext cx="8320088" cy="16303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When your eye is located between the Sun (not shown off to the left) and a water drop region, the rainbow you see is the edge of a three-dimensional cone that extends through the water drop region.</a:t>
            </a:r>
          </a:p>
        </p:txBody>
      </p:sp>
      <p:pic>
        <p:nvPicPr>
          <p:cNvPr id="274438" name="Picture 6" descr="28_3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1309102" y="1963496"/>
            <a:ext cx="6695908" cy="47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Internal Reflection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Total </a:t>
            </a:r>
            <a:r>
              <a:rPr lang="en-US" sz="2800" dirty="0" smtClean="0"/>
              <a:t>reflection of light traveling within a medium that strikes the boundary of another medium at an angle at, or greater than, the critical angle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latin typeface="Times" pitchFamily="48" charset="0"/>
            </a:endParaRPr>
          </a:p>
        </p:txBody>
      </p:sp>
      <p:pic>
        <p:nvPicPr>
          <p:cNvPr id="251910" name="Picture 6" descr="28_3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"/>
          <a:stretch>
            <a:fillRect/>
          </a:stretch>
        </p:blipFill>
        <p:spPr bwMode="auto">
          <a:xfrm>
            <a:off x="81491" y="3384884"/>
            <a:ext cx="9062509" cy="30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46301"/>
            <a:ext cx="8229600" cy="800183"/>
          </a:xfrm>
        </p:spPr>
        <p:txBody>
          <a:bodyPr/>
          <a:lstStyle/>
          <a:p>
            <a:r>
              <a:rPr lang="en-US" dirty="0" smtClean="0"/>
              <a:t>Total Internal Reflection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6" y="958516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Optical fibers or light pipes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Thin, flexible rods of special glass or transparent plastic.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Light from one end of the fiber is total internally reflected to the other end, resulting in nearly the    same brightness of light.</a:t>
            </a:r>
            <a:br>
              <a:rPr lang="en-US" sz="26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5" name="Picture 6" descr="28_4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4421188" y="3138018"/>
            <a:ext cx="4353844" cy="36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30" name="Picture 6" descr="28_4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 bwMode="auto">
          <a:xfrm>
            <a:off x="240632" y="4137173"/>
            <a:ext cx="8775031" cy="26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0021"/>
          </a:xfrm>
        </p:spPr>
        <p:txBody>
          <a:bodyPr/>
          <a:lstStyle/>
          <a:p>
            <a:r>
              <a:rPr lang="en-US" dirty="0" smtClean="0"/>
              <a:t>Lenses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347" y="787985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</a:t>
            </a:r>
            <a:r>
              <a:rPr lang="en-US" sz="2800" dirty="0" smtClean="0"/>
              <a:t>common types: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Converging </a:t>
            </a:r>
            <a:r>
              <a:rPr lang="en-US" dirty="0" smtClean="0"/>
              <a:t>lens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thicker at the center than edges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converges light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Diverging </a:t>
            </a:r>
            <a:r>
              <a:rPr lang="en-US" dirty="0" smtClean="0"/>
              <a:t>lens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thinner at the center than edges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diverges light</a:t>
            </a:r>
            <a:br>
              <a:rPr lang="en-US" sz="2800" dirty="0" smtClean="0"/>
            </a:br>
            <a:endParaRPr lang="en-US" sz="2800" dirty="0" smtClean="0"/>
          </a:p>
          <a:p>
            <a:pPr lvl="2">
              <a:lnSpc>
                <a:spcPct val="90000"/>
              </a:lnSpc>
            </a:pPr>
            <a:endParaRPr lang="en-US" sz="28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4" name="Picture 6" descr="28_4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>
            <a:fillRect/>
          </a:stretch>
        </p:blipFill>
        <p:spPr bwMode="auto">
          <a:xfrm>
            <a:off x="192730" y="3994484"/>
            <a:ext cx="8685670" cy="25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6" y="120650"/>
            <a:ext cx="860659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Key features of lenses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Principal axis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line joining the centers of curvature of the two lens surfaces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Focal point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point at which </a:t>
            </a:r>
            <a:r>
              <a:rPr lang="en-US" sz="2400" dirty="0" smtClean="0"/>
              <a:t>light rays which are parallel on the other side </a:t>
            </a:r>
            <a:r>
              <a:rPr lang="en-US" sz="2400" dirty="0" smtClean="0"/>
              <a:t>come together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Focal length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distance between the center of the lens and either focal point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336"/>
            <a:ext cx="8229600" cy="930443"/>
          </a:xfrm>
        </p:spPr>
        <p:txBody>
          <a:bodyPr/>
          <a:lstStyle/>
          <a:p>
            <a:r>
              <a:rPr lang="en-US" dirty="0" smtClean="0"/>
              <a:t>Reflection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463" y="1782429"/>
            <a:ext cx="4395537" cy="42596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 say light is </a:t>
            </a:r>
            <a:r>
              <a:rPr lang="en-US" sz="2400" i="1" dirty="0" smtClean="0"/>
              <a:t>reflected </a:t>
            </a:r>
            <a:r>
              <a:rPr lang="en-US" sz="2400" dirty="0" smtClean="0"/>
              <a:t>when it </a:t>
            </a:r>
            <a:r>
              <a:rPr lang="en-US" sz="2400" dirty="0" smtClean="0"/>
              <a:t>bounces back into </a:t>
            </a:r>
            <a:r>
              <a:rPr lang="en-US" sz="2400" dirty="0" smtClean="0"/>
              <a:t>the medium from which it </a:t>
            </a:r>
            <a:r>
              <a:rPr lang="en-US" sz="2400" dirty="0" smtClean="0"/>
              <a:t>came.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When light illuminates a </a:t>
            </a:r>
            <a:r>
              <a:rPr lang="en-US" sz="2400" dirty="0" smtClean="0"/>
              <a:t>shiny metal</a:t>
            </a:r>
            <a:r>
              <a:rPr lang="en-US" sz="2400" dirty="0" smtClean="0"/>
              <a:t>, electrons </a:t>
            </a:r>
            <a:r>
              <a:rPr lang="en-US" sz="2400" dirty="0" smtClean="0"/>
              <a:t>move in </a:t>
            </a:r>
            <a:r>
              <a:rPr lang="en-US" sz="2400" dirty="0" smtClean="0"/>
              <a:t>response to the oscillating electric fields of the illuminating light.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motion re-emits the light you see reflected. </a:t>
            </a:r>
            <a:endParaRPr lang="en-US" sz="2400" dirty="0" smtClean="0"/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2429"/>
            <a:ext cx="44767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Lenses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A converging lens can project an image.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pic>
        <p:nvPicPr>
          <p:cNvPr id="261126" name="Picture 6" descr="28_4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500063" y="2454275"/>
            <a:ext cx="8143875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38" y="146301"/>
            <a:ext cx="8229600" cy="736015"/>
          </a:xfrm>
        </p:spPr>
        <p:txBody>
          <a:bodyPr/>
          <a:lstStyle/>
          <a:p>
            <a:r>
              <a:rPr lang="en-US" dirty="0" smtClean="0"/>
              <a:t>Lens Defects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66" y="940594"/>
            <a:ext cx="4483769" cy="5460206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An aberration</a:t>
            </a:r>
            <a:r>
              <a:rPr lang="en-US" sz="2800" dirty="0"/>
              <a:t> </a:t>
            </a:r>
            <a:r>
              <a:rPr lang="en-US" sz="2800" dirty="0" smtClean="0"/>
              <a:t>is a distortion  </a:t>
            </a:r>
            <a:r>
              <a:rPr lang="en-US" sz="2800" dirty="0" smtClean="0"/>
              <a:t>in an </a:t>
            </a:r>
            <a:r>
              <a:rPr lang="en-US" sz="2800" dirty="0" smtClean="0"/>
              <a:t>image</a:t>
            </a:r>
          </a:p>
          <a:p>
            <a:pPr>
              <a:buFontTx/>
              <a:buNone/>
            </a:pPr>
            <a:r>
              <a:rPr lang="en-US" sz="2800" dirty="0"/>
              <a:t>T</a:t>
            </a:r>
            <a:r>
              <a:rPr lang="en-US" sz="2800" dirty="0" smtClean="0"/>
              <a:t>ypes </a:t>
            </a:r>
            <a:r>
              <a:rPr lang="en-US" sz="2800" dirty="0" smtClean="0"/>
              <a:t>of aberrations</a:t>
            </a:r>
          </a:p>
          <a:p>
            <a:pPr lvl="1">
              <a:buFontTx/>
              <a:buChar char="•"/>
            </a:pPr>
            <a:r>
              <a:rPr lang="en-US" dirty="0" smtClean="0"/>
              <a:t>Spherical aberration</a:t>
            </a:r>
          </a:p>
          <a:p>
            <a:pPr marL="1085850" lvl="2">
              <a:buFont typeface="Arial" charset="0"/>
              <a:buChar char="–"/>
            </a:pPr>
            <a:r>
              <a:rPr lang="en-US" sz="2800" dirty="0" smtClean="0"/>
              <a:t>result of light passing through the edges of a lens and focusing at a slightly different place from where light passing through the center of the lens focuses</a:t>
            </a:r>
            <a:endParaRPr lang="en-US" sz="2800" dirty="0" smtClean="0">
              <a:latin typeface="Times" pitchFamily="48" charset="0"/>
            </a:endParaRPr>
          </a:p>
        </p:txBody>
      </p:sp>
      <p:pic>
        <p:nvPicPr>
          <p:cNvPr id="266246" name="Picture 6" descr="28_5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"/>
          <a:stretch>
            <a:fillRect/>
          </a:stretch>
        </p:blipFill>
        <p:spPr bwMode="auto">
          <a:xfrm>
            <a:off x="4830763" y="2192338"/>
            <a:ext cx="409257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Lens Defects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05" y="1385637"/>
            <a:ext cx="4281488" cy="4852988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dirty="0" smtClean="0"/>
              <a:t>Chromatic </a:t>
            </a:r>
            <a:r>
              <a:rPr lang="en-US" dirty="0" smtClean="0"/>
              <a:t>aberration</a:t>
            </a:r>
          </a:p>
          <a:p>
            <a:pPr lvl="2">
              <a:buFont typeface="Arial" charset="0"/>
              <a:buChar char="–"/>
            </a:pPr>
            <a:r>
              <a:rPr lang="en-US" dirty="0" smtClean="0"/>
              <a:t>result of various colors having different speeds and different refractions  in the lens</a:t>
            </a:r>
          </a:p>
          <a:p>
            <a:pPr lvl="1">
              <a:buFontTx/>
              <a:buChar char="•"/>
            </a:pPr>
            <a:r>
              <a:rPr lang="en-US" dirty="0" smtClean="0"/>
              <a:t>Astigmatism </a:t>
            </a:r>
          </a:p>
          <a:p>
            <a:pPr lvl="2">
              <a:buFont typeface="Arial" charset="0"/>
              <a:buChar char="–"/>
            </a:pPr>
            <a:r>
              <a:rPr lang="en-US" dirty="0" smtClean="0"/>
              <a:t>surfaces </a:t>
            </a:r>
            <a:r>
              <a:rPr lang="en-US" dirty="0" smtClean="0"/>
              <a:t>of the </a:t>
            </a:r>
            <a:r>
              <a:rPr lang="en-US" dirty="0" smtClean="0"/>
              <a:t>lens are not perfectly </a:t>
            </a:r>
            <a:r>
              <a:rPr lang="en-US" dirty="0" smtClean="0"/>
              <a:t>curved</a:t>
            </a:r>
            <a:endParaRPr lang="en-US" dirty="0" smtClean="0">
              <a:latin typeface="Times" pitchFamily="48" charset="0"/>
            </a:endParaRPr>
          </a:p>
        </p:txBody>
      </p:sp>
      <p:pic>
        <p:nvPicPr>
          <p:cNvPr id="267271" name="Picture 7" descr="28_5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"/>
          <a:stretch>
            <a:fillRect/>
          </a:stretch>
        </p:blipFill>
        <p:spPr bwMode="auto">
          <a:xfrm>
            <a:off x="4864100" y="2203450"/>
            <a:ext cx="4117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057"/>
          </a:xfrm>
        </p:spPr>
        <p:txBody>
          <a:bodyPr/>
          <a:lstStyle/>
          <a:p>
            <a:r>
              <a:rPr lang="en-US" dirty="0" smtClean="0"/>
              <a:t>Law of Reflection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084" y="1038726"/>
            <a:ext cx="8317832" cy="93445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angle of reflection equals the angle of incidence</a:t>
            </a:r>
            <a:r>
              <a:rPr lang="en-US" sz="2800" dirty="0" smtClean="0"/>
              <a:t>.</a:t>
            </a:r>
            <a:endParaRPr lang="en-US" sz="1800" dirty="0" smtClean="0"/>
          </a:p>
        </p:txBody>
      </p:sp>
      <p:pic>
        <p:nvPicPr>
          <p:cNvPr id="200713" name="Picture 9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76153" y="1973692"/>
            <a:ext cx="8447005" cy="41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62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Virtual image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same size as object, formed behind a mirror, and located at the position where the extended reflected rays converge.</a:t>
            </a:r>
            <a:r>
              <a:rPr lang="en-US" dirty="0" smtClean="0">
                <a:latin typeface="Times" pitchFamily="4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as far behind the mirror as the object is in front of the mirror.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205830" name="Picture 6" descr="28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418346" y="2831612"/>
            <a:ext cx="4335379" cy="40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7" y="303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Plane mirror</a:t>
            </a:r>
          </a:p>
          <a:p>
            <a:r>
              <a:rPr lang="en-US" sz="2800" dirty="0" smtClean="0"/>
              <a:t>Note: the only axis reversed in an image is the front-back axis.</a:t>
            </a:r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06854" name="Picture 6" descr="28_0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 bwMode="auto">
          <a:xfrm>
            <a:off x="1206331" y="2156520"/>
            <a:ext cx="6766593" cy="41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28_1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>
            <a:fillRect/>
          </a:stretch>
        </p:blipFill>
        <p:spPr bwMode="auto">
          <a:xfrm>
            <a:off x="2042278" y="3985130"/>
            <a:ext cx="5192712" cy="28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044" y="978568"/>
            <a:ext cx="8229600" cy="396047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Diffuse reflection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When light strikes a rough or irregular surface and reflects in many directions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Almost everything we see is due to diffuse reflection from surfaces around us.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When light bends in going obliquely from one medium to another, we call this process refraction.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/>
            <a:endParaRPr lang="en-US" smtClean="0">
              <a:latin typeface="Times" pitchFamily="48" charset="0"/>
            </a:endParaRPr>
          </a:p>
          <a:p>
            <a:pPr marL="0" indent="0"/>
            <a:endParaRPr lang="en-US" smtClean="0">
              <a:latin typeface="Times" pitchFamily="48" charset="0"/>
            </a:endParaRPr>
          </a:p>
        </p:txBody>
      </p:sp>
      <p:pic>
        <p:nvPicPr>
          <p:cNvPr id="272391" name="Picture 7" descr="28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2514600" y="3044825"/>
            <a:ext cx="4114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2267"/>
          </a:xfrm>
        </p:spPr>
        <p:txBody>
          <a:bodyPr/>
          <a:lstStyle/>
          <a:p>
            <a:r>
              <a:rPr lang="en-US" dirty="0" smtClean="0"/>
              <a:t>Cause of Refraction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59" y="786063"/>
            <a:ext cx="8592636" cy="4630237"/>
          </a:xfrm>
        </p:spPr>
        <p:txBody>
          <a:bodyPr/>
          <a:lstStyle/>
          <a:p>
            <a:r>
              <a:rPr lang="en-US" sz="2800" dirty="0" smtClean="0"/>
              <a:t>Bending </a:t>
            </a:r>
            <a:r>
              <a:rPr lang="en-US" sz="2800" dirty="0" smtClean="0"/>
              <a:t>of light when it passes from one medium to another</a:t>
            </a:r>
          </a:p>
          <a:p>
            <a:r>
              <a:rPr lang="en-US" sz="2800" dirty="0" smtClean="0"/>
              <a:t>Caused by change in speed of light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" pitchFamily="48" charset="0"/>
            </a:endParaRPr>
          </a:p>
          <a:p>
            <a:endParaRPr lang="en-US" dirty="0" smtClean="0">
              <a:latin typeface="Times" pitchFamily="48" charset="0"/>
            </a:endParaRPr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19144" name="Picture 8" descr="28_2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1106905" y="2430013"/>
            <a:ext cx="3198395" cy="41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5" name="Picture 9" descr="28_2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4860924" y="2395934"/>
            <a:ext cx="3368675" cy="4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69300" cy="4525962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/>
              <a:t>Light </a:t>
            </a:r>
            <a:r>
              <a:rPr lang="en-US" dirty="0" smtClean="0"/>
              <a:t>travels slower in glass than in air, so it minimizes the time it spends in the glass.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</p:txBody>
      </p:sp>
      <p:pic>
        <p:nvPicPr>
          <p:cNvPr id="271367" name="Picture 7" descr="28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72933" y="2790532"/>
            <a:ext cx="3711825" cy="39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651</Words>
  <Application>Microsoft Office PowerPoint</Application>
  <PresentationFormat>On-screen Show (4:3)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Batang</vt:lpstr>
      <vt:lpstr>Times</vt:lpstr>
      <vt:lpstr>Default Design</vt:lpstr>
      <vt:lpstr>PowerPoint Presentation</vt:lpstr>
      <vt:lpstr>Reflection</vt:lpstr>
      <vt:lpstr>Law of Reflection</vt:lpstr>
      <vt:lpstr>PowerPoint Presentation</vt:lpstr>
      <vt:lpstr>PowerPoint Presentation</vt:lpstr>
      <vt:lpstr>PowerPoint Presentation</vt:lpstr>
      <vt:lpstr>Refraction</vt:lpstr>
      <vt:lpstr>Cause of Refraction</vt:lpstr>
      <vt:lpstr>Refraction</vt:lpstr>
      <vt:lpstr>Refraction</vt:lpstr>
      <vt:lpstr>PowerPoint Presentation</vt:lpstr>
      <vt:lpstr>Dispersion</vt:lpstr>
      <vt:lpstr>Rainbows</vt:lpstr>
      <vt:lpstr>Rainbows</vt:lpstr>
      <vt:lpstr>PowerPoint Presentation</vt:lpstr>
      <vt:lpstr>Total Internal Reflection</vt:lpstr>
      <vt:lpstr>Total Internal Reflection</vt:lpstr>
      <vt:lpstr>Lenses</vt:lpstr>
      <vt:lpstr>PowerPoint Presentation</vt:lpstr>
      <vt:lpstr>Lenses</vt:lpstr>
      <vt:lpstr>Lens Defects</vt:lpstr>
      <vt:lpstr>Lens Defects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434</cp:revision>
  <cp:lastPrinted>2007-05-16T20:24:43Z</cp:lastPrinted>
  <dcterms:created xsi:type="dcterms:W3CDTF">2006-04-27T22:35:13Z</dcterms:created>
  <dcterms:modified xsi:type="dcterms:W3CDTF">2013-03-23T12:41:21Z</dcterms:modified>
</cp:coreProperties>
</file>