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72" r:id="rId2"/>
    <p:sldId id="397" r:id="rId3"/>
    <p:sldId id="473" r:id="rId4"/>
    <p:sldId id="474" r:id="rId5"/>
    <p:sldId id="337" r:id="rId6"/>
    <p:sldId id="470" r:id="rId7"/>
    <p:sldId id="398" r:id="rId8"/>
    <p:sldId id="471" r:id="rId9"/>
    <p:sldId id="341" r:id="rId10"/>
    <p:sldId id="447" r:id="rId11"/>
    <p:sldId id="448" r:id="rId12"/>
    <p:sldId id="449" r:id="rId13"/>
    <p:sldId id="446" r:id="rId14"/>
    <p:sldId id="475" r:id="rId15"/>
    <p:sldId id="389" r:id="rId16"/>
    <p:sldId id="349" r:id="rId17"/>
    <p:sldId id="476" r:id="rId18"/>
    <p:sldId id="477" r:id="rId19"/>
    <p:sldId id="450" r:id="rId20"/>
    <p:sldId id="388" r:id="rId21"/>
    <p:sldId id="453" r:id="rId22"/>
    <p:sldId id="478" r:id="rId23"/>
    <p:sldId id="479" r:id="rId24"/>
    <p:sldId id="362" r:id="rId25"/>
    <p:sldId id="365" r:id="rId26"/>
    <p:sldId id="480" r:id="rId27"/>
    <p:sldId id="457" r:id="rId28"/>
    <p:sldId id="458" r:id="rId29"/>
    <p:sldId id="371" r:id="rId30"/>
    <p:sldId id="440" r:id="rId31"/>
    <p:sldId id="481" r:id="rId32"/>
    <p:sldId id="404" r:id="rId33"/>
    <p:sldId id="405" r:id="rId34"/>
    <p:sldId id="416" r:id="rId35"/>
    <p:sldId id="420" r:id="rId36"/>
    <p:sldId id="438" r:id="rId37"/>
    <p:sldId id="421" r:id="rId38"/>
    <p:sldId id="423" r:id="rId39"/>
    <p:sldId id="424" r:id="rId40"/>
    <p:sldId id="435" r:id="rId41"/>
    <p:sldId id="462" r:id="rId42"/>
    <p:sldId id="461" r:id="rId43"/>
    <p:sldId id="463" r:id="rId44"/>
    <p:sldId id="465" r:id="rId45"/>
    <p:sldId id="460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733"/>
    <a:srgbClr val="3399FF"/>
    <a:srgbClr val="000E2A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3" autoAdjust="0"/>
    <p:restoredTop sz="91537" autoAdjust="0"/>
  </p:normalViewPr>
  <p:slideViewPr>
    <p:cSldViewPr snapToGrid="0">
      <p:cViewPr varScale="1">
        <p:scale>
          <a:sx n="68" d="100"/>
          <a:sy n="68" d="100"/>
        </p:scale>
        <p:origin x="-102" y="-126"/>
      </p:cViewPr>
      <p:guideLst>
        <p:guide orient="horz" pos="2160"/>
        <p:guide orient="horz" pos="1382"/>
        <p:guide orient="horz" pos="4319"/>
        <p:guide pos="3041"/>
        <p:guide pos="3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6C1F262-4EE6-4B06-8AF6-015FEF17E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6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AF67E35-842F-404D-B95D-A08F22B47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763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3518-FF74-6147-9494-9F235DD4922B}" type="slidenum">
              <a:rPr lang="en-US"/>
              <a:pPr/>
              <a:t>8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STT23.2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F67E35-842F-404D-B95D-A08F22B474F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5E4D7-A433-4193-BB42-4EEC68A0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29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8B0AA-8EAE-422C-90DA-65B37AB1C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1237-1060-4E13-BC13-CD0A41A06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0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B662895-DC70-5E4D-8D80-ED8525636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2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BA6E-62F6-4E95-A4F7-1F10CCD53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1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6792E-AB2B-412C-B1CC-CAB9F1A22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56850-20D0-407D-A039-7B45FA074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1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603E-F0D3-46A3-9414-05D03C15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ECEF8-80BF-4312-90C2-8BD0C8C19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B38FD-A095-4E4F-B524-5E63B81A0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61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469D9-7A81-4B37-86D1-300E0DC8C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C8AA2-62F8-4158-8363-2159FE64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7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D37EC6F-4BB0-4876-A338-B04BE6A78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 b="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Wed. </a:t>
            </a:r>
            <a:r>
              <a:rPr lang="en-CA" dirty="0" smtClean="0"/>
              <a:t>Apr. </a:t>
            </a:r>
            <a:r>
              <a:rPr lang="en-CA" dirty="0" smtClean="0"/>
              <a:t>3, </a:t>
            </a:r>
            <a:r>
              <a:rPr lang="en-CA" dirty="0" smtClean="0"/>
              <a:t>2013.</a:t>
            </a:r>
          </a:p>
          <a:p>
            <a:r>
              <a:rPr lang="en-CA" dirty="0" smtClean="0"/>
              <a:t>They </a:t>
            </a:r>
            <a:r>
              <a:rPr lang="en-CA" dirty="0" smtClean="0"/>
              <a:t>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7449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274" y="965200"/>
            <a:ext cx="8229600" cy="5435600"/>
          </a:xfrm>
        </p:spPr>
        <p:txBody>
          <a:bodyPr/>
          <a:lstStyle/>
          <a:p>
            <a:r>
              <a:rPr lang="en-CA" sz="2400" dirty="0" smtClean="0"/>
              <a:t>Alice looks </a:t>
            </a:r>
            <a:r>
              <a:rPr lang="en-CA" sz="2400" dirty="0"/>
              <a:t>at Bob’s </a:t>
            </a:r>
            <a:r>
              <a:rPr lang="en-CA" sz="2400" dirty="0" smtClean="0"/>
              <a:t>image a mirror and sees he has a red shoe on the foot to Alice’s left. </a:t>
            </a:r>
          </a:p>
          <a:p>
            <a:r>
              <a:rPr lang="en-CA" sz="2400" dirty="0" smtClean="0"/>
              <a:t>Then </a:t>
            </a:r>
            <a:r>
              <a:rPr lang="en-CA" sz="2400" dirty="0"/>
              <a:t>she asks Bob to turn </a:t>
            </a:r>
            <a:r>
              <a:rPr lang="en-CA" sz="2400" dirty="0" smtClean="0"/>
              <a:t>and </a:t>
            </a:r>
            <a:r>
              <a:rPr lang="en-CA" sz="2400" dirty="0"/>
              <a:t>face her, so she can compare the image to what Bob looks like in real life. </a:t>
            </a:r>
          </a:p>
          <a:p>
            <a:r>
              <a:rPr lang="en-CA" sz="2400" dirty="0"/>
              <a:t>Bob takes a </a:t>
            </a:r>
            <a:r>
              <a:rPr lang="en-CA" sz="2400" dirty="0" smtClean="0"/>
              <a:t>couple </a:t>
            </a:r>
            <a:r>
              <a:rPr lang="en-CA" sz="2400" dirty="0"/>
              <a:t>of steps forward, turns around and faces Alice. 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latin typeface="Times" pitchFamily="4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Virtual Image Formation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5054" y="3390901"/>
            <a:ext cx="5478846" cy="314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400" b="0" dirty="0" smtClean="0"/>
              <a:t>Alice notes that the red shoe is now on the foot on the right.</a:t>
            </a:r>
          </a:p>
          <a:p>
            <a:r>
              <a:rPr lang="en-CA" sz="2400" b="0" dirty="0" smtClean="0"/>
              <a:t>Alice concludes: </a:t>
            </a:r>
            <a:r>
              <a:rPr lang="en-CA" sz="2400" b="0" i="1" dirty="0" smtClean="0"/>
              <a:t>“Mirrors reverse left and right, not up and down.” </a:t>
            </a:r>
            <a:r>
              <a:rPr lang="en-CA" sz="2400" b="0" dirty="0" smtClean="0"/>
              <a:t>Is this true? Can you see any flaws in Alice’s reasoning?</a:t>
            </a:r>
          </a:p>
          <a:p>
            <a:endParaRPr lang="en-CA" sz="2400" b="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2400" b="0" dirty="0" smtClean="0"/>
          </a:p>
          <a:p>
            <a:pPr>
              <a:lnSpc>
                <a:spcPct val="90000"/>
              </a:lnSpc>
            </a:pPr>
            <a:endParaRPr lang="en-US" sz="2400" b="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b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 smtClean="0">
              <a:latin typeface="Times" pitchFamily="4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4834" y="602918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 smtClean="0"/>
              <a:t>mirror</a:t>
            </a:r>
            <a:endParaRPr lang="en-CA" b="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21438" y="3692905"/>
            <a:ext cx="1171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82526" y="3613598"/>
            <a:ext cx="1259215" cy="2423195"/>
          </a:xfrm>
          <a:prstGeom prst="rect">
            <a:avLst/>
          </a:prstGeom>
          <a:solidFill>
            <a:srgbClr val="3399FF">
              <a:alpha val="1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95949" y="5528212"/>
            <a:ext cx="481263" cy="3208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578016" y="3692906"/>
            <a:ext cx="1565984" cy="2664857"/>
            <a:chOff x="7578016" y="3692906"/>
            <a:chExt cx="1565984" cy="2664857"/>
          </a:xfrm>
        </p:grpSpPr>
        <p:sp>
          <p:nvSpPr>
            <p:cNvPr id="9" name="TextBox 8"/>
            <p:cNvSpPr txBox="1"/>
            <p:nvPr/>
          </p:nvSpPr>
          <p:spPr>
            <a:xfrm>
              <a:off x="7883916" y="5988431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0" dirty="0" smtClean="0"/>
                <a:t>real</a:t>
              </a:r>
              <a:endParaRPr lang="en-CA" b="0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016" y="3692906"/>
              <a:ext cx="1171575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8552199" y="5528212"/>
              <a:ext cx="591801" cy="320843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39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6678" y="117450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 smtClean="0"/>
              <a:t>Bob in Mirror</a:t>
            </a:r>
            <a:endParaRPr lang="en-CA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4799594" y="3983650"/>
            <a:ext cx="160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 smtClean="0"/>
              <a:t>Bob turns to face Alice</a:t>
            </a:r>
            <a:endParaRPr lang="en-CA" b="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83274" y="4813654"/>
            <a:ext cx="8229600" cy="187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800" b="0" dirty="0" smtClean="0"/>
              <a:t>Bob </a:t>
            </a:r>
            <a:r>
              <a:rPr lang="en-CA" sz="2800" i="1" dirty="0" smtClean="0"/>
              <a:t>chooses</a:t>
            </a:r>
            <a:r>
              <a:rPr lang="en-CA" sz="2800" b="0" dirty="0" smtClean="0"/>
              <a:t> to rotate around a vertical axis, and therefore he looks flipped left-to-right.  </a:t>
            </a:r>
          </a:p>
          <a:p>
            <a:r>
              <a:rPr lang="en-CA" sz="2800" b="0" dirty="0" smtClean="0"/>
              <a:t>But if Bob wants to turn to face Alice, is there any other way to do it?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Virtual Image Formation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3660" y="1619796"/>
            <a:ext cx="1171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19" y="1619796"/>
            <a:ext cx="117157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61169" y="1543841"/>
            <a:ext cx="1259215" cy="2423195"/>
          </a:xfrm>
          <a:prstGeom prst="rect">
            <a:avLst/>
          </a:prstGeom>
          <a:solidFill>
            <a:srgbClr val="3399FF">
              <a:alpha val="1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9994" y="3384884"/>
            <a:ext cx="481263" cy="3208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rved Right Arrow 4"/>
          <p:cNvSpPr/>
          <p:nvPr/>
        </p:nvSpPr>
        <p:spPr>
          <a:xfrm>
            <a:off x="4794086" y="984253"/>
            <a:ext cx="1374909" cy="749843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04502" y="3376862"/>
            <a:ext cx="400417" cy="3208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13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014543" y="1983508"/>
            <a:ext cx="117157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26678" y="149767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0" dirty="0" smtClean="0"/>
              <a:t>Bob in Mirror</a:t>
            </a:r>
            <a:endParaRPr lang="en-CA" b="0" dirty="0"/>
          </a:p>
        </p:txBody>
      </p:sp>
      <p:sp>
        <p:nvSpPr>
          <p:cNvPr id="5" name="Curved Right Arrow 4"/>
          <p:cNvSpPr/>
          <p:nvPr/>
        </p:nvSpPr>
        <p:spPr>
          <a:xfrm rot="5400000">
            <a:off x="5873586" y="2682328"/>
            <a:ext cx="1374909" cy="749843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8074" y="4238487"/>
            <a:ext cx="213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0" dirty="0" smtClean="0"/>
              <a:t>Bob stands on his head to face Alice!</a:t>
            </a:r>
            <a:endParaRPr lang="en-CA" b="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83274" y="5058149"/>
            <a:ext cx="8229600" cy="13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800" b="0" dirty="0" smtClean="0"/>
              <a:t>If Bob had chosen to face Alice by standing on his head, he would have been flipped up-to-down, and </a:t>
            </a:r>
            <a:r>
              <a:rPr lang="en-CA" sz="2800" i="1" dirty="0" smtClean="0"/>
              <a:t>not</a:t>
            </a:r>
            <a:r>
              <a:rPr lang="en-CA" sz="2800" b="0" dirty="0" smtClean="0"/>
              <a:t> left-to-right!</a:t>
            </a:r>
            <a:endParaRPr lang="en-US" b="0" dirty="0" smtClean="0">
              <a:latin typeface="Times" pitchFamily="4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 smtClean="0"/>
              <a:t>Virtual Image Formation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31315" y="1759252"/>
            <a:ext cx="481263" cy="3208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82331" y="1995629"/>
            <a:ext cx="117157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649840" y="1919674"/>
            <a:ext cx="1259215" cy="2423195"/>
          </a:xfrm>
          <a:prstGeom prst="rect">
            <a:avLst/>
          </a:prstGeom>
          <a:solidFill>
            <a:srgbClr val="3399FF">
              <a:alpha val="13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428665" y="3760717"/>
            <a:ext cx="481263" cy="320843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37" y="939799"/>
            <a:ext cx="8229600" cy="1216721"/>
          </a:xfrm>
        </p:spPr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b="1" i="1" dirty="0" smtClean="0"/>
              <a:t>really</a:t>
            </a:r>
            <a:r>
              <a:rPr lang="en-US" sz="2800" dirty="0" smtClean="0"/>
              <a:t> happens is the image is reversed front-to-back</a:t>
            </a:r>
            <a:endParaRPr lang="en-US" sz="1800" dirty="0" smtClean="0"/>
          </a:p>
        </p:txBody>
      </p:sp>
      <p:pic>
        <p:nvPicPr>
          <p:cNvPr id="206854" name="Picture 6" descr="28_08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"/>
          <a:stretch>
            <a:fillRect/>
          </a:stretch>
        </p:blipFill>
        <p:spPr bwMode="auto">
          <a:xfrm>
            <a:off x="1206331" y="2156520"/>
            <a:ext cx="6766593" cy="419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8" name="Picture 6" descr="28_10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>
            <a:fillRect/>
          </a:stretch>
        </p:blipFill>
        <p:spPr bwMode="auto">
          <a:xfrm>
            <a:off x="391278" y="2854830"/>
            <a:ext cx="5192712" cy="287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44" y="343568"/>
            <a:ext cx="8229600" cy="396047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Diffuse reflection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When light strikes a rough or irregular surface and reflects in many directions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Almost everything we see is due to diffuse reflection from surfaces around us.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dirty="0" smtClean="0">
              <a:latin typeface="Times" pitchFamily="48" charset="0"/>
            </a:endParaRPr>
          </a:p>
        </p:txBody>
      </p:sp>
      <p:pic>
        <p:nvPicPr>
          <p:cNvPr id="11266" name="Picture 2" descr="C:\Users\jharlow\Documents\Documents\teaching\everyday13\hewitt materials\hewitt_ch28\figures_photos_28\28_12_Fig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589465"/>
            <a:ext cx="2578717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5803" y="5960799"/>
            <a:ext cx="371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b="0" dirty="0" smtClean="0"/>
              <a:t>Magnified view of the surface of ordinary paper</a:t>
            </a:r>
            <a:endParaRPr lang="en-CA" sz="2400" b="0" dirty="0"/>
          </a:p>
        </p:txBody>
      </p:sp>
    </p:spTree>
    <p:extLst>
      <p:ext uri="{BB962C8B-B14F-4D97-AF65-F5344CB8AC3E}">
        <p14:creationId xmlns:p14="http://schemas.microsoft.com/office/powerpoint/2010/main" val="26667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When light bends in going obliquely from one medium to another, we call this process refraction.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/>
            <a:endParaRPr lang="en-US" smtClean="0">
              <a:latin typeface="Times" pitchFamily="48" charset="0"/>
            </a:endParaRPr>
          </a:p>
          <a:p>
            <a:pPr marL="0" indent="0"/>
            <a:endParaRPr lang="en-US" smtClean="0">
              <a:latin typeface="Times" pitchFamily="48" charset="0"/>
            </a:endParaRPr>
          </a:p>
        </p:txBody>
      </p:sp>
      <p:pic>
        <p:nvPicPr>
          <p:cNvPr id="272391" name="Picture 7" descr="28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2514600" y="3044825"/>
            <a:ext cx="4114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2267"/>
          </a:xfrm>
        </p:spPr>
        <p:txBody>
          <a:bodyPr/>
          <a:lstStyle/>
          <a:p>
            <a:r>
              <a:rPr lang="en-US" dirty="0" smtClean="0"/>
              <a:t>Cause of Refraction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859" y="786063"/>
            <a:ext cx="8592636" cy="4630237"/>
          </a:xfrm>
        </p:spPr>
        <p:txBody>
          <a:bodyPr/>
          <a:lstStyle/>
          <a:p>
            <a:r>
              <a:rPr lang="en-US" sz="2800" dirty="0" smtClean="0"/>
              <a:t>Bending of light when it passes from one medium to another</a:t>
            </a:r>
          </a:p>
          <a:p>
            <a:r>
              <a:rPr lang="en-US" sz="2800" dirty="0" smtClean="0"/>
              <a:t>Caused by change in speed of light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Times" pitchFamily="48" charset="0"/>
            </a:endParaRPr>
          </a:p>
          <a:p>
            <a:endParaRPr lang="en-US" dirty="0" smtClean="0">
              <a:latin typeface="Times" pitchFamily="48" charset="0"/>
            </a:endParaRPr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19144" name="Picture 8" descr="28_2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1106905" y="2430013"/>
            <a:ext cx="3198395" cy="41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5" name="Picture 9" descr="28_2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4860924" y="2395934"/>
            <a:ext cx="3368675" cy="4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/>
          <a:lstStyle/>
          <a:p>
            <a:r>
              <a:rPr lang="en-US" dirty="0"/>
              <a:t>Index of Refraction</a:t>
            </a:r>
          </a:p>
        </p:txBody>
      </p:sp>
      <p:graphicFrame>
        <p:nvGraphicFramePr>
          <p:cNvPr id="16179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1" y="921487"/>
          <a:ext cx="2666999" cy="155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672840" imgH="393480" progId="Equation.3">
                  <p:embed/>
                </p:oleObj>
              </mc:Choice>
              <mc:Fallback>
                <p:oleObj name="Equation" r:id="rId3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921487"/>
                        <a:ext cx="2666999" cy="15597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2450" y="2792413"/>
            <a:ext cx="8194675" cy="3538537"/>
          </a:xfrm>
        </p:spPr>
        <p:txBody>
          <a:bodyPr/>
          <a:lstStyle/>
          <a:p>
            <a:r>
              <a:rPr lang="en-US" sz="3200" i="1">
                <a:latin typeface="Times New Roman" charset="0"/>
              </a:rPr>
              <a:t>v</a:t>
            </a:r>
            <a:r>
              <a:rPr lang="en-US" sz="3200" i="1" baseline="-25000">
                <a:latin typeface="Times New Roman" charset="0"/>
              </a:rPr>
              <a:t>medium</a:t>
            </a:r>
            <a:r>
              <a:rPr lang="en-US" sz="3200"/>
              <a:t> is the speed of light in a transparent medium.</a:t>
            </a:r>
          </a:p>
          <a:p>
            <a:r>
              <a:rPr lang="en-US" sz="3200" i="1">
                <a:latin typeface="Times New Roman" charset="0"/>
              </a:rPr>
              <a:t>c</a:t>
            </a:r>
            <a:r>
              <a:rPr lang="en-US" sz="3200"/>
              <a:t> is the speed of light in a vacuum (</a:t>
            </a:r>
            <a:r>
              <a:rPr lang="en-US" sz="3200" i="1">
                <a:latin typeface="Times New Roman" charset="0"/>
              </a:rPr>
              <a:t>c</a:t>
            </a:r>
            <a:r>
              <a:rPr lang="en-US" sz="3200"/>
              <a:t>=3.00×10</a:t>
            </a:r>
            <a:r>
              <a:rPr lang="en-US" sz="3200" baseline="30000"/>
              <a:t>8</a:t>
            </a:r>
            <a:r>
              <a:rPr lang="en-US" sz="3200"/>
              <a:t> m/s)</a:t>
            </a:r>
          </a:p>
          <a:p>
            <a:r>
              <a:rPr lang="en-US" sz="3200" i="1">
                <a:latin typeface="Times New Roman" charset="0"/>
              </a:rPr>
              <a:t>n</a:t>
            </a:r>
            <a:r>
              <a:rPr lang="en-US" sz="3200"/>
              <a:t> is a dimensionless constant: </a:t>
            </a:r>
            <a:r>
              <a:rPr lang="en-US" sz="3200" i="1">
                <a:latin typeface="Times New Roman" charset="0"/>
              </a:rPr>
              <a:t>n</a:t>
            </a:r>
            <a:r>
              <a:rPr lang="en-US" sz="3200">
                <a:ea typeface="Arial" charset="0"/>
                <a:cs typeface="Arial" charset="0"/>
              </a:rPr>
              <a:t>≥</a:t>
            </a:r>
            <a:r>
              <a:rPr lang="en-US" sz="3200"/>
              <a:t>1</a:t>
            </a:r>
          </a:p>
          <a:p>
            <a:r>
              <a:rPr lang="en-US" sz="3200" i="1">
                <a:latin typeface="Times New Roman" charset="0"/>
              </a:rPr>
              <a:t>n=</a:t>
            </a:r>
            <a:r>
              <a:rPr lang="en-US" sz="3200"/>
              <a:t>1 in a vacuum</a:t>
            </a:r>
          </a:p>
          <a:p>
            <a:endParaRPr lang="en-US" sz="3200"/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5323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365750" cy="71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29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9864" y="2938070"/>
            <a:ext cx="9563724" cy="17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6744" y="218856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Dry Land</a:t>
            </a:r>
            <a:endParaRPr lang="en-CA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59895" y="354588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Mud</a:t>
            </a:r>
            <a:endParaRPr lang="en-CA" sz="2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6744" y="4874302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Dry Land</a:t>
            </a:r>
            <a:endParaRPr lang="en-CA" sz="2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775151" y="2330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9427" y="57137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9123" y="539647"/>
            <a:ext cx="6233760" cy="54488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9123" y="539647"/>
            <a:ext cx="3507690" cy="239842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56813" y="2938070"/>
            <a:ext cx="449705" cy="173885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06518" y="4676929"/>
            <a:ext cx="2202166" cy="129843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02968" y="2938070"/>
            <a:ext cx="3927419" cy="173885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49123" y="539647"/>
            <a:ext cx="1753845" cy="239842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30387" y="4676929"/>
            <a:ext cx="552496" cy="131160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2619" y="169198"/>
            <a:ext cx="533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dirty="0" smtClean="0"/>
              <a:t>A soldier wants to get from point </a:t>
            </a:r>
            <a:r>
              <a:rPr lang="en-CA" sz="2400" b="0" dirty="0"/>
              <a:t>1</a:t>
            </a:r>
            <a:r>
              <a:rPr lang="en-CA" sz="2400" b="0" dirty="0" smtClean="0"/>
              <a:t> to Point 2 in the shortest amount of time.  Marching through mud is much slower than marching on dry land.  Which might be the best path? </a:t>
            </a:r>
            <a:endParaRPr lang="en-CA" sz="2400" b="0" dirty="0"/>
          </a:p>
        </p:txBody>
      </p:sp>
      <p:sp>
        <p:nvSpPr>
          <p:cNvPr id="43" name="TextBox 42"/>
          <p:cNvSpPr txBox="1"/>
          <p:nvPr/>
        </p:nvSpPr>
        <p:spPr>
          <a:xfrm>
            <a:off x="2451551" y="24396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79105" y="24396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66003" y="22567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C</a:t>
            </a:r>
          </a:p>
        </p:txBody>
      </p:sp>
      <p:pic>
        <p:nvPicPr>
          <p:cNvPr id="46" name="Picture 4" descr="C:\Users\jharlow\AppData\Local\Microsoft\Windows\Temporary Internet Files\Content.IE5\9HQU15MF\MC9003104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960" y="197743"/>
            <a:ext cx="319103" cy="5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jharlow\AppData\Local\Microsoft\Windows\Temporary Internet Files\Content.IE5\9HQU15MF\MC9003104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100" y="5812971"/>
            <a:ext cx="319103" cy="5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22593" y="160637"/>
            <a:ext cx="5750404" cy="251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3800" b="0" dirty="0" smtClean="0"/>
              <a:t>PHY205H1S </a:t>
            </a:r>
            <a:br>
              <a:rPr lang="en-US" sz="3800" b="0" dirty="0" smtClean="0"/>
            </a:br>
            <a:r>
              <a:rPr lang="en-US" sz="3600" b="0" dirty="0" smtClean="0"/>
              <a:t>Physics of Everyday Life</a:t>
            </a:r>
            <a:r>
              <a:rPr lang="en-US" sz="3800" b="0" dirty="0" smtClean="0"/>
              <a:t/>
            </a:r>
            <a:br>
              <a:rPr lang="en-US" sz="3800" b="0" dirty="0" smtClean="0"/>
            </a:br>
            <a:r>
              <a:rPr lang="en-US" sz="3800" b="0" dirty="0" smtClean="0">
                <a:latin typeface="Times New Roman" charset="0"/>
              </a:rPr>
              <a:t>Class 22: Reflection and Refraction</a:t>
            </a:r>
            <a:endParaRPr lang="en-US" sz="3800" b="0" dirty="0">
              <a:latin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2593" y="2967487"/>
            <a:ext cx="4336883" cy="371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Law </a:t>
            </a:r>
            <a:r>
              <a:rPr lang="en-US" sz="2800" b="0" dirty="0"/>
              <a:t>of </a:t>
            </a:r>
            <a:r>
              <a:rPr lang="en-US" sz="2800" b="0" dirty="0" smtClean="0"/>
              <a:t>Reflection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Virtual Image Formation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Image Reversal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Concave Mirrors</a:t>
            </a:r>
            <a:endParaRPr lang="en-US" sz="2800" b="0" dirty="0"/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Diffuse Reflection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Refraction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Dispersion, Rainbows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54424" y="5382880"/>
            <a:ext cx="4589576" cy="123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/>
              <a:t>Total Internal Reflection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Lenses</a:t>
            </a:r>
            <a:endParaRPr lang="en-US" sz="2800" b="0" dirty="0"/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0" dirty="0" smtClean="0"/>
              <a:t>Real Image Formation</a:t>
            </a:r>
          </a:p>
        </p:txBody>
      </p:sp>
      <p:pic>
        <p:nvPicPr>
          <p:cNvPr id="12290" name="Picture 2" descr="https://encrypted-tbn1.gstatic.com/images?q=tbn:ANd9GcRIyPw2E6QWseCTqYDrHWp7lfQMhJeBZPS439PihoDm4XUV1tf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4924" y="685800"/>
            <a:ext cx="5638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369300" cy="4525962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 smtClean="0"/>
              <a:t>Light travels slower in glass than in air, so it minimizes the time it spends in the glass.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</p:txBody>
      </p:sp>
      <p:pic>
        <p:nvPicPr>
          <p:cNvPr id="271367" name="Picture 7" descr="28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2672933" y="2790532"/>
            <a:ext cx="3711825" cy="39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357188" y="6086475"/>
            <a:ext cx="8443912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336675" y="1516063"/>
            <a:ext cx="6977063" cy="2520950"/>
          </a:xfrm>
          <a:prstGeom prst="rect">
            <a:avLst/>
          </a:prstGeom>
          <a:solidFill>
            <a:srgbClr val="83CCD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4" name="Picture 4" descr="MCj03458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0" y="3203575"/>
            <a:ext cx="1303338" cy="752475"/>
          </a:xfrm>
          <a:prstGeom prst="rect">
            <a:avLst/>
          </a:prstGeom>
          <a:noFill/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93713" y="4071938"/>
            <a:ext cx="808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 dirty="0"/>
              <a:t>A fish swims below the surface of the water.  An observer sees the fish at:</a:t>
            </a:r>
          </a:p>
          <a:p>
            <a:pPr marL="457200" indent="-457200"/>
            <a:r>
              <a:rPr lang="en-US" sz="3200" b="0" dirty="0"/>
              <a:t>A. a greater depth than it really is.</a:t>
            </a:r>
          </a:p>
          <a:p>
            <a:pPr marL="457200" indent="-457200"/>
            <a:r>
              <a:rPr lang="en-US" sz="3200" b="0" dirty="0"/>
              <a:t>B. its true depth.</a:t>
            </a:r>
          </a:p>
          <a:p>
            <a:pPr marL="457200" indent="-457200"/>
            <a:r>
              <a:rPr lang="en-US" sz="3200" b="0" dirty="0"/>
              <a:t>C. a smaller depth than it really is.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1328738" y="1528763"/>
            <a:ext cx="697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423150" y="93027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air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7219950" y="1470025"/>
            <a:ext cx="1176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/>
              <a:t>water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1566223">
            <a:off x="1887538" y="328613"/>
            <a:ext cx="835025" cy="857250"/>
            <a:chOff x="1178" y="1676"/>
            <a:chExt cx="1765" cy="1492"/>
          </a:xfrm>
        </p:grpSpPr>
        <p:sp>
          <p:nvSpPr>
            <p:cNvPr id="179210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1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2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3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4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5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6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19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2" name="Picture 6" descr="28_2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>
            <a:fillRect/>
          </a:stretch>
        </p:blipFill>
        <p:spPr bwMode="auto">
          <a:xfrm>
            <a:off x="1968500" y="2168525"/>
            <a:ext cx="52038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Illusion caused by refraction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buFontTx/>
              <a:buNone/>
            </a:pPr>
            <a:endParaRPr lang="en-US" sz="1800" dirty="0" smtClean="0"/>
          </a:p>
          <a:p>
            <a:pPr>
              <a:lnSpc>
                <a:spcPct val="130000"/>
              </a:lnSpc>
              <a:buFontTx/>
              <a:buNone/>
            </a:pPr>
            <a:endParaRPr lang="en-US" sz="1800" dirty="0" smtClean="0"/>
          </a:p>
          <a:p>
            <a:r>
              <a:rPr lang="en-US" sz="2800" dirty="0" smtClean="0"/>
              <a:t>Objects submerged in water appear closer to the surface.</a:t>
            </a:r>
          </a:p>
        </p:txBody>
      </p:sp>
    </p:spTree>
    <p:extLst>
      <p:ext uri="{BB962C8B-B14F-4D97-AF65-F5344CB8AC3E}">
        <p14:creationId xmlns:p14="http://schemas.microsoft.com/office/powerpoint/2010/main" val="18948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72200" y="2663825"/>
            <a:ext cx="13937691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b="1" dirty="0">
                <a:solidFill>
                  <a:srgbClr val="336699"/>
                </a:solidFill>
              </a:rPr>
              <a:t>Dispersion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534400" cy="202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 b="0" dirty="0">
                <a:latin typeface="Times New Roman" charset="0"/>
              </a:rPr>
              <a:t>The slight variation of index of refraction with wavelength is known as dispersion. Shown is the dispersion curves of two common glasses. Notice that </a:t>
            </a:r>
            <a:r>
              <a:rPr lang="en-US" sz="2800" b="0" i="1" dirty="0" err="1">
                <a:latin typeface="Times New Roman" charset="0"/>
              </a:rPr>
              <a:t>n</a:t>
            </a:r>
            <a:r>
              <a:rPr lang="en-US" sz="2800" b="0" dirty="0">
                <a:latin typeface="Times New Roman" charset="0"/>
              </a:rPr>
              <a:t> is larger when the wavelength is shorter, thus violet light refracts more than red light.</a:t>
            </a:r>
          </a:p>
        </p:txBody>
      </p:sp>
    </p:spTree>
    <p:extLst>
      <p:ext uri="{BB962C8B-B14F-4D97-AF65-F5344CB8AC3E}">
        <p14:creationId xmlns:p14="http://schemas.microsoft.com/office/powerpoint/2010/main" val="157812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Dispersion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4175"/>
            <a:ext cx="8229600" cy="4800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Process of separation of light into colors arranged by frequency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Components of white light are dispersed in a prism (and in a diffraction grating).</a:t>
            </a:r>
          </a:p>
        </p:txBody>
      </p:sp>
      <p:pic>
        <p:nvPicPr>
          <p:cNvPr id="238599" name="Picture 7" descr="28_2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2532063" y="2690813"/>
            <a:ext cx="40798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Rainbows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39150" cy="4754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Rainbows are a result of dispersion by many drops.</a:t>
            </a:r>
          </a:p>
          <a:p>
            <a:r>
              <a:rPr lang="en-US" sz="2800" dirty="0" smtClean="0"/>
              <a:t>Dispersion of light by a single drop</a:t>
            </a: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93" y="2647967"/>
            <a:ext cx="5756973" cy="4025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2" name="Picture 6" descr="28_31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5"/>
          <a:stretch>
            <a:fillRect/>
          </a:stretch>
        </p:blipFill>
        <p:spPr bwMode="auto">
          <a:xfrm>
            <a:off x="1408113" y="3581400"/>
            <a:ext cx="632777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Rainbows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3" y="1265238"/>
            <a:ext cx="8366125" cy="4525962"/>
          </a:xfrm>
        </p:spPr>
        <p:txBody>
          <a:bodyPr/>
          <a:lstStyle/>
          <a:p>
            <a:r>
              <a:rPr lang="en-US" sz="2400" dirty="0" smtClean="0"/>
              <a:t>Sunlight incident on two sample raindrops, as shown, emerges from them as dispersed light. </a:t>
            </a:r>
          </a:p>
          <a:p>
            <a:r>
              <a:rPr lang="en-US" sz="2400" dirty="0" smtClean="0"/>
              <a:t>The observer sees the red light from the upper drop and the violet light from the lower drop. </a:t>
            </a:r>
          </a:p>
          <a:p>
            <a:r>
              <a:rPr lang="en-US" sz="2400" dirty="0" smtClean="0"/>
              <a:t>Millions of drops produce the whole spectrum of visible light.</a:t>
            </a:r>
          </a:p>
        </p:txBody>
      </p:sp>
    </p:spTree>
    <p:extLst>
      <p:ext uri="{BB962C8B-B14F-4D97-AF65-F5344CB8AC3E}">
        <p14:creationId xmlns:p14="http://schemas.microsoft.com/office/powerpoint/2010/main" val="22177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515"/>
            <a:ext cx="8229600" cy="550385"/>
          </a:xfrm>
        </p:spPr>
        <p:txBody>
          <a:bodyPr>
            <a:noAutofit/>
          </a:bodyPr>
          <a:lstStyle/>
          <a:p>
            <a:r>
              <a:rPr lang="en-US" sz="3200" dirty="0" smtClean="0"/>
              <a:t>Rainbows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41" y="1830246"/>
            <a:ext cx="5165955" cy="34364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28551" y="2779023"/>
            <a:ext cx="3600000" cy="3600000"/>
            <a:chOff x="3028551" y="2779023"/>
            <a:chExt cx="3600000" cy="3600000"/>
          </a:xfrm>
        </p:grpSpPr>
        <p:sp>
          <p:nvSpPr>
            <p:cNvPr id="6" name="Oval 5"/>
            <p:cNvSpPr/>
            <p:nvPr/>
          </p:nvSpPr>
          <p:spPr>
            <a:xfrm>
              <a:off x="3028551" y="2779023"/>
              <a:ext cx="3600000" cy="3600000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754500" y="4505057"/>
              <a:ext cx="15120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05700" y="4472791"/>
              <a:ext cx="900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Antisun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06861" y="6379023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Radius of circle is about 41°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44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39" y="846138"/>
            <a:ext cx="205002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Double-rainbow</a:t>
            </a:r>
            <a:endParaRPr lang="en-CA" dirty="0"/>
          </a:p>
        </p:txBody>
      </p:sp>
      <p:pic>
        <p:nvPicPr>
          <p:cNvPr id="1026" name="Picture 2" descr="http://gv.pl/blog/wp-content/uploads/2008/09/rainbow_formation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07" y="-55306"/>
            <a:ext cx="5530645" cy="6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38" y="2958497"/>
            <a:ext cx="331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dirty="0" smtClean="0"/>
              <a:t>The second rainbow has blue on the top, and a radius of about 53° </a:t>
            </a:r>
            <a:endParaRPr lang="en-CA" sz="2400" b="0" dirty="0"/>
          </a:p>
        </p:txBody>
      </p:sp>
    </p:spTree>
    <p:extLst>
      <p:ext uri="{BB962C8B-B14F-4D97-AF65-F5344CB8AC3E}">
        <p14:creationId xmlns:p14="http://schemas.microsoft.com/office/powerpoint/2010/main" val="120652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Internal Reflection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Total reflection of light traveling within a medium that strikes the boundary of another medium at an angle at, or greater than, the critical angle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latin typeface="Times" pitchFamily="48" charset="0"/>
            </a:endParaRPr>
          </a:p>
        </p:txBody>
      </p:sp>
      <p:pic>
        <p:nvPicPr>
          <p:cNvPr id="251910" name="Picture 6" descr="28_3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"/>
          <a:stretch>
            <a:fillRect/>
          </a:stretch>
        </p:blipFill>
        <p:spPr bwMode="auto">
          <a:xfrm>
            <a:off x="81491" y="3384884"/>
            <a:ext cx="9062509" cy="30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4101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50 A.D. – </a:t>
            </a:r>
            <a:r>
              <a:rPr lang="en-US" b="1" dirty="0" smtClean="0"/>
              <a:t>Hero </a:t>
            </a:r>
            <a:r>
              <a:rPr lang="en-US" dirty="0" smtClean="0"/>
              <a:t>of Alexandria explained Euclid’s Law of Reflection by proposing that light always takes the shortest path between two points.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65" y="3479403"/>
            <a:ext cx="1590635" cy="2242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691" y="3258651"/>
            <a:ext cx="4937746" cy="314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7338"/>
          </a:xfrm>
        </p:spPr>
        <p:txBody>
          <a:bodyPr/>
          <a:lstStyle/>
          <a:p>
            <a:r>
              <a:rPr lang="en-CA" sz="3600" dirty="0" smtClean="0"/>
              <a:t>Discussion Question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1190445"/>
            <a:ext cx="8226718" cy="5089331"/>
          </a:xfrm>
        </p:spPr>
        <p:txBody>
          <a:bodyPr/>
          <a:lstStyle/>
          <a:p>
            <a:r>
              <a:rPr lang="en-CA" sz="2400" dirty="0" smtClean="0"/>
              <a:t>Light waves with speed v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are incident upon the flat surface of a material in which they have speed v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.</a:t>
            </a:r>
          </a:p>
          <a:p>
            <a:r>
              <a:rPr lang="en-CA" sz="2400" dirty="0" smtClean="0"/>
              <a:t>For what condition is </a:t>
            </a:r>
            <a:r>
              <a:rPr lang="en-CA" sz="2400" b="1" dirty="0" smtClean="0"/>
              <a:t>total internal reflection</a:t>
            </a:r>
            <a:r>
              <a:rPr lang="en-CA" sz="2400" dirty="0" smtClean="0"/>
              <a:t> possible?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v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</a:t>
            </a:r>
            <a:r>
              <a:rPr lang="en-CA" sz="2400" dirty="0"/>
              <a:t>&gt;</a:t>
            </a:r>
            <a:r>
              <a:rPr lang="en-CA" sz="2400" dirty="0" smtClean="0"/>
              <a:t> v</a:t>
            </a:r>
            <a:r>
              <a:rPr lang="en-CA" sz="2400" baseline="-25000" dirty="0"/>
              <a:t>1</a:t>
            </a:r>
            <a:endParaRPr lang="en-CA" sz="2400" baseline="-25000" dirty="0" smtClean="0"/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v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&lt; v</a:t>
            </a:r>
            <a:r>
              <a:rPr lang="en-CA" sz="2400" baseline="-25000" dirty="0" smtClean="0"/>
              <a:t>1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v</a:t>
            </a:r>
            <a:r>
              <a:rPr lang="en-CA" sz="2400" baseline="-25000" dirty="0"/>
              <a:t>2</a:t>
            </a:r>
            <a:r>
              <a:rPr lang="en-CA" sz="2400" dirty="0" smtClean="0"/>
              <a:t> = v</a:t>
            </a:r>
            <a:r>
              <a:rPr lang="en-CA" sz="2400" baseline="-25000" dirty="0"/>
              <a:t>1</a:t>
            </a:r>
            <a:endParaRPr lang="en-CA" sz="2400" baseline="-25000" dirty="0" smtClean="0"/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All of the above </a:t>
            </a:r>
          </a:p>
          <a:p>
            <a:pPr marL="514350" indent="-514350">
              <a:buFont typeface="+mj-lt"/>
              <a:buAutoNum type="alphaUcPeriod"/>
            </a:pPr>
            <a:endParaRPr lang="en-CA" sz="2400" dirty="0" smtClean="0"/>
          </a:p>
          <a:p>
            <a:pPr marL="514350" indent="-514350">
              <a:buFont typeface="+mj-lt"/>
              <a:buAutoNum type="alphaUcPeriod"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8239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242" y="146301"/>
            <a:ext cx="8229600" cy="800183"/>
          </a:xfrm>
        </p:spPr>
        <p:txBody>
          <a:bodyPr/>
          <a:lstStyle/>
          <a:p>
            <a:r>
              <a:rPr lang="en-US" dirty="0" smtClean="0"/>
              <a:t>Total Internal Reflection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736" y="958516"/>
            <a:ext cx="86868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Optical fibers or light pipes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Thin, flexible rods of special glass or transparent plastic.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Light from one end of the fiber is total internally reflected to the other end, resulting in nearly the    same brightness of light.</a:t>
            </a:r>
            <a:br>
              <a:rPr lang="en-US" sz="26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5" name="Picture 6" descr="28_41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4421188" y="3138018"/>
            <a:ext cx="4353844" cy="36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63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An Optical Fibre</a:t>
            </a:r>
          </a:p>
        </p:txBody>
      </p:sp>
      <p:pic>
        <p:nvPicPr>
          <p:cNvPr id="101379" name="Picture 3" descr="serway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5634" y="1179930"/>
            <a:ext cx="4617969" cy="4210217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40632" y="5471554"/>
            <a:ext cx="8534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0" dirty="0" smtClean="0"/>
              <a:t>Speed of light in cladding is </a:t>
            </a:r>
            <a:r>
              <a:rPr lang="en-CA" sz="3200" i="1" dirty="0" smtClean="0"/>
              <a:t>higher</a:t>
            </a:r>
            <a:r>
              <a:rPr lang="en-CA" sz="3200" b="0" dirty="0" smtClean="0"/>
              <a:t> than speed of light in core.</a:t>
            </a:r>
            <a:endParaRPr lang="en-CA" sz="3200" b="0" dirty="0"/>
          </a:p>
        </p:txBody>
      </p:sp>
    </p:spTree>
    <p:extLst>
      <p:ext uri="{BB962C8B-B14F-4D97-AF65-F5344CB8AC3E}">
        <p14:creationId xmlns:p14="http://schemas.microsoft.com/office/powerpoint/2010/main" val="145471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487362"/>
          </a:xfrm>
        </p:spPr>
        <p:txBody>
          <a:bodyPr/>
          <a:lstStyle/>
          <a:p>
            <a:r>
              <a:rPr lang="en-US" sz="4000"/>
              <a:t>Medical Fibrescopes</a:t>
            </a:r>
          </a:p>
        </p:txBody>
      </p:sp>
      <p:pic>
        <p:nvPicPr>
          <p:cNvPr id="102403" name="Picture 3" descr="34-fiberscope_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739900"/>
            <a:ext cx="3813175" cy="4537075"/>
          </a:xfrm>
          <a:noFill/>
          <a:ln/>
        </p:spPr>
      </p:pic>
      <p:pic>
        <p:nvPicPr>
          <p:cNvPr id="102404" name="Picture 4" descr="objective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614738" y="4376738"/>
            <a:ext cx="2128837" cy="2328862"/>
          </a:xfrm>
          <a:noFill/>
          <a:ln/>
        </p:spPr>
      </p:pic>
      <p:pic>
        <p:nvPicPr>
          <p:cNvPr id="102405" name="Picture 5" descr="f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2988" y="960438"/>
            <a:ext cx="4291012" cy="3700462"/>
          </a:xfrm>
          <a:noFill/>
          <a:ln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811963" y="4729163"/>
            <a:ext cx="2181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Video-laryngoscopy with a flexible fiberscope </a:t>
            </a:r>
          </a:p>
        </p:txBody>
      </p:sp>
    </p:spTree>
    <p:extLst>
      <p:ext uri="{BB962C8B-B14F-4D97-AF65-F5344CB8AC3E}">
        <p14:creationId xmlns:p14="http://schemas.microsoft.com/office/powerpoint/2010/main" val="41419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reeform 2"/>
          <p:cNvSpPr>
            <a:spLocks/>
          </p:cNvSpPr>
          <p:nvPr/>
        </p:nvSpPr>
        <p:spPr bwMode="auto">
          <a:xfrm>
            <a:off x="4060825" y="2019300"/>
            <a:ext cx="617538" cy="2647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00100"/>
          </a:xfrm>
        </p:spPr>
        <p:txBody>
          <a:bodyPr/>
          <a:lstStyle/>
          <a:p>
            <a:r>
              <a:rPr lang="en-US"/>
              <a:t>Converging Lens</a:t>
            </a: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1814513" y="2547938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1" name="Line 5"/>
          <p:cNvSpPr>
            <a:spLocks noChangeShapeType="1"/>
          </p:cNvSpPr>
          <p:nvPr/>
        </p:nvSpPr>
        <p:spPr bwMode="auto">
          <a:xfrm>
            <a:off x="1666875" y="3360738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2" name="Line 6"/>
          <p:cNvSpPr>
            <a:spLocks noChangeShapeType="1"/>
          </p:cNvSpPr>
          <p:nvPr/>
        </p:nvSpPr>
        <p:spPr bwMode="auto">
          <a:xfrm flipH="1" flipV="1">
            <a:off x="3044825" y="2105025"/>
            <a:ext cx="1338263" cy="508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3" name="Line 7"/>
          <p:cNvSpPr>
            <a:spLocks noChangeShapeType="1"/>
          </p:cNvSpPr>
          <p:nvPr/>
        </p:nvSpPr>
        <p:spPr bwMode="auto">
          <a:xfrm>
            <a:off x="4195763" y="2543175"/>
            <a:ext cx="366712" cy="33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 flipV="1">
            <a:off x="4370388" y="2225675"/>
            <a:ext cx="1176337" cy="412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4564063" y="2573338"/>
            <a:ext cx="3614737" cy="933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 flipV="1">
            <a:off x="1843088" y="4232275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7" name="Line 11"/>
          <p:cNvSpPr>
            <a:spLocks noChangeShapeType="1"/>
          </p:cNvSpPr>
          <p:nvPr/>
        </p:nvSpPr>
        <p:spPr bwMode="auto">
          <a:xfrm flipH="1">
            <a:off x="3040063" y="4175125"/>
            <a:ext cx="1366837" cy="441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8" name="Line 12"/>
          <p:cNvSpPr>
            <a:spLocks noChangeShapeType="1"/>
          </p:cNvSpPr>
          <p:nvPr/>
        </p:nvSpPr>
        <p:spPr bwMode="auto">
          <a:xfrm flipV="1">
            <a:off x="4225925" y="4203700"/>
            <a:ext cx="323850" cy="33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89" name="Line 13"/>
          <p:cNvSpPr>
            <a:spLocks noChangeShapeType="1"/>
          </p:cNvSpPr>
          <p:nvPr/>
        </p:nvSpPr>
        <p:spPr bwMode="auto">
          <a:xfrm rot="-21600000">
            <a:off x="4395788" y="4149725"/>
            <a:ext cx="1185862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0" name="Line 14"/>
          <p:cNvSpPr>
            <a:spLocks noChangeShapeType="1"/>
          </p:cNvSpPr>
          <p:nvPr/>
        </p:nvSpPr>
        <p:spPr bwMode="auto">
          <a:xfrm flipV="1">
            <a:off x="4551363" y="3213100"/>
            <a:ext cx="3633787" cy="9890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 flipV="1">
            <a:off x="4056063" y="3360738"/>
            <a:ext cx="3952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>
            <a:off x="2011363" y="2071688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3" name="Line 17"/>
          <p:cNvSpPr>
            <a:spLocks noChangeShapeType="1"/>
          </p:cNvSpPr>
          <p:nvPr/>
        </p:nvSpPr>
        <p:spPr bwMode="auto">
          <a:xfrm>
            <a:off x="1727200" y="2940050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>
            <a:off x="1727200" y="3810000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>
            <a:off x="1952625" y="4619625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6" name="Line 20"/>
          <p:cNvSpPr>
            <a:spLocks noChangeShapeType="1"/>
          </p:cNvSpPr>
          <p:nvPr/>
        </p:nvSpPr>
        <p:spPr bwMode="auto">
          <a:xfrm>
            <a:off x="4122738" y="2949575"/>
            <a:ext cx="546100" cy="33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 flipV="1">
            <a:off x="4124325" y="3778250"/>
            <a:ext cx="517525" cy="2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4386263" y="2081213"/>
            <a:ext cx="3794125" cy="1503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>
            <a:off x="4686300" y="2995613"/>
            <a:ext cx="3435350" cy="438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 flipV="1">
            <a:off x="4670425" y="3300413"/>
            <a:ext cx="3433763" cy="4905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1" name="Line 25"/>
          <p:cNvSpPr>
            <a:spLocks noChangeShapeType="1"/>
          </p:cNvSpPr>
          <p:nvPr/>
        </p:nvSpPr>
        <p:spPr bwMode="auto">
          <a:xfrm flipV="1">
            <a:off x="4386263" y="3194050"/>
            <a:ext cx="3689350" cy="1435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2" name="Line 26"/>
          <p:cNvSpPr>
            <a:spLocks noChangeShapeType="1"/>
          </p:cNvSpPr>
          <p:nvPr/>
        </p:nvSpPr>
        <p:spPr bwMode="auto">
          <a:xfrm flipH="1" flipV="1">
            <a:off x="7645400" y="3417888"/>
            <a:ext cx="14288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3" name="Text Box 27"/>
          <p:cNvSpPr txBox="1">
            <a:spLocks noChangeArrowheads="1"/>
          </p:cNvSpPr>
          <p:nvPr/>
        </p:nvSpPr>
        <p:spPr bwMode="auto">
          <a:xfrm>
            <a:off x="6580188" y="4910138"/>
            <a:ext cx="22145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Focal Point</a:t>
            </a:r>
          </a:p>
        </p:txBody>
      </p:sp>
      <p:sp>
        <p:nvSpPr>
          <p:cNvPr id="178204" name="Line 28"/>
          <p:cNvSpPr>
            <a:spLocks noChangeShapeType="1"/>
          </p:cNvSpPr>
          <p:nvPr/>
        </p:nvSpPr>
        <p:spPr bwMode="auto">
          <a:xfrm flipV="1">
            <a:off x="4378325" y="126047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5" name="Line 29"/>
          <p:cNvSpPr>
            <a:spLocks noChangeShapeType="1"/>
          </p:cNvSpPr>
          <p:nvPr/>
        </p:nvSpPr>
        <p:spPr bwMode="auto">
          <a:xfrm flipV="1">
            <a:off x="7615238" y="1184275"/>
            <a:ext cx="14287" cy="2082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>
            <a:off x="4664075" y="1255713"/>
            <a:ext cx="2732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Focal length, </a:t>
            </a:r>
            <a:r>
              <a:rPr lang="en-US" sz="3200" b="0" i="1">
                <a:latin typeface="Times New Roman" charset="0"/>
              </a:rPr>
              <a:t>f</a:t>
            </a:r>
          </a:p>
        </p:txBody>
      </p:sp>
      <p:sp>
        <p:nvSpPr>
          <p:cNvPr id="178207" name="Line 31"/>
          <p:cNvSpPr>
            <a:spLocks noChangeShapeType="1"/>
          </p:cNvSpPr>
          <p:nvPr/>
        </p:nvSpPr>
        <p:spPr bwMode="auto">
          <a:xfrm>
            <a:off x="3883025" y="1573213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8" name="Line 32"/>
          <p:cNvSpPr>
            <a:spLocks noChangeShapeType="1"/>
          </p:cNvSpPr>
          <p:nvPr/>
        </p:nvSpPr>
        <p:spPr bwMode="auto">
          <a:xfrm flipH="1">
            <a:off x="7629525" y="1544638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273050" y="5141913"/>
            <a:ext cx="5849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/>
              <a:t>NOTE: Focal length is defined for initially parallel rays.</a:t>
            </a:r>
          </a:p>
        </p:txBody>
      </p:sp>
    </p:spTree>
    <p:extLst>
      <p:ext uri="{BB962C8B-B14F-4D97-AF65-F5344CB8AC3E}">
        <p14:creationId xmlns:p14="http://schemas.microsoft.com/office/powerpoint/2010/main" val="1688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2" grpId="0" animBg="1"/>
      <p:bldP spid="178193" grpId="0" animBg="1"/>
      <p:bldP spid="178194" grpId="0" animBg="1"/>
      <p:bldP spid="178195" grpId="0" animBg="1"/>
      <p:bldP spid="178196" grpId="0" animBg="1"/>
      <p:bldP spid="178197" grpId="0" animBg="1"/>
      <p:bldP spid="178198" grpId="0" animBg="1"/>
      <p:bldP spid="178199" grpId="0" animBg="1"/>
      <p:bldP spid="178200" grpId="0" animBg="1"/>
      <p:bldP spid="178201" grpId="0" animBg="1"/>
      <p:bldP spid="178202" grpId="0" animBg="1"/>
      <p:bldP spid="178202" grpId="1" animBg="1"/>
      <p:bldP spid="178203" grpId="0"/>
      <p:bldP spid="178203" grpId="1"/>
      <p:bldP spid="178204" grpId="0" animBg="1"/>
      <p:bldP spid="178205" grpId="0" animBg="1"/>
      <p:bldP spid="178206" grpId="0"/>
      <p:bldP spid="178207" grpId="0" animBg="1"/>
      <p:bldP spid="178208" grpId="0" animBg="1"/>
      <p:bldP spid="17820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Freeform 2"/>
          <p:cNvSpPr>
            <a:spLocks/>
          </p:cNvSpPr>
          <p:nvPr/>
        </p:nvSpPr>
        <p:spPr bwMode="auto">
          <a:xfrm>
            <a:off x="4008438" y="2019300"/>
            <a:ext cx="765175" cy="2641600"/>
          </a:xfrm>
          <a:custGeom>
            <a:avLst/>
            <a:gdLst/>
            <a:ahLst/>
            <a:cxnLst>
              <a:cxn ang="0">
                <a:pos x="0" y="1664"/>
              </a:cxn>
              <a:cxn ang="0">
                <a:pos x="463" y="1664"/>
              </a:cxn>
              <a:cxn ang="0">
                <a:pos x="434" y="1589"/>
              </a:cxn>
              <a:cxn ang="0">
                <a:pos x="400" y="1488"/>
              </a:cxn>
              <a:cxn ang="0">
                <a:pos x="374" y="1402"/>
              </a:cxn>
              <a:cxn ang="0">
                <a:pos x="344" y="1268"/>
              </a:cxn>
              <a:cxn ang="0">
                <a:pos x="321" y="1122"/>
              </a:cxn>
              <a:cxn ang="0">
                <a:pos x="310" y="1002"/>
              </a:cxn>
              <a:cxn ang="0">
                <a:pos x="306" y="871"/>
              </a:cxn>
              <a:cxn ang="0">
                <a:pos x="306" y="781"/>
              </a:cxn>
              <a:cxn ang="0">
                <a:pos x="314" y="680"/>
              </a:cxn>
              <a:cxn ang="0">
                <a:pos x="325" y="553"/>
              </a:cxn>
              <a:cxn ang="0">
                <a:pos x="340" y="445"/>
              </a:cxn>
              <a:cxn ang="0">
                <a:pos x="374" y="310"/>
              </a:cxn>
              <a:cxn ang="0">
                <a:pos x="404" y="194"/>
              </a:cxn>
              <a:cxn ang="0">
                <a:pos x="452" y="67"/>
              </a:cxn>
              <a:cxn ang="0">
                <a:pos x="482" y="0"/>
              </a:cxn>
              <a:cxn ang="0">
                <a:pos x="11" y="0"/>
              </a:cxn>
              <a:cxn ang="0">
                <a:pos x="45" y="74"/>
              </a:cxn>
              <a:cxn ang="0">
                <a:pos x="74" y="149"/>
              </a:cxn>
              <a:cxn ang="0">
                <a:pos x="104" y="250"/>
              </a:cxn>
              <a:cxn ang="0">
                <a:pos x="123" y="329"/>
              </a:cxn>
              <a:cxn ang="0">
                <a:pos x="142" y="422"/>
              </a:cxn>
              <a:cxn ang="0">
                <a:pos x="153" y="497"/>
              </a:cxn>
              <a:cxn ang="0">
                <a:pos x="164" y="598"/>
              </a:cxn>
              <a:cxn ang="0">
                <a:pos x="175" y="722"/>
              </a:cxn>
              <a:cxn ang="0">
                <a:pos x="175" y="879"/>
              </a:cxn>
              <a:cxn ang="0">
                <a:pos x="168" y="995"/>
              </a:cxn>
              <a:cxn ang="0">
                <a:pos x="161" y="1081"/>
              </a:cxn>
              <a:cxn ang="0">
                <a:pos x="149" y="1159"/>
              </a:cxn>
              <a:cxn ang="0">
                <a:pos x="138" y="1230"/>
              </a:cxn>
              <a:cxn ang="0">
                <a:pos x="123" y="1305"/>
              </a:cxn>
              <a:cxn ang="0">
                <a:pos x="108" y="1369"/>
              </a:cxn>
              <a:cxn ang="0">
                <a:pos x="82" y="1455"/>
              </a:cxn>
              <a:cxn ang="0">
                <a:pos x="56" y="1529"/>
              </a:cxn>
              <a:cxn ang="0">
                <a:pos x="26" y="1612"/>
              </a:cxn>
              <a:cxn ang="0">
                <a:pos x="0" y="1664"/>
              </a:cxn>
            </a:cxnLst>
            <a:rect l="0" t="0" r="r" b="b"/>
            <a:pathLst>
              <a:path w="482" h="1664">
                <a:moveTo>
                  <a:pt x="0" y="1664"/>
                </a:moveTo>
                <a:lnTo>
                  <a:pt x="463" y="1664"/>
                </a:lnTo>
                <a:lnTo>
                  <a:pt x="434" y="1589"/>
                </a:lnTo>
                <a:lnTo>
                  <a:pt x="400" y="1488"/>
                </a:lnTo>
                <a:lnTo>
                  <a:pt x="374" y="1402"/>
                </a:lnTo>
                <a:lnTo>
                  <a:pt x="344" y="1268"/>
                </a:lnTo>
                <a:lnTo>
                  <a:pt x="321" y="1122"/>
                </a:lnTo>
                <a:lnTo>
                  <a:pt x="310" y="1002"/>
                </a:lnTo>
                <a:lnTo>
                  <a:pt x="306" y="871"/>
                </a:lnTo>
                <a:lnTo>
                  <a:pt x="306" y="781"/>
                </a:lnTo>
                <a:lnTo>
                  <a:pt x="314" y="680"/>
                </a:lnTo>
                <a:lnTo>
                  <a:pt x="325" y="553"/>
                </a:lnTo>
                <a:lnTo>
                  <a:pt x="340" y="445"/>
                </a:lnTo>
                <a:lnTo>
                  <a:pt x="374" y="310"/>
                </a:lnTo>
                <a:lnTo>
                  <a:pt x="404" y="194"/>
                </a:lnTo>
                <a:lnTo>
                  <a:pt x="452" y="67"/>
                </a:lnTo>
                <a:lnTo>
                  <a:pt x="482" y="0"/>
                </a:lnTo>
                <a:lnTo>
                  <a:pt x="11" y="0"/>
                </a:lnTo>
                <a:lnTo>
                  <a:pt x="45" y="74"/>
                </a:lnTo>
                <a:lnTo>
                  <a:pt x="74" y="149"/>
                </a:lnTo>
                <a:lnTo>
                  <a:pt x="104" y="250"/>
                </a:lnTo>
                <a:lnTo>
                  <a:pt x="123" y="329"/>
                </a:lnTo>
                <a:lnTo>
                  <a:pt x="142" y="422"/>
                </a:lnTo>
                <a:lnTo>
                  <a:pt x="153" y="497"/>
                </a:lnTo>
                <a:lnTo>
                  <a:pt x="164" y="598"/>
                </a:lnTo>
                <a:lnTo>
                  <a:pt x="175" y="722"/>
                </a:lnTo>
                <a:lnTo>
                  <a:pt x="175" y="879"/>
                </a:lnTo>
                <a:lnTo>
                  <a:pt x="168" y="995"/>
                </a:lnTo>
                <a:lnTo>
                  <a:pt x="161" y="1081"/>
                </a:lnTo>
                <a:lnTo>
                  <a:pt x="149" y="1159"/>
                </a:lnTo>
                <a:lnTo>
                  <a:pt x="138" y="1230"/>
                </a:lnTo>
                <a:lnTo>
                  <a:pt x="123" y="1305"/>
                </a:lnTo>
                <a:lnTo>
                  <a:pt x="108" y="1369"/>
                </a:lnTo>
                <a:lnTo>
                  <a:pt x="82" y="1455"/>
                </a:lnTo>
                <a:lnTo>
                  <a:pt x="56" y="1529"/>
                </a:lnTo>
                <a:lnTo>
                  <a:pt x="26" y="1612"/>
                </a:lnTo>
                <a:lnTo>
                  <a:pt x="0" y="1664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5661025" cy="800100"/>
          </a:xfrm>
        </p:spPr>
        <p:txBody>
          <a:bodyPr/>
          <a:lstStyle/>
          <a:p>
            <a:r>
              <a:rPr lang="en-US" dirty="0"/>
              <a:t>Diverging Lens</a:t>
            </a: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1814513" y="2547938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1666875" y="3360738"/>
            <a:ext cx="26241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4654550" y="4327525"/>
            <a:ext cx="3614738" cy="933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07" name="Line 7"/>
          <p:cNvSpPr>
            <a:spLocks noChangeShapeType="1"/>
          </p:cNvSpPr>
          <p:nvPr/>
        </p:nvSpPr>
        <p:spPr bwMode="auto">
          <a:xfrm flipV="1">
            <a:off x="1843088" y="4232275"/>
            <a:ext cx="2368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 rot="21600000">
            <a:off x="4195763" y="4206875"/>
            <a:ext cx="428625" cy="101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 flipV="1">
            <a:off x="4625975" y="1519238"/>
            <a:ext cx="3633788" cy="9890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0" name="Line 10"/>
          <p:cNvSpPr>
            <a:spLocks noChangeShapeType="1"/>
          </p:cNvSpPr>
          <p:nvPr/>
        </p:nvSpPr>
        <p:spPr bwMode="auto">
          <a:xfrm flipV="1">
            <a:off x="4324350" y="3360738"/>
            <a:ext cx="37433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1" name="Line 11"/>
          <p:cNvSpPr>
            <a:spLocks noChangeShapeType="1"/>
          </p:cNvSpPr>
          <p:nvPr/>
        </p:nvSpPr>
        <p:spPr bwMode="auto">
          <a:xfrm>
            <a:off x="1727200" y="2940050"/>
            <a:ext cx="25336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2" name="Line 12"/>
          <p:cNvSpPr>
            <a:spLocks noChangeShapeType="1"/>
          </p:cNvSpPr>
          <p:nvPr/>
        </p:nvSpPr>
        <p:spPr bwMode="auto">
          <a:xfrm>
            <a:off x="1727200" y="3810000"/>
            <a:ext cx="25034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3" name="Line 13"/>
          <p:cNvSpPr>
            <a:spLocks noChangeShapeType="1"/>
          </p:cNvSpPr>
          <p:nvPr/>
        </p:nvSpPr>
        <p:spPr bwMode="auto">
          <a:xfrm flipV="1">
            <a:off x="4287838" y="2906713"/>
            <a:ext cx="247650" cy="111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4" name="Line 14"/>
          <p:cNvSpPr>
            <a:spLocks noChangeShapeType="1"/>
          </p:cNvSpPr>
          <p:nvPr/>
        </p:nvSpPr>
        <p:spPr bwMode="auto">
          <a:xfrm>
            <a:off x="4259263" y="3803650"/>
            <a:ext cx="233362" cy="33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5" name="Line 15"/>
          <p:cNvSpPr>
            <a:spLocks noChangeShapeType="1"/>
          </p:cNvSpPr>
          <p:nvPr/>
        </p:nvSpPr>
        <p:spPr bwMode="auto">
          <a:xfrm>
            <a:off x="4521200" y="3849688"/>
            <a:ext cx="3435350" cy="438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6" name="Line 16"/>
          <p:cNvSpPr>
            <a:spLocks noChangeShapeType="1"/>
          </p:cNvSpPr>
          <p:nvPr/>
        </p:nvSpPr>
        <p:spPr bwMode="auto">
          <a:xfrm flipV="1">
            <a:off x="4549775" y="2400300"/>
            <a:ext cx="3433763" cy="4905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7" name="Line 17"/>
          <p:cNvSpPr>
            <a:spLocks noChangeShapeType="1"/>
          </p:cNvSpPr>
          <p:nvPr/>
        </p:nvSpPr>
        <p:spPr bwMode="auto">
          <a:xfrm flipH="1" flipV="1">
            <a:off x="1154113" y="3492500"/>
            <a:ext cx="14287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18" name="Text Box 18"/>
          <p:cNvSpPr txBox="1">
            <a:spLocks noChangeArrowheads="1"/>
          </p:cNvSpPr>
          <p:nvPr/>
        </p:nvSpPr>
        <p:spPr bwMode="auto">
          <a:xfrm>
            <a:off x="209550" y="4956175"/>
            <a:ext cx="2579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/>
              <a:t>Virtual Focal Point</a:t>
            </a:r>
          </a:p>
        </p:txBody>
      </p:sp>
      <p:sp>
        <p:nvSpPr>
          <p:cNvPr id="179219" name="Line 19"/>
          <p:cNvSpPr>
            <a:spLocks noChangeShapeType="1"/>
          </p:cNvSpPr>
          <p:nvPr/>
        </p:nvSpPr>
        <p:spPr bwMode="auto">
          <a:xfrm flipV="1">
            <a:off x="1139825" y="1304925"/>
            <a:ext cx="0" cy="242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0" name="Line 20"/>
          <p:cNvSpPr>
            <a:spLocks noChangeShapeType="1"/>
          </p:cNvSpPr>
          <p:nvPr/>
        </p:nvSpPr>
        <p:spPr bwMode="auto">
          <a:xfrm flipH="1" flipV="1">
            <a:off x="4391025" y="1228725"/>
            <a:ext cx="1588" cy="8239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1" name="Text Box 21"/>
          <p:cNvSpPr txBox="1">
            <a:spLocks noChangeArrowheads="1"/>
          </p:cNvSpPr>
          <p:nvPr/>
        </p:nvSpPr>
        <p:spPr bwMode="auto">
          <a:xfrm>
            <a:off x="1425575" y="836613"/>
            <a:ext cx="2867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/>
              <a:t>Negative Focal length, -</a:t>
            </a:r>
            <a:r>
              <a:rPr lang="en-US" sz="3200" b="0" i="1">
                <a:latin typeface="Times New Roman" charset="0"/>
              </a:rPr>
              <a:t>f</a:t>
            </a:r>
          </a:p>
        </p:txBody>
      </p:sp>
      <p:sp>
        <p:nvSpPr>
          <p:cNvPr id="179222" name="Line 22"/>
          <p:cNvSpPr>
            <a:spLocks noChangeShapeType="1"/>
          </p:cNvSpPr>
          <p:nvPr/>
        </p:nvSpPr>
        <p:spPr bwMode="auto">
          <a:xfrm>
            <a:off x="644525" y="1617663"/>
            <a:ext cx="493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3" name="Line 23"/>
          <p:cNvSpPr>
            <a:spLocks noChangeShapeType="1"/>
          </p:cNvSpPr>
          <p:nvPr/>
        </p:nvSpPr>
        <p:spPr bwMode="auto">
          <a:xfrm flipH="1">
            <a:off x="4391025" y="1589088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4" name="Line 24"/>
          <p:cNvSpPr>
            <a:spLocks noChangeShapeType="1"/>
          </p:cNvSpPr>
          <p:nvPr/>
        </p:nvSpPr>
        <p:spPr bwMode="auto">
          <a:xfrm flipV="1">
            <a:off x="760413" y="2524125"/>
            <a:ext cx="3838575" cy="98583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5" name="Line 25"/>
          <p:cNvSpPr>
            <a:spLocks noChangeShapeType="1"/>
          </p:cNvSpPr>
          <p:nvPr/>
        </p:nvSpPr>
        <p:spPr bwMode="auto">
          <a:xfrm>
            <a:off x="538163" y="3319463"/>
            <a:ext cx="3943350" cy="512762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6" name="Line 26"/>
          <p:cNvSpPr>
            <a:spLocks noChangeShapeType="1"/>
          </p:cNvSpPr>
          <p:nvPr/>
        </p:nvSpPr>
        <p:spPr bwMode="auto">
          <a:xfrm>
            <a:off x="628650" y="3276600"/>
            <a:ext cx="3962400" cy="97631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7" name="Line 27"/>
          <p:cNvSpPr>
            <a:spLocks noChangeShapeType="1"/>
          </p:cNvSpPr>
          <p:nvPr/>
        </p:nvSpPr>
        <p:spPr bwMode="auto">
          <a:xfrm flipV="1">
            <a:off x="720725" y="2949575"/>
            <a:ext cx="3824288" cy="522288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8" name="Line 28"/>
          <p:cNvSpPr>
            <a:spLocks noChangeShapeType="1"/>
          </p:cNvSpPr>
          <p:nvPr/>
        </p:nvSpPr>
        <p:spPr bwMode="auto">
          <a:xfrm flipV="1">
            <a:off x="4214813" y="2535238"/>
            <a:ext cx="352425" cy="26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3705225" y="5199063"/>
            <a:ext cx="5006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/>
              <a:t>Rays appear to emerge from Virtual Focal Point</a:t>
            </a:r>
          </a:p>
        </p:txBody>
      </p:sp>
    </p:spTree>
    <p:extLst>
      <p:ext uri="{BB962C8B-B14F-4D97-AF65-F5344CB8AC3E}">
        <p14:creationId xmlns:p14="http://schemas.microsoft.com/office/powerpoint/2010/main" val="33678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animBg="1"/>
      <p:bldP spid="179205" grpId="0" animBg="1"/>
      <p:bldP spid="179206" grpId="0" animBg="1"/>
      <p:bldP spid="179207" grpId="0" animBg="1"/>
      <p:bldP spid="179208" grpId="0" animBg="1"/>
      <p:bldP spid="179209" grpId="0" animBg="1"/>
      <p:bldP spid="179210" grpId="0" animBg="1"/>
      <p:bldP spid="179211" grpId="0" animBg="1"/>
      <p:bldP spid="179212" grpId="0" animBg="1"/>
      <p:bldP spid="179213" grpId="0" animBg="1"/>
      <p:bldP spid="179214" grpId="0" animBg="1"/>
      <p:bldP spid="179215" grpId="0" animBg="1"/>
      <p:bldP spid="179216" grpId="0" animBg="1"/>
      <p:bldP spid="179217" grpId="0" animBg="1"/>
      <p:bldP spid="179218" grpId="0"/>
      <p:bldP spid="179219" grpId="0" animBg="1"/>
      <p:bldP spid="179220" grpId="0" animBg="1"/>
      <p:bldP spid="179221" grpId="0"/>
      <p:bldP spid="179222" grpId="0" animBg="1"/>
      <p:bldP spid="179223" grpId="0" animBg="1"/>
      <p:bldP spid="179224" grpId="0" animBg="1"/>
      <p:bldP spid="179224" grpId="1" animBg="1"/>
      <p:bldP spid="179225" grpId="0" animBg="1"/>
      <p:bldP spid="179225" grpId="1" animBg="1"/>
      <p:bldP spid="179226" grpId="0" animBg="1"/>
      <p:bldP spid="179226" grpId="1" animBg="1"/>
      <p:bldP spid="179227" grpId="0" animBg="1"/>
      <p:bldP spid="179227" grpId="1" animBg="1"/>
      <p:bldP spid="179228" grpId="0" animBg="1"/>
      <p:bldP spid="1792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3" y="2881223"/>
            <a:ext cx="8226718" cy="3398553"/>
          </a:xfrm>
        </p:spPr>
        <p:txBody>
          <a:bodyPr/>
          <a:lstStyle/>
          <a:p>
            <a:r>
              <a:rPr lang="en-CA" sz="2400" dirty="0" smtClean="0"/>
              <a:t>Which kind of lens can form a real image?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Diverging lens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2400" dirty="0" smtClean="0"/>
              <a:t>Converging lens</a:t>
            </a:r>
          </a:p>
          <a:p>
            <a:pPr marL="514350" indent="-514350">
              <a:buFont typeface="+mj-lt"/>
              <a:buAutoNum type="alphaUcPeriod"/>
            </a:pPr>
            <a:endParaRPr lang="en-CA" sz="2400" dirty="0" smtClean="0"/>
          </a:p>
          <a:p>
            <a:pPr marL="514350" indent="-514350">
              <a:buFont typeface="+mj-lt"/>
              <a:buAutoNum type="alphaUcPeriod"/>
            </a:pPr>
            <a:endParaRPr lang="en-CA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74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sz="3600" b="0" smtClean="0"/>
              <a:t>Discussion Question</a:t>
            </a:r>
            <a:endParaRPr lang="en-CA" sz="3600" b="0" dirty="0"/>
          </a:p>
        </p:txBody>
      </p:sp>
    </p:spTree>
    <p:extLst>
      <p:ext uri="{BB962C8B-B14F-4D97-AF65-F5344CB8AC3E}">
        <p14:creationId xmlns:p14="http://schemas.microsoft.com/office/powerpoint/2010/main" val="292766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/>
          <p:cNvSpPr>
            <a:spLocks/>
          </p:cNvSpPr>
          <p:nvPr/>
        </p:nvSpPr>
        <p:spPr bwMode="auto">
          <a:xfrm>
            <a:off x="4060825" y="2019300"/>
            <a:ext cx="617538" cy="2647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00100"/>
          </a:xfrm>
        </p:spPr>
        <p:txBody>
          <a:bodyPr/>
          <a:lstStyle/>
          <a:p>
            <a:r>
              <a:rPr lang="en-US" sz="3300" dirty="0"/>
              <a:t>Diverging rays through a Converging Lens</a:t>
            </a:r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 flipV="1">
            <a:off x="4152900" y="2519363"/>
            <a:ext cx="395288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3" name="Line 5"/>
          <p:cNvSpPr>
            <a:spLocks noChangeShapeType="1"/>
          </p:cNvSpPr>
          <p:nvPr/>
        </p:nvSpPr>
        <p:spPr bwMode="auto">
          <a:xfrm rot="21600000">
            <a:off x="4211638" y="4237038"/>
            <a:ext cx="295275" cy="52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 flipV="1">
            <a:off x="4056063" y="3360738"/>
            <a:ext cx="395287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4425950" y="2071688"/>
            <a:ext cx="34401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V="1">
            <a:off x="4108450" y="2882900"/>
            <a:ext cx="503238" cy="38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7" name="Line 9"/>
          <p:cNvSpPr>
            <a:spLocks noChangeShapeType="1"/>
          </p:cNvSpPr>
          <p:nvPr/>
        </p:nvSpPr>
        <p:spPr bwMode="auto">
          <a:xfrm>
            <a:off x="4124325" y="3803650"/>
            <a:ext cx="517525" cy="3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V="1">
            <a:off x="1543050" y="1693863"/>
            <a:ext cx="546100" cy="1677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V="1">
            <a:off x="1535113" y="1274763"/>
            <a:ext cx="0" cy="2028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 flipV="1">
            <a:off x="4371975" y="1212850"/>
            <a:ext cx="0" cy="1068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663700" y="1089025"/>
            <a:ext cx="2420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/>
              <a:t>Focal length, </a:t>
            </a:r>
            <a:r>
              <a:rPr lang="en-US" sz="2800" b="0" i="1">
                <a:latin typeface="Times New Roman" charset="0"/>
              </a:rPr>
              <a:t>f</a:t>
            </a:r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039813" y="1358900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 flipH="1">
            <a:off x="4371975" y="1344613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315119" y="5127625"/>
            <a:ext cx="8421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0" dirty="0" smtClean="0"/>
              <a:t>If an object emits rays at the focal point, they end up being parallel on the other side of the converging lens.</a:t>
            </a:r>
            <a:endParaRPr lang="en-US" sz="3200" b="0" dirty="0"/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auto">
          <a:xfrm>
            <a:off x="1014413" y="3157538"/>
            <a:ext cx="528637" cy="4857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 flipV="1">
            <a:off x="1557338" y="1708150"/>
            <a:ext cx="2060575" cy="16208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V="1">
            <a:off x="1543050" y="2093913"/>
            <a:ext cx="2789238" cy="1263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8" name="Line 20"/>
          <p:cNvSpPr>
            <a:spLocks noChangeShapeType="1"/>
          </p:cNvSpPr>
          <p:nvPr/>
        </p:nvSpPr>
        <p:spPr bwMode="auto">
          <a:xfrm flipV="1">
            <a:off x="1571625" y="2551113"/>
            <a:ext cx="2574925" cy="806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69" name="Line 21"/>
          <p:cNvSpPr>
            <a:spLocks noChangeShapeType="1"/>
          </p:cNvSpPr>
          <p:nvPr/>
        </p:nvSpPr>
        <p:spPr bwMode="auto">
          <a:xfrm flipV="1">
            <a:off x="1543050" y="2936875"/>
            <a:ext cx="2532063" cy="449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0" name="Line 22"/>
          <p:cNvSpPr>
            <a:spLocks noChangeShapeType="1"/>
          </p:cNvSpPr>
          <p:nvPr/>
        </p:nvSpPr>
        <p:spPr bwMode="auto">
          <a:xfrm flipV="1">
            <a:off x="1557338" y="3351213"/>
            <a:ext cx="2503487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1571625" y="3357563"/>
            <a:ext cx="2503488" cy="4365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1557338" y="3386138"/>
            <a:ext cx="2646362" cy="8651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3" name="Line 25"/>
          <p:cNvSpPr>
            <a:spLocks noChangeShapeType="1"/>
          </p:cNvSpPr>
          <p:nvPr/>
        </p:nvSpPr>
        <p:spPr bwMode="auto">
          <a:xfrm>
            <a:off x="1543050" y="3357563"/>
            <a:ext cx="2789238" cy="1236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4" name="Line 26"/>
          <p:cNvSpPr>
            <a:spLocks noChangeShapeType="1"/>
          </p:cNvSpPr>
          <p:nvPr/>
        </p:nvSpPr>
        <p:spPr bwMode="auto">
          <a:xfrm>
            <a:off x="1571625" y="3386138"/>
            <a:ext cx="1846263" cy="142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>
            <a:off x="1543050" y="3357563"/>
            <a:ext cx="903288" cy="165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6" name="Line 28"/>
          <p:cNvSpPr>
            <a:spLocks noChangeShapeType="1"/>
          </p:cNvSpPr>
          <p:nvPr/>
        </p:nvSpPr>
        <p:spPr bwMode="auto">
          <a:xfrm>
            <a:off x="4568825" y="2500313"/>
            <a:ext cx="32829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4625975" y="2886075"/>
            <a:ext cx="32686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 flipV="1">
            <a:off x="4654550" y="3829050"/>
            <a:ext cx="32400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>
            <a:off x="4525963" y="4286250"/>
            <a:ext cx="32972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>
            <a:off x="4354513" y="4586288"/>
            <a:ext cx="34115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79612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53" grpId="0" animBg="1"/>
      <p:bldP spid="181254" grpId="0" animBg="1"/>
      <p:bldP spid="181255" grpId="0" animBg="1"/>
      <p:bldP spid="181256" grpId="0" animBg="1"/>
      <p:bldP spid="181257" grpId="0" animBg="1"/>
      <p:bldP spid="181264" grpId="0"/>
      <p:bldP spid="181276" grpId="0" animBg="1"/>
      <p:bldP spid="181277" grpId="0" animBg="1"/>
      <p:bldP spid="181278" grpId="0" animBg="1"/>
      <p:bldP spid="181279" grpId="0" animBg="1"/>
      <p:bldP spid="18128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81000" y="3236913"/>
            <a:ext cx="84216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/>
              <a:t>What will happen to the rays emerging to the right of the lens if the face is moved a little further away from the lens?</a:t>
            </a:r>
          </a:p>
          <a:p>
            <a:pPr marL="457200" indent="-457200">
              <a:buFontTx/>
              <a:buAutoNum type="alphaUcPeriod"/>
            </a:pPr>
            <a:r>
              <a:rPr lang="en-US" sz="3200" b="0"/>
              <a:t>They will remain parallel.</a:t>
            </a:r>
          </a:p>
          <a:p>
            <a:pPr marL="457200" indent="-457200">
              <a:buFontTx/>
              <a:buAutoNum type="alphaUcPeriod"/>
            </a:pPr>
            <a:r>
              <a:rPr lang="en-US" sz="3200" b="0"/>
              <a:t>They will diverge (spread out).</a:t>
            </a:r>
          </a:p>
          <a:p>
            <a:pPr marL="457200" indent="-457200">
              <a:buFontTx/>
              <a:buAutoNum type="alphaUcPeriod"/>
            </a:pPr>
            <a:r>
              <a:rPr lang="en-US" sz="3200" b="0"/>
              <a:t>They will converge (toward a focus).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51025" y="379413"/>
            <a:ext cx="5522913" cy="2711450"/>
            <a:chOff x="1870" y="677"/>
            <a:chExt cx="2464" cy="1270"/>
          </a:xfrm>
        </p:grpSpPr>
        <p:sp>
          <p:nvSpPr>
            <p:cNvPr id="183299" name="Text Box 3"/>
            <p:cNvSpPr txBox="1">
              <a:spLocks noChangeArrowheads="1"/>
            </p:cNvSpPr>
            <p:nvPr/>
          </p:nvSpPr>
          <p:spPr bwMode="auto">
            <a:xfrm>
              <a:off x="2483" y="677"/>
              <a:ext cx="126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b="0" i="1">
                  <a:latin typeface="Times New Roman" charset="0"/>
                </a:rPr>
                <a:t>f</a:t>
              </a:r>
            </a:p>
          </p:txBody>
        </p:sp>
        <p:sp>
          <p:nvSpPr>
            <p:cNvPr id="183301" name="Freeform 5"/>
            <p:cNvSpPr>
              <a:spLocks/>
            </p:cNvSpPr>
            <p:nvPr/>
          </p:nvSpPr>
          <p:spPr bwMode="auto">
            <a:xfrm>
              <a:off x="2943" y="1049"/>
              <a:ext cx="218" cy="898"/>
            </a:xfrm>
            <a:custGeom>
              <a:avLst/>
              <a:gdLst/>
              <a:ahLst/>
              <a:cxnLst>
                <a:cxn ang="0">
                  <a:pos x="191" y="1668"/>
                </a:cxn>
                <a:cxn ang="0">
                  <a:pos x="225" y="1612"/>
                </a:cxn>
                <a:cxn ang="0">
                  <a:pos x="258" y="1533"/>
                </a:cxn>
                <a:cxn ang="0">
                  <a:pos x="296" y="1440"/>
                </a:cxn>
                <a:cxn ang="0">
                  <a:pos x="315" y="1372"/>
                </a:cxn>
                <a:cxn ang="0">
                  <a:pos x="348" y="1245"/>
                </a:cxn>
                <a:cxn ang="0">
                  <a:pos x="363" y="1148"/>
                </a:cxn>
                <a:cxn ang="0">
                  <a:pos x="378" y="1051"/>
                </a:cxn>
                <a:cxn ang="0">
                  <a:pos x="382" y="935"/>
                </a:cxn>
                <a:cxn ang="0">
                  <a:pos x="389" y="867"/>
                </a:cxn>
                <a:cxn ang="0">
                  <a:pos x="386" y="778"/>
                </a:cxn>
                <a:cxn ang="0">
                  <a:pos x="378" y="632"/>
                </a:cxn>
                <a:cxn ang="0">
                  <a:pos x="363" y="501"/>
                </a:cxn>
                <a:cxn ang="0">
                  <a:pos x="329" y="336"/>
                </a:cxn>
                <a:cxn ang="0">
                  <a:pos x="296" y="224"/>
                </a:cxn>
                <a:cxn ang="0">
                  <a:pos x="255" y="116"/>
                </a:cxn>
                <a:cxn ang="0">
                  <a:pos x="225" y="52"/>
                </a:cxn>
                <a:cxn ang="0">
                  <a:pos x="199" y="0"/>
                </a:cxn>
                <a:cxn ang="0">
                  <a:pos x="165" y="67"/>
                </a:cxn>
                <a:cxn ang="0">
                  <a:pos x="139" y="119"/>
                </a:cxn>
                <a:cxn ang="0">
                  <a:pos x="109" y="183"/>
                </a:cxn>
                <a:cxn ang="0">
                  <a:pos x="79" y="276"/>
                </a:cxn>
                <a:cxn ang="0">
                  <a:pos x="49" y="407"/>
                </a:cxn>
                <a:cxn ang="0">
                  <a:pos x="30" y="493"/>
                </a:cxn>
                <a:cxn ang="0">
                  <a:pos x="19" y="598"/>
                </a:cxn>
                <a:cxn ang="0">
                  <a:pos x="8" y="677"/>
                </a:cxn>
                <a:cxn ang="0">
                  <a:pos x="4" y="770"/>
                </a:cxn>
                <a:cxn ang="0">
                  <a:pos x="0" y="924"/>
                </a:cxn>
                <a:cxn ang="0">
                  <a:pos x="12" y="1025"/>
                </a:cxn>
                <a:cxn ang="0">
                  <a:pos x="23" y="1148"/>
                </a:cxn>
                <a:cxn ang="0">
                  <a:pos x="45" y="1256"/>
                </a:cxn>
                <a:cxn ang="0">
                  <a:pos x="75" y="1399"/>
                </a:cxn>
                <a:cxn ang="0">
                  <a:pos x="101" y="1473"/>
                </a:cxn>
                <a:cxn ang="0">
                  <a:pos x="131" y="1548"/>
                </a:cxn>
                <a:cxn ang="0">
                  <a:pos x="169" y="1630"/>
                </a:cxn>
                <a:cxn ang="0">
                  <a:pos x="191" y="1668"/>
                </a:cxn>
              </a:cxnLst>
              <a:rect l="0" t="0" r="r" b="b"/>
              <a:pathLst>
                <a:path w="389" h="1668">
                  <a:moveTo>
                    <a:pt x="191" y="1668"/>
                  </a:moveTo>
                  <a:lnTo>
                    <a:pt x="225" y="1612"/>
                  </a:lnTo>
                  <a:lnTo>
                    <a:pt x="258" y="1533"/>
                  </a:lnTo>
                  <a:lnTo>
                    <a:pt x="296" y="1440"/>
                  </a:lnTo>
                  <a:lnTo>
                    <a:pt x="315" y="1372"/>
                  </a:lnTo>
                  <a:lnTo>
                    <a:pt x="348" y="1245"/>
                  </a:lnTo>
                  <a:lnTo>
                    <a:pt x="363" y="1148"/>
                  </a:lnTo>
                  <a:lnTo>
                    <a:pt x="378" y="1051"/>
                  </a:lnTo>
                  <a:lnTo>
                    <a:pt x="382" y="935"/>
                  </a:lnTo>
                  <a:lnTo>
                    <a:pt x="389" y="867"/>
                  </a:lnTo>
                  <a:lnTo>
                    <a:pt x="386" y="778"/>
                  </a:lnTo>
                  <a:lnTo>
                    <a:pt x="378" y="632"/>
                  </a:lnTo>
                  <a:lnTo>
                    <a:pt x="363" y="501"/>
                  </a:lnTo>
                  <a:lnTo>
                    <a:pt x="329" y="336"/>
                  </a:lnTo>
                  <a:lnTo>
                    <a:pt x="296" y="224"/>
                  </a:lnTo>
                  <a:lnTo>
                    <a:pt x="255" y="116"/>
                  </a:lnTo>
                  <a:lnTo>
                    <a:pt x="225" y="52"/>
                  </a:lnTo>
                  <a:lnTo>
                    <a:pt x="199" y="0"/>
                  </a:lnTo>
                  <a:lnTo>
                    <a:pt x="165" y="67"/>
                  </a:lnTo>
                  <a:lnTo>
                    <a:pt x="139" y="119"/>
                  </a:lnTo>
                  <a:lnTo>
                    <a:pt x="109" y="183"/>
                  </a:lnTo>
                  <a:lnTo>
                    <a:pt x="79" y="276"/>
                  </a:lnTo>
                  <a:lnTo>
                    <a:pt x="49" y="407"/>
                  </a:lnTo>
                  <a:lnTo>
                    <a:pt x="30" y="493"/>
                  </a:lnTo>
                  <a:lnTo>
                    <a:pt x="19" y="598"/>
                  </a:lnTo>
                  <a:lnTo>
                    <a:pt x="8" y="677"/>
                  </a:lnTo>
                  <a:lnTo>
                    <a:pt x="4" y="770"/>
                  </a:lnTo>
                  <a:lnTo>
                    <a:pt x="0" y="924"/>
                  </a:lnTo>
                  <a:lnTo>
                    <a:pt x="12" y="1025"/>
                  </a:lnTo>
                  <a:lnTo>
                    <a:pt x="23" y="1148"/>
                  </a:lnTo>
                  <a:lnTo>
                    <a:pt x="45" y="1256"/>
                  </a:lnTo>
                  <a:lnTo>
                    <a:pt x="75" y="1399"/>
                  </a:lnTo>
                  <a:lnTo>
                    <a:pt x="101" y="1473"/>
                  </a:lnTo>
                  <a:lnTo>
                    <a:pt x="131" y="1548"/>
                  </a:lnTo>
                  <a:lnTo>
                    <a:pt x="169" y="1630"/>
                  </a:lnTo>
                  <a:lnTo>
                    <a:pt x="191" y="166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2" name="Line 6"/>
            <p:cNvSpPr>
              <a:spLocks noChangeShapeType="1"/>
            </p:cNvSpPr>
            <p:nvPr/>
          </p:nvSpPr>
          <p:spPr bwMode="auto">
            <a:xfrm flipV="1">
              <a:off x="2941" y="1504"/>
              <a:ext cx="139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3" name="Line 7"/>
            <p:cNvSpPr>
              <a:spLocks noChangeShapeType="1"/>
            </p:cNvSpPr>
            <p:nvPr/>
          </p:nvSpPr>
          <p:spPr bwMode="auto">
            <a:xfrm>
              <a:off x="3072" y="1067"/>
              <a:ext cx="121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4" name="Line 8"/>
            <p:cNvSpPr>
              <a:spLocks noChangeShapeType="1"/>
            </p:cNvSpPr>
            <p:nvPr/>
          </p:nvSpPr>
          <p:spPr bwMode="auto">
            <a:xfrm flipV="1">
              <a:off x="2960" y="1342"/>
              <a:ext cx="177" cy="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5" name="Line 9"/>
            <p:cNvSpPr>
              <a:spLocks noChangeShapeType="1"/>
            </p:cNvSpPr>
            <p:nvPr/>
          </p:nvSpPr>
          <p:spPr bwMode="auto">
            <a:xfrm>
              <a:off x="2966" y="1654"/>
              <a:ext cx="182" cy="1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6" name="Line 10"/>
            <p:cNvSpPr>
              <a:spLocks noChangeShapeType="1"/>
            </p:cNvSpPr>
            <p:nvPr/>
          </p:nvSpPr>
          <p:spPr bwMode="auto">
            <a:xfrm flipV="1">
              <a:off x="2053" y="797"/>
              <a:ext cx="0" cy="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7" name="Line 11"/>
            <p:cNvSpPr>
              <a:spLocks noChangeShapeType="1"/>
            </p:cNvSpPr>
            <p:nvPr/>
          </p:nvSpPr>
          <p:spPr bwMode="auto">
            <a:xfrm flipV="1">
              <a:off x="3053" y="776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8" name="Line 12"/>
            <p:cNvSpPr>
              <a:spLocks noChangeShapeType="1"/>
            </p:cNvSpPr>
            <p:nvPr/>
          </p:nvSpPr>
          <p:spPr bwMode="auto">
            <a:xfrm>
              <a:off x="2693" y="837"/>
              <a:ext cx="3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09" name="Line 13"/>
            <p:cNvSpPr>
              <a:spLocks noChangeShapeType="1"/>
            </p:cNvSpPr>
            <p:nvPr/>
          </p:nvSpPr>
          <p:spPr bwMode="auto">
            <a:xfrm flipH="1">
              <a:off x="2037" y="844"/>
              <a:ext cx="4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0" name="AutoShape 14"/>
            <p:cNvSpPr>
              <a:spLocks noChangeArrowheads="1"/>
            </p:cNvSpPr>
            <p:nvPr/>
          </p:nvSpPr>
          <p:spPr bwMode="auto">
            <a:xfrm>
              <a:off x="1870" y="1435"/>
              <a:ext cx="186" cy="165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1" name="Line 15"/>
            <p:cNvSpPr>
              <a:spLocks noChangeShapeType="1"/>
            </p:cNvSpPr>
            <p:nvPr/>
          </p:nvSpPr>
          <p:spPr bwMode="auto">
            <a:xfrm flipV="1">
              <a:off x="2056" y="1075"/>
              <a:ext cx="983" cy="4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2" name="Line 16"/>
            <p:cNvSpPr>
              <a:spLocks noChangeShapeType="1"/>
            </p:cNvSpPr>
            <p:nvPr/>
          </p:nvSpPr>
          <p:spPr bwMode="auto">
            <a:xfrm flipV="1">
              <a:off x="2056" y="1360"/>
              <a:ext cx="892" cy="15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3" name="Line 17"/>
            <p:cNvSpPr>
              <a:spLocks noChangeShapeType="1"/>
            </p:cNvSpPr>
            <p:nvPr/>
          </p:nvSpPr>
          <p:spPr bwMode="auto">
            <a:xfrm flipV="1">
              <a:off x="2061" y="1501"/>
              <a:ext cx="882" cy="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4" name="Line 18"/>
            <p:cNvSpPr>
              <a:spLocks noChangeShapeType="1"/>
            </p:cNvSpPr>
            <p:nvPr/>
          </p:nvSpPr>
          <p:spPr bwMode="auto">
            <a:xfrm>
              <a:off x="2066" y="1503"/>
              <a:ext cx="882" cy="14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5" name="Line 19"/>
            <p:cNvSpPr>
              <a:spLocks noChangeShapeType="1"/>
            </p:cNvSpPr>
            <p:nvPr/>
          </p:nvSpPr>
          <p:spPr bwMode="auto">
            <a:xfrm>
              <a:off x="2056" y="1503"/>
              <a:ext cx="983" cy="41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6" name="Line 20"/>
            <p:cNvSpPr>
              <a:spLocks noChangeShapeType="1"/>
            </p:cNvSpPr>
            <p:nvPr/>
          </p:nvSpPr>
          <p:spPr bwMode="auto">
            <a:xfrm>
              <a:off x="3142" y="1343"/>
              <a:ext cx="115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7" name="Line 21"/>
            <p:cNvSpPr>
              <a:spLocks noChangeShapeType="1"/>
            </p:cNvSpPr>
            <p:nvPr/>
          </p:nvSpPr>
          <p:spPr bwMode="auto">
            <a:xfrm flipV="1">
              <a:off x="3152" y="1663"/>
              <a:ext cx="114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318" name="Line 22"/>
            <p:cNvSpPr>
              <a:spLocks noChangeShapeType="1"/>
            </p:cNvSpPr>
            <p:nvPr/>
          </p:nvSpPr>
          <p:spPr bwMode="auto">
            <a:xfrm>
              <a:off x="3047" y="1920"/>
              <a:ext cx="120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med" len="lg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4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reeform 2"/>
          <p:cNvSpPr>
            <a:spLocks/>
          </p:cNvSpPr>
          <p:nvPr/>
        </p:nvSpPr>
        <p:spPr bwMode="auto">
          <a:xfrm>
            <a:off x="4060825" y="1833563"/>
            <a:ext cx="617538" cy="2647950"/>
          </a:xfrm>
          <a:custGeom>
            <a:avLst/>
            <a:gdLst/>
            <a:ahLst/>
            <a:cxnLst>
              <a:cxn ang="0">
                <a:pos x="191" y="1668"/>
              </a:cxn>
              <a:cxn ang="0">
                <a:pos x="225" y="1612"/>
              </a:cxn>
              <a:cxn ang="0">
                <a:pos x="258" y="1533"/>
              </a:cxn>
              <a:cxn ang="0">
                <a:pos x="296" y="1440"/>
              </a:cxn>
              <a:cxn ang="0">
                <a:pos x="315" y="1372"/>
              </a:cxn>
              <a:cxn ang="0">
                <a:pos x="348" y="1245"/>
              </a:cxn>
              <a:cxn ang="0">
                <a:pos x="363" y="1148"/>
              </a:cxn>
              <a:cxn ang="0">
                <a:pos x="378" y="1051"/>
              </a:cxn>
              <a:cxn ang="0">
                <a:pos x="382" y="935"/>
              </a:cxn>
              <a:cxn ang="0">
                <a:pos x="389" y="867"/>
              </a:cxn>
              <a:cxn ang="0">
                <a:pos x="386" y="778"/>
              </a:cxn>
              <a:cxn ang="0">
                <a:pos x="378" y="632"/>
              </a:cxn>
              <a:cxn ang="0">
                <a:pos x="363" y="501"/>
              </a:cxn>
              <a:cxn ang="0">
                <a:pos x="329" y="336"/>
              </a:cxn>
              <a:cxn ang="0">
                <a:pos x="296" y="224"/>
              </a:cxn>
              <a:cxn ang="0">
                <a:pos x="255" y="116"/>
              </a:cxn>
              <a:cxn ang="0">
                <a:pos x="225" y="52"/>
              </a:cxn>
              <a:cxn ang="0">
                <a:pos x="199" y="0"/>
              </a:cxn>
              <a:cxn ang="0">
                <a:pos x="165" y="67"/>
              </a:cxn>
              <a:cxn ang="0">
                <a:pos x="139" y="119"/>
              </a:cxn>
              <a:cxn ang="0">
                <a:pos x="109" y="183"/>
              </a:cxn>
              <a:cxn ang="0">
                <a:pos x="79" y="276"/>
              </a:cxn>
              <a:cxn ang="0">
                <a:pos x="49" y="407"/>
              </a:cxn>
              <a:cxn ang="0">
                <a:pos x="30" y="493"/>
              </a:cxn>
              <a:cxn ang="0">
                <a:pos x="19" y="598"/>
              </a:cxn>
              <a:cxn ang="0">
                <a:pos x="8" y="677"/>
              </a:cxn>
              <a:cxn ang="0">
                <a:pos x="4" y="770"/>
              </a:cxn>
              <a:cxn ang="0">
                <a:pos x="0" y="924"/>
              </a:cxn>
              <a:cxn ang="0">
                <a:pos x="12" y="1025"/>
              </a:cxn>
              <a:cxn ang="0">
                <a:pos x="23" y="1148"/>
              </a:cxn>
              <a:cxn ang="0">
                <a:pos x="45" y="1256"/>
              </a:cxn>
              <a:cxn ang="0">
                <a:pos x="75" y="1399"/>
              </a:cxn>
              <a:cxn ang="0">
                <a:pos x="101" y="1473"/>
              </a:cxn>
              <a:cxn ang="0">
                <a:pos x="131" y="1548"/>
              </a:cxn>
              <a:cxn ang="0">
                <a:pos x="169" y="1630"/>
              </a:cxn>
              <a:cxn ang="0">
                <a:pos x="191" y="1668"/>
              </a:cxn>
            </a:cxnLst>
            <a:rect l="0" t="0" r="r" b="b"/>
            <a:pathLst>
              <a:path w="389" h="1668">
                <a:moveTo>
                  <a:pt x="191" y="1668"/>
                </a:moveTo>
                <a:lnTo>
                  <a:pt x="225" y="1612"/>
                </a:lnTo>
                <a:lnTo>
                  <a:pt x="258" y="1533"/>
                </a:lnTo>
                <a:lnTo>
                  <a:pt x="296" y="1440"/>
                </a:lnTo>
                <a:lnTo>
                  <a:pt x="315" y="1372"/>
                </a:lnTo>
                <a:lnTo>
                  <a:pt x="348" y="1245"/>
                </a:lnTo>
                <a:lnTo>
                  <a:pt x="363" y="1148"/>
                </a:lnTo>
                <a:lnTo>
                  <a:pt x="378" y="1051"/>
                </a:lnTo>
                <a:lnTo>
                  <a:pt x="382" y="935"/>
                </a:lnTo>
                <a:lnTo>
                  <a:pt x="389" y="867"/>
                </a:lnTo>
                <a:lnTo>
                  <a:pt x="386" y="778"/>
                </a:lnTo>
                <a:lnTo>
                  <a:pt x="378" y="632"/>
                </a:lnTo>
                <a:lnTo>
                  <a:pt x="363" y="501"/>
                </a:lnTo>
                <a:lnTo>
                  <a:pt x="329" y="336"/>
                </a:lnTo>
                <a:lnTo>
                  <a:pt x="296" y="224"/>
                </a:lnTo>
                <a:lnTo>
                  <a:pt x="255" y="116"/>
                </a:lnTo>
                <a:lnTo>
                  <a:pt x="225" y="52"/>
                </a:lnTo>
                <a:lnTo>
                  <a:pt x="199" y="0"/>
                </a:lnTo>
                <a:lnTo>
                  <a:pt x="165" y="67"/>
                </a:lnTo>
                <a:lnTo>
                  <a:pt x="139" y="119"/>
                </a:lnTo>
                <a:lnTo>
                  <a:pt x="109" y="183"/>
                </a:lnTo>
                <a:lnTo>
                  <a:pt x="79" y="276"/>
                </a:lnTo>
                <a:lnTo>
                  <a:pt x="49" y="407"/>
                </a:lnTo>
                <a:lnTo>
                  <a:pt x="30" y="493"/>
                </a:lnTo>
                <a:lnTo>
                  <a:pt x="19" y="598"/>
                </a:lnTo>
                <a:lnTo>
                  <a:pt x="8" y="677"/>
                </a:lnTo>
                <a:lnTo>
                  <a:pt x="4" y="770"/>
                </a:lnTo>
                <a:lnTo>
                  <a:pt x="0" y="924"/>
                </a:lnTo>
                <a:lnTo>
                  <a:pt x="12" y="1025"/>
                </a:lnTo>
                <a:lnTo>
                  <a:pt x="23" y="1148"/>
                </a:lnTo>
                <a:lnTo>
                  <a:pt x="45" y="1256"/>
                </a:lnTo>
                <a:lnTo>
                  <a:pt x="75" y="1399"/>
                </a:lnTo>
                <a:lnTo>
                  <a:pt x="101" y="1473"/>
                </a:lnTo>
                <a:lnTo>
                  <a:pt x="131" y="1548"/>
                </a:lnTo>
                <a:lnTo>
                  <a:pt x="169" y="1630"/>
                </a:lnTo>
                <a:lnTo>
                  <a:pt x="191" y="1668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100" dirty="0" smtClean="0"/>
              <a:t>Real Image Formation</a:t>
            </a:r>
            <a:endParaRPr lang="en-US" sz="3100" dirty="0"/>
          </a:p>
        </p:txBody>
      </p:sp>
      <p:sp>
        <p:nvSpPr>
          <p:cNvPr id="221188" name="Line 4"/>
          <p:cNvSpPr>
            <a:spLocks noChangeShapeType="1"/>
          </p:cNvSpPr>
          <p:nvPr/>
        </p:nvSpPr>
        <p:spPr bwMode="auto">
          <a:xfrm>
            <a:off x="4181475" y="2314575"/>
            <a:ext cx="381000" cy="4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89" name="Line 5"/>
          <p:cNvSpPr>
            <a:spLocks noChangeShapeType="1"/>
          </p:cNvSpPr>
          <p:nvPr/>
        </p:nvSpPr>
        <p:spPr bwMode="auto">
          <a:xfrm flipV="1">
            <a:off x="4211638" y="4089400"/>
            <a:ext cx="309562" cy="4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 flipV="1">
            <a:off x="4084638" y="3146425"/>
            <a:ext cx="45100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4425950" y="1885950"/>
            <a:ext cx="4154488" cy="141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2" name="Line 8"/>
          <p:cNvSpPr>
            <a:spLocks noChangeShapeType="1"/>
          </p:cNvSpPr>
          <p:nvPr/>
        </p:nvSpPr>
        <p:spPr bwMode="auto">
          <a:xfrm flipV="1">
            <a:off x="4108450" y="2725738"/>
            <a:ext cx="546100" cy="9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 flipV="1">
            <a:off x="4124325" y="3635375"/>
            <a:ext cx="517525" cy="111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 flipV="1">
            <a:off x="728663" y="1493838"/>
            <a:ext cx="546100" cy="16779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5" name="Line 11"/>
          <p:cNvSpPr>
            <a:spLocks noChangeShapeType="1"/>
          </p:cNvSpPr>
          <p:nvPr/>
        </p:nvSpPr>
        <p:spPr bwMode="auto">
          <a:xfrm flipV="1">
            <a:off x="1878013" y="1089025"/>
            <a:ext cx="0" cy="2028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6" name="Line 12"/>
          <p:cNvSpPr>
            <a:spLocks noChangeShapeType="1"/>
          </p:cNvSpPr>
          <p:nvPr/>
        </p:nvSpPr>
        <p:spPr bwMode="auto">
          <a:xfrm flipV="1">
            <a:off x="4371975" y="1027113"/>
            <a:ext cx="0" cy="10683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1892300" y="903288"/>
            <a:ext cx="2420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0" dirty="0"/>
              <a:t>Focal length, </a:t>
            </a:r>
            <a:r>
              <a:rPr lang="en-US" sz="2800" b="0" i="1" dirty="0" err="1">
                <a:latin typeface="Times New Roman" charset="0"/>
              </a:rPr>
              <a:t>f</a:t>
            </a:r>
            <a:endParaRPr lang="en-US" sz="2800" b="0" i="1" dirty="0">
              <a:latin typeface="Times New Roman" charset="0"/>
            </a:endParaRPr>
          </a:p>
        </p:txBody>
      </p:sp>
      <p:sp>
        <p:nvSpPr>
          <p:cNvPr id="221198" name="Line 14"/>
          <p:cNvSpPr>
            <a:spLocks noChangeShapeType="1"/>
          </p:cNvSpPr>
          <p:nvPr/>
        </p:nvSpPr>
        <p:spPr bwMode="auto">
          <a:xfrm>
            <a:off x="1382713" y="1173163"/>
            <a:ext cx="493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199" name="Line 15"/>
          <p:cNvSpPr>
            <a:spLocks noChangeShapeType="1"/>
          </p:cNvSpPr>
          <p:nvPr/>
        </p:nvSpPr>
        <p:spPr bwMode="auto">
          <a:xfrm flipH="1">
            <a:off x="4371975" y="1158875"/>
            <a:ext cx="450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0" name="AutoShape 16"/>
          <p:cNvSpPr>
            <a:spLocks noChangeArrowheads="1"/>
          </p:cNvSpPr>
          <p:nvPr/>
        </p:nvSpPr>
        <p:spPr bwMode="auto">
          <a:xfrm>
            <a:off x="200025" y="2957513"/>
            <a:ext cx="528638" cy="48577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1" name="Line 17"/>
          <p:cNvSpPr>
            <a:spLocks noChangeShapeType="1"/>
          </p:cNvSpPr>
          <p:nvPr/>
        </p:nvSpPr>
        <p:spPr bwMode="auto">
          <a:xfrm flipV="1">
            <a:off x="742950" y="1508125"/>
            <a:ext cx="2060575" cy="16208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2" name="Line 18"/>
          <p:cNvSpPr>
            <a:spLocks noChangeShapeType="1"/>
          </p:cNvSpPr>
          <p:nvPr/>
        </p:nvSpPr>
        <p:spPr bwMode="auto">
          <a:xfrm flipV="1">
            <a:off x="728663" y="1893888"/>
            <a:ext cx="3589337" cy="1263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3" name="Line 19"/>
          <p:cNvSpPr>
            <a:spLocks noChangeShapeType="1"/>
          </p:cNvSpPr>
          <p:nvPr/>
        </p:nvSpPr>
        <p:spPr bwMode="auto">
          <a:xfrm flipV="1">
            <a:off x="757238" y="2308225"/>
            <a:ext cx="3446462" cy="8493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4" name="Line 20"/>
          <p:cNvSpPr>
            <a:spLocks noChangeShapeType="1"/>
          </p:cNvSpPr>
          <p:nvPr/>
        </p:nvSpPr>
        <p:spPr bwMode="auto">
          <a:xfrm flipV="1">
            <a:off x="728663" y="2765425"/>
            <a:ext cx="3389312" cy="420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5" name="Line 21"/>
          <p:cNvSpPr>
            <a:spLocks noChangeShapeType="1"/>
          </p:cNvSpPr>
          <p:nvPr/>
        </p:nvSpPr>
        <p:spPr bwMode="auto">
          <a:xfrm flipV="1">
            <a:off x="757238" y="3151188"/>
            <a:ext cx="3289300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6" name="Line 22"/>
          <p:cNvSpPr>
            <a:spLocks noChangeShapeType="1"/>
          </p:cNvSpPr>
          <p:nvPr/>
        </p:nvSpPr>
        <p:spPr bwMode="auto">
          <a:xfrm>
            <a:off x="757238" y="3157538"/>
            <a:ext cx="3317875" cy="479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7" name="Line 23"/>
          <p:cNvSpPr>
            <a:spLocks noChangeShapeType="1"/>
          </p:cNvSpPr>
          <p:nvPr/>
        </p:nvSpPr>
        <p:spPr bwMode="auto">
          <a:xfrm>
            <a:off x="742950" y="3186113"/>
            <a:ext cx="3389313" cy="8937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8" name="Line 24"/>
          <p:cNvSpPr>
            <a:spLocks noChangeShapeType="1"/>
          </p:cNvSpPr>
          <p:nvPr/>
        </p:nvSpPr>
        <p:spPr bwMode="auto">
          <a:xfrm>
            <a:off x="728663" y="3157538"/>
            <a:ext cx="3560762" cy="1236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09" name="Line 25"/>
          <p:cNvSpPr>
            <a:spLocks noChangeShapeType="1"/>
          </p:cNvSpPr>
          <p:nvPr/>
        </p:nvSpPr>
        <p:spPr bwMode="auto">
          <a:xfrm>
            <a:off x="757238" y="3186113"/>
            <a:ext cx="1846262" cy="142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0" name="Line 26"/>
          <p:cNvSpPr>
            <a:spLocks noChangeShapeType="1"/>
          </p:cNvSpPr>
          <p:nvPr/>
        </p:nvSpPr>
        <p:spPr bwMode="auto">
          <a:xfrm>
            <a:off x="4568825" y="2314575"/>
            <a:ext cx="4040188" cy="9429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1" name="Line 27"/>
          <p:cNvSpPr>
            <a:spLocks noChangeShapeType="1"/>
          </p:cNvSpPr>
          <p:nvPr/>
        </p:nvSpPr>
        <p:spPr bwMode="auto">
          <a:xfrm>
            <a:off x="4625975" y="2700338"/>
            <a:ext cx="3925888" cy="485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2" name="Line 28"/>
          <p:cNvSpPr>
            <a:spLocks noChangeShapeType="1"/>
          </p:cNvSpPr>
          <p:nvPr/>
        </p:nvSpPr>
        <p:spPr bwMode="auto">
          <a:xfrm flipV="1">
            <a:off x="4654550" y="3057525"/>
            <a:ext cx="3997325" cy="585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3" name="Line 29"/>
          <p:cNvSpPr>
            <a:spLocks noChangeShapeType="1"/>
          </p:cNvSpPr>
          <p:nvPr/>
        </p:nvSpPr>
        <p:spPr bwMode="auto">
          <a:xfrm flipV="1">
            <a:off x="4525963" y="3028950"/>
            <a:ext cx="3954462" cy="10715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214" name="Line 30"/>
          <p:cNvSpPr>
            <a:spLocks noChangeShapeType="1"/>
          </p:cNvSpPr>
          <p:nvPr/>
        </p:nvSpPr>
        <p:spPr bwMode="auto">
          <a:xfrm flipV="1">
            <a:off x="4354513" y="3000375"/>
            <a:ext cx="4040187" cy="1400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57517" y="5043099"/>
            <a:ext cx="8479766" cy="9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400" b="0" dirty="0"/>
              <a:t>L</a:t>
            </a:r>
            <a:r>
              <a:rPr lang="en-US" sz="3400" b="0" dirty="0" smtClean="0"/>
              <a:t>ight rays actually pass through the image, and a screen can be placed there, so it is “real”.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53387" y="2573893"/>
            <a:ext cx="823826" cy="777320"/>
            <a:chOff x="8053387" y="2573893"/>
            <a:chExt cx="823826" cy="777320"/>
          </a:xfrm>
        </p:grpSpPr>
        <p:sp>
          <p:nvSpPr>
            <p:cNvPr id="44" name="AutoShape 16"/>
            <p:cNvSpPr>
              <a:spLocks noChangeArrowheads="1"/>
            </p:cNvSpPr>
            <p:nvPr/>
          </p:nvSpPr>
          <p:spPr bwMode="auto">
            <a:xfrm flipV="1">
              <a:off x="8053387" y="2922588"/>
              <a:ext cx="427038" cy="428625"/>
            </a:xfrm>
            <a:prstGeom prst="smileyFace">
              <a:avLst>
                <a:gd name="adj" fmla="val 4653"/>
              </a:avLst>
            </a:prstGeom>
            <a:solidFill>
              <a:schemeClr val="accent1">
                <a:alpha val="59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64170" y="2573893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0" dirty="0" smtClean="0"/>
                <a:t>image</a:t>
              </a:r>
              <a:endParaRPr lang="en-CA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7602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8" grpId="0" animBg="1"/>
      <p:bldP spid="221189" grpId="0" animBg="1"/>
      <p:bldP spid="221190" grpId="0" animBg="1"/>
      <p:bldP spid="221191" grpId="0" animBg="1"/>
      <p:bldP spid="221192" grpId="0" animBg="1"/>
      <p:bldP spid="221193" grpId="0" animBg="1"/>
      <p:bldP spid="221210" grpId="0" animBg="1"/>
      <p:bldP spid="221211" grpId="0" animBg="1"/>
      <p:bldP spid="221212" grpId="0" animBg="1"/>
      <p:bldP spid="221213" grpId="0" animBg="1"/>
      <p:bldP spid="221214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2" name="Picture 6" descr="28_0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"/>
          <a:stretch>
            <a:fillRect/>
          </a:stretch>
        </p:blipFill>
        <p:spPr bwMode="auto">
          <a:xfrm>
            <a:off x="5217873" y="1998183"/>
            <a:ext cx="349250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Fermat’s Principle of Least Time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759789"/>
            <a:ext cx="5045075" cy="449019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In 1657 Pierre de Fermat modified Hero’s proof to be a path of least time.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B’ is a point along the normal to B, the same distance behind the mirror as B is in front of the mirror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B’ is the virtual image of 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A-C-B is the path along which light takes the shortest time to go from A to the mirror to B</a:t>
            </a:r>
          </a:p>
        </p:txBody>
      </p:sp>
    </p:spTree>
    <p:extLst>
      <p:ext uri="{BB962C8B-B14F-4D97-AF65-F5344CB8AC3E}">
        <p14:creationId xmlns:p14="http://schemas.microsoft.com/office/powerpoint/2010/main" val="2970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>
                <a:solidFill>
                  <a:srgbClr val="336699"/>
                </a:solidFill>
              </a:rPr>
              <a:t>The Camera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3713163" y="1292225"/>
            <a:ext cx="5119687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33363" indent="-233363">
              <a:spcAft>
                <a:spcPct val="40000"/>
              </a:spcAft>
              <a:buFontTx/>
              <a:buChar char="•"/>
            </a:pPr>
            <a:r>
              <a:rPr lang="en-US" sz="2600" b="0" dirty="0">
                <a:latin typeface="Times New Roman" charset="0"/>
              </a:rPr>
              <a:t>A camera “takes a picture” by using a lens to form a real, inverted image on a light-sensitive detector in a light-tight box. </a:t>
            </a:r>
          </a:p>
          <a:p>
            <a:pPr marL="233363" indent="-233363">
              <a:spcAft>
                <a:spcPct val="40000"/>
              </a:spcAft>
              <a:buFontTx/>
              <a:buChar char="•"/>
            </a:pPr>
            <a:r>
              <a:rPr lang="en-US" sz="2600" b="0" dirty="0">
                <a:latin typeface="Times New Roman" charset="0"/>
              </a:rPr>
              <a:t>We can model a combination lens as a single lens with an effective focal length (usually called simply “the focal length”) </a:t>
            </a:r>
          </a:p>
          <a:p>
            <a:pPr marL="233363" indent="-233363">
              <a:spcAft>
                <a:spcPct val="40000"/>
              </a:spcAft>
              <a:buFontTx/>
              <a:buChar char="•"/>
            </a:pPr>
            <a:r>
              <a:rPr lang="en-US" sz="2600" b="0" dirty="0">
                <a:latin typeface="Times New Roman" charset="0"/>
              </a:rPr>
              <a:t>A </a:t>
            </a:r>
            <a:r>
              <a:rPr lang="en-US" sz="2600" b="0" i="1" dirty="0">
                <a:latin typeface="Times New Roman" charset="0"/>
              </a:rPr>
              <a:t>zoom lens </a:t>
            </a:r>
            <a:r>
              <a:rPr lang="en-US" sz="2600" b="0" dirty="0">
                <a:latin typeface="Times New Roman" charset="0"/>
              </a:rPr>
              <a:t>changes the effective focal length by varying the spacing between the converging lens and the diverging lens.</a:t>
            </a:r>
          </a:p>
        </p:txBody>
      </p:sp>
      <p:pic>
        <p:nvPicPr>
          <p:cNvPr id="120836" name="Picture 4" descr="figure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893888"/>
            <a:ext cx="2986088" cy="319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95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5105400" cy="792162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This is the end!!!!</a:t>
            </a:r>
            <a:endParaRPr lang="en-US" sz="3600" dirty="0" smtClean="0"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152400" y="1084192"/>
            <a:ext cx="8991600" cy="55706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 smtClean="0"/>
              <a:t>The final exam, will be: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 smtClean="0"/>
              <a:t>Tuesday, Apr. 30 at 2:00pm sharp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 smtClean="0"/>
              <a:t>Room is based on your last name:</a:t>
            </a:r>
          </a:p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A-DO: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/>
              <a:t>SS2102</a:t>
            </a:r>
          </a:p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DU-H:</a:t>
            </a:r>
            <a:r>
              <a:rPr lang="en-US" sz="2400" b="0" dirty="0" smtClean="0"/>
              <a:t> SS2117</a:t>
            </a:r>
          </a:p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I-LEQ:</a:t>
            </a:r>
            <a:r>
              <a:rPr lang="en-US" sz="2400" b="0" dirty="0" smtClean="0"/>
              <a:t> SS2118</a:t>
            </a:r>
          </a:p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LI-LO:</a:t>
            </a:r>
            <a:r>
              <a:rPr lang="en-US" sz="2400" dirty="0" smtClean="0"/>
              <a:t> </a:t>
            </a:r>
            <a:r>
              <a:rPr lang="en-US" sz="2400" b="0" dirty="0" smtClean="0"/>
              <a:t>SS2135</a:t>
            </a:r>
          </a:p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LU- “WANG, X” 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first initial ≤ X):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/>
              <a:t>NR25 = William Doo Auditorium, New College, 45 </a:t>
            </a:r>
            <a:r>
              <a:rPr lang="en-US" sz="2400" b="0" dirty="0" err="1" smtClean="0"/>
              <a:t>Wilcocks</a:t>
            </a:r>
            <a:r>
              <a:rPr lang="en-US" sz="2400" b="0" dirty="0" smtClean="0"/>
              <a:t> St</a:t>
            </a:r>
          </a:p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“WANG, Y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first initial ≥ Y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-ZHANG: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0" dirty="0" smtClean="0"/>
              <a:t>SEEL = Seeley Hall, Trinity College, 6 </a:t>
            </a:r>
            <a:r>
              <a:rPr lang="en-US" sz="2400" b="0" dirty="0" err="1" smtClean="0"/>
              <a:t>Hoskin</a:t>
            </a:r>
            <a:r>
              <a:rPr lang="en-US" sz="2400" b="0" dirty="0" smtClean="0"/>
              <a:t> Ave</a:t>
            </a:r>
          </a:p>
          <a:p>
            <a:pPr eaLnBrk="1" hangingPunct="1">
              <a:spcAft>
                <a:spcPts val="600"/>
              </a:spcAft>
              <a:buFont typeface="Arial"/>
              <a:buChar char="•"/>
            </a:pPr>
            <a:r>
              <a:rPr lang="en-US" sz="2400" b="0" dirty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ZHAO-ZOU: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0" dirty="0" smtClean="0"/>
              <a:t>WI1017</a:t>
            </a:r>
            <a:r>
              <a:rPr lang="en-US" sz="2400" b="0" dirty="0"/>
              <a:t> </a:t>
            </a:r>
            <a:r>
              <a:rPr lang="en-US" sz="2400" b="0" dirty="0" smtClean="0"/>
              <a:t>= Wilson Hall, New College, 40 </a:t>
            </a:r>
            <a:r>
              <a:rPr lang="en-US" sz="2400" b="0" dirty="0" err="1" smtClean="0"/>
              <a:t>Wilcocks</a:t>
            </a:r>
            <a:r>
              <a:rPr lang="en-US" sz="2400" b="0" dirty="0" smtClean="0"/>
              <a:t> St.</a:t>
            </a:r>
            <a:endParaRPr lang="en-US" sz="2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2400"/>
            <a:ext cx="2209800" cy="14651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76620" y="3295649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0" dirty="0" smtClean="0"/>
              <a:t>= Sid Smith</a:t>
            </a:r>
            <a:endParaRPr lang="en-CA" sz="2400" b="0" dirty="0"/>
          </a:p>
        </p:txBody>
      </p:sp>
      <p:sp>
        <p:nvSpPr>
          <p:cNvPr id="3" name="Right Brace 2"/>
          <p:cNvSpPr/>
          <p:nvPr/>
        </p:nvSpPr>
        <p:spPr>
          <a:xfrm>
            <a:off x="2690870" y="2770832"/>
            <a:ext cx="368300" cy="1511300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31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5105400" cy="792162"/>
          </a:xfrm>
        </p:spPr>
        <p:txBody>
          <a:bodyPr/>
          <a:lstStyle/>
          <a:p>
            <a:pPr algn="l" eaLnBrk="1" hangingPunct="1"/>
            <a:r>
              <a:rPr lang="en-US" sz="3600" dirty="0" smtClean="0"/>
              <a:t>This is the end!!!!</a:t>
            </a:r>
            <a:endParaRPr lang="en-US" sz="3600" dirty="0" smtClean="0">
              <a:latin typeface="Times New Roman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6200" y="1955800"/>
            <a:ext cx="8839200" cy="406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defRPr/>
            </a:pPr>
            <a:r>
              <a:rPr lang="en-US" sz="2800" b="0" dirty="0" smtClean="0"/>
              <a:t>The final exam will cover</a:t>
            </a:r>
            <a:r>
              <a:rPr lang="en-CA" sz="2800" b="0" dirty="0" smtClean="0"/>
              <a:t> </a:t>
            </a:r>
            <a:r>
              <a:rPr lang="en-CA" sz="2800" b="0" dirty="0"/>
              <a:t>the entire course, including all of the assigned reading plus tutorial materials and what was discussed in class</a:t>
            </a:r>
            <a:r>
              <a:rPr lang="en-US" sz="2800" b="0" dirty="0" smtClean="0"/>
              <a:t>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defRPr/>
            </a:pPr>
            <a:r>
              <a:rPr lang="en-US" sz="2800" dirty="0"/>
              <a:t>Approximately even spread over the course </a:t>
            </a:r>
            <a:r>
              <a:rPr lang="en-US" sz="2800" dirty="0" smtClean="0"/>
              <a:t>material</a:t>
            </a:r>
            <a:endParaRPr lang="en-US" sz="2800" b="0" dirty="0" smtClean="0"/>
          </a:p>
          <a:p>
            <a:pPr eaLnBrk="1" hangingPunct="1">
              <a:spcAft>
                <a:spcPts val="1800"/>
              </a:spcAft>
              <a:buFont typeface="Arial"/>
              <a:buChar char="•"/>
            </a:pPr>
            <a:r>
              <a:rPr lang="en-US" sz="2800" b="0" dirty="0" smtClean="0"/>
              <a:t> </a:t>
            </a:r>
            <a:r>
              <a:rPr lang="en-CA" sz="2800" b="0" dirty="0"/>
              <a:t>Aids </a:t>
            </a:r>
            <a:r>
              <a:rPr lang="en-CA" sz="2800" b="0" dirty="0" smtClean="0"/>
              <a:t>allowed [don’t forget to bring these!]: </a:t>
            </a:r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CA" sz="2800" b="0" dirty="0"/>
              <a:t> </a:t>
            </a:r>
            <a:r>
              <a:rPr lang="en-CA" sz="2800" b="0" dirty="0" smtClean="0"/>
              <a:t>A </a:t>
            </a:r>
            <a:r>
              <a:rPr lang="en-CA" sz="2800" b="0" dirty="0"/>
              <a:t>calculator without communication capability.  </a:t>
            </a:r>
            <a:endParaRPr lang="en-CA" sz="2800" b="0" dirty="0" smtClean="0"/>
          </a:p>
          <a:p>
            <a:pPr lvl="1">
              <a:spcAft>
                <a:spcPts val="1800"/>
              </a:spcAft>
              <a:buFont typeface="Arial"/>
              <a:buChar char="•"/>
            </a:pPr>
            <a:r>
              <a:rPr lang="en-CA" sz="2800" b="0" dirty="0"/>
              <a:t> </a:t>
            </a:r>
            <a:r>
              <a:rPr lang="en-CA" sz="2800" b="0" dirty="0" smtClean="0"/>
              <a:t>Up </a:t>
            </a:r>
            <a:r>
              <a:rPr lang="en-CA" sz="2800" b="0" dirty="0"/>
              <a:t>to three 8×13 cm index cards or equivalent area, which may be written upon on both sides</a:t>
            </a:r>
            <a:r>
              <a:rPr lang="en-CA" sz="2800" b="0" dirty="0" smtClean="0"/>
              <a:t>.  </a:t>
            </a:r>
            <a:endParaRPr lang="en-US" sz="28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52400"/>
            <a:ext cx="2209800" cy="146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Final Exam: First Page</a:t>
            </a:r>
            <a:endParaRPr lang="en-C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" y="1168400"/>
            <a:ext cx="8847157" cy="176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8" y="3163889"/>
            <a:ext cx="2116201" cy="223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883244"/>
            <a:ext cx="4595812" cy="397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3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52718"/>
            <a:ext cx="8229600" cy="837882"/>
          </a:xfrm>
        </p:spPr>
        <p:txBody>
          <a:bodyPr/>
          <a:lstStyle/>
          <a:p>
            <a:r>
              <a:rPr lang="en-CA" sz="3200" dirty="0" smtClean="0"/>
              <a:t>Please Fill Out the Online Survey For This Course!!!!!!</a:t>
            </a:r>
            <a:endParaRPr lang="en-CA" sz="32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03200" y="1148080"/>
            <a:ext cx="8580120" cy="25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2400" b="0" dirty="0" smtClean="0"/>
              <a:t>Your feedback is vital to me.  I promise I will read every word you type in the online evaluations.</a:t>
            </a:r>
          </a:p>
          <a:p>
            <a:r>
              <a:rPr lang="en-CA" sz="2400" b="0" dirty="0" smtClean="0"/>
              <a:t>The online system is open now (you should have received an email already)</a:t>
            </a:r>
          </a:p>
          <a:p>
            <a:r>
              <a:rPr lang="en-CA" sz="2400" b="0" dirty="0" smtClean="0"/>
              <a:t>The deadline is </a:t>
            </a:r>
            <a:r>
              <a:rPr lang="en-CA" sz="2400" i="1" dirty="0" smtClean="0"/>
              <a:t>this</a:t>
            </a:r>
            <a:r>
              <a:rPr lang="en-CA" sz="2400" b="0" dirty="0" smtClean="0"/>
              <a:t> Tuesday – please don’t forget!!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66" y="3257916"/>
            <a:ext cx="5726534" cy="344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85800"/>
          </a:xfrm>
        </p:spPr>
        <p:txBody>
          <a:bodyPr/>
          <a:lstStyle/>
          <a:p>
            <a:pPr eaLnBrk="1" hangingPunct="1"/>
            <a:r>
              <a:rPr lang="en-US" sz="3300" b="1" dirty="0" smtClean="0"/>
              <a:t>Keep in Touch!!</a:t>
            </a:r>
            <a:endParaRPr lang="en-US" sz="33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56769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My office hours Apr. 8 through 30 are:</a:t>
            </a:r>
          </a:p>
          <a:p>
            <a:pPr lvl="1" eaLnBrk="1" hangingPunct="1"/>
            <a:r>
              <a:rPr lang="en-US" sz="2400" dirty="0" smtClean="0"/>
              <a:t>Mondays 2-3 and 4-5</a:t>
            </a:r>
          </a:p>
          <a:p>
            <a:pPr lvl="1" eaLnBrk="1" hangingPunct="1"/>
            <a:r>
              <a:rPr lang="en-US" sz="2400" dirty="0" smtClean="0"/>
              <a:t>Wednesdays 2-3</a:t>
            </a:r>
          </a:p>
          <a:p>
            <a:pPr lvl="1" eaLnBrk="1" hangingPunct="1"/>
            <a:r>
              <a:rPr lang="en-US" sz="2400" dirty="0" smtClean="0"/>
              <a:t>Fridays 9-10</a:t>
            </a:r>
          </a:p>
          <a:p>
            <a:pPr eaLnBrk="1" hangingPunct="1"/>
            <a:r>
              <a:rPr lang="en-US" sz="2800" dirty="0" smtClean="0"/>
              <a:t>I am in MP121-B and my land-line is 416-946-4071 (please don’t send text messages to my land-line)</a:t>
            </a:r>
          </a:p>
          <a:p>
            <a:pPr eaLnBrk="1" hangingPunct="1"/>
            <a:r>
              <a:rPr lang="en-US" sz="2800" dirty="0" smtClean="0"/>
              <a:t>Please email me ( jharlow@physics.utoronto.ca ) with any questions, or if you’d like to make an appointment outside my office hours.  </a:t>
            </a:r>
          </a:p>
          <a:p>
            <a:pPr eaLnBrk="1" hangingPunct="1"/>
            <a:r>
              <a:rPr lang="en-US" sz="2800" dirty="0" smtClean="0"/>
              <a:t>Keep in touch!  This course has been a lot of fun for me and I’d love to hear how you are doing in the future.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1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057"/>
          </a:xfrm>
        </p:spPr>
        <p:txBody>
          <a:bodyPr/>
          <a:lstStyle/>
          <a:p>
            <a:r>
              <a:rPr lang="en-US" dirty="0" smtClean="0"/>
              <a:t>Law of Reflection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084" y="1038726"/>
            <a:ext cx="8317832" cy="93445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The angle of reflection equals the angle of incidence.</a:t>
            </a:r>
            <a:endParaRPr lang="en-US" sz="1800" dirty="0" smtClean="0"/>
          </a:p>
        </p:txBody>
      </p:sp>
      <p:pic>
        <p:nvPicPr>
          <p:cNvPr id="200713" name="Picture 9" descr="28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376153" y="1973692"/>
            <a:ext cx="8447005" cy="41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tee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289175"/>
            <a:ext cx="2828925" cy="2600325"/>
          </a:xfrm>
          <a:prstGeom prst="rect">
            <a:avLst/>
          </a:prstGeom>
          <a:noFill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82613" y="1403350"/>
            <a:ext cx="1243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Mirror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1173163" y="1876425"/>
            <a:ext cx="384175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308350" y="404813"/>
            <a:ext cx="5449888" cy="467820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/>
              <a:t>A dentist uses a mirror to look at the back of a second molar (</a:t>
            </a:r>
            <a:r>
              <a:rPr lang="en-US" sz="2800" b="0" dirty="0">
                <a:solidFill>
                  <a:srgbClr val="FF0000"/>
                </a:solidFill>
              </a:rPr>
              <a:t>A</a:t>
            </a:r>
            <a:r>
              <a:rPr lang="en-US" sz="3200" b="0" dirty="0"/>
              <a:t>).  </a:t>
            </a:r>
            <a:endParaRPr lang="en-US" sz="3200" b="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 smtClean="0"/>
              <a:t>Next</a:t>
            </a:r>
            <a:r>
              <a:rPr lang="en-US" sz="3200" b="0" dirty="0"/>
              <a:t>, she wishes to look at the back of a lateral incisor (</a:t>
            </a:r>
            <a:r>
              <a:rPr lang="en-US" sz="2800" b="0" dirty="0">
                <a:solidFill>
                  <a:srgbClr val="FF0000"/>
                </a:solidFill>
              </a:rPr>
              <a:t>B</a:t>
            </a:r>
            <a:r>
              <a:rPr lang="en-US" sz="3200" b="0" dirty="0"/>
              <a:t>), which is 90</a:t>
            </a:r>
            <a:r>
              <a:rPr lang="en-US" sz="3200" b="0" dirty="0">
                <a:ea typeface="Arial" charset="0"/>
                <a:cs typeface="Arial" charset="0"/>
              </a:rPr>
              <a:t>° away.  </a:t>
            </a:r>
            <a:endParaRPr lang="en-US" sz="3200" b="0" dirty="0" smtClean="0">
              <a:ea typeface="Arial" charset="0"/>
              <a:cs typeface="Arial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 smtClean="0">
                <a:ea typeface="Arial" charset="0"/>
                <a:cs typeface="Arial" charset="0"/>
              </a:rPr>
              <a:t>By </a:t>
            </a:r>
            <a:r>
              <a:rPr lang="en-US" sz="3200" b="0" dirty="0">
                <a:ea typeface="Arial" charset="0"/>
                <a:cs typeface="Arial" charset="0"/>
              </a:rPr>
              <a:t>what angle should she rotate her mirror?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551446" y="5083017"/>
            <a:ext cx="2452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 dirty="0"/>
              <a:t>A. 90</a:t>
            </a:r>
            <a:r>
              <a:rPr lang="en-US" sz="3200" b="0" dirty="0">
                <a:ea typeface="Arial" charset="0"/>
                <a:cs typeface="Arial" charset="0"/>
              </a:rPr>
              <a:t>°</a:t>
            </a:r>
          </a:p>
          <a:p>
            <a:pPr marL="457200" indent="-457200"/>
            <a:r>
              <a:rPr lang="en-US" sz="3200" b="0" dirty="0">
                <a:ea typeface="Arial" charset="0"/>
                <a:cs typeface="Arial" charset="0"/>
              </a:rPr>
              <a:t>B. </a:t>
            </a:r>
            <a:r>
              <a:rPr lang="en-US" sz="3200" b="0" dirty="0"/>
              <a:t>45°</a:t>
            </a:r>
          </a:p>
          <a:p>
            <a:pPr marL="457200" indent="-457200"/>
            <a:r>
              <a:rPr lang="en-US" sz="3200" b="0" dirty="0"/>
              <a:t>C. 180°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266950" y="2705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320800" y="40354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 rot="-3286945">
            <a:off x="894556" y="2864644"/>
            <a:ext cx="1173163" cy="10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14075830">
            <a:off x="2242035" y="5642151"/>
            <a:ext cx="835025" cy="857250"/>
            <a:chOff x="1178" y="1676"/>
            <a:chExt cx="1765" cy="149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 flipV="1">
            <a:off x="1523937" y="2964657"/>
            <a:ext cx="963675" cy="2920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498338" y="2936089"/>
            <a:ext cx="1209937" cy="28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98338" y="2936089"/>
            <a:ext cx="893544" cy="6208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1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erway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2263" y="673817"/>
            <a:ext cx="5600700" cy="5264150"/>
          </a:xfrm>
          <a:noFill/>
          <a:ln/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 dirty="0" smtClean="0"/>
              <a:t>Virtual Image Formation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5779699"/>
            <a:ext cx="8479766" cy="9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400" b="0" dirty="0" smtClean="0"/>
              <a:t>No light rays actually pass through or even near the image, so it is “virtual”.</a:t>
            </a:r>
          </a:p>
        </p:txBody>
      </p:sp>
    </p:spTree>
    <p:extLst>
      <p:ext uri="{BB962C8B-B14F-4D97-AF65-F5344CB8AC3E}">
        <p14:creationId xmlns:p14="http://schemas.microsoft.com/office/powerpoint/2010/main" val="26949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 descr="23_st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1744663"/>
            <a:ext cx="5822950" cy="4425950"/>
          </a:xfrm>
          <a:prstGeom prst="rect">
            <a:avLst/>
          </a:prstGeom>
          <a:noFill/>
        </p:spPr>
      </p:pic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511175" y="249238"/>
            <a:ext cx="82597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0" dirty="0"/>
              <a:t>Two plane mirrors form a right angle. How many images of the ball can </a:t>
            </a:r>
            <a:r>
              <a:rPr lang="en-US" sz="3600" b="0" dirty="0" smtClean="0"/>
              <a:t>the observer see </a:t>
            </a:r>
            <a:r>
              <a:rPr lang="en-US" sz="3600" b="0" dirty="0"/>
              <a:t>in the mirrors?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77813" y="2255838"/>
            <a:ext cx="9715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1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2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3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4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9105681">
            <a:off x="8242370" y="2707199"/>
            <a:ext cx="835025" cy="857250"/>
            <a:chOff x="1178" y="1676"/>
            <a:chExt cx="1765" cy="149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538936" y="1507787"/>
            <a:ext cx="1319314" cy="903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088607" y="5867513"/>
            <a:ext cx="3990419" cy="30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92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496" y="337719"/>
            <a:ext cx="8229600" cy="990749"/>
          </a:xfrm>
        </p:spPr>
        <p:txBody>
          <a:bodyPr/>
          <a:lstStyle/>
          <a:p>
            <a:r>
              <a:rPr lang="en-US" sz="2800" dirty="0" smtClean="0"/>
              <a:t>Which picture is most likely a mirror image of Harlow?</a:t>
            </a:r>
            <a:endParaRPr lang="en-US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266825"/>
            <a:ext cx="21336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55" y="1259097"/>
            <a:ext cx="21336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98678"/>
            <a:ext cx="21431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155" y="3798678"/>
            <a:ext cx="21145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63216" y="2875348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5744" y="287534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0800" y="5485226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3733" y="5408998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9128</TotalTime>
  <Words>1649</Words>
  <Application>Microsoft Office PowerPoint</Application>
  <PresentationFormat>On-screen Show (4:3)</PresentationFormat>
  <Paragraphs>241</Paragraphs>
  <Slides>45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Equation</vt:lpstr>
      <vt:lpstr>Note on Posted Slides</vt:lpstr>
      <vt:lpstr>PowerPoint Presentation</vt:lpstr>
      <vt:lpstr>History of Light</vt:lpstr>
      <vt:lpstr>Fermat’s Principle of Least Time</vt:lpstr>
      <vt:lpstr>Law of Reflection</vt:lpstr>
      <vt:lpstr>PowerPoint Presentation</vt:lpstr>
      <vt:lpstr>Virtual Image Formation</vt:lpstr>
      <vt:lpstr>PowerPoint Presentation</vt:lpstr>
      <vt:lpstr>PowerPoint Presentation</vt:lpstr>
      <vt:lpstr>Virtual Image Formation</vt:lpstr>
      <vt:lpstr>Virtual Image Formation</vt:lpstr>
      <vt:lpstr>Virtual Image Formation</vt:lpstr>
      <vt:lpstr>PowerPoint Presentation</vt:lpstr>
      <vt:lpstr>PowerPoint Presentation</vt:lpstr>
      <vt:lpstr>Refraction</vt:lpstr>
      <vt:lpstr>Cause of Refraction</vt:lpstr>
      <vt:lpstr>Index of Refraction</vt:lpstr>
      <vt:lpstr>PowerPoint Presentation</vt:lpstr>
      <vt:lpstr>PowerPoint Presentation</vt:lpstr>
      <vt:lpstr>Refraction</vt:lpstr>
      <vt:lpstr>PowerPoint Presentation</vt:lpstr>
      <vt:lpstr>PowerPoint Presentation</vt:lpstr>
      <vt:lpstr>Dispersion</vt:lpstr>
      <vt:lpstr>Dispersion</vt:lpstr>
      <vt:lpstr>Rainbows</vt:lpstr>
      <vt:lpstr>Rainbows</vt:lpstr>
      <vt:lpstr>Rainbows</vt:lpstr>
      <vt:lpstr>Double-rainbow</vt:lpstr>
      <vt:lpstr>Total Internal Reflection</vt:lpstr>
      <vt:lpstr>Discussion Question</vt:lpstr>
      <vt:lpstr>Total Internal Reflection</vt:lpstr>
      <vt:lpstr>An Optical Fibre</vt:lpstr>
      <vt:lpstr>Medical Fibrescopes</vt:lpstr>
      <vt:lpstr>Converging Lens</vt:lpstr>
      <vt:lpstr>Diverging Lens</vt:lpstr>
      <vt:lpstr>PowerPoint Presentation</vt:lpstr>
      <vt:lpstr>Diverging rays through a Converging Lens</vt:lpstr>
      <vt:lpstr>PowerPoint Presentation</vt:lpstr>
      <vt:lpstr>Real Image Formation</vt:lpstr>
      <vt:lpstr>The Camera</vt:lpstr>
      <vt:lpstr>This is the end!!!!</vt:lpstr>
      <vt:lpstr>This is the end!!!!</vt:lpstr>
      <vt:lpstr>Final Exam: First Page</vt:lpstr>
      <vt:lpstr>Please Fill Out the Online Survey For This Course!!!!!!</vt:lpstr>
      <vt:lpstr>Keep in Touch!!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475</cp:revision>
  <cp:lastPrinted>2013-04-03T20:38:35Z</cp:lastPrinted>
  <dcterms:created xsi:type="dcterms:W3CDTF">2006-04-27T22:35:13Z</dcterms:created>
  <dcterms:modified xsi:type="dcterms:W3CDTF">2013-04-05T01:26:03Z</dcterms:modified>
</cp:coreProperties>
</file>