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3" r:id="rId3"/>
    <p:sldId id="333" r:id="rId4"/>
    <p:sldId id="331" r:id="rId5"/>
    <p:sldId id="335" r:id="rId6"/>
    <p:sldId id="318" r:id="rId7"/>
    <p:sldId id="317" r:id="rId8"/>
    <p:sldId id="319" r:id="rId9"/>
    <p:sldId id="293" r:id="rId10"/>
    <p:sldId id="332" r:id="rId11"/>
    <p:sldId id="294" r:id="rId12"/>
    <p:sldId id="315" r:id="rId13"/>
    <p:sldId id="330" r:id="rId14"/>
    <p:sldId id="275" r:id="rId15"/>
    <p:sldId id="277" r:id="rId16"/>
    <p:sldId id="310" r:id="rId17"/>
    <p:sldId id="279" r:id="rId18"/>
    <p:sldId id="280" r:id="rId19"/>
    <p:sldId id="281" r:id="rId20"/>
    <p:sldId id="282" r:id="rId21"/>
    <p:sldId id="283" r:id="rId22"/>
    <p:sldId id="295" r:id="rId23"/>
    <p:sldId id="285" r:id="rId24"/>
    <p:sldId id="286" r:id="rId25"/>
    <p:sldId id="287" r:id="rId26"/>
    <p:sldId id="296" r:id="rId27"/>
    <p:sldId id="297" r:id="rId28"/>
    <p:sldId id="316" r:id="rId29"/>
    <p:sldId id="298" r:id="rId30"/>
    <p:sldId id="291" r:id="rId31"/>
    <p:sldId id="299" r:id="rId32"/>
    <p:sldId id="324" r:id="rId33"/>
    <p:sldId id="292" r:id="rId34"/>
  </p:sldIdLst>
  <p:sldSz cx="12192000" cy="6858000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" y="-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0141D6E-5E4A-46D3-8EAE-A1651A3D2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9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0 122 19,'14'-1'23,"0"-4"-22,7-4-4,10-2 1,7 1 0,7-4 0,4-2 2,1-2 1,3-2-4,1 2-8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 14,'24'5'12,"10"-1"-1,6-4-3,8-9-16,12 7-13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2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 9,'35'0'8,"7"-1"-1,5 0-1,2-1-9,2-2-15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0 38 1</inkml:trace>
  <inkml:trace contextRef="#ctx0" brushRef="#br0" timeOffset="594">117 21 13,'-21'0'32,"0"-6"-2,5-1-14,4 3-9,1 0-3,11 4-4,0 0-1,10 9 0,1 1 1,4 1 0,7 2 1,1-2-1,5 2 2,3 0-1,3-1 1,0-2-1,0-2 1,-3 0-2,-4-3 2,-3 0-1,0 0-1,-3-2 1,1 1-1,-2-1-2,3 1-11,2 1-16,0-4-4,5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3:55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 77,'0'0'35,"0"0"-26,0 0-10,9-3-44,-6-6-3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4:50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70,'7'1'30,"2"2"-28,0-4-2,0-1-39,-9 2-11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3250"/>
            <a:ext cx="5486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C2C786D5-AB84-4C5F-A742-219E964A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BFBF93-54DA-4D70-B4AA-213B500A80D4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6A70-3881-42A3-98F6-432879DB8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C88D1-FBE3-4546-9BCE-159B52310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D3A1B-03B6-4C08-9FA4-B16B97030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FCD1-937F-4D77-B86A-FD46865A8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7B8FD-5AB5-4BFE-B56B-6C628AAA1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BDC-A656-4F3A-865C-58F5EF494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2E15-8B98-4CEB-B52A-5C0CEE3F3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AD82C-39D2-46F2-AE06-F9B572593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0382-9EBD-441D-AE6F-4191D5438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02509-C340-4594-B99A-99D9CB0F1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C632-074A-46A3-819D-A8B521042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40500-8098-4F72-A38B-2087560C9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476587-9B20-4D63-85B6-5DE1E7037A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1.emf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11" Type="http://schemas.openxmlformats.org/officeDocument/2006/relationships/image" Target="../media/image123.emf"/><Relationship Id="rId5" Type="http://schemas.openxmlformats.org/officeDocument/2006/relationships/image" Target="../media/image6.emf"/><Relationship Id="rId10" Type="http://schemas.openxmlformats.org/officeDocument/2006/relationships/customXml" Target="../ink/ink3.xml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/>
            </a:r>
            <a:br>
              <a:rPr lang="en-US" sz="3600">
                <a:latin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</a:rPr>
              <a:t>Class 3</a:t>
            </a: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90513"/>
            <a:ext cx="4953000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651000"/>
            <a:ext cx="39798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42672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 smtClean="0"/>
              <a:t>Today: Error Analysis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Significant Figures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Unit Conversion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Normal Distribution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Standard Deviation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Reading Error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Propagation of Errors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Error in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30"/>
            <a:ext cx="10972800" cy="715962"/>
          </a:xfrm>
        </p:spPr>
        <p:txBody>
          <a:bodyPr/>
          <a:lstStyle/>
          <a:p>
            <a:r>
              <a:rPr lang="en-CA" sz="4000" dirty="0" smtClean="0"/>
              <a:t>Student comment on last week’s </a:t>
            </a:r>
            <a:r>
              <a:rPr lang="en-CA" sz="4000" dirty="0" err="1" smtClean="0"/>
              <a:t>preclass</a:t>
            </a:r>
            <a:r>
              <a:rPr lang="en-CA" sz="4000" dirty="0" smtClean="0"/>
              <a:t> quiz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7912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digit is 5, how do we round the number if the second last digit is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odd/even?”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always round 0,1,2,3,4 down and 5,6,7,8,9 up (seems fair)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3.45 to two sig figs is 3.5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3.35 to two sig figs 3.4</a:t>
            </a:r>
          </a:p>
          <a:p>
            <a:r>
              <a:rPr lang="en-CA" dirty="0"/>
              <a:t>The importance of significant figures when it comes to tests, exams, </a:t>
            </a:r>
            <a:r>
              <a:rPr lang="en-CA" dirty="0" err="1"/>
              <a:t>practicals</a:t>
            </a:r>
            <a:r>
              <a:rPr lang="en-CA" dirty="0"/>
              <a:t>, and homework questions (i.e. will we lose a mark if we have the incorrect number of significant figures?) would be useful to know</a:t>
            </a:r>
            <a:r>
              <a:rPr lang="en-CA" dirty="0" smtClean="0"/>
              <a:t>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Test 1 only, you will lose a small amount of marks for incorrect sig figs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/>
              <a:t>An important skill: Unit Conversion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  <a:p>
            <a:pPr eaLnBrk="1" hangingPunct="1"/>
            <a:r>
              <a:rPr lang="en-US" dirty="0" smtClean="0"/>
              <a:t>Knight Ch. 1 Problem 24d (page 30):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14 in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SI units.</a:t>
            </a:r>
          </a:p>
          <a:p>
            <a:pPr eaLnBrk="1" hangingPunct="1"/>
            <a:r>
              <a:rPr lang="en-US" dirty="0" smtClean="0"/>
              <a:t>Known: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1 in = 2.54 cm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100 cm = 1 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SI unit of area is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997" y="1030321"/>
            <a:ext cx="6248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Convert 14 in</a:t>
            </a:r>
            <a:r>
              <a:rPr lang="en-US" baseline="30000" dirty="0" smtClean="0"/>
              <a:t>2</a:t>
            </a:r>
            <a:r>
              <a:rPr lang="en-US" dirty="0" smtClean="0"/>
              <a:t> to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15395" y="76200"/>
                <a:ext cx="5111977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num>
                            <m:den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2.54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2.54 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95" y="76200"/>
                <a:ext cx="5111977" cy="1106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4791" y="1335121"/>
                <a:ext cx="494205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00 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91" y="1335121"/>
                <a:ext cx="4942059" cy="11065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38400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2-hour </a:t>
            </a:r>
            <a:r>
              <a:rPr lang="en-US" dirty="0" err="1" smtClean="0"/>
              <a:t>Practicals</a:t>
            </a:r>
            <a:r>
              <a:rPr lang="en-US" dirty="0" smtClean="0"/>
              <a:t> begin this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534400" cy="4525963"/>
          </a:xfrm>
        </p:spPr>
        <p:txBody>
          <a:bodyPr/>
          <a:lstStyle/>
          <a:p>
            <a:r>
              <a:rPr lang="en-US" dirty="0" smtClean="0"/>
              <a:t>All you need is a calculator, your textbook and something to write with.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Meyertholen</a:t>
            </a:r>
            <a:r>
              <a:rPr lang="en-US" dirty="0" smtClean="0"/>
              <a:t> has posted a good 6 minute video with answers to lots of FAQs about </a:t>
            </a:r>
            <a:r>
              <a:rPr lang="en-US" dirty="0" err="1" smtClean="0"/>
              <a:t>Practicals</a:t>
            </a:r>
            <a:r>
              <a:rPr lang="en-US" dirty="0" smtClean="0"/>
              <a:t> at:</a:t>
            </a:r>
          </a:p>
          <a:p>
            <a:r>
              <a:rPr lang="en-US" dirty="0" smtClean="0"/>
              <a:t>http://youtu.be/DVsLJgxJVgo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677400" y="1295400"/>
            <a:ext cx="2057400" cy="1295400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Check out my video</a:t>
            </a:r>
            <a:endParaRPr lang="en-US" sz="2800" dirty="0"/>
          </a:p>
        </p:txBody>
      </p:sp>
      <p:pic>
        <p:nvPicPr>
          <p:cNvPr id="76802" name="Picture 2" descr="C:\Documents and Settings\physics\Desktop\PHY131\qrcode.170678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962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618" y="3810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Last Wednesday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534400" cy="4648200"/>
          </a:xfrm>
        </p:spPr>
        <p:txBody>
          <a:bodyPr/>
          <a:lstStyle/>
          <a:p>
            <a:pPr eaLnBrk="1" hangingPunct="1"/>
            <a:r>
              <a:rPr lang="en-US" smtClean="0"/>
              <a:t>If your height is 150 cm, is there an error in that number?</a:t>
            </a:r>
          </a:p>
          <a:p>
            <a:pPr eaLnBrk="1" hangingPunct="1"/>
            <a:r>
              <a:rPr lang="en-US" smtClean="0"/>
              <a:t>ANSWER:  YES!  Almost every measured number has an error, even if it is not stated.  If you told me your height was 150 cm, I would guess the error is probably between 1 and 5 cm. [But there is no way to know this, unless you investigate how the 150 was measured.]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/>
          <a:lstStyle/>
          <a:p>
            <a:pPr eaLnBrk="1" hangingPunct="1"/>
            <a:r>
              <a:rPr lang="en-US" sz="3600"/>
              <a:t>Demo and Example:</a:t>
            </a:r>
            <a:br>
              <a:rPr lang="en-US" sz="3600"/>
            </a:br>
            <a:r>
              <a:rPr lang="en-US" sz="3600"/>
              <a:t>What is the Period of a Swinging Ball?</a:t>
            </a:r>
            <a:br>
              <a:rPr lang="en-US" sz="3600"/>
            </a:br>
            <a:r>
              <a:rPr lang="en-US" sz="3600"/>
              <a:t>(Pendulum)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8305800" cy="40386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Procedure: Measure the time for 5 oscillations,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.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The period is calculated as </a:t>
            </a:r>
            <a:r>
              <a:rPr lang="en-US" i="1" smtClean="0"/>
              <a:t>T</a:t>
            </a:r>
            <a:r>
              <a:rPr lang="en-US" smtClean="0"/>
              <a:t> =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 / 5.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800600" y="470059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t</a:t>
            </a:r>
            <a:r>
              <a:rPr lang="en-US" sz="2800" baseline="-25000"/>
              <a:t>5</a:t>
            </a:r>
            <a:r>
              <a:rPr lang="en-US" sz="2800"/>
              <a:t> data: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458200" cy="944562"/>
          </a:xfrm>
        </p:spPr>
        <p:txBody>
          <a:bodyPr/>
          <a:lstStyle/>
          <a:p>
            <a:pPr eaLnBrk="1" hangingPunct="1"/>
            <a:r>
              <a:rPr lang="en-CA" sz="3600"/>
              <a:t>Here were Harlow’s measurements of t</a:t>
            </a:r>
            <a:r>
              <a:rPr lang="en-CA" sz="3600" baseline="-25000"/>
              <a:t>5</a:t>
            </a:r>
            <a:r>
              <a:rPr lang="en-CA" sz="3600"/>
              <a:t>:</a:t>
            </a:r>
            <a:endParaRPr lang="en-US" sz="36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066800"/>
            <a:ext cx="16002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7.53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7.38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7.47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7.43 s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29000" y="19050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Which of the following might be a good estimate for the error in Harlow’s </a:t>
            </a:r>
            <a:r>
              <a:rPr lang="en-US" sz="3200" b="1" i="1" dirty="0"/>
              <a:t>first</a:t>
            </a:r>
            <a:r>
              <a:rPr lang="en-US" sz="3200" dirty="0"/>
              <a:t> measurement of 7.53 seconds?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0.005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Impossible to determine</a:t>
            </a:r>
            <a:endParaRPr lang="el-GR" sz="32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 rot="16200000">
            <a:off x="-3482181" y="32234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66988" y="908051"/>
          <a:ext cx="74168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8543926" y="1989139"/>
          <a:ext cx="792163" cy="1463676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0" y="4765675"/>
              <a:ext cx="133350" cy="44450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4495" y="4759223"/>
                <a:ext cx="146360" cy="5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4756150"/>
              <a:ext cx="74612" cy="3175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8106" y="4741862"/>
                <a:ext cx="87526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4738688"/>
              <a:ext cx="80963" cy="3175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7961" y="4732338"/>
                <a:ext cx="93691" cy="1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4732338"/>
              <a:ext cx="198438" cy="57150"/>
            </p14:xfrm>
          </p:contentPart>
        </mc:Choice>
        <mc:Fallback xmlns="">
          <p:pic>
            <p:nvPicPr>
              <p:cNvPr id="143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2169" y="4725868"/>
                <a:ext cx="211450" cy="700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1"/>
          <a:ext cx="7416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8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8401050" y="1916113"/>
          <a:ext cx="935038" cy="2925888"/>
        </p:xfrm>
        <a:graphic>
          <a:graphicData uri="http://schemas.openxmlformats.org/drawingml/2006/table">
            <a:tbl>
              <a:tblPr/>
              <a:tblGrid>
                <a:gridCol w="935038"/>
              </a:tblGrid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7.44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7.56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7.48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7.40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865188"/>
          <a:ext cx="74168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865188"/>
                        <a:ext cx="7416800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3" y="533401"/>
            <a:ext cx="7911791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752601" y="76201"/>
            <a:ext cx="338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From Knight Chapter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345362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Worksheet" r:id="rId4" imgW="4819650" imgH="3429203" progId="Excel.Sheet.8">
                  <p:embed/>
                </p:oleObj>
              </mc:Choice>
              <mc:Fallback>
                <p:oleObj name="Worksheet" r:id="rId4" imgW="4819650" imgH="3429203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345362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416800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Worksheet" r:id="rId4" imgW="4810125" imgH="3419450" progId="Excel.Sheet.8">
                  <p:embed/>
                </p:oleObj>
              </mc:Choice>
              <mc:Fallback>
                <p:oleObj name="Worksheet" r:id="rId4" imgW="4810125" imgH="34194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416800" cy="527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1525"/>
          </a:xfrm>
        </p:spPr>
        <p:txBody>
          <a:bodyPr/>
          <a:lstStyle/>
          <a:p>
            <a:pPr algn="l" eaLnBrk="1" hangingPunct="1"/>
            <a:r>
              <a:rPr lang="en-CA" sz="3600"/>
              <a:t>The Gaussian:</a:t>
            </a:r>
            <a:endParaRPr lang="en-US" sz="3600"/>
          </a:p>
        </p:txBody>
      </p:sp>
      <p:pic>
        <p:nvPicPr>
          <p:cNvPr id="43012" name="Picture 4" descr="Gauss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2060575"/>
            <a:ext cx="62642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63751" y="3789364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39875" y="2224088"/>
            <a:ext cx="3563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>
                <a:latin typeface="Verdana" panose="020B0604030504040204" pitchFamily="34" charset="0"/>
              </a:rPr>
              <a:t>When you integrate this curve, you find that 68% of area lies between the dotted lines on the graph.</a:t>
            </a:r>
            <a:endParaRPr lang="en-US" sz="3200">
              <a:latin typeface="Verdana" panose="020B0604030504040204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486401" y="381000"/>
          <a:ext cx="40751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4" imgW="1028700" imgH="330200" progId="Equation.3">
                  <p:embed/>
                </p:oleObj>
              </mc:Choice>
              <mc:Fallback>
                <p:oleObj name="Equation" r:id="rId4" imgW="1028700" imgH="330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81000"/>
                        <a:ext cx="40751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1"/>
            <a:ext cx="8229600" cy="1495425"/>
          </a:xfrm>
        </p:spPr>
        <p:txBody>
          <a:bodyPr/>
          <a:lstStyle/>
          <a:p>
            <a:pPr eaLnBrk="1" hangingPunct="1"/>
            <a:r>
              <a:rPr lang="en-CA" sz="3600"/>
              <a:t>Heights of some People</a:t>
            </a:r>
            <a:br>
              <a:rPr lang="en-CA" sz="3600"/>
            </a:br>
            <a:r>
              <a:rPr lang="en-CA" sz="3600"/>
              <a:t>(London, 1886)</a:t>
            </a:r>
            <a:endParaRPr lang="en-US" sz="3600"/>
          </a:p>
        </p:txBody>
      </p:sp>
      <p:pic>
        <p:nvPicPr>
          <p:cNvPr id="20483" name="Picture 3" descr="GaltonF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473325"/>
            <a:ext cx="6072188" cy="384810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80101" y="61864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latin typeface="Verdana" panose="020B0604030504040204" pitchFamily="34" charset="0"/>
              </a:rPr>
              <a:t>inches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81200" y="304801"/>
            <a:ext cx="72961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/>
              <a:t>Gaussian Distributions turn up everywhere!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Random Walk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664200" y="1268414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0798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0798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46545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808664" y="206057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240464" y="256540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448300" y="2565401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5519739" y="184467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880100" y="184467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808664" y="3068639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240464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5448300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6600825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7032625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016500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4656139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5951539" y="2349501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311900" y="2349501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5519739" y="2852739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880100" y="2852739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8006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006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53752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5591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5911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1658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6456363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6456364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7031038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71755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71755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750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H="1">
            <a:off x="5159376" y="335756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5519739" y="3357564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2711450" y="4437064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Verdana" panose="020B0604030504040204" pitchFamily="34" charset="0"/>
              </a:rPr>
              <a:t>Where does an object end up, if it takes N steps randomly left or right?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711450" y="5373689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latin typeface="Verdana" panose="020B0604030504040204" pitchFamily="34" charset="0"/>
              </a:rPr>
              <a:t>The final distribution is described by a Gaussian function!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75" grpId="0" animBg="1"/>
      <p:bldP spid="45076" grpId="0" animBg="1"/>
      <p:bldP spid="45077" grpId="0" animBg="1"/>
      <p:bldP spid="45078" grpId="0" animBg="1"/>
      <p:bldP spid="45091" grpId="0" animBg="1"/>
      <p:bldP spid="45092" grpId="0" animBg="1"/>
      <p:bldP spid="450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t</a:t>
            </a:r>
            <a:r>
              <a:rPr lang="en-CA" baseline="-25000" smtClean="0"/>
              <a:t>5</a:t>
            </a:r>
            <a:r>
              <a:rPr lang="en-CA" smtClean="0"/>
              <a:t> data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349501"/>
            <a:ext cx="2592388" cy="2828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   7.53 s</a:t>
            </a:r>
            <a:br>
              <a:rPr lang="en-CA" smtClean="0"/>
            </a:br>
            <a:r>
              <a:rPr lang="en-CA" smtClean="0"/>
              <a:t>7.38 s</a:t>
            </a:r>
            <a:br>
              <a:rPr lang="en-CA" smtClean="0"/>
            </a:br>
            <a:r>
              <a:rPr lang="en-CA" smtClean="0"/>
              <a:t>7.47 s</a:t>
            </a:r>
            <a:br>
              <a:rPr lang="en-CA" smtClean="0"/>
            </a:br>
            <a:r>
              <a:rPr lang="en-CA" smtClean="0"/>
              <a:t>7.43 s</a:t>
            </a:r>
            <a:endParaRPr lang="en-US" smtClean="0"/>
          </a:p>
        </p:txBody>
      </p:sp>
      <p:pic>
        <p:nvPicPr>
          <p:cNvPr id="46084" name="Picture 4" descr="index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263" y="3294064"/>
            <a:ext cx="4037012" cy="542925"/>
          </a:xfrm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9150" y="2324101"/>
            <a:ext cx="23764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br>
              <a:rPr lang="en-US" sz="3200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endParaRPr lang="en-US" sz="3200" u="sng">
              <a:latin typeface="Verdana" panose="020B060403050404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91175" y="1989139"/>
            <a:ext cx="4464050" cy="1152525"/>
            <a:chOff x="2835" y="1253"/>
            <a:chExt cx="2812" cy="726"/>
          </a:xfrm>
        </p:grpSpPr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2835" y="1253"/>
              <a:ext cx="19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CA" sz="3200">
                  <a:latin typeface="Verdana" panose="020B0604030504040204" pitchFamily="34" charset="0"/>
                </a:rPr>
                <a:t>Numerically:</a:t>
              </a:r>
              <a:endParaRPr lang="en-US" sz="3200">
                <a:latin typeface="Verdana" panose="020B0604030504040204" pitchFamily="34" charset="0"/>
              </a:endParaRPr>
            </a:p>
          </p:txBody>
        </p:sp>
        <p:pic>
          <p:nvPicPr>
            <p:cNvPr id="30729" name="Picture 8" descr="index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595"/>
              <a:ext cx="27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9" name="Picture 9" descr="index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1" y="4891089"/>
            <a:ext cx="3292475" cy="6254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3549650"/>
              <a:ext cx="4763" cy="4763"/>
            </p14:xfrm>
          </p:contentPart>
        </mc:Choice>
        <mc:Fallback xmlns="">
          <p:pic>
            <p:nvPicPr>
              <p:cNvPr id="675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0684" y="3543055"/>
                <a:ext cx="16194" cy="179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Rule #1 (sum or difference rule):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or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#2 (product or division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xy</a:t>
            </a:r>
            <a:endParaRPr lang="en-US" sz="3200" i="1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or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dirty="0" err="1">
                <a:latin typeface="Times New Roman"/>
                <a:cs typeface="Times New Roman"/>
              </a:rPr>
              <a:t>/</a:t>
            </a:r>
            <a:r>
              <a:rPr lang="en-US" sz="3200" i="1" dirty="0" err="1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               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124200" y="2916238"/>
          <a:ext cx="28956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Equation" r:id="rId3" imgW="1104900" imgH="254000" progId="Equation.3">
                  <p:embed/>
                </p:oleObj>
              </mc:Choice>
              <mc:Fallback>
                <p:oleObj name="Equation" r:id="rId3" imgW="1104900" imgH="2540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16238"/>
                        <a:ext cx="28956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105401" y="5257800"/>
          <a:ext cx="40417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quation" r:id="rId5" imgW="1422400" imgH="520700" progId="Equation.3">
                  <p:embed/>
                </p:oleObj>
              </mc:Choice>
              <mc:Fallback>
                <p:oleObj name="Equation" r:id="rId5" imgW="1422400" imgH="5207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5257800"/>
                        <a:ext cx="404177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Rule #2.1 (multiply by exact constant rule):</a:t>
            </a:r>
          </a:p>
          <a:p>
            <a:pPr>
              <a:spcAft>
                <a:spcPts val="1200"/>
              </a:spcAft>
            </a:pPr>
            <a:r>
              <a:rPr lang="en-US" smtClean="0"/>
              <a:t>If 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mtClean="0"/>
              <a:t>or 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mtClean="0"/>
              <a:t>and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/>
              <a:t> is an exact number, so that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pPr>
              <a:spcAft>
                <a:spcPts val="1200"/>
              </a:spcAft>
            </a:pPr>
            <a:r>
              <a:rPr lang="en-US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#3 (exponent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baseline="30000" dirty="0" err="1">
                <a:latin typeface="Times New Roman"/>
                <a:cs typeface="Times New Roman"/>
              </a:rPr>
              <a:t>n</a:t>
            </a:r>
            <a:endParaRPr lang="en-US" sz="3200" kern="0" baseline="3000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227389" y="2965450"/>
          <a:ext cx="19637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2965450"/>
                        <a:ext cx="196373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238500" y="5397500"/>
          <a:ext cx="194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5" imgW="685800" imgH="381000" progId="Equation.3">
                  <p:embed/>
                </p:oleObj>
              </mc:Choice>
              <mc:Fallback>
                <p:oleObj name="Equation" r:id="rId5" imgW="685800" imgH="3810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397500"/>
                        <a:ext cx="1943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"/>
            <a:ext cx="10325100" cy="1066800"/>
          </a:xfrm>
        </p:spPr>
        <p:txBody>
          <a:bodyPr/>
          <a:lstStyle/>
          <a:p>
            <a:pPr eaLnBrk="1" hangingPunct="1"/>
            <a:r>
              <a:rPr lang="en-CA" dirty="0" smtClean="0"/>
              <a:t>What is the error in the mean of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 smtClean="0"/>
              <a:t> measurements with the </a:t>
            </a:r>
            <a:r>
              <a:rPr lang="en-CA" b="1" dirty="0" smtClean="0"/>
              <a:t>same</a:t>
            </a:r>
            <a:r>
              <a:rPr lang="en-CA" dirty="0" smtClean="0"/>
              <a:t> error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/>
              <a:t>The Error in the Mean</a:t>
            </a:r>
            <a:endParaRPr lang="en-US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8382000" cy="3429000"/>
          </a:xfrm>
        </p:spPr>
        <p:txBody>
          <a:bodyPr/>
          <a:lstStyle/>
          <a:p>
            <a:pPr eaLnBrk="1" hangingPunct="1"/>
            <a:r>
              <a:rPr lang="en-CA" smtClean="0"/>
              <a:t>Many individual, independent measurements are repeated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mtClean="0"/>
              <a:t> times</a:t>
            </a:r>
          </a:p>
          <a:p>
            <a:pPr eaLnBrk="1" hangingPunct="1"/>
            <a:r>
              <a:rPr lang="en-CA" smtClean="0"/>
              <a:t>Each individual measurement has the same error </a:t>
            </a:r>
            <a:r>
              <a:rPr lang="en-C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CA" smtClean="0"/>
              <a:t>Using error propagation you can show that the error in the estimated mean is:</a:t>
            </a:r>
          </a:p>
          <a:p>
            <a:pPr eaLnBrk="1" hangingPunct="1"/>
            <a:endParaRPr lang="en-CA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257801" y="4876800"/>
          <a:ext cx="21510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3" imgW="762000" imgH="393700" progId="Equation.3">
                  <p:embed/>
                </p:oleObj>
              </mc:Choice>
              <mc:Fallback>
                <p:oleObj name="Equation" r:id="rId3" imgW="7620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4876800"/>
                        <a:ext cx="21510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has the most number of significant figures?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0.0052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0.430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 × 10</a:t>
            </a:r>
            <a:r>
              <a:rPr lang="en-US" baseline="30000" dirty="0" smtClean="0"/>
              <a:t>–23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8000.01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92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304800"/>
            <a:ext cx="8382000" cy="6096000"/>
          </a:xfrm>
        </p:spPr>
        <p:txBody>
          <a:bodyPr/>
          <a:lstStyle/>
          <a:p>
            <a:r>
              <a:rPr lang="en-US" sz="2400"/>
              <a:t>You wish to know the time it takes to travel from Finch station to Yonge/Bloor by subway.  You ask 10 people to take a stopwatch and time the trip.  After analyzing all the data you find that it takes an average of 26 minutes and 40 seconds, with an error in this average of ±  100 seconds.</a:t>
            </a:r>
          </a:p>
          <a:p>
            <a:r>
              <a:rPr lang="en-US" sz="2400"/>
              <a:t>If you expand your survey and ask 1000 people to time the trip, when you analyze the data, what would you expect to be the error in the average time?</a:t>
            </a:r>
          </a:p>
          <a:p>
            <a:pPr>
              <a:buFontTx/>
              <a:buAutoNum type="alphaUcPeriod"/>
            </a:pPr>
            <a:r>
              <a:rPr lang="en-US" sz="2400"/>
              <a:t>100 seconds</a:t>
            </a:r>
          </a:p>
          <a:p>
            <a:pPr>
              <a:buFontTx/>
              <a:buAutoNum type="alphaUcPeriod"/>
            </a:pPr>
            <a:r>
              <a:rPr lang="en-US" sz="2400"/>
              <a:t>50 seconds</a:t>
            </a:r>
          </a:p>
          <a:p>
            <a:pPr>
              <a:buFontTx/>
              <a:buAutoNum type="alphaUcPeriod"/>
            </a:pPr>
            <a:r>
              <a:rPr lang="en-US" sz="2400"/>
              <a:t>10 seconds</a:t>
            </a:r>
          </a:p>
          <a:p>
            <a:pPr>
              <a:buFontTx/>
              <a:buAutoNum type="alphaUcPeriod"/>
            </a:pPr>
            <a:r>
              <a:rPr lang="en-US" sz="2400"/>
              <a:t>1 second</a:t>
            </a:r>
          </a:p>
          <a:p>
            <a:pPr>
              <a:buFontTx/>
              <a:buAutoNum type="alphaUcPeriod"/>
            </a:pPr>
            <a:r>
              <a:rPr lang="en-US" sz="2400"/>
              <a:t>0.05 seconds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64000"/>
            <a:ext cx="381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 rot="16200000">
            <a:off x="-3261519" y="31853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5013325"/>
              <a:ext cx="12700" cy="1588"/>
            </p14:xfrm>
          </p:contentPart>
        </mc:Choice>
        <mc:Fallback xmlns="">
          <p:pic>
            <p:nvPicPr>
              <p:cNvPr id="747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7776" y="5003797"/>
                <a:ext cx="26147" cy="206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914400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/>
              <a:t>Significant Figures</a:t>
            </a:r>
            <a:endParaRPr lang="en-US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4" y="1600199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The rules for significant figures when errors are involved are:</a:t>
            </a:r>
          </a:p>
          <a:p>
            <a:pPr>
              <a:buFontTx/>
              <a:buAutoNum type="arabicPeriod"/>
            </a:pPr>
            <a:r>
              <a:rPr lang="en-US" b="1" dirty="0" smtClean="0"/>
              <a:t>Errors should be specified to one or two significant figures.</a:t>
            </a:r>
            <a:endParaRPr lang="en-US" dirty="0" smtClean="0"/>
          </a:p>
          <a:p>
            <a:pPr>
              <a:buFontTx/>
              <a:buAutoNum type="arabicPeriod"/>
            </a:pPr>
            <a:r>
              <a:rPr lang="en-US" b="1" dirty="0" smtClean="0"/>
              <a:t>The most precise column in the number for the error should also be the most precise column in the number for the value.</a:t>
            </a:r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03428" y="2682875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 dirty="0" smtClean="0"/>
              <a:t>Clicker Question 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If a calculated result is d = 7.056 +/- 0.705 m, how should you report this?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7.1 ± 0.7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7.06 ± 0.71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7.056 ± 0.705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Any of the above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Either A or B, but not C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Before Class 4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9067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2, Sections 2.1-2.4 of Knight (or at least watch the pre-class video for Class 4)</a:t>
            </a:r>
          </a:p>
          <a:p>
            <a:pPr eaLnBrk="1" hangingPunct="1"/>
            <a:r>
              <a:rPr lang="en-US" dirty="0" smtClean="0"/>
              <a:t>Please do the pre-class quiz before Wednesday at 8:00am.</a:t>
            </a:r>
          </a:p>
          <a:p>
            <a:pPr eaLnBrk="1" hangingPunct="1"/>
            <a:r>
              <a:rPr lang="en-US" dirty="0" smtClean="0"/>
              <a:t>Don’t forget to start the Problem Set due Sunday – there’s no time limit, just a deadline</a:t>
            </a:r>
          </a:p>
          <a:p>
            <a:pPr eaLnBrk="1" hangingPunct="1"/>
            <a:r>
              <a:rPr lang="en-US" dirty="0" smtClean="0"/>
              <a:t>Something to think about:  Does constant velocity imply constant acceleration?  Does constant acceleration imply constant velocity?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2162"/>
          </a:xfrm>
        </p:spPr>
        <p:txBody>
          <a:bodyPr/>
          <a:lstStyle/>
          <a:p>
            <a:r>
              <a:rPr lang="en-CA" sz="4000" dirty="0" smtClean="0"/>
              <a:t>Student comment on last week’s </a:t>
            </a:r>
            <a:r>
              <a:rPr lang="en-CA" sz="4000" dirty="0" err="1" smtClean="0"/>
              <a:t>preclass</a:t>
            </a:r>
            <a:r>
              <a:rPr lang="en-CA" sz="4000" dirty="0" smtClean="0"/>
              <a:t> quiz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60960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“Does 8200 have two or four significant figures?”</a:t>
            </a:r>
          </a:p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Harlow Answer: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know!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depend on the context.  If someone was selling oil barrels and charged you for 8200 barrels, probably there are 4 significant figures since there’s a lot of money involved.  If someone says the distance from here to the nearest hospital is 8200 m, probably there are 2 significant figures, because it was rounded.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in science: use scientific notation!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8.200 ×10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4 sig figs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 figs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comment on </a:t>
            </a:r>
            <a:r>
              <a:rPr lang="en-CA" dirty="0" err="1" smtClean="0"/>
              <a:t>preclass</a:t>
            </a:r>
            <a:r>
              <a:rPr lang="en-CA" dirty="0" smtClean="0"/>
              <a:t> 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r>
              <a:rPr lang="en-CA" dirty="0" smtClean="0"/>
              <a:t>“The </a:t>
            </a:r>
            <a:r>
              <a:rPr lang="en-CA" dirty="0"/>
              <a:t>question about ranking Significant Figures was the most challenging for me because I had to let go of the notion that "more is more</a:t>
            </a:r>
            <a:r>
              <a:rPr lang="en-CA" dirty="0" smtClean="0"/>
              <a:t>".” </a:t>
            </a:r>
          </a:p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Harlow comment: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Right! It is not always better to say “2.85021” if “2.9” is actually more honest.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601200" cy="5638799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 After 3.2 s, how far has it traveled? 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cs typeface="Times New Roman" panose="02020603050405020304" pitchFamily="18" charset="0"/>
              </a:rPr>
              <a:t>gives the result 2.65216 on your calculator.  How should you best report this answer in your “Final Answer” box?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2.65216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2.7 m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57400" y="152400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3224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r>
              <a:rPr lang="en-CA" dirty="0" smtClean="0"/>
              <a:t>Example Problem - Rounding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591800" cy="5059364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</a:t>
            </a:r>
          </a:p>
          <a:p>
            <a:r>
              <a:rPr lang="en-CA" dirty="0" smtClean="0"/>
              <a:t>After 3.2 s, how far has it traveled?</a:t>
            </a:r>
          </a:p>
          <a:p>
            <a:r>
              <a:rPr lang="en-CA" dirty="0" smtClean="0"/>
              <a:t>Use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92163"/>
          </a:xfrm>
        </p:spPr>
        <p:txBody>
          <a:bodyPr/>
          <a:lstStyle/>
          <a:p>
            <a:r>
              <a:rPr lang="en-CA" dirty="0" smtClean="0"/>
              <a:t>Example Problem – Rounding Early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591800" cy="5059364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</a:t>
            </a:r>
          </a:p>
          <a:p>
            <a:r>
              <a:rPr lang="en-CA" dirty="0" smtClean="0"/>
              <a:t>After 3.2 s, how far has it traveled?</a:t>
            </a:r>
          </a:p>
          <a:p>
            <a:r>
              <a:rPr lang="en-CA" dirty="0" smtClean="0"/>
              <a:t>Use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1752600"/>
            <a:ext cx="275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3.2 s</a:t>
            </a:r>
          </a:p>
          <a:p>
            <a:r>
              <a:rPr lang="en-C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CA" sz="3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10.24 s </a:t>
            </a:r>
            <a:r>
              <a:rPr lang="en-CA" sz="3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36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When do I round?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smtClean="0"/>
              <a:t>The final answer of a problem should be displayed to the correct number of significant figures</a:t>
            </a:r>
          </a:p>
          <a:p>
            <a:pPr eaLnBrk="1" hangingPunct="1"/>
            <a:r>
              <a:rPr lang="en-US" smtClean="0"/>
              <a:t>Numbers in intermediate calculations should </a:t>
            </a:r>
            <a:r>
              <a:rPr lang="en-US" b="1" i="1" smtClean="0"/>
              <a:t>not</a:t>
            </a:r>
            <a:r>
              <a:rPr lang="en-US" smtClean="0"/>
              <a:t> be rounded off</a:t>
            </a:r>
          </a:p>
          <a:p>
            <a:pPr eaLnBrk="1" hangingPunct="1"/>
            <a:r>
              <a:rPr lang="en-US" smtClean="0"/>
              <a:t>It’s best to keep lots of digits in the calculations to avoid round-off error, which can compound if there are several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1346</Words>
  <Application>Microsoft Office PowerPoint</Application>
  <PresentationFormat>Custom</PresentationFormat>
  <Paragraphs>164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Default Design</vt:lpstr>
      <vt:lpstr>Worksheet</vt:lpstr>
      <vt:lpstr>Equation</vt:lpstr>
      <vt:lpstr>PHY131H1F Class 3</vt:lpstr>
      <vt:lpstr>PowerPoint Presentation</vt:lpstr>
      <vt:lpstr>Significant Figures</vt:lpstr>
      <vt:lpstr>Student comment on last week’s preclass quiz</vt:lpstr>
      <vt:lpstr>Student comment on preclass quiz</vt:lpstr>
      <vt:lpstr>PowerPoint Presentation</vt:lpstr>
      <vt:lpstr>Example Problem - Rounding</vt:lpstr>
      <vt:lpstr>Example Problem – Rounding Early</vt:lpstr>
      <vt:lpstr>When do I round?</vt:lpstr>
      <vt:lpstr>Student comment on last week’s preclass quiz</vt:lpstr>
      <vt:lpstr>An important skill: Unit Conversion</vt:lpstr>
      <vt:lpstr>Convert 14 in2 to m2.</vt:lpstr>
      <vt:lpstr>Real 2-hour Practicals begin this week!</vt:lpstr>
      <vt:lpstr>Last Wednesday I asked at the end of class:</vt:lpstr>
      <vt:lpstr>Demo and Example: What is the Period of a Swinging Ball? (Pendulum)</vt:lpstr>
      <vt:lpstr>Here were Harlow’s measurements of t5: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Gaussian:</vt:lpstr>
      <vt:lpstr>Heights of some People (London, 1886)</vt:lpstr>
      <vt:lpstr>Random Walk</vt:lpstr>
      <vt:lpstr>The t5 data</vt:lpstr>
      <vt:lpstr>Propagation of Errors</vt:lpstr>
      <vt:lpstr>Propagation of Errors</vt:lpstr>
      <vt:lpstr>PowerPoint Presentation</vt:lpstr>
      <vt:lpstr>The Error in the Mean</vt:lpstr>
      <vt:lpstr>PowerPoint Presentation</vt:lpstr>
      <vt:lpstr>Significant Figures</vt:lpstr>
      <vt:lpstr>Clicker Question </vt:lpstr>
      <vt:lpstr>Before Class 4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94</cp:revision>
  <cp:lastPrinted>2012-09-17T13:02:41Z</cp:lastPrinted>
  <dcterms:created xsi:type="dcterms:W3CDTF">2011-01-17T15:35:14Z</dcterms:created>
  <dcterms:modified xsi:type="dcterms:W3CDTF">2014-09-10T19:30:15Z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