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21" r:id="rId3"/>
    <p:sldId id="275" r:id="rId4"/>
    <p:sldId id="315" r:id="rId5"/>
    <p:sldId id="338" r:id="rId6"/>
    <p:sldId id="324" r:id="rId7"/>
    <p:sldId id="325" r:id="rId8"/>
    <p:sldId id="326" r:id="rId9"/>
    <p:sldId id="327" r:id="rId10"/>
    <p:sldId id="329" r:id="rId11"/>
    <p:sldId id="330" r:id="rId12"/>
    <p:sldId id="323" r:id="rId13"/>
    <p:sldId id="355" r:id="rId14"/>
    <p:sldId id="333" r:id="rId15"/>
    <p:sldId id="335" r:id="rId16"/>
    <p:sldId id="342" r:id="rId17"/>
    <p:sldId id="343" r:id="rId18"/>
    <p:sldId id="291" r:id="rId19"/>
    <p:sldId id="292" r:id="rId20"/>
    <p:sldId id="345" r:id="rId21"/>
    <p:sldId id="347" r:id="rId22"/>
    <p:sldId id="351" r:id="rId23"/>
    <p:sldId id="352" r:id="rId24"/>
    <p:sldId id="296" r:id="rId25"/>
    <p:sldId id="274" r:id="rId26"/>
  </p:sldIdLst>
  <p:sldSz cx="12192000" cy="6858000"/>
  <p:notesSz cx="6858000" cy="9290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FF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69" autoAdjust="0"/>
  </p:normalViewPr>
  <p:slideViewPr>
    <p:cSldViewPr>
      <p:cViewPr varScale="1">
        <p:scale>
          <a:sx n="68" d="100"/>
          <a:sy n="68" d="100"/>
        </p:scale>
        <p:origin x="-126" y="-2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>
            <a:lvl1pPr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>
            <a:lvl1pPr algn="r"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491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b" anchorCtr="0" compatLnSpc="1">
            <a:prstTxWarp prst="textNoShape">
              <a:avLst/>
            </a:prstTxWarp>
          </a:bodyPr>
          <a:lstStyle>
            <a:lvl1pPr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491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fld id="{0C185087-CC3F-4E44-AF1A-693E3FA684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27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>
            <a:lvl1pPr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>
            <a:lvl1pPr algn="r"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3375" y="696913"/>
            <a:ext cx="6192838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3250"/>
            <a:ext cx="548640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491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b" anchorCtr="0" compatLnSpc="1">
            <a:prstTxWarp prst="textNoShape">
              <a:avLst/>
            </a:prstTxWarp>
          </a:bodyPr>
          <a:lstStyle>
            <a:lvl1pPr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491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fld id="{F4A17E15-C541-448A-BF3E-5D934ACCE3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47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09B6AEF-5CC8-4332-83FE-25E7569DD4DC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9051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129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2166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B.   the same.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9193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B41F6A-4C18-4104-8E41-ACB3B4E5AA47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6900" y="928688"/>
            <a:ext cx="5662613" cy="3186112"/>
          </a:xfrm>
          <a:solidFill>
            <a:srgbClr val="FFFFFF"/>
          </a:solidFill>
          <a:ln/>
        </p:spPr>
      </p:sp>
      <p:sp>
        <p:nvSpPr>
          <p:cNvPr id="33796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46163" y="4422775"/>
            <a:ext cx="4770437" cy="3533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79538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DA938-94C1-4B46-9872-B383ECBB56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9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F8FC9-8A04-4043-9C28-08DBF09935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3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6D471-D330-4FB4-A15A-7E0AEAD7C6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8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A775C-6EE7-4A32-AFC6-8C17464F9B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FCE3D-BE51-4406-AF7B-C04452D73B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53770-6405-4028-9D0D-ED11C73835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6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37629-FF63-4273-AA17-56E46E530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3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D9FCF-FB13-41CB-874C-186187183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3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473A8-26F0-4AFA-B14A-FCEC0D20A4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C6E2D-E80C-4EC1-BBA4-1891ED08A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4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7FF28-7DE3-46EB-97B3-2CD769820D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3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F422F74-0005-4B70-8B2B-3247D7877D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://youtu.be/sxkcHnogPLE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Galileo-sustermans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gif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3276600" cy="944562"/>
          </a:xfrm>
        </p:spPr>
        <p:txBody>
          <a:bodyPr/>
          <a:lstStyle/>
          <a:p>
            <a:pPr algn="l" eaLnBrk="1" hangingPunct="1"/>
            <a:r>
              <a:rPr lang="en-US" sz="3600" dirty="0"/>
              <a:t>PHY131H1F</a:t>
            </a:r>
            <a:r>
              <a:rPr lang="en-US" sz="3600" dirty="0">
                <a:latin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</a:rPr>
              <a:t>Class </a:t>
            </a:r>
            <a:r>
              <a:rPr lang="en-US" sz="3600" dirty="0" smtClean="0">
                <a:latin typeface="Times New Roman" panose="02020603050405020304" pitchFamily="18" charset="0"/>
              </a:rPr>
              <a:t>5</a:t>
            </a:r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838200" y="1828800"/>
            <a:ext cx="6324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CA" sz="2800" kern="0" dirty="0">
                <a:latin typeface="+mn-lt"/>
                <a:cs typeface="+mn-cs"/>
              </a:rPr>
              <a:t>Today, Chapter </a:t>
            </a:r>
            <a:r>
              <a:rPr lang="en-CA" sz="2800" kern="0" dirty="0" smtClean="0">
                <a:latin typeface="+mn-lt"/>
                <a:cs typeface="+mn-cs"/>
              </a:rPr>
              <a:t>2, Sections 2.5 to 2.7</a:t>
            </a:r>
            <a:endParaRPr lang="en-CA" sz="28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  <a:cs typeface="+mn-cs"/>
              </a:rPr>
              <a:t>Freefall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  <a:cs typeface="+mn-cs"/>
              </a:rPr>
              <a:t>Acceleration due to gravity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  <a:cs typeface="+mn-cs"/>
              </a:rPr>
              <a:t>Motion on an inclined plane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  <a:cs typeface="+mn-cs"/>
              </a:rPr>
              <a:t>Differentiating velocity to get acceleration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  <a:cs typeface="+mn-cs"/>
              </a:rPr>
              <a:t>Integrating acceleration to get velocity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  <a:cs typeface="+mn-cs"/>
              </a:rPr>
              <a:t>Non-constant acceleration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-1"/>
            <a:ext cx="4724400" cy="6855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066800"/>
            <a:ext cx="8832850" cy="5410200"/>
          </a:xfrm>
        </p:spPr>
        <p:txBody>
          <a:bodyPr/>
          <a:lstStyle/>
          <a:p>
            <a:pPr marL="457200" indent="-457200" eaLnBrk="1" hangingPunct="1">
              <a:buNone/>
            </a:pPr>
            <a:r>
              <a:rPr lang="en-US" dirty="0" smtClean="0"/>
              <a:t>A tennis ball is thrown directly upward, and air resistance on the ball is negligible as it flies.</a:t>
            </a:r>
          </a:p>
          <a:p>
            <a:pPr marL="457200" indent="-457200" eaLnBrk="1" hangingPunct="1">
              <a:buNone/>
            </a:pPr>
            <a:r>
              <a:rPr lang="en-US" dirty="0" smtClean="0"/>
              <a:t>At one instant, it is traveling upward with a speed of 4.9 m/s.</a:t>
            </a:r>
          </a:p>
          <a:p>
            <a:pPr marL="457200" indent="-457200" eaLnBrk="1" hangingPunct="1">
              <a:buNone/>
            </a:pPr>
            <a:r>
              <a:rPr lang="en-US" dirty="0" smtClean="0"/>
              <a:t>1.0 seconds later, what will its speed be?</a:t>
            </a:r>
          </a:p>
          <a:p>
            <a:pPr marL="457200" indent="-457200" eaLnBrk="1" hangingPunct="1">
              <a:buFontTx/>
              <a:buAutoNum type="alphaUcPeriod"/>
            </a:pPr>
            <a:r>
              <a:rPr lang="en-US" sz="2800" dirty="0" smtClean="0"/>
              <a:t>0</a:t>
            </a:r>
          </a:p>
          <a:p>
            <a:pPr marL="457200" indent="-457200" eaLnBrk="1" hangingPunct="1">
              <a:buFontTx/>
              <a:buAutoNum type="alphaUcPeriod"/>
            </a:pPr>
            <a:r>
              <a:rPr lang="en-US" sz="2800" dirty="0" smtClean="0"/>
              <a:t>4.9 m/s</a:t>
            </a:r>
          </a:p>
          <a:p>
            <a:pPr marL="457200" indent="-457200" eaLnBrk="1" hangingPunct="1">
              <a:buFontTx/>
              <a:buAutoNum type="alphaUcPeriod"/>
            </a:pPr>
            <a:r>
              <a:rPr lang="en-US" sz="2800" dirty="0" smtClean="0"/>
              <a:t>9.8 m/s</a:t>
            </a:r>
          </a:p>
          <a:p>
            <a:pPr marL="457200" indent="-457200" eaLnBrk="1" hangingPunct="1">
              <a:buFontTx/>
              <a:buAutoNum type="alphaUcPeriod"/>
            </a:pPr>
            <a:r>
              <a:rPr lang="en-US" sz="2800" dirty="0" smtClean="0"/>
              <a:t>15 m/s</a:t>
            </a:r>
          </a:p>
          <a:p>
            <a:pPr marL="457200" indent="-457200" eaLnBrk="1" hangingPunct="1">
              <a:buFontTx/>
              <a:buAutoNum type="alphaUcPeriod"/>
            </a:pPr>
            <a:r>
              <a:rPr lang="en-US" sz="2800" dirty="0" smtClean="0"/>
              <a:t>20 m/s</a:t>
            </a:r>
            <a:endParaRPr lang="en-US" sz="2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76200"/>
            <a:ext cx="82296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 kern="0" dirty="0" smtClean="0"/>
              <a:t>Clicker Question</a:t>
            </a:r>
          </a:p>
        </p:txBody>
      </p:sp>
    </p:spTree>
    <p:extLst>
      <p:ext uri="{BB962C8B-B14F-4D97-AF65-F5344CB8AC3E}">
        <p14:creationId xmlns:p14="http://schemas.microsoft.com/office/powerpoint/2010/main" val="397449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7626350" cy="1143000"/>
          </a:xfrm>
        </p:spPr>
        <p:txBody>
          <a:bodyPr/>
          <a:lstStyle/>
          <a:p>
            <a:r>
              <a:rPr lang="en-US" smtClean="0"/>
              <a:t>Free Fall—How Far?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50" y="1011239"/>
            <a:ext cx="8001000" cy="1074737"/>
          </a:xfrm>
        </p:spPr>
        <p:txBody>
          <a:bodyPr/>
          <a:lstStyle/>
          <a:p>
            <a:pPr marL="0" indent="0">
              <a:spcBef>
                <a:spcPct val="100000"/>
              </a:spcBef>
              <a:buNone/>
            </a:pPr>
            <a:r>
              <a:rPr lang="en-US" dirty="0" smtClean="0"/>
              <a:t>The distance covered by an accelerating object starting from rest is</a:t>
            </a:r>
          </a:p>
        </p:txBody>
      </p:sp>
      <p:sp>
        <p:nvSpPr>
          <p:cNvPr id="245766" name="Rectangle 6"/>
          <p:cNvSpPr>
            <a:spLocks noChangeArrowheads="1"/>
          </p:cNvSpPr>
          <p:nvPr/>
        </p:nvSpPr>
        <p:spPr bwMode="auto">
          <a:xfrm>
            <a:off x="1879600" y="3165475"/>
            <a:ext cx="7869238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600" dirty="0"/>
              <a:t>So, under free fall, when acceleration is </a:t>
            </a:r>
            <a:r>
              <a:rPr lang="en-US" sz="2600" dirty="0" smtClean="0"/>
              <a:t>9.8 </a:t>
            </a:r>
            <a:r>
              <a:rPr lang="en-US" sz="2600" dirty="0"/>
              <a:t>m/s</a:t>
            </a:r>
            <a:r>
              <a:rPr lang="en-US" sz="2600" baseline="30000" dirty="0"/>
              <a:t>2</a:t>
            </a:r>
            <a:r>
              <a:rPr lang="en-US" sz="2600" dirty="0"/>
              <a:t>, the distance </a:t>
            </a:r>
            <a:r>
              <a:rPr lang="en-US" sz="2600" dirty="0" smtClean="0"/>
              <a:t>is:</a:t>
            </a:r>
            <a:endParaRPr lang="en-US" sz="2600" dirty="0"/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4.9 m after </a:t>
            </a:r>
            <a:r>
              <a:rPr lang="en-US" sz="2600" dirty="0"/>
              <a:t>1 </a:t>
            </a:r>
            <a:r>
              <a:rPr lang="en-US" sz="2600" dirty="0" smtClean="0"/>
              <a:t>s,</a:t>
            </a:r>
            <a:endParaRPr lang="en-US" sz="2600" dirty="0"/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20 m </a:t>
            </a:r>
            <a:r>
              <a:rPr lang="en-US" sz="2600" dirty="0"/>
              <a:t>after 2 </a:t>
            </a:r>
            <a:r>
              <a:rPr lang="en-US" sz="2600" dirty="0" smtClean="0"/>
              <a:t>s,</a:t>
            </a:r>
            <a:endParaRPr lang="en-US" sz="2600" dirty="0"/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44 m </a:t>
            </a:r>
            <a:r>
              <a:rPr lang="en-US" sz="2600" dirty="0"/>
              <a:t>after 3 </a:t>
            </a:r>
            <a:r>
              <a:rPr lang="en-US" sz="2600" dirty="0" smtClean="0"/>
              <a:t>s,</a:t>
            </a:r>
            <a:endParaRPr lang="en-US" sz="2600" dirty="0"/>
          </a:p>
          <a:p>
            <a:pPr eaLnBrk="0" hangingPunct="0">
              <a:spcBef>
                <a:spcPct val="20000"/>
              </a:spcBef>
            </a:pPr>
            <a:r>
              <a:rPr lang="en-US" sz="2600" dirty="0"/>
              <a:t>a</a:t>
            </a:r>
            <a:r>
              <a:rPr lang="en-US" sz="2600" dirty="0" smtClean="0"/>
              <a:t>nd </a:t>
            </a:r>
            <a:r>
              <a:rPr lang="en-US" sz="2600" dirty="0"/>
              <a:t>so </a:t>
            </a:r>
            <a:r>
              <a:rPr lang="en-US" sz="2600" dirty="0" smtClean="0"/>
              <a:t>on…</a:t>
            </a:r>
            <a:endParaRPr lang="en-US" sz="2600" dirty="0"/>
          </a:p>
        </p:txBody>
      </p:sp>
      <p:graphicFrame>
        <p:nvGraphicFramePr>
          <p:cNvPr id="245767" name="Object 7"/>
          <p:cNvGraphicFramePr>
            <a:graphicFrameLocks noChangeAspect="1"/>
          </p:cNvGraphicFramePr>
          <p:nvPr/>
        </p:nvGraphicFramePr>
        <p:xfrm>
          <a:off x="2498725" y="2420938"/>
          <a:ext cx="71199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4" name="Equation" r:id="rId3" imgW="6197400" imgH="342720" progId="Equation.DSMT4">
                  <p:embed/>
                </p:oleObj>
              </mc:Choice>
              <mc:Fallback>
                <p:oleObj name="Equation" r:id="rId3" imgW="61974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5" y="2420938"/>
                        <a:ext cx="7119938" cy="3937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21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99" y="762000"/>
            <a:ext cx="5715001" cy="2496457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CA" sz="2400" dirty="0" smtClean="0"/>
              <a:t>What is the instantaneous velocity of a freely falling object 10.0 s after it is released from a position of rest?</a:t>
            </a:r>
          </a:p>
          <a:p>
            <a:pPr marL="514350" indent="-514350">
              <a:buFont typeface="+mj-lt"/>
              <a:buAutoNum type="alphaLcPeriod"/>
            </a:pPr>
            <a:r>
              <a:rPr lang="en-CA" sz="2400" dirty="0" smtClean="0"/>
              <a:t>What is its average velocity during this 10.0 s interval?</a:t>
            </a:r>
          </a:p>
          <a:p>
            <a:pPr marL="514350" indent="-514350">
              <a:buFont typeface="+mj-lt"/>
              <a:buAutoNum type="alphaLcPeriod"/>
            </a:pPr>
            <a:r>
              <a:rPr lang="en-CA" sz="2400" dirty="0" smtClean="0"/>
              <a:t>How far will it fall during this time?</a:t>
            </a:r>
            <a:endParaRPr lang="en-CA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00200" y="228600"/>
            <a:ext cx="381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200" kern="0" dirty="0" smtClean="0"/>
              <a:t>Freefall Example</a:t>
            </a:r>
            <a:endParaRPr lang="en-US" sz="3200" kern="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096000" y="152400"/>
            <a:ext cx="76200" cy="632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98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r>
              <a:rPr lang="en-CA" smtClean="0"/>
              <a:t>Announcements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9525000" cy="5029200"/>
          </a:xfrm>
        </p:spPr>
        <p:txBody>
          <a:bodyPr/>
          <a:lstStyle/>
          <a:p>
            <a:r>
              <a:rPr lang="en-CA" sz="2800" dirty="0"/>
              <a:t>The first term test will be on Tuesday, </a:t>
            </a:r>
            <a:r>
              <a:rPr lang="en-CA" sz="2800" dirty="0" smtClean="0"/>
              <a:t>Sep 30, </a:t>
            </a:r>
            <a:r>
              <a:rPr lang="en-CA" sz="2800" dirty="0"/>
              <a:t>from </a:t>
            </a:r>
            <a:r>
              <a:rPr lang="en-CA" sz="2800" dirty="0" smtClean="0"/>
              <a:t>6:00pm </a:t>
            </a:r>
            <a:r>
              <a:rPr lang="en-CA" sz="2800" dirty="0"/>
              <a:t>to </a:t>
            </a:r>
            <a:r>
              <a:rPr lang="en-CA" sz="2800" dirty="0" smtClean="0"/>
              <a:t>7:30pm</a:t>
            </a:r>
            <a:r>
              <a:rPr lang="en-CA" sz="2800" dirty="0"/>
              <a:t>. </a:t>
            </a:r>
          </a:p>
          <a:p>
            <a:r>
              <a:rPr lang="en-CA" sz="2800" dirty="0"/>
              <a:t>Test 1 will cover chapters </a:t>
            </a:r>
            <a:r>
              <a:rPr lang="en-CA" sz="2800" dirty="0" smtClean="0"/>
              <a:t>1-3 </a:t>
            </a:r>
            <a:r>
              <a:rPr lang="en-CA" sz="2800" dirty="0"/>
              <a:t>plus the Error Analysis Mini-Document, plus what was done in </a:t>
            </a:r>
            <a:r>
              <a:rPr lang="en-CA" sz="2800" dirty="0" err="1"/>
              <a:t>Practicals</a:t>
            </a:r>
            <a:endParaRPr lang="en-CA" sz="2800" dirty="0"/>
          </a:p>
          <a:p>
            <a:r>
              <a:rPr lang="en-US" sz="2800" dirty="0"/>
              <a:t>You must bring a calculator and one 8.5x11’ aid sheet which you prepare, double-sided</a:t>
            </a:r>
            <a:endParaRPr lang="en-CA" sz="2800" dirty="0"/>
          </a:p>
          <a:p>
            <a:r>
              <a:rPr lang="en-CA" sz="2800" dirty="0" smtClean="0"/>
              <a:t>If </a:t>
            </a:r>
            <a:r>
              <a:rPr lang="en-CA" sz="2800" dirty="0"/>
              <a:t>you have a conflict at that time with an academic activity (test, lecture, tutorial, lab), you must register to write at the alternate sitting of this test </a:t>
            </a:r>
            <a:r>
              <a:rPr lang="en-CA" sz="2800" dirty="0" smtClean="0"/>
              <a:t>by going to portal and </a:t>
            </a:r>
            <a:r>
              <a:rPr lang="en-CA" sz="2800" dirty="0"/>
              <a:t>filling out the online form no later than </a:t>
            </a:r>
            <a:r>
              <a:rPr lang="en-CA" sz="2800" dirty="0" smtClean="0"/>
              <a:t>Sep. 25 by 4:00pm</a:t>
            </a:r>
            <a:r>
              <a:rPr lang="en-CA" sz="2800" dirty="0"/>
              <a:t>.</a:t>
            </a: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290206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838200"/>
            <a:ext cx="8229600" cy="2133600"/>
          </a:xfrm>
        </p:spPr>
        <p:txBody>
          <a:bodyPr/>
          <a:lstStyle/>
          <a:p>
            <a:pPr algn="l"/>
            <a:r>
              <a:rPr lang="en-US" sz="2400" dirty="0"/>
              <a:t>A 600 g basketball and a 60 g tennis ball are dropped from rest at a height of 3 m above the ground. As they fall to the ground, air resistance is negligible.</a:t>
            </a:r>
            <a:br>
              <a:rPr lang="en-US" sz="2400" dirty="0"/>
            </a:br>
            <a:r>
              <a:rPr lang="en-US" sz="2400" dirty="0"/>
              <a:t>Which of the following statements is true for the balls as they fall?</a:t>
            </a:r>
            <a:endParaRPr lang="en-US" sz="2800" b="1" i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3291841"/>
            <a:ext cx="8229600" cy="2259012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400" dirty="0"/>
              <a:t>The force of gravity is 10 times greater on the basketball than on the tennis ball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/>
              <a:t>The force of gravity is the same on both balls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/>
              <a:t>The force of gravity is slightly larger on the basketball than on the tennis ball</a:t>
            </a:r>
          </a:p>
          <a:p>
            <a:pPr marL="609600" indent="-609600">
              <a:buNone/>
            </a:pPr>
            <a:endParaRPr lang="en-US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76200"/>
            <a:ext cx="82296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 kern="0" dirty="0" smtClean="0"/>
              <a:t>Clicker Question</a:t>
            </a:r>
          </a:p>
        </p:txBody>
      </p:sp>
    </p:spTree>
    <p:extLst>
      <p:ext uri="{BB962C8B-B14F-4D97-AF65-F5344CB8AC3E}">
        <p14:creationId xmlns:p14="http://schemas.microsoft.com/office/powerpoint/2010/main" val="8307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838200"/>
            <a:ext cx="8229600" cy="2133600"/>
          </a:xfrm>
        </p:spPr>
        <p:txBody>
          <a:bodyPr/>
          <a:lstStyle/>
          <a:p>
            <a:pPr algn="l"/>
            <a:r>
              <a:rPr lang="en-US" sz="2400" dirty="0"/>
              <a:t>A 600 g basketball and a 60 g tennis ball are dropped from rest at a height of 3 m above the ground. As they fall to the ground, air resistance is negligible.</a:t>
            </a:r>
            <a:br>
              <a:rPr lang="en-US" sz="2400" dirty="0"/>
            </a:br>
            <a:r>
              <a:rPr lang="en-US" sz="2400" dirty="0"/>
              <a:t>Which of the following statements is true for the balls as they fall?</a:t>
            </a:r>
            <a:endParaRPr lang="en-US" sz="2800" b="1" i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3291841"/>
            <a:ext cx="8229600" cy="2259012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400" dirty="0"/>
              <a:t>The acceleration of the basketball is 10 times greater than the acceleration of the tennis ball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/>
              <a:t>The acceleration of both balls is the same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/>
              <a:t>The acceleration of the basketball is slightly larger than the acceleration of the tennis ball</a:t>
            </a:r>
          </a:p>
          <a:p>
            <a:pPr marL="609600" indent="-609600">
              <a:buNone/>
            </a:pPr>
            <a:endParaRPr lang="en-US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76200"/>
            <a:ext cx="82296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 kern="0" dirty="0" smtClean="0"/>
              <a:t>Clicker Question</a:t>
            </a:r>
          </a:p>
        </p:txBody>
      </p:sp>
    </p:spTree>
    <p:extLst>
      <p:ext uri="{BB962C8B-B14F-4D97-AF65-F5344CB8AC3E}">
        <p14:creationId xmlns:p14="http://schemas.microsoft.com/office/powerpoint/2010/main" val="6461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0439"/>
            <a:ext cx="6629399" cy="715931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3" charset="-128"/>
                <a:cs typeface="ＭＳ Ｐゴシック" pitchFamily="-83" charset="-128"/>
              </a:rPr>
              <a:t>Motion on an Inclined Plane</a:t>
            </a:r>
          </a:p>
        </p:txBody>
      </p:sp>
      <p:sp>
        <p:nvSpPr>
          <p:cNvPr id="166919" name="Text Box 3"/>
          <p:cNvSpPr txBox="1">
            <a:spLocks noChangeArrowheads="1"/>
          </p:cNvSpPr>
          <p:nvPr/>
        </p:nvSpPr>
        <p:spPr bwMode="auto">
          <a:xfrm>
            <a:off x="304800" y="786370"/>
            <a:ext cx="718502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FF0000"/>
              </a:buClr>
              <a:buFont typeface="Wingdings" pitchFamily="-83" charset="2"/>
              <a:buChar char="§"/>
            </a:pPr>
            <a:r>
              <a:rPr lang="en-US" sz="2600" dirty="0">
                <a:ea typeface="Arial" pitchFamily="-83" charset="0"/>
                <a:cs typeface="Arial" pitchFamily="-83" charset="0"/>
              </a:rPr>
              <a:t> Consider an object sliding down a straight, frictionless inclined </a:t>
            </a:r>
            <a:r>
              <a:rPr lang="en-US" sz="2600" dirty="0" smtClean="0">
                <a:ea typeface="Arial" pitchFamily="-83" charset="0"/>
                <a:cs typeface="Arial" pitchFamily="-83" charset="0"/>
              </a:rPr>
              <a:t>plane</a:t>
            </a:r>
            <a:endParaRPr lang="en-US" sz="2600" dirty="0">
              <a:ea typeface="Arial" pitchFamily="-83" charset="0"/>
              <a:cs typeface="Arial" pitchFamily="-83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719309" y="2060570"/>
            <a:ext cx="4343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rot="865996">
            <a:off x="8263783" y="785820"/>
            <a:ext cx="617433" cy="35247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7315200" y="868331"/>
            <a:ext cx="4686905" cy="11922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5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29362"/>
            <a:ext cx="10972800" cy="2133600"/>
          </a:xfrm>
        </p:spPr>
        <p:txBody>
          <a:bodyPr/>
          <a:lstStyle/>
          <a:p>
            <a:pPr algn="l"/>
            <a:r>
              <a:rPr lang="en-CA" sz="2400" dirty="0" smtClean="0"/>
              <a:t>At </a:t>
            </a:r>
            <a:r>
              <a:rPr lang="en-CA" sz="2400" dirty="0"/>
              <a:t>time 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CA" sz="2400" dirty="0"/>
              <a:t>, small red marble is released from rest at the top of a smooth, frictionless incline that is at an angle 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CA" sz="2400" dirty="0"/>
              <a:t> relative to the horizontal.  The red marble begins rolling down the incline.  A short time later, when 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T</a:t>
            </a:r>
            <a:r>
              <a:rPr lang="en-CA" sz="2400" dirty="0"/>
              <a:t>, a blue marble is released from rest at the top of the same incline, and begins to roll in the same direction as the red marble.  At a time 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A" sz="2400" dirty="0"/>
              <a:t>, what is the speed of the red marble relative to the blue marble? </a:t>
            </a:r>
            <a:endParaRPr lang="en-US" sz="2800" b="1" i="1" dirty="0">
              <a:latin typeface="Batang" pitchFamily="18" charset="-127"/>
              <a:ea typeface="Batang" pitchFamily="18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48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505200"/>
                <a:ext cx="9296400" cy="3185159"/>
              </a:xfrm>
            </p:spPr>
            <p:txBody>
              <a:bodyPr/>
              <a:lstStyle/>
              <a:p>
                <a:pPr marL="971550" lvl="1" indent="-514350">
                  <a:buFont typeface="+mj-lt"/>
                  <a:buAutoNum type="alphaU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𝑇𝑔</m:t>
                    </m:r>
                    <m:r>
                      <a:rPr lang="en-US" i="1"/>
                      <m:t> </m:t>
                    </m:r>
                    <m:r>
                      <m:rPr>
                        <m:sty m:val="p"/>
                      </m:rPr>
                      <a:rPr lang="en-US"/>
                      <m:t>sin</m:t>
                    </m:r>
                    <m:d>
                      <m:dPr>
                        <m:ctrlPr>
                          <a:rPr lang="en-CA" i="1"/>
                        </m:ctrlPr>
                      </m:dPr>
                      <m:e>
                        <m:r>
                          <a:rPr lang="en-US" i="1"/>
                          <m:t>𝜃</m:t>
                        </m:r>
                      </m:e>
                    </m:d>
                  </m:oMath>
                </a14:m>
                <a:endParaRPr lang="en-CA" sz="3200" dirty="0"/>
              </a:p>
              <a:p>
                <a:pPr marL="971550" lvl="1" indent="-514350">
                  <a:buFont typeface="+mj-lt"/>
                  <a:buAutoNum type="alphaU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2</m:t>
                    </m:r>
                    <m:r>
                      <a:rPr lang="en-US" i="1"/>
                      <m:t>𝑇𝑔</m:t>
                    </m:r>
                    <m:r>
                      <a:rPr lang="en-US" i="1"/>
                      <m:t> </m:t>
                    </m:r>
                    <m:r>
                      <m:rPr>
                        <m:sty m:val="p"/>
                      </m:rPr>
                      <a:rPr lang="en-US"/>
                      <m:t>sin</m:t>
                    </m:r>
                    <m:d>
                      <m:dPr>
                        <m:ctrlPr>
                          <a:rPr lang="en-CA" i="1"/>
                        </m:ctrlPr>
                      </m:dPr>
                      <m:e>
                        <m:r>
                          <a:rPr lang="en-US" i="1"/>
                          <m:t>𝜃</m:t>
                        </m:r>
                      </m:e>
                    </m:d>
                  </m:oMath>
                </a14:m>
                <a:endParaRPr lang="en-CA" sz="3200" dirty="0"/>
              </a:p>
              <a:p>
                <a:pPr marL="971550" lvl="1" indent="-514350">
                  <a:buFont typeface="+mj-lt"/>
                  <a:buAutoNum type="alphaUcPeriod"/>
                </a:pPr>
                <a:r>
                  <a:rPr lang="en-CA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/>
                        </m:ctrlPr>
                      </m:fPr>
                      <m:num>
                        <m:r>
                          <a:rPr lang="en-US" i="1"/>
                          <m:t>1</m:t>
                        </m:r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  <m:sSup>
                      <m:sSupPr>
                        <m:ctrlPr>
                          <a:rPr lang="en-CA" i="1"/>
                        </m:ctrlPr>
                      </m:sSupPr>
                      <m:e>
                        <m:r>
                          <a:rPr lang="en-US" i="1"/>
                          <m:t>𝑇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r>
                      <a:rPr lang="en-US" i="1"/>
                      <m:t>𝑔</m:t>
                    </m:r>
                    <m:r>
                      <a:rPr lang="en-US" i="1"/>
                      <m:t> </m:t>
                    </m:r>
                    <m:r>
                      <m:rPr>
                        <m:sty m:val="p"/>
                      </m:rPr>
                      <a:rPr lang="en-US"/>
                      <m:t>sin</m:t>
                    </m:r>
                    <m:d>
                      <m:dPr>
                        <m:ctrlPr>
                          <a:rPr lang="en-CA" i="1"/>
                        </m:ctrlPr>
                      </m:dPr>
                      <m:e>
                        <m:r>
                          <a:rPr lang="en-US" i="1"/>
                          <m:t>𝜃</m:t>
                        </m:r>
                      </m:e>
                    </m:d>
                  </m:oMath>
                </a14:m>
                <a:endParaRPr lang="en-CA" sz="3200" dirty="0"/>
              </a:p>
              <a:p>
                <a:pPr marL="971550" lvl="1" indent="-514350">
                  <a:buFont typeface="+mj-lt"/>
                  <a:buAutoNum type="alphaUcPeriod"/>
                </a:pPr>
                <a:r>
                  <a:rPr lang="en-CA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/>
                        </m:ctrlPr>
                      </m:fPr>
                      <m:num>
                        <m:r>
                          <a:rPr lang="en-US" i="1"/>
                          <m:t>3</m:t>
                        </m:r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  <m:sSup>
                      <m:sSupPr>
                        <m:ctrlPr>
                          <a:rPr lang="en-CA" i="1"/>
                        </m:ctrlPr>
                      </m:sSupPr>
                      <m:e>
                        <m:r>
                          <a:rPr lang="en-US" i="1"/>
                          <m:t>𝑇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r>
                      <a:rPr lang="en-US" i="1"/>
                      <m:t>𝑔</m:t>
                    </m:r>
                    <m:r>
                      <a:rPr lang="en-US" i="1"/>
                      <m:t> </m:t>
                    </m:r>
                    <m:r>
                      <m:rPr>
                        <m:sty m:val="p"/>
                      </m:rPr>
                      <a:rPr lang="en-US"/>
                      <m:t>sin</m:t>
                    </m:r>
                    <m:d>
                      <m:dPr>
                        <m:ctrlPr>
                          <a:rPr lang="en-CA" i="1"/>
                        </m:ctrlPr>
                      </m:dPr>
                      <m:e>
                        <m:r>
                          <a:rPr lang="en-US" i="1"/>
                          <m:t>𝜃</m:t>
                        </m:r>
                      </m:e>
                    </m:d>
                  </m:oMath>
                </a14:m>
                <a:endParaRPr lang="en-CA" sz="3200" dirty="0"/>
              </a:p>
              <a:p>
                <a:pPr marL="971550" lvl="1" indent="-514350">
                  <a:buFont typeface="+mj-lt"/>
                  <a:buAutoNum type="alphaUcPeriod"/>
                </a:pPr>
                <a:r>
                  <a:rPr lang="en-US" dirty="0" smtClean="0"/>
                  <a:t> zero</a:t>
                </a:r>
                <a:endParaRPr lang="en-CA" sz="3200" dirty="0"/>
              </a:p>
              <a:p>
                <a:pPr marL="609600" indent="-609600">
                  <a:buFont typeface="+mj-lt"/>
                  <a:buAutoNum type="alphaUcPeriod"/>
                </a:pPr>
                <a:endParaRPr lang="en-US" sz="2400" dirty="0"/>
              </a:p>
            </p:txBody>
          </p:sp>
        </mc:Choice>
        <mc:Fallback>
          <p:sp>
            <p:nvSpPr>
              <p:cNvPr id="334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505200"/>
                <a:ext cx="9296400" cy="3185159"/>
              </a:xfrm>
              <a:blipFill rotWithShape="1">
                <a:blip r:embed="rId3"/>
                <a:stretch>
                  <a:fillRect t="-958" b="-1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76200"/>
            <a:ext cx="115824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 kern="0" dirty="0" smtClean="0"/>
              <a:t>Clicker Question </a:t>
            </a:r>
          </a:p>
          <a:p>
            <a:pPr algn="l" eaLnBrk="1" hangingPunct="1"/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(From the PHY131H1F </a:t>
            </a:r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Midterm Test 1, Fall 2013.)</a:t>
            </a:r>
            <a:endParaRPr lang="en-US" sz="24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Instantaneous Acceleration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997075" y="1565276"/>
            <a:ext cx="8134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600">
                <a:latin typeface="Times New Roman" panose="02020603050405020304" pitchFamily="18" charset="0"/>
              </a:rPr>
              <a:t>The instantaneous acceleration </a:t>
            </a:r>
            <a:r>
              <a:rPr lang="en-US" sz="2600" i="1">
                <a:latin typeface="Times New Roman" panose="02020603050405020304" pitchFamily="18" charset="0"/>
              </a:rPr>
              <a:t>a</a:t>
            </a:r>
            <a:r>
              <a:rPr lang="en-US" sz="2600" baseline="-25000">
                <a:latin typeface="Times New Roman" panose="02020603050405020304" pitchFamily="18" charset="0"/>
              </a:rPr>
              <a:t>s</a:t>
            </a:r>
            <a:r>
              <a:rPr lang="en-US" sz="2600">
                <a:latin typeface="Times New Roman" panose="02020603050405020304" pitchFamily="18" charset="0"/>
              </a:rPr>
              <a:t> at a specific instant of time </a:t>
            </a:r>
            <a:r>
              <a:rPr lang="en-US" sz="2600" i="1">
                <a:latin typeface="Times New Roman" panose="02020603050405020304" pitchFamily="18" charset="0"/>
              </a:rPr>
              <a:t>t</a:t>
            </a:r>
            <a:r>
              <a:rPr lang="en-US" sz="2600">
                <a:latin typeface="Times New Roman" panose="02020603050405020304" pitchFamily="18" charset="0"/>
              </a:rPr>
              <a:t> is given by the derivative of the velocity </a:t>
            </a:r>
          </a:p>
        </p:txBody>
      </p:sp>
      <p:pic>
        <p:nvPicPr>
          <p:cNvPr id="36868" name="Picture 4" descr="Eq 2_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52"/>
          <a:stretch>
            <a:fillRect/>
          </a:stretch>
        </p:blipFill>
        <p:spPr bwMode="auto">
          <a:xfrm>
            <a:off x="1995489" y="2743201"/>
            <a:ext cx="847883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62200" y="4343401"/>
            <a:ext cx="73152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900"/>
              <a:t>Note: Knight uses “</a:t>
            </a:r>
            <a:r>
              <a:rPr lang="en-US" sz="29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900"/>
              <a:t>” to denote a distance in a general direction.  Usually in problems we substitute </a:t>
            </a:r>
            <a:r>
              <a:rPr lang="en-US" sz="29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/>
              <a:t> or </a:t>
            </a:r>
            <a:r>
              <a:rPr lang="en-US" sz="29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900"/>
              <a:t> instead of </a:t>
            </a:r>
            <a:r>
              <a:rPr lang="en-US" sz="29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9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3200"/>
              <a:t>Finding Velocity from the Acceleration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997075" y="1157288"/>
            <a:ext cx="81343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600">
                <a:latin typeface="Times New Roman" panose="02020603050405020304" pitchFamily="18" charset="0"/>
              </a:rPr>
              <a:t>If we know the initial velocity, </a:t>
            </a:r>
            <a:r>
              <a:rPr lang="en-US" sz="2600" i="1">
                <a:latin typeface="Times New Roman" panose="02020603050405020304" pitchFamily="18" charset="0"/>
              </a:rPr>
              <a:t>v</a:t>
            </a:r>
            <a:r>
              <a:rPr lang="en-US" sz="2600" baseline="-25000">
                <a:latin typeface="Times New Roman" panose="02020603050405020304" pitchFamily="18" charset="0"/>
              </a:rPr>
              <a:t>i</a:t>
            </a:r>
            <a:r>
              <a:rPr lang="en-US" sz="2600" i="1" baseline="-25000">
                <a:latin typeface="Times New Roman" panose="02020603050405020304" pitchFamily="18" charset="0"/>
              </a:rPr>
              <a:t>s</a:t>
            </a:r>
            <a:r>
              <a:rPr lang="en-US" sz="2600">
                <a:latin typeface="Times New Roman" panose="02020603050405020304" pitchFamily="18" charset="0"/>
              </a:rPr>
              <a:t>, and the instantaneous acceleration, </a:t>
            </a:r>
            <a:r>
              <a:rPr lang="en-US" sz="2600" i="1">
                <a:latin typeface="Times New Roman" panose="02020603050405020304" pitchFamily="18" charset="0"/>
              </a:rPr>
              <a:t>a</a:t>
            </a:r>
            <a:r>
              <a:rPr lang="en-US" sz="2600" baseline="-25000">
                <a:latin typeface="Times New Roman" panose="02020603050405020304" pitchFamily="18" charset="0"/>
              </a:rPr>
              <a:t>s</a:t>
            </a:r>
            <a:r>
              <a:rPr lang="en-US" sz="2600">
                <a:latin typeface="Times New Roman" panose="02020603050405020304" pitchFamily="18" charset="0"/>
              </a:rPr>
              <a:t>, as a function of time, </a:t>
            </a:r>
            <a:r>
              <a:rPr lang="en-US" sz="2600" i="1">
                <a:latin typeface="Times New Roman" panose="02020603050405020304" pitchFamily="18" charset="0"/>
              </a:rPr>
              <a:t>t</a:t>
            </a:r>
            <a:r>
              <a:rPr lang="en-US" sz="2600">
                <a:latin typeface="Times New Roman" panose="02020603050405020304" pitchFamily="18" charset="0"/>
              </a:rPr>
              <a:t>, then the final velocity is given by 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900238" y="3871913"/>
            <a:ext cx="813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600">
                <a:latin typeface="Times New Roman" panose="02020603050405020304" pitchFamily="18" charset="0"/>
              </a:rPr>
              <a:t>Or, graphically,</a:t>
            </a:r>
            <a:endParaRPr lang="en-US" sz="2400">
              <a:latin typeface="Times New Roman" panose="02020603050405020304" pitchFamily="18" charset="0"/>
            </a:endParaRPr>
          </a:p>
        </p:txBody>
      </p:sp>
      <p:pic>
        <p:nvPicPr>
          <p:cNvPr id="37893" name="Picture 5" descr="Eq 2_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95"/>
          <a:stretch>
            <a:fillRect/>
          </a:stretch>
        </p:blipFill>
        <p:spPr bwMode="auto">
          <a:xfrm>
            <a:off x="1962150" y="4800600"/>
            <a:ext cx="7715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Eq 2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83"/>
          <a:stretch>
            <a:fillRect/>
          </a:stretch>
        </p:blipFill>
        <p:spPr bwMode="auto">
          <a:xfrm>
            <a:off x="1968501" y="2595564"/>
            <a:ext cx="7307263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533400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Clicker Question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447801"/>
            <a:ext cx="8534400" cy="4348843"/>
          </a:xfrm>
        </p:spPr>
        <p:txBody>
          <a:bodyPr/>
          <a:lstStyle/>
          <a:p>
            <a:pPr eaLnBrk="1" hangingPunct="1"/>
            <a:r>
              <a:rPr lang="en-CA" dirty="0" smtClean="0"/>
              <a:t>What does the speedometer in your car measure?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/>
              <a:t>d</a:t>
            </a:r>
            <a:r>
              <a:rPr lang="en-CA" dirty="0" smtClean="0"/>
              <a:t>istance traveled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/>
              <a:t>a</a:t>
            </a:r>
            <a:r>
              <a:rPr lang="en-CA" dirty="0" smtClean="0"/>
              <a:t>verage speed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 smtClean="0"/>
              <a:t>average </a:t>
            </a:r>
            <a:r>
              <a:rPr lang="en-CA" dirty="0"/>
              <a:t>velocity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 smtClean="0"/>
              <a:t>instantaneous speed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/>
              <a:t>i</a:t>
            </a:r>
            <a:r>
              <a:rPr lang="en-CA" dirty="0" smtClean="0"/>
              <a:t>nstantaneous velocity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68290" name="Picture 2" descr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589" y="3489435"/>
            <a:ext cx="3322410" cy="256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45589" y="6053226"/>
            <a:ext cx="3322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[image downloaded Jan. 9 2013 from http://phoneky.com/applications/?p=preview&amp;id=a1a32446&amp;st=2]</a:t>
            </a:r>
          </a:p>
        </p:txBody>
      </p:sp>
    </p:spTree>
    <p:extLst>
      <p:ext uri="{BB962C8B-B14F-4D97-AF65-F5344CB8AC3E}">
        <p14:creationId xmlns:p14="http://schemas.microsoft.com/office/powerpoint/2010/main" val="32701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H="1" flipV="1">
            <a:off x="7467600" y="1061484"/>
            <a:ext cx="19492" cy="22913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487092" y="3352800"/>
            <a:ext cx="42477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43728" y="79987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50748" y="3276600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C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487092" y="1600200"/>
            <a:ext cx="356190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22138" y="1353061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10 m/s</a:t>
            </a:r>
            <a:r>
              <a:rPr lang="en-CA" sz="2400" baseline="30000" dirty="0" smtClean="0"/>
              <a:t>2</a:t>
            </a:r>
            <a:endParaRPr lang="en-CA" sz="2400" baseline="30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391400" y="1597277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049000" y="3276600"/>
            <a:ext cx="0" cy="231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751482" y="343262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5 s</a:t>
            </a:r>
            <a:endParaRPr lang="en-C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53001" y="1029831"/>
            <a:ext cx="5366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An object starts at rest, and has a constant acceleration of +10 m/s</a:t>
            </a:r>
            <a:r>
              <a:rPr lang="en-CA" sz="2800" baseline="30000" dirty="0" smtClean="0"/>
              <a:t>2</a:t>
            </a:r>
            <a:r>
              <a:rPr lang="en-CA" sz="2800" dirty="0" smtClean="0"/>
              <a:t> for 5 seconds.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0258" y="3276600"/>
            <a:ext cx="56198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How fast is the object going after 5 seconds?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10 m/s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25 m/s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50 m/s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100 m/s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500 m/s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651000" y="49587"/>
            <a:ext cx="5029200" cy="52789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800" kern="0" dirty="0" smtClean="0"/>
              <a:t>Clicker Question 7</a:t>
            </a:r>
          </a:p>
        </p:txBody>
      </p:sp>
    </p:spTree>
    <p:extLst>
      <p:ext uri="{BB962C8B-B14F-4D97-AF65-F5344CB8AC3E}">
        <p14:creationId xmlns:p14="http://schemas.microsoft.com/office/powerpoint/2010/main" val="35936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H="1" flipV="1">
            <a:off x="7467600" y="1061484"/>
            <a:ext cx="19492" cy="22913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487092" y="3352800"/>
            <a:ext cx="42477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43728" y="79987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50748" y="3276600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C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487092" y="1600200"/>
            <a:ext cx="3561908" cy="17526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22138" y="1353061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10 m/s</a:t>
            </a:r>
            <a:r>
              <a:rPr lang="en-CA" sz="2400" baseline="30000" dirty="0" smtClean="0"/>
              <a:t>2</a:t>
            </a:r>
            <a:endParaRPr lang="en-CA" sz="2400" baseline="30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391400" y="1597277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049000" y="3276600"/>
            <a:ext cx="0" cy="231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751482" y="343262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5 s</a:t>
            </a:r>
            <a:endParaRPr lang="en-C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95796" y="870757"/>
            <a:ext cx="59680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An object starts at rest, and has an initial acceleration of +10 m/s</a:t>
            </a:r>
            <a:r>
              <a:rPr lang="en-CA" sz="2800" baseline="30000" dirty="0" smtClean="0"/>
              <a:t>2</a:t>
            </a:r>
            <a:r>
              <a:rPr lang="en-CA" sz="2800" dirty="0" smtClean="0"/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As it speeds up, its acceleration decreases at a constant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After 5 seconds, it is traveling at a constant velocity (</a:t>
            </a:r>
            <a:r>
              <a:rPr lang="en-C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CA" sz="2800" dirty="0" smtClean="0"/>
              <a:t>).</a:t>
            </a:r>
            <a:endParaRPr lang="en-CA" sz="28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651000" y="49587"/>
            <a:ext cx="5029200" cy="52789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800" kern="0" dirty="0" smtClean="0"/>
              <a:t>Clicker Question 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3997" y="3548413"/>
            <a:ext cx="56198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How fast is the object going after 5 seconds?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10 m/s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25 m/s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50 m/s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100 m/s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500 m/s</a:t>
            </a:r>
          </a:p>
        </p:txBody>
      </p:sp>
    </p:spTree>
    <p:extLst>
      <p:ext uri="{BB962C8B-B14F-4D97-AF65-F5344CB8AC3E}">
        <p14:creationId xmlns:p14="http://schemas.microsoft.com/office/powerpoint/2010/main" val="349346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1"/>
            <a:ext cx="10744200" cy="792163"/>
          </a:xfrm>
        </p:spPr>
        <p:txBody>
          <a:bodyPr/>
          <a:lstStyle/>
          <a:p>
            <a:pPr eaLnBrk="1" hangingPunct="1"/>
            <a:r>
              <a:rPr lang="en-US" dirty="0" smtClean="0"/>
              <a:t>When Acceleration Changes Abruptly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8534400" cy="5257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Consider an object that has a constant acceleration,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/>
              <a:t>, from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/>
              <a:t> until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 dirty="0" smtClean="0"/>
              <a:t>At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/>
              <a:t> its acceleration suddenly changes to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/>
              <a:t>, and remains constant until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/>
              <a:t>.</a:t>
            </a:r>
          </a:p>
          <a:p>
            <a:pPr eaLnBrk="1" hangingPunct="1"/>
            <a:r>
              <a:rPr lang="en-US" sz="2800" dirty="0" smtClean="0"/>
              <a:t>Strategy: </a:t>
            </a:r>
          </a:p>
          <a:p>
            <a:pPr lvl="1" eaLnBrk="1" hangingPunct="1"/>
            <a:r>
              <a:rPr lang="en-US" dirty="0" smtClean="0"/>
              <a:t>Divide the motion into segments 1 &amp; 2.</a:t>
            </a:r>
          </a:p>
          <a:p>
            <a:pPr lvl="1" eaLnBrk="1" hangingPunct="1"/>
            <a:r>
              <a:rPr lang="en-US" dirty="0" smtClean="0"/>
              <a:t>You can use the equations of constant acceleration in each segment</a:t>
            </a:r>
          </a:p>
          <a:p>
            <a:pPr lvl="1" eaLnBrk="1" hangingPunct="1"/>
            <a:r>
              <a:rPr lang="en-US" dirty="0" smtClean="0"/>
              <a:t>The final position and velocity of segment 1 become the initial position and velocity of segment 2.   </a:t>
            </a:r>
          </a:p>
        </p:txBody>
      </p:sp>
    </p:spTree>
    <p:extLst>
      <p:ext uri="{BB962C8B-B14F-4D97-AF65-F5344CB8AC3E}">
        <p14:creationId xmlns:p14="http://schemas.microsoft.com/office/powerpoint/2010/main" val="95493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99" y="762001"/>
            <a:ext cx="5715001" cy="2209800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 smtClean="0"/>
              <a:t>A rocket is launched straight up with constant acceleration.  Four seconds after liftoff, a bolt falls off the side of the rocket.  The bolt hits the ground 6.0 s later.  What was the rocket’s acceleration?</a:t>
            </a:r>
            <a:endParaRPr lang="en-CA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228600"/>
            <a:ext cx="502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200" kern="0" dirty="0" smtClean="0"/>
              <a:t>Challenge Problem 2.77</a:t>
            </a:r>
            <a:endParaRPr lang="en-US" sz="3200" kern="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096000" y="152400"/>
            <a:ext cx="76200" cy="632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6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36"/>
          <a:stretch>
            <a:fillRect/>
          </a:stretch>
        </p:blipFill>
        <p:spPr bwMode="auto">
          <a:xfrm>
            <a:off x="1828800" y="1914526"/>
            <a:ext cx="8294688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066800" y="581076"/>
            <a:ext cx="9448800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28675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ts val="3400"/>
              </a:lnSpc>
              <a:spcAft>
                <a:spcPts val="200"/>
              </a:spcAft>
              <a:buClr>
                <a:srgbClr val="000000"/>
              </a:buClr>
              <a:buSzPct val="45000"/>
            </a:pPr>
            <a:r>
              <a:rPr lang="en-GB" sz="2900" b="1" dirty="0">
                <a:solidFill>
                  <a:srgbClr val="336699"/>
                </a:solidFill>
                <a:latin typeface="Times New Roman" panose="02020603050405020304" pitchFamily="18" charset="0"/>
              </a:rPr>
              <a:t>Which velocity-versus-time graph or graphs goes with this acceleration-versus-time graph? The particle is initially moving to the right and finally to the left.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76200"/>
            <a:ext cx="82296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 kern="0" dirty="0" smtClean="0"/>
              <a:t>Clicker Question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dirty="0" smtClean="0"/>
              <a:t>Before Class 6 on Wednesday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85344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Please read Chapter 3 of Knight.</a:t>
            </a:r>
          </a:p>
          <a:p>
            <a:pPr eaLnBrk="1" hangingPunct="1"/>
            <a:r>
              <a:rPr lang="en-US" dirty="0" smtClean="0"/>
              <a:t>There is a </a:t>
            </a:r>
            <a:r>
              <a:rPr lang="en-US" dirty="0" err="1" smtClean="0"/>
              <a:t>MasteringPhysics</a:t>
            </a:r>
            <a:r>
              <a:rPr lang="en-US" dirty="0" smtClean="0"/>
              <a:t> </a:t>
            </a:r>
            <a:r>
              <a:rPr lang="en-US" dirty="0" err="1" smtClean="0"/>
              <a:t>PreClass</a:t>
            </a:r>
            <a:r>
              <a:rPr lang="en-US" dirty="0" smtClean="0"/>
              <a:t> Quiz on chapter 3 due Wed. 8am.</a:t>
            </a:r>
          </a:p>
          <a:p>
            <a:pPr eaLnBrk="1" hangingPunct="1"/>
            <a:r>
              <a:rPr lang="en-US" dirty="0" smtClean="0"/>
              <a:t>Something to think about:  Can you add a scalar to a vector? Can you multiply a vector by a scalar?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daviddarling.info/images/semicircular_cana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229493"/>
            <a:ext cx="3429000" cy="362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219200"/>
          </a:xfrm>
        </p:spPr>
        <p:txBody>
          <a:bodyPr/>
          <a:lstStyle/>
          <a:p>
            <a:pPr eaLnBrk="1" hangingPunct="1"/>
            <a:r>
              <a:rPr lang="en-US" smtClean="0"/>
              <a:t>Last day I asked at the end of class: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2" y="1371600"/>
            <a:ext cx="7405688" cy="5257800"/>
          </a:xfrm>
        </p:spPr>
        <p:txBody>
          <a:bodyPr/>
          <a:lstStyle/>
          <a:p>
            <a:pPr eaLnBrk="1" hangingPunct="1"/>
            <a:r>
              <a:rPr lang="en-US" sz="2400" dirty="0"/>
              <a:t>Which is easier to </a:t>
            </a:r>
            <a:r>
              <a:rPr lang="en-US" sz="2400" b="1" dirty="0"/>
              <a:t>see</a:t>
            </a:r>
            <a:r>
              <a:rPr lang="en-US" sz="2400" dirty="0"/>
              <a:t>: velocity or acceleration?  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ANSWER: velocity.  Our eyes are very good at noticing when things are moving, but it is difficult to tell if an object is accelerating or not just by looking at it.</a:t>
            </a:r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Which </a:t>
            </a:r>
            <a:r>
              <a:rPr lang="en-US" sz="2400" dirty="0"/>
              <a:t>is easier to </a:t>
            </a:r>
            <a:r>
              <a:rPr lang="en-US" sz="2400" b="1" dirty="0"/>
              <a:t>feel</a:t>
            </a:r>
            <a:r>
              <a:rPr lang="en-US" sz="2400" dirty="0"/>
              <a:t>: velocity or acceleration?</a:t>
            </a:r>
          </a:p>
          <a:p>
            <a:pPr eaLnBrk="1" hangingPunct="1"/>
            <a:r>
              <a:rPr lang="en-US" sz="2400" dirty="0" smtClean="0"/>
              <a:t>ANSWER: acceleration.  Since velocity is relative, it is actually </a:t>
            </a:r>
            <a:r>
              <a:rPr lang="en-US" sz="2400" b="1" dirty="0" smtClean="0"/>
              <a:t>impossible</a:t>
            </a:r>
            <a:r>
              <a:rPr lang="en-US" sz="2400" dirty="0" smtClean="0"/>
              <a:t> to feel if you are moving or not!  But it is very easy to feel if you are accelerating.  The semicircular canals in your ears are designed specifically to detect acceleration.</a:t>
            </a:r>
          </a:p>
        </p:txBody>
      </p:sp>
      <p:pic>
        <p:nvPicPr>
          <p:cNvPr id="3" name="Mouse in the TTC subwa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5233" y="990600"/>
            <a:ext cx="3725333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54316" y="724096"/>
            <a:ext cx="3227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 smtClean="0"/>
              <a:t>Video by Aaron </a:t>
            </a:r>
            <a:r>
              <a:rPr lang="en-CA" sz="1000" dirty="0" err="1" smtClean="0"/>
              <a:t>Lazare</a:t>
            </a:r>
            <a:r>
              <a:rPr lang="en-CA" sz="1000" dirty="0"/>
              <a:t> </a:t>
            </a:r>
            <a:r>
              <a:rPr lang="en-CA" sz="1000" dirty="0">
                <a:hlinkClick r:id="rId6"/>
              </a:rPr>
              <a:t>http://</a:t>
            </a:r>
            <a:r>
              <a:rPr lang="en-CA" sz="1000" dirty="0" smtClean="0">
                <a:hlinkClick r:id="rId6"/>
              </a:rPr>
              <a:t>youtu.be/sxkcHnogPLE</a:t>
            </a:r>
            <a:r>
              <a:rPr lang="en-CA" sz="1000" dirty="0" smtClean="0"/>
              <a:t> ]</a:t>
            </a:r>
            <a:endParaRPr lang="en-CA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8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828800" y="533400"/>
            <a:ext cx="8229600" cy="5943600"/>
          </a:xfrm>
        </p:spPr>
        <p:txBody>
          <a:bodyPr/>
          <a:lstStyle/>
          <a:p>
            <a:r>
              <a:rPr lang="en-US" dirty="0" smtClean="0"/>
              <a:t>Your car starts at rest, and then you speed up to a maximum of 120 km/</a:t>
            </a:r>
            <a:r>
              <a:rPr lang="en-US" dirty="0" err="1" smtClean="0"/>
              <a:t>hr</a:t>
            </a:r>
            <a:r>
              <a:rPr lang="en-US" dirty="0" smtClean="0"/>
              <a:t> over a time of 25 seconds.  During this time:</a:t>
            </a:r>
          </a:p>
          <a:p>
            <a:pPr>
              <a:buFontTx/>
              <a:buAutoNum type="alphaUcPeriod"/>
            </a:pPr>
            <a:r>
              <a:rPr lang="en-US" dirty="0" smtClean="0"/>
              <a:t> both your velocity and acceleration were constant.</a:t>
            </a:r>
          </a:p>
          <a:p>
            <a:pPr>
              <a:buFontTx/>
              <a:buAutoNum type="alphaUcPeriod"/>
            </a:pPr>
            <a:r>
              <a:rPr lang="en-US" dirty="0" smtClean="0"/>
              <a:t> your velocity was constant, but your acceleration was changing.</a:t>
            </a:r>
          </a:p>
          <a:p>
            <a:pPr>
              <a:buFontTx/>
              <a:buAutoNum type="alphaUcPeriod"/>
            </a:pPr>
            <a:r>
              <a:rPr lang="en-US" dirty="0" smtClean="0"/>
              <a:t> your velocity was changing, but your acceleration was constant.</a:t>
            </a:r>
          </a:p>
          <a:p>
            <a:pPr>
              <a:buFontTx/>
              <a:buAutoNum type="alphaUcPeriod"/>
            </a:pPr>
            <a:r>
              <a:rPr lang="en-US" dirty="0" smtClean="0"/>
              <a:t> both your velocity and acceleration were changing.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229600" cy="533400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Clicker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6556" y="115662"/>
            <a:ext cx="10825843" cy="1408338"/>
          </a:xfrm>
        </p:spPr>
        <p:txBody>
          <a:bodyPr/>
          <a:lstStyle/>
          <a:p>
            <a:r>
              <a:rPr lang="en-US" dirty="0" smtClean="0"/>
              <a:t>Very few things in real life have constant acceleration!!!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1768" y="1616075"/>
            <a:ext cx="10335418" cy="4572000"/>
          </a:xfrm>
        </p:spPr>
        <p:txBody>
          <a:bodyPr/>
          <a:lstStyle/>
          <a:p>
            <a:pPr marL="457200" indent="-457200"/>
            <a:r>
              <a:rPr lang="en-US" sz="2800" dirty="0" smtClean="0"/>
              <a:t>For something to have constant acceleration, all the forces on the object must remain </a:t>
            </a:r>
            <a:r>
              <a:rPr lang="en-US" sz="2800" b="1" dirty="0" smtClean="0"/>
              <a:t>constant</a:t>
            </a:r>
            <a:r>
              <a:rPr lang="en-US" sz="2800" dirty="0" smtClean="0"/>
              <a:t> as it moves.</a:t>
            </a:r>
          </a:p>
          <a:p>
            <a:pPr marL="457200" indent="-457200"/>
            <a:r>
              <a:rPr lang="en-US" sz="2800" dirty="0" smtClean="0"/>
              <a:t>This is rare; it is usually </a:t>
            </a:r>
            <a:r>
              <a:rPr lang="en-US" sz="2800" b="1" dirty="0" smtClean="0"/>
              <a:t>NOT</a:t>
            </a:r>
            <a:r>
              <a:rPr lang="en-US" sz="2800" dirty="0" smtClean="0"/>
              <a:t> true for people that are running or walking, automobiles, trains, or animals.</a:t>
            </a:r>
          </a:p>
          <a:p>
            <a:pPr marL="457200" indent="-457200"/>
            <a:r>
              <a:rPr lang="en-US" sz="2800" dirty="0" smtClean="0"/>
              <a:t>Two things actually </a:t>
            </a:r>
            <a:r>
              <a:rPr lang="en-US" sz="2800" b="1" dirty="0" smtClean="0"/>
              <a:t>do</a:t>
            </a:r>
            <a:r>
              <a:rPr lang="en-US" sz="2800" dirty="0" smtClean="0"/>
              <a:t> have constant acceleration:</a:t>
            </a:r>
          </a:p>
          <a:p>
            <a:pPr marL="857250" lvl="1" indent="-457200"/>
            <a:r>
              <a:rPr lang="en-US" b="1" dirty="0" smtClean="0"/>
              <a:t>Objects in freefall </a:t>
            </a:r>
            <a:r>
              <a:rPr lang="en-US" dirty="0" smtClean="0"/>
              <a:t>(flying through space under the influence of gravity only with negligible air resistance)</a:t>
            </a:r>
          </a:p>
          <a:p>
            <a:pPr marL="857250" lvl="1" indent="-457200"/>
            <a:r>
              <a:rPr lang="en-US" b="1" dirty="0" smtClean="0"/>
              <a:t>Objects sliding or rolling down an inclined plane </a:t>
            </a:r>
            <a:r>
              <a:rPr lang="en-US" dirty="0" smtClean="0"/>
              <a:t>(with negligible friction)</a:t>
            </a:r>
            <a:endParaRPr lang="en-US" dirty="0"/>
          </a:p>
        </p:txBody>
      </p:sp>
      <p:sp>
        <p:nvSpPr>
          <p:cNvPr id="234507" name="Text Box 11"/>
          <p:cNvSpPr txBox="1">
            <a:spLocks noChangeArrowheads="1"/>
          </p:cNvSpPr>
          <p:nvPr/>
        </p:nvSpPr>
        <p:spPr bwMode="auto">
          <a:xfrm>
            <a:off x="9459913" y="6280150"/>
            <a:ext cx="227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140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529" name="Picture 33" descr="Fig3-6_AnimGIF[12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07" y="4267200"/>
            <a:ext cx="57658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975"/>
            <a:ext cx="8229600" cy="877888"/>
          </a:xfrm>
        </p:spPr>
        <p:txBody>
          <a:bodyPr/>
          <a:lstStyle/>
          <a:p>
            <a:r>
              <a:rPr lang="en-US" dirty="0" smtClean="0"/>
              <a:t>Acceleration due to Gravity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57264"/>
            <a:ext cx="10820399" cy="3000375"/>
          </a:xfrm>
        </p:spPr>
        <p:txBody>
          <a:bodyPr/>
          <a:lstStyle/>
          <a:p>
            <a:pPr marL="457200" indent="-457200">
              <a:buNone/>
            </a:pPr>
            <a:r>
              <a:rPr lang="en-US" sz="2800" dirty="0" smtClean="0"/>
              <a:t>In ~1600, Galileo measured the acceleration of marbles rolling down inclined planes. He found:</a:t>
            </a:r>
            <a:endParaRPr lang="en-US" sz="2800" dirty="0"/>
          </a:p>
          <a:p>
            <a:pPr marL="457200" indent="-457200"/>
            <a:r>
              <a:rPr lang="en-US" sz="2800" dirty="0"/>
              <a:t>Steeper inclines gave greater accelerations. </a:t>
            </a:r>
          </a:p>
          <a:p>
            <a:pPr marL="457200" indent="-457200"/>
            <a:r>
              <a:rPr lang="en-US" sz="2800" dirty="0"/>
              <a:t>When the incline was vertical, acceleration was </a:t>
            </a:r>
            <a:r>
              <a:rPr lang="en-US" sz="2800" dirty="0" smtClean="0"/>
              <a:t>a certain maximum, </a:t>
            </a:r>
            <a:r>
              <a:rPr lang="en-US" sz="2800" dirty="0"/>
              <a:t>same as that of </a:t>
            </a:r>
            <a:r>
              <a:rPr lang="en-US" sz="2800" dirty="0" smtClean="0"/>
              <a:t>a freely falling </a:t>
            </a:r>
            <a:r>
              <a:rPr lang="en-US" sz="2800" dirty="0"/>
              <a:t>object.</a:t>
            </a:r>
          </a:p>
          <a:p>
            <a:pPr marL="457200" indent="-457200"/>
            <a:r>
              <a:rPr lang="en-US" sz="2800" dirty="0"/>
              <a:t>When air resistance was negligible, all objects fell with the same unchanging acceleration.</a:t>
            </a:r>
          </a:p>
        </p:txBody>
      </p:sp>
      <p:sp>
        <p:nvSpPr>
          <p:cNvPr id="234507" name="Text Box 11"/>
          <p:cNvSpPr txBox="1">
            <a:spLocks noChangeArrowheads="1"/>
          </p:cNvSpPr>
          <p:nvPr/>
        </p:nvSpPr>
        <p:spPr bwMode="auto">
          <a:xfrm>
            <a:off x="9459913" y="6280150"/>
            <a:ext cx="227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4959" y="4800600"/>
            <a:ext cx="1947041" cy="205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9976209" y="2610208"/>
            <a:ext cx="4042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 smtClean="0"/>
              <a:t>Image of Galileo downloaded Sep. </a:t>
            </a:r>
            <a:r>
              <a:rPr lang="en-CA" sz="800" dirty="0"/>
              <a:t>20 2013 from: </a:t>
            </a:r>
            <a:r>
              <a:rPr lang="en-CA" sz="800" dirty="0">
                <a:hlinkClick r:id="rId4"/>
              </a:rPr>
              <a:t>http://</a:t>
            </a:r>
            <a:r>
              <a:rPr lang="en-CA" sz="800" dirty="0" smtClean="0">
                <a:hlinkClick r:id="rId4"/>
              </a:rPr>
              <a:t>commons.wikimedia.org/wiki/File:Galileo-sustermans.jpg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252968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8126413" cy="1143000"/>
          </a:xfrm>
        </p:spPr>
        <p:txBody>
          <a:bodyPr/>
          <a:lstStyle/>
          <a:p>
            <a:r>
              <a:rPr lang="en-US" smtClean="0"/>
              <a:t>Free Fall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9113" y="1468439"/>
            <a:ext cx="8691562" cy="4279219"/>
          </a:xfrm>
        </p:spPr>
        <p:txBody>
          <a:bodyPr/>
          <a:lstStyle/>
          <a:p>
            <a:pPr marL="280988" indent="-280988">
              <a:spcBef>
                <a:spcPct val="100000"/>
              </a:spcBef>
              <a:buNone/>
            </a:pPr>
            <a:r>
              <a:rPr lang="en-US" sz="3600" dirty="0" smtClean="0"/>
              <a:t>= Falling </a:t>
            </a:r>
            <a:r>
              <a:rPr lang="en-US" sz="3600" dirty="0"/>
              <a:t>under the influence of gravity </a:t>
            </a:r>
            <a:r>
              <a:rPr lang="en-US" sz="3600" dirty="0" smtClean="0"/>
              <a:t>only, with </a:t>
            </a:r>
            <a:r>
              <a:rPr lang="en-US" sz="3600" dirty="0"/>
              <a:t>no air </a:t>
            </a:r>
            <a:r>
              <a:rPr lang="en-US" sz="3600" dirty="0" smtClean="0"/>
              <a:t>resistance.</a:t>
            </a:r>
            <a:endParaRPr lang="en-US" sz="4000" dirty="0"/>
          </a:p>
          <a:p>
            <a:pPr marL="280988" indent="-280988">
              <a:spcBef>
                <a:spcPct val="100000"/>
              </a:spcBef>
            </a:pPr>
            <a:r>
              <a:rPr lang="en-US" dirty="0" smtClean="0"/>
              <a:t>Freely falling objects on Earth accelerate at the rate of 9.8 m/s/s, i.e., 9.8 m/s</a:t>
            </a:r>
            <a:r>
              <a:rPr lang="en-US" baseline="30000" dirty="0" smtClean="0"/>
              <a:t>2</a:t>
            </a:r>
          </a:p>
          <a:p>
            <a:pPr marL="280988" indent="-280988">
              <a:spcBef>
                <a:spcPct val="100000"/>
              </a:spcBef>
            </a:pPr>
            <a:r>
              <a:rPr lang="en-US" dirty="0" smtClean="0"/>
              <a:t>The exact value of free fall acceleration depends on altitude and latitude on the earth.</a:t>
            </a:r>
            <a:endParaRPr lang="en-US" sz="3600" dirty="0"/>
          </a:p>
        </p:txBody>
      </p:sp>
      <p:pic>
        <p:nvPicPr>
          <p:cNvPr id="26626" name="Picture 2" descr="http://www.sullivanil.us/SYB/baseb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792" y="1177926"/>
            <a:ext cx="57909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74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localgravitych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-34925"/>
            <a:ext cx="9144000" cy="651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8389" y="5410200"/>
            <a:ext cx="8735222" cy="1317171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400" dirty="0"/>
              <a:t>Average: 9.799 m/s</a:t>
            </a:r>
            <a:r>
              <a:rPr lang="en-US" sz="2400" baseline="30000" dirty="0"/>
              <a:t>2</a:t>
            </a:r>
          </a:p>
          <a:p>
            <a:pPr eaLnBrk="1" hangingPunct="1"/>
            <a:r>
              <a:rPr lang="en-US" sz="2400" dirty="0"/>
              <a:t>For Problem Sets, Tests and the Exam in this class: let’s use g = </a:t>
            </a:r>
            <a:r>
              <a:rPr lang="en-US" sz="2400" dirty="0" smtClean="0"/>
              <a:t>9.80 </a:t>
            </a:r>
            <a:r>
              <a:rPr lang="en-US" sz="2400" dirty="0"/>
              <a:t>m/s</a:t>
            </a:r>
            <a:r>
              <a:rPr lang="en-US" sz="24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6993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5900738" cy="1143000"/>
          </a:xfrm>
        </p:spPr>
        <p:txBody>
          <a:bodyPr/>
          <a:lstStyle/>
          <a:p>
            <a:r>
              <a:rPr lang="en-US" smtClean="0"/>
              <a:t>Free Fall—How Fast?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51" y="1011239"/>
            <a:ext cx="6099175" cy="1074737"/>
          </a:xfrm>
        </p:spPr>
        <p:txBody>
          <a:bodyPr/>
          <a:lstStyle/>
          <a:p>
            <a:pPr marL="0" indent="0">
              <a:spcBef>
                <a:spcPct val="100000"/>
              </a:spcBef>
              <a:buNone/>
            </a:pPr>
            <a:r>
              <a:rPr lang="en-US" smtClean="0"/>
              <a:t>The velocity acquired by an object starting from rest is</a:t>
            </a: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8936038" y="6296025"/>
            <a:ext cx="227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 </a:t>
            </a:r>
          </a:p>
        </p:txBody>
      </p:sp>
      <p:sp>
        <p:nvSpPr>
          <p:cNvPr id="244743" name="Rectangle 7"/>
          <p:cNvSpPr>
            <a:spLocks noChangeArrowheads="1"/>
          </p:cNvSpPr>
          <p:nvPr/>
        </p:nvSpPr>
        <p:spPr bwMode="auto">
          <a:xfrm>
            <a:off x="1879601" y="3165475"/>
            <a:ext cx="6099175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600" dirty="0"/>
              <a:t>So, under free fall, when acceleration is </a:t>
            </a:r>
            <a:r>
              <a:rPr lang="en-US" sz="2600" dirty="0" smtClean="0"/>
              <a:t>9.8 </a:t>
            </a:r>
            <a:r>
              <a:rPr lang="en-US" sz="2600" dirty="0"/>
              <a:t>m/s</a:t>
            </a:r>
            <a:r>
              <a:rPr lang="en-US" sz="2600" baseline="30000" dirty="0"/>
              <a:t>2</a:t>
            </a:r>
            <a:r>
              <a:rPr lang="en-US" sz="2600" dirty="0"/>
              <a:t>, the speed is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9.8 </a:t>
            </a:r>
            <a:r>
              <a:rPr lang="en-US" sz="2600" dirty="0"/>
              <a:t>m/s after 1 s.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600" dirty="0"/>
              <a:t>  </a:t>
            </a:r>
            <a:r>
              <a:rPr lang="en-US" sz="2600" dirty="0" smtClean="0"/>
              <a:t>19.6 </a:t>
            </a:r>
            <a:r>
              <a:rPr lang="en-US" sz="2600" dirty="0"/>
              <a:t>m/s after 2 s.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600" dirty="0"/>
              <a:t>  </a:t>
            </a:r>
            <a:r>
              <a:rPr lang="en-US" sz="2600" dirty="0" smtClean="0"/>
              <a:t>29.4 </a:t>
            </a:r>
            <a:r>
              <a:rPr lang="en-US" sz="2600" dirty="0"/>
              <a:t>m/s after 3 s.</a:t>
            </a:r>
          </a:p>
          <a:p>
            <a:pPr eaLnBrk="0" hangingPunct="0">
              <a:spcBef>
                <a:spcPct val="20000"/>
              </a:spcBef>
            </a:pPr>
            <a:r>
              <a:rPr lang="en-US" sz="2600" dirty="0"/>
              <a:t>And so on.</a:t>
            </a:r>
          </a:p>
        </p:txBody>
      </p:sp>
      <p:graphicFrame>
        <p:nvGraphicFramePr>
          <p:cNvPr id="244744" name="Object 8"/>
          <p:cNvGraphicFramePr>
            <a:graphicFrameLocks noChangeAspect="1"/>
          </p:cNvGraphicFramePr>
          <p:nvPr/>
        </p:nvGraphicFramePr>
        <p:xfrm>
          <a:off x="2047876" y="2368551"/>
          <a:ext cx="48815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1" name="Equation" r:id="rId3" imgW="4241520" imgH="355320" progId="Equation.DSMT4">
                  <p:embed/>
                </p:oleObj>
              </mc:Choice>
              <mc:Fallback>
                <p:oleObj name="Equation" r:id="rId3" imgW="42415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6" y="2368551"/>
                        <a:ext cx="4881563" cy="4095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4754" name="Picture 18" descr="Fig3-7_Anim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4" y="1028700"/>
            <a:ext cx="253047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1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1974</TotalTime>
  <Words>1566</Words>
  <Application>Microsoft Office PowerPoint</Application>
  <PresentationFormat>Custom</PresentationFormat>
  <Paragraphs>153</Paragraphs>
  <Slides>25</Slides>
  <Notes>5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Design</vt:lpstr>
      <vt:lpstr>Equation</vt:lpstr>
      <vt:lpstr>PHY131H1F Class 5</vt:lpstr>
      <vt:lpstr>Clicker Question</vt:lpstr>
      <vt:lpstr>Last day I asked at the end of class:</vt:lpstr>
      <vt:lpstr>Clicker Question</vt:lpstr>
      <vt:lpstr>Very few things in real life have constant acceleration!!!</vt:lpstr>
      <vt:lpstr>Acceleration due to Gravity</vt:lpstr>
      <vt:lpstr>Free Fall</vt:lpstr>
      <vt:lpstr>PowerPoint Presentation</vt:lpstr>
      <vt:lpstr>Free Fall—How Fast?</vt:lpstr>
      <vt:lpstr>PowerPoint Presentation</vt:lpstr>
      <vt:lpstr>Free Fall—How Far?</vt:lpstr>
      <vt:lpstr>PowerPoint Presentation</vt:lpstr>
      <vt:lpstr>Announcements</vt:lpstr>
      <vt:lpstr>A 600 g basketball and a 60 g tennis ball are dropped from rest at a height of 3 m above the ground. As they fall to the ground, air resistance is negligible. Which of the following statements is true for the balls as they fall?</vt:lpstr>
      <vt:lpstr>A 600 g basketball and a 60 g tennis ball are dropped from rest at a height of 3 m above the ground. As they fall to the ground, air resistance is negligible. Which of the following statements is true for the balls as they fall?</vt:lpstr>
      <vt:lpstr>Motion on an Inclined Plane</vt:lpstr>
      <vt:lpstr>At time t = 0, small red marble is released from rest at the top of a smooth, frictionless incline that is at an angle θ relative to the horizontal.  The red marble begins rolling down the incline.  A short time later, when t = T, a blue marble is released from rest at the top of the same incline, and begins to roll in the same direction as the red marble.  At a time t = 2T, what is the speed of the red marble relative to the blue marble? </vt:lpstr>
      <vt:lpstr>Instantaneous Acceleration</vt:lpstr>
      <vt:lpstr>Finding Velocity from the Acceleration</vt:lpstr>
      <vt:lpstr>PowerPoint Presentation</vt:lpstr>
      <vt:lpstr>PowerPoint Presentation</vt:lpstr>
      <vt:lpstr>When Acceleration Changes Abruptly</vt:lpstr>
      <vt:lpstr>PowerPoint Presentation</vt:lpstr>
      <vt:lpstr>PowerPoint Presentation</vt:lpstr>
      <vt:lpstr>Before Class 6 on Wednesday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jharlow</dc:creator>
  <cp:lastModifiedBy>Jason Harlow</cp:lastModifiedBy>
  <cp:revision>140</cp:revision>
  <cp:lastPrinted>2012-09-19T13:44:37Z</cp:lastPrinted>
  <dcterms:created xsi:type="dcterms:W3CDTF">2011-01-19T21:36:26Z</dcterms:created>
  <dcterms:modified xsi:type="dcterms:W3CDTF">2014-09-21T01:39:49Z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