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4" r:id="rId3"/>
    <p:sldId id="275" r:id="rId4"/>
    <p:sldId id="309" r:id="rId5"/>
    <p:sldId id="310" r:id="rId6"/>
    <p:sldId id="317" r:id="rId7"/>
    <p:sldId id="312" r:id="rId8"/>
    <p:sldId id="295" r:id="rId9"/>
    <p:sldId id="319" r:id="rId10"/>
    <p:sldId id="296" r:id="rId11"/>
    <p:sldId id="297" r:id="rId12"/>
    <p:sldId id="320" r:id="rId13"/>
    <p:sldId id="337" r:id="rId14"/>
    <p:sldId id="301" r:id="rId15"/>
    <p:sldId id="321" r:id="rId16"/>
    <p:sldId id="336" r:id="rId17"/>
    <p:sldId id="299" r:id="rId18"/>
    <p:sldId id="325" r:id="rId19"/>
    <p:sldId id="304" r:id="rId20"/>
    <p:sldId id="302" r:id="rId21"/>
    <p:sldId id="303" r:id="rId22"/>
    <p:sldId id="323" r:id="rId23"/>
    <p:sldId id="274" r:id="rId24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3" autoAdjust="0"/>
    <p:restoredTop sz="94660"/>
  </p:normalViewPr>
  <p:slideViewPr>
    <p:cSldViewPr>
      <p:cViewPr varScale="1">
        <p:scale>
          <a:sx n="63" d="100"/>
          <a:sy n="63" d="100"/>
        </p:scale>
        <p:origin x="-108" y="-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EC3D2FFB-96AB-48AA-94EE-452EC97FC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5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D45B22B9-3BE9-427F-BF17-F7548A24A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49CA34-10F7-4ECF-9A37-620E7D17583B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1946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6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94853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9443" indent="-272863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9145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2803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6461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C83C47-4DF6-445D-997B-ED2A74C39821}" type="slidenum">
              <a:rPr lang="en-US" sz="1100"/>
              <a:pPr/>
              <a:t>18</a:t>
            </a:fld>
            <a:endParaRPr lang="en-US" sz="11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2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8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2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3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DDDAB9-2EAB-418F-B8A6-0BBED0A2FA9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2048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 C</a:t>
            </a:r>
          </a:p>
        </p:txBody>
      </p:sp>
    </p:spTree>
    <p:extLst>
      <p:ext uri="{BB962C8B-B14F-4D97-AF65-F5344CB8AC3E}">
        <p14:creationId xmlns:p14="http://schemas.microsoft.com/office/powerpoint/2010/main" val="260359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8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2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F6781A-CE76-4798-9B1D-82A430DFCEA0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225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 A</a:t>
            </a:r>
          </a:p>
        </p:txBody>
      </p:sp>
    </p:spTree>
    <p:extLst>
      <p:ext uri="{BB962C8B-B14F-4D97-AF65-F5344CB8AC3E}">
        <p14:creationId xmlns:p14="http://schemas.microsoft.com/office/powerpoint/2010/main" val="395840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5C0E-82E9-4B8F-8521-B8CCEC812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DCD5E-3BEC-4CCF-9140-6A99361E4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2CCCA-7CF8-4F44-8433-C12B36046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B0D03-1C69-40CF-80AE-1185EC21B4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C5AD8-4918-4A8B-AC8C-6813C1CD9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7D282-670C-4AB2-97B6-343B9B395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8FD41-1B76-4638-9657-0C4106ACF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416-48C1-4D98-9174-F9319BA4C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38B3-AD04-42A0-AE6C-1A7DEA059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F382E-9A84-4559-A41D-8536617A2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319AF-4EAE-4C6D-B130-991FA74F4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42BE50-1DC7-4FA0-BB0F-7540C80763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48" y="-284288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70421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PHY131H1F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- Class </a:t>
            </a:r>
            <a:r>
              <a:rPr lang="en-US" sz="3600" dirty="0" smtClean="0">
                <a:latin typeface="Times New Roman" panose="02020603050405020304" pitchFamily="18" charset="0"/>
              </a:rPr>
              <a:t>6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676400" y="1219200"/>
            <a:ext cx="746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3200" kern="0" dirty="0">
                <a:latin typeface="+mn-lt"/>
                <a:cs typeface="+mn-cs"/>
              </a:rPr>
              <a:t>Today: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Scalars and vectors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Coordinate systems, Components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Vector Algebra</a:t>
            </a:r>
          </a:p>
        </p:txBody>
      </p:sp>
      <p:sp>
        <p:nvSpPr>
          <p:cNvPr id="7" name="Right Arrow 6"/>
          <p:cNvSpPr/>
          <p:nvPr/>
        </p:nvSpPr>
        <p:spPr>
          <a:xfrm rot="11691451">
            <a:off x="3036889" y="5214937"/>
            <a:ext cx="655637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3765106">
            <a:off x="4352925" y="4799012"/>
            <a:ext cx="419100" cy="1651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3927112">
            <a:off x="4531520" y="4161631"/>
            <a:ext cx="307975" cy="1571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5521976">
            <a:off x="5261769" y="3172618"/>
            <a:ext cx="654050" cy="1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5156875">
            <a:off x="6269832" y="4204493"/>
            <a:ext cx="322262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0364833">
            <a:off x="8045450" y="5214937"/>
            <a:ext cx="65405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3"/>
          <a:stretch>
            <a:fillRect/>
          </a:stretch>
        </p:blipFill>
        <p:spPr bwMode="auto">
          <a:xfrm>
            <a:off x="4941888" y="5586414"/>
            <a:ext cx="19939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4" y="1352551"/>
            <a:ext cx="5576887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>
            <a:fillRect/>
          </a:stretch>
        </p:blipFill>
        <p:spPr bwMode="auto">
          <a:xfrm>
            <a:off x="1267272" y="1828800"/>
            <a:ext cx="9968606" cy="48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5676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Which figure shows                   </a:t>
            </a:r>
            <a:r>
              <a:rPr lang="en-GB" sz="20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932388"/>
              </p:ext>
            </p:extLst>
          </p:nvPr>
        </p:nvGraphicFramePr>
        <p:xfrm>
          <a:off x="6251575" y="1046162"/>
          <a:ext cx="19573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5" imgW="1129810" imgH="330057" progId="">
                  <p:embed/>
                </p:oleObj>
              </mc:Choice>
              <mc:Fallback>
                <p:oleObj name="Equation" r:id="rId5" imgW="1129810" imgH="3300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046162"/>
                        <a:ext cx="19573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http://phet.colorado.edu/en/simulation/vector-addition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74132"/>
            <a:ext cx="8067675" cy="58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9525000" cy="5029200"/>
          </a:xfrm>
        </p:spPr>
        <p:txBody>
          <a:bodyPr/>
          <a:lstStyle/>
          <a:p>
            <a:r>
              <a:rPr lang="en-CA" sz="2800" dirty="0"/>
              <a:t>The first term test will be on Tuesday, </a:t>
            </a:r>
            <a:r>
              <a:rPr lang="en-CA" sz="2800" dirty="0" smtClean="0"/>
              <a:t>Sep 30, </a:t>
            </a:r>
            <a:r>
              <a:rPr lang="en-CA" sz="2800" dirty="0"/>
              <a:t>from </a:t>
            </a:r>
            <a:r>
              <a:rPr lang="en-CA" sz="2800" dirty="0" smtClean="0"/>
              <a:t>6:00pm </a:t>
            </a:r>
            <a:r>
              <a:rPr lang="en-CA" sz="2800" dirty="0"/>
              <a:t>to </a:t>
            </a:r>
            <a:r>
              <a:rPr lang="en-CA" sz="2800" dirty="0" smtClean="0"/>
              <a:t>7:30pm</a:t>
            </a:r>
            <a:r>
              <a:rPr lang="en-CA" sz="2800" dirty="0"/>
              <a:t>. </a:t>
            </a:r>
          </a:p>
          <a:p>
            <a:r>
              <a:rPr lang="en-CA" sz="2800" dirty="0"/>
              <a:t>Test 1 will cover chapters </a:t>
            </a:r>
            <a:r>
              <a:rPr lang="en-CA" sz="2800" dirty="0" smtClean="0"/>
              <a:t>1-3 </a:t>
            </a:r>
            <a:r>
              <a:rPr lang="en-CA" sz="2800" dirty="0"/>
              <a:t>plus the Error Analysis Mini-Document, plus what was done in </a:t>
            </a:r>
            <a:r>
              <a:rPr lang="en-CA" sz="2800" dirty="0" err="1"/>
              <a:t>Practicals</a:t>
            </a:r>
            <a:endParaRPr lang="en-CA" sz="2800" dirty="0"/>
          </a:p>
          <a:p>
            <a:r>
              <a:rPr lang="en-US" sz="2800" dirty="0"/>
              <a:t>You must bring a calculator and one 8.5x11’ aid sheet which you prepare, double-sided</a:t>
            </a:r>
            <a:endParaRPr lang="en-CA" sz="2800" dirty="0"/>
          </a:p>
          <a:p>
            <a:r>
              <a:rPr lang="en-CA" sz="2800" dirty="0" smtClean="0"/>
              <a:t>If </a:t>
            </a:r>
            <a:r>
              <a:rPr lang="en-CA" sz="2800" dirty="0"/>
              <a:t>you have a conflict at that time with an academic activity (test, lecture, tutorial, lab), you must register to write at the alternate sitting of this test </a:t>
            </a:r>
            <a:r>
              <a:rPr lang="en-CA" sz="2800" dirty="0" smtClean="0"/>
              <a:t>by going to portal and </a:t>
            </a:r>
            <a:r>
              <a:rPr lang="en-CA" sz="2800" dirty="0"/>
              <a:t>filling out the online form no later than </a:t>
            </a:r>
            <a:r>
              <a:rPr lang="en-CA" sz="2800" dirty="0" smtClean="0"/>
              <a:t>Sep. 25 by 4:00pm</a:t>
            </a:r>
            <a:r>
              <a:rPr lang="en-CA" sz="2800" dirty="0"/>
              <a:t>.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353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7"/>
          <a:stretch>
            <a:fillRect/>
          </a:stretch>
        </p:blipFill>
        <p:spPr bwMode="auto">
          <a:xfrm>
            <a:off x="2209800" y="304800"/>
            <a:ext cx="55578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41474"/>
            <a:ext cx="7471054" cy="47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8584" y="1981200"/>
            <a:ext cx="3488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Components add and subtract like scalars!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6" y="152400"/>
            <a:ext cx="9448800" cy="457199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Vector Addition By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 smtClean="0"/>
                  <a:t>, up and to the right, 45.0° above 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right, </a:t>
                </a:r>
                <a:r>
                  <a:rPr lang="en-US" sz="2400" dirty="0" smtClean="0"/>
                  <a:t>45.0° below </a:t>
                </a:r>
                <a:r>
                  <a:rPr lang="en-US" sz="2400" dirty="0"/>
                  <a:t>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</a:t>
                </a:r>
                <a:r>
                  <a:rPr lang="en-US" sz="2400" dirty="0" smtClean="0"/>
                  <a:t>left, 26.6° below the </a:t>
                </a:r>
                <a:r>
                  <a:rPr lang="en-US" sz="2400" dirty="0"/>
                  <a:t>horizontal</a:t>
                </a:r>
                <a:r>
                  <a:rPr lang="en-US" sz="24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  <a:blipFill rotWithShape="0">
                <a:blip r:embed="rId3"/>
                <a:stretch>
                  <a:fillRect l="-855" t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96000" y="1905000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6" y="152400"/>
            <a:ext cx="9448800" cy="457199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Vector Addition By Components (Let’s tilt the axes!)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 smtClean="0"/>
                  <a:t>, up and to the right, 45.0° above 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right, </a:t>
                </a:r>
                <a:r>
                  <a:rPr lang="en-US" sz="2400" dirty="0" smtClean="0"/>
                  <a:t>45.0° below </a:t>
                </a:r>
                <a:r>
                  <a:rPr lang="en-US" sz="2400" dirty="0"/>
                  <a:t>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</a:t>
                </a:r>
                <a:r>
                  <a:rPr lang="en-US" sz="2400" dirty="0" smtClean="0"/>
                  <a:t>left, 26.6° below the </a:t>
                </a:r>
                <a:r>
                  <a:rPr lang="en-US" sz="2400" dirty="0"/>
                  <a:t>horizontal</a:t>
                </a:r>
                <a:r>
                  <a:rPr lang="en-US" sz="24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  <a:blipFill rotWithShape="0">
                <a:blip r:embed="rId3"/>
                <a:stretch>
                  <a:fillRect l="-855" t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96000" y="1905000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>
            <a:fillRect/>
          </a:stretch>
        </p:blipFill>
        <p:spPr bwMode="auto">
          <a:xfrm>
            <a:off x="2513436" y="1679574"/>
            <a:ext cx="669565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75150" y="4843463"/>
            <a:ext cx="3792538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1525589" y="0"/>
          <a:ext cx="82708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5" imgW="435285" imgH="677109" progId="">
                  <p:embed/>
                </p:oleObj>
              </mc:Choice>
              <mc:Fallback>
                <p:oleObj name="Equation" r:id="rId5" imgW="435285" imgH="67710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0"/>
                        <a:ext cx="827087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67000" y="865371"/>
            <a:ext cx="5026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</a:rPr>
              <a:t>Which figure shows 2    </a:t>
            </a: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   </a:t>
            </a: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02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75150"/>
              </p:ext>
            </p:extLst>
          </p:nvPr>
        </p:nvGraphicFramePr>
        <p:xfrm>
          <a:off x="6365874" y="879658"/>
          <a:ext cx="361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" name="Equation" r:id="rId7" imgW="215619" imgH="266353" progId="">
                  <p:embed/>
                </p:oleObj>
              </mc:Choice>
              <mc:Fallback>
                <p:oleObj name="Equation" r:id="rId7" imgW="215619" imgH="26635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4" y="879658"/>
                        <a:ext cx="3619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76991"/>
              </p:ext>
            </p:extLst>
          </p:nvPr>
        </p:nvGraphicFramePr>
        <p:xfrm>
          <a:off x="7083425" y="844733"/>
          <a:ext cx="4683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9" imgW="253890" imgH="330057" progId="">
                  <p:embed/>
                </p:oleObj>
              </mc:Choice>
              <mc:Fallback>
                <p:oleObj name="Equation" r:id="rId9" imgW="253890" imgH="3300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844733"/>
                        <a:ext cx="4683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274638"/>
            <a:ext cx="109728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14500" y="874894"/>
                <a:ext cx="5257800" cy="2362200"/>
              </a:xfrm>
              <a:extLst>
                <a:ext uri="{909E8E84-426E-40DD-AFC4-6F175D3DCCD1}">
                  <a14:hiddenFill>
                    <a:solidFill>
                      <a:srgbClr val="ADADD6"/>
                    </a:solidFill>
                  </a14:hiddenFill>
                </a:ext>
              </a:extLst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700" dirty="0" smtClean="0"/>
                  <a:t>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7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7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7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7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7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700" dirty="0" smtClean="0"/>
                  <a:t> points </a:t>
                </a:r>
                <a:r>
                  <a:rPr lang="en-US" sz="2700" dirty="0"/>
                  <a:t>to the left. </a:t>
                </a:r>
                <a:endParaRPr lang="en-US" sz="2700" dirty="0" smtClean="0"/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700" dirty="0" smtClean="0"/>
                  <a:t>Two </a:t>
                </a:r>
                <a:r>
                  <a:rPr lang="en-US" sz="2700" dirty="0"/>
                  <a:t>of three forces are shown. Which is the missing third force?</a:t>
                </a:r>
              </a:p>
            </p:txBody>
          </p:sp>
        </mc:Choice>
        <mc:Fallback xmlns="">
          <p:sp>
            <p:nvSpPr>
              <p:cNvPr id="307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14500" y="874894"/>
                <a:ext cx="5257800" cy="2362200"/>
              </a:xfrm>
              <a:blipFill rotWithShape="0">
                <a:blip r:embed="rId3"/>
                <a:stretch>
                  <a:fillRect l="-2202" t="-2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ADADD6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5" name="Picture 16" descr="CH5_PPT_Slide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7" b="10945"/>
          <a:stretch>
            <a:fillRect/>
          </a:stretch>
        </p:blipFill>
        <p:spPr bwMode="auto">
          <a:xfrm>
            <a:off x="1820864" y="3124200"/>
            <a:ext cx="854868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7" descr="CH5_PPT_Slide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4822" b="59450"/>
          <a:stretch>
            <a:fillRect/>
          </a:stretch>
        </p:blipFill>
        <p:spPr bwMode="auto">
          <a:xfrm>
            <a:off x="7086600" y="463342"/>
            <a:ext cx="2063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9"/>
          <p:cNvSpPr txBox="1">
            <a:spLocks/>
          </p:cNvSpPr>
          <p:nvPr/>
        </p:nvSpPr>
        <p:spPr bwMode="auto">
          <a:xfrm>
            <a:off x="2136776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A.</a:t>
            </a:r>
          </a:p>
        </p:txBody>
      </p:sp>
      <p:sp>
        <p:nvSpPr>
          <p:cNvPr id="30728" name="Text Box 19"/>
          <p:cNvSpPr txBox="1">
            <a:spLocks/>
          </p:cNvSpPr>
          <p:nvPr/>
        </p:nvSpPr>
        <p:spPr bwMode="auto">
          <a:xfrm>
            <a:off x="4681539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B.</a:t>
            </a:r>
          </a:p>
        </p:txBody>
      </p:sp>
      <p:sp>
        <p:nvSpPr>
          <p:cNvPr id="30729" name="Text Box 19"/>
          <p:cNvSpPr txBox="1">
            <a:spLocks/>
          </p:cNvSpPr>
          <p:nvPr/>
        </p:nvSpPr>
        <p:spPr bwMode="auto">
          <a:xfrm>
            <a:off x="7224714" y="5553075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C.</a:t>
            </a:r>
          </a:p>
        </p:txBody>
      </p:sp>
      <p:sp>
        <p:nvSpPr>
          <p:cNvPr id="30730" name="Text Box 19"/>
          <p:cNvSpPr txBox="1">
            <a:spLocks/>
          </p:cNvSpPr>
          <p:nvPr/>
        </p:nvSpPr>
        <p:spPr bwMode="auto">
          <a:xfrm>
            <a:off x="9753601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D.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274638"/>
            <a:ext cx="42672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Question: </a:t>
            </a:r>
          </a:p>
        </p:txBody>
      </p:sp>
    </p:spTree>
    <p:extLst>
      <p:ext uri="{BB962C8B-B14F-4D97-AF65-F5344CB8AC3E}">
        <p14:creationId xmlns:p14="http://schemas.microsoft.com/office/powerpoint/2010/main" val="15251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410200" cy="914400"/>
          </a:xfrm>
        </p:spPr>
        <p:txBody>
          <a:bodyPr/>
          <a:lstStyle/>
          <a:p>
            <a:pPr algn="l" eaLnBrk="1" hangingPunct="1"/>
            <a:r>
              <a:rPr lang="en-US" sz="2900" dirty="0"/>
              <a:t>Example from a previous PHY131 Mid-Term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56857"/>
            <a:ext cx="5638800" cy="276300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A ball is suspended on a string, and moves in a horizontal circle as shown in the figure.  The string makes a constant angle </a:t>
            </a:r>
            <a:r>
              <a:rPr lang="el-GR" sz="2400" dirty="0"/>
              <a:t>θ</a:t>
            </a:r>
            <a:r>
              <a:rPr lang="en-US" sz="2400" dirty="0"/>
              <a:t> = 10.0° with the vertical.  The tension in the string is 8.46 N, and the force of gravity on the ball is 8.33 N, in the negative-y direction.  What is the </a:t>
            </a:r>
            <a:r>
              <a:rPr lang="en-US" sz="2400" dirty="0" smtClean="0"/>
              <a:t>sum of these two forces </a:t>
            </a:r>
            <a:r>
              <a:rPr lang="en-US" sz="2400" dirty="0"/>
              <a:t>on the ball?</a:t>
            </a:r>
            <a:endParaRPr lang="el-GR" sz="2400" dirty="0"/>
          </a:p>
        </p:txBody>
      </p:sp>
      <p:pic>
        <p:nvPicPr>
          <p:cNvPr id="16388" name="Picture 4" descr="ballonst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200400" cy="21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0"/>
          <a:stretch>
            <a:fillRect/>
          </a:stretch>
        </p:blipFill>
        <p:spPr bwMode="auto">
          <a:xfrm>
            <a:off x="555557" y="2057400"/>
            <a:ext cx="111777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9800" y="673568"/>
            <a:ext cx="7869238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ts val="3400"/>
              </a:lnSpc>
              <a:spcAft>
                <a:spcPts val="200"/>
              </a:spcAft>
              <a:buClr>
                <a:srgbClr val="000000"/>
              </a:buClr>
              <a:buSzPct val="45000"/>
            </a:pPr>
            <a:r>
              <a:rPr lang="en-GB" sz="3200" dirty="0">
                <a:latin typeface="Times New Roman" panose="02020603050405020304" pitchFamily="18" charset="0"/>
              </a:rPr>
              <a:t>The ball rolls up the ramp, then back down. Which is the correct acceleration graph? [Define positive </a:t>
            </a:r>
            <a:r>
              <a:rPr lang="en-GB" sz="3200" i="1" dirty="0">
                <a:latin typeface="Times New Roman" panose="02020603050405020304" pitchFamily="18" charset="0"/>
              </a:rPr>
              <a:t>s</a:t>
            </a:r>
            <a:r>
              <a:rPr lang="en-GB" sz="3200" dirty="0">
                <a:latin typeface="Times New Roman" panose="02020603050405020304" pitchFamily="18" charset="0"/>
              </a:rPr>
              <a:t> as up and to the </a:t>
            </a:r>
            <a:r>
              <a:rPr lang="en-GB" sz="3200" dirty="0" smtClean="0">
                <a:latin typeface="Times New Roman" panose="02020603050405020304" pitchFamily="18" charset="0"/>
              </a:rPr>
              <a:t>right, parallel to the ramp..]</a:t>
            </a:r>
            <a:endParaRPr lang="en-GB" sz="3200" dirty="0"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49238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433388"/>
            <a:ext cx="60293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5563" y="6745289"/>
            <a:ext cx="19050" cy="34925"/>
          </a:xfrm>
          <a:custGeom>
            <a:avLst/>
            <a:gdLst>
              <a:gd name="T0" fmla="*/ 0 w 53"/>
              <a:gd name="T1" fmla="*/ 0 h 97"/>
              <a:gd name="T2" fmla="*/ 2147483647 w 53"/>
              <a:gd name="T3" fmla="*/ 2147483647 h 97"/>
              <a:gd name="T4" fmla="*/ 0 60000 65536"/>
              <a:gd name="T5" fmla="*/ 0 60000 65536"/>
              <a:gd name="T6" fmla="*/ 0 w 53"/>
              <a:gd name="T7" fmla="*/ 0 h 97"/>
              <a:gd name="T8" fmla="*/ 53 w 53"/>
              <a:gd name="T9" fmla="*/ 97 h 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97" extrusionOk="0">
                <a:moveTo>
                  <a:pt x="0" y="0"/>
                </a:moveTo>
                <a:cubicBezTo>
                  <a:pt x="31" y="49"/>
                  <a:pt x="40" y="61"/>
                  <a:pt x="52" y="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603251"/>
            <a:ext cx="5207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62200" y="438150"/>
            <a:ext cx="60960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819400" y="1277052"/>
                <a:ext cx="4495800" cy="193446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=−3</m:t>
                    </m:r>
                    <m:acc>
                      <m:accPr>
                        <m:chr m:val="̂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̂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pPr eaLnBrk="1" hangingPunct="1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CA" sz="28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̂"/>
                        <m:ctrlPr>
                          <a:rPr lang="en-CA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̂"/>
                        <m:ctrlPr>
                          <a:rPr lang="en-CA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dirty="0"/>
              </a:p>
              <a:p>
                <a:pPr eaLnBrk="1" hangingPunct="1"/>
                <a:r>
                  <a:rPr lang="en-US" sz="2800" dirty="0" smtClean="0"/>
                  <a:t>What is the sum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/>
                  <a:t>? 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9400" y="1277052"/>
                <a:ext cx="4495800" cy="1934460"/>
              </a:xfrm>
              <a:blipFill rotWithShape="0">
                <a:blip r:embed="rId3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/>
              <p:cNvSpPr txBox="1">
                <a:spLocks/>
              </p:cNvSpPr>
              <p:nvPr/>
            </p:nvSpPr>
            <p:spPr bwMode="auto">
              <a:xfrm>
                <a:off x="3582233" y="3390014"/>
                <a:ext cx="2818567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 smtClean="0"/>
                  <a:t> </a:t>
                </a:r>
                <a14:m>
                  <m:oMath xmlns:m="http://schemas.openxmlformats.org/officeDocument/2006/math">
                    <m:r>
                      <a:rPr lang="en-CA" sz="2800" i="1" kern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CA" sz="2800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i="1" kern="0">
                        <a:latin typeface="Cambria Math" panose="02040503050406030204" pitchFamily="18" charset="0"/>
                      </a:rPr>
                      <m:t>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 kern="0">
                        <a:latin typeface="Cambria Math" panose="02040503050406030204" pitchFamily="18" charset="0"/>
                      </a:rPr>
                      <m:t>+7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b="0" i="0" kern="0" smtClean="0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 kern="0">
                        <a:latin typeface="Cambria Math" panose="02040503050406030204" pitchFamily="18" charset="0"/>
                      </a:rPr>
                      <m:t>+7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i="1" kern="0">
                        <a:latin typeface="Cambria Math" panose="02040503050406030204" pitchFamily="18" charset="0"/>
                      </a:rPr>
                      <m:t>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CA" sz="2800" b="0" i="0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800" b="0" i="1" kern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b="0" i="1" kern="0" smtClean="0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</p:txBody>
          </p:sp>
        </mc:Choice>
        <mc:Fallback xmlns="">
          <p:sp>
            <p:nvSpPr>
              <p:cNvPr id="15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2233" y="3390014"/>
                <a:ext cx="2818567" cy="2819400"/>
              </a:xfrm>
              <a:prstGeom prst="rect">
                <a:avLst/>
              </a:prstGeom>
              <a:blipFill rotWithShape="0">
                <a:blip r:embed="rId4"/>
                <a:stretch>
                  <a:fillRect l="-3896" t="-10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7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4, sections 4.1 through 4.4</a:t>
            </a:r>
          </a:p>
          <a:p>
            <a:pPr eaLnBrk="1" hangingPunct="1"/>
            <a:r>
              <a:rPr lang="en-US" dirty="0" smtClean="0"/>
              <a:t>Problem Set 2 is due Sunday by 11:59pm</a:t>
            </a:r>
          </a:p>
          <a:p>
            <a:pPr eaLnBrk="1" hangingPunct="1"/>
            <a:r>
              <a:rPr lang="en-US" dirty="0" smtClean="0"/>
              <a:t>Pre-class Quiz for Class 7 is due Monday morning by 8:00am.</a:t>
            </a:r>
          </a:p>
          <a:p>
            <a:pPr eaLnBrk="1" hangingPunct="1"/>
            <a:r>
              <a:rPr lang="en-US" dirty="0" smtClean="0"/>
              <a:t>Something to think about:  One bullet is fired horizontally at a very high speed.  The other bullet is initially at rest, but is dropped at the exact same moment the first bullet is fired.  Which bullet hits the ground first?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9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8534400" cy="5638800"/>
          </a:xfrm>
        </p:spPr>
        <p:txBody>
          <a:bodyPr/>
          <a:lstStyle/>
          <a:p>
            <a:pPr eaLnBrk="1" hangingPunct="1"/>
            <a:r>
              <a:rPr lang="en-US" sz="3000" dirty="0"/>
              <a:t>Can you add a scalar to a vector? </a:t>
            </a:r>
          </a:p>
          <a:p>
            <a:pPr eaLnBrk="1" hangingPunct="1"/>
            <a:r>
              <a:rPr lang="en-US" sz="3000" dirty="0"/>
              <a:t>ANSWER: No.  A 2-D vector is represented by a pair of numbers (</a:t>
            </a:r>
            <a:r>
              <a:rPr lang="en-US" sz="3000" dirty="0" err="1"/>
              <a:t>ie</a:t>
            </a:r>
            <a:r>
              <a:rPr lang="en-US" sz="3000" dirty="0"/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3000" dirty="0"/>
              <a:t> and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000" dirty="0"/>
              <a:t>- components, or magnitude and direction), and you can’t add a scalar number to this.</a:t>
            </a:r>
          </a:p>
          <a:p>
            <a:pPr eaLnBrk="1" hangingPunct="1"/>
            <a:r>
              <a:rPr lang="en-US" sz="3000" dirty="0"/>
              <a:t>Can you multiply a vector by a scalar?</a:t>
            </a:r>
          </a:p>
          <a:p>
            <a:pPr eaLnBrk="1" hangingPunct="1"/>
            <a:r>
              <a:rPr lang="en-US" sz="3000" dirty="0"/>
              <a:t>ANSWER: YES!  When you multiply a vector by a scalar, you can either:</a:t>
            </a:r>
          </a:p>
          <a:p>
            <a:pPr lvl="1" eaLnBrk="1" hangingPunct="1"/>
            <a:r>
              <a:rPr lang="en-US" sz="2400" dirty="0"/>
              <a:t>Multiply both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components by this scalar, or</a:t>
            </a:r>
          </a:p>
          <a:p>
            <a:pPr lvl="1" eaLnBrk="1" hangingPunct="1"/>
            <a:r>
              <a:rPr lang="en-US" sz="2400" dirty="0"/>
              <a:t>Multiply the magnitude by the scalar, and keep the direction unchanged (but you flip direction 180° for a negative scalar)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Right Triangle Trigonometry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This is one of the most common things people are rusty with.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8183563" y="3106739"/>
            <a:ext cx="193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SOH CAH TOA</a:t>
            </a:r>
          </a:p>
        </p:txBody>
      </p: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3881439" y="2687638"/>
            <a:ext cx="3741737" cy="1962150"/>
            <a:chOff x="1485" y="1693"/>
            <a:chExt cx="2357" cy="1236"/>
          </a:xfrm>
        </p:grpSpPr>
        <p:sp>
          <p:nvSpPr>
            <p:cNvPr id="6151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6155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16 w 146"/>
                <a:gd name="T1" fmla="*/ 0 h 291"/>
                <a:gd name="T2" fmla="*/ 26 w 146"/>
                <a:gd name="T3" fmla="*/ 101 h 291"/>
                <a:gd name="T4" fmla="*/ 0 w 146"/>
                <a:gd name="T5" fmla="*/ 260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56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6157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58" name="Line 17"/>
            <p:cNvSpPr>
              <a:spLocks noChangeShapeType="1"/>
            </p:cNvSpPr>
            <p:nvPr/>
          </p:nvSpPr>
          <p:spPr bwMode="auto">
            <a:xfrm>
              <a:off x="2480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19"/>
              <p:cNvSpPr txBox="1">
                <a:spLocks noChangeArrowheads="1"/>
              </p:cNvSpPr>
              <p:nvPr/>
            </p:nvSpPr>
            <p:spPr bwMode="auto">
              <a:xfrm>
                <a:off x="826916" y="2802580"/>
                <a:ext cx="2674065" cy="2900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marL="2857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endParaRPr lang="en-US" sz="2800" dirty="0" smtClean="0">
                  <a:sym typeface="Symbol" panose="05050102010706020507" pitchFamily="18" charset="2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CA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endParaRPr lang="en-US" sz="2800" dirty="0" smtClean="0">
                  <a:sym typeface="Symbol" panose="05050102010706020507" pitchFamily="18" charset="2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CA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adj</m:t>
                        </m:r>
                      </m:den>
                    </m:f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15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916" y="2802580"/>
                <a:ext cx="2674065" cy="29006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If the hypotenuse below is 6m and the angle is 38</a:t>
                </a:r>
                <a:r>
                  <a:rPr lang="en-US" sz="2800" dirty="0">
                    <a:sym typeface="Symbol" panose="05050102010706020507" pitchFamily="18" charset="2"/>
                  </a:rPr>
                  <a:t>, w</a:t>
                </a:r>
                <a:r>
                  <a:rPr lang="en-US" sz="2800" dirty="0"/>
                  <a:t>hat is the length of the adjacent side?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⁡(52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Not </a:t>
                </a:r>
                <a:r>
                  <a:rPr lang="en-US" sz="2400" dirty="0"/>
                  <a:t>enough information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  <a:blipFill rotWithShape="0">
                <a:blip r:embed="rId3"/>
                <a:stretch>
                  <a:fillRect l="-1532" t="-1311" b="-49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6027739" y="2890838"/>
            <a:ext cx="3741737" cy="1962150"/>
            <a:chOff x="1485" y="1693"/>
            <a:chExt cx="2357" cy="1236"/>
          </a:xfrm>
        </p:grpSpPr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7178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30 w 146"/>
                <a:gd name="T1" fmla="*/ 0 h 291"/>
                <a:gd name="T2" fmla="*/ 29 w 146"/>
                <a:gd name="T3" fmla="*/ 107 h 291"/>
                <a:gd name="T4" fmla="*/ 0 w 146"/>
                <a:gd name="T5" fmla="*/ 275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81" name="Line 17"/>
            <p:cNvSpPr>
              <a:spLocks noChangeShapeType="1"/>
            </p:cNvSpPr>
            <p:nvPr/>
          </p:nvSpPr>
          <p:spPr bwMode="auto">
            <a:xfrm>
              <a:off x="2478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If the adjacent side below is 6 m and the opposite side is 4 m, what is the angle </a:t>
                </a:r>
                <a:r>
                  <a:rPr lang="en-US" sz="2800" i="1" dirty="0" smtClean="0">
                    <a:sym typeface="Symbol" panose="05050102010706020507" pitchFamily="18" charset="2"/>
                  </a:rPr>
                  <a:t> </a:t>
                </a:r>
                <a:r>
                  <a:rPr lang="en-US" sz="2800" dirty="0" smtClean="0"/>
                  <a:t>?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4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⁡(6/4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⁡(6/4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⁡(4/6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⁡(4/6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/6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  <a:blipFill rotWithShape="0">
                <a:blip r:embed="rId3"/>
                <a:stretch>
                  <a:fillRect l="-1532" t="-1311" r="-11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6027739" y="2890838"/>
            <a:ext cx="3741737" cy="1962150"/>
            <a:chOff x="1485" y="1693"/>
            <a:chExt cx="2357" cy="1236"/>
          </a:xfrm>
        </p:grpSpPr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7178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30 w 146"/>
                <a:gd name="T1" fmla="*/ 0 h 291"/>
                <a:gd name="T2" fmla="*/ 29 w 146"/>
                <a:gd name="T3" fmla="*/ 107 h 291"/>
                <a:gd name="T4" fmla="*/ 0 w 146"/>
                <a:gd name="T5" fmla="*/ 275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81" name="Line 17"/>
            <p:cNvSpPr>
              <a:spLocks noChangeShapeType="1"/>
            </p:cNvSpPr>
            <p:nvPr/>
          </p:nvSpPr>
          <p:spPr bwMode="auto">
            <a:xfrm>
              <a:off x="2478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162800" cy="669925"/>
          </a:xfrm>
        </p:spPr>
        <p:txBody>
          <a:bodyPr/>
          <a:lstStyle/>
          <a:p>
            <a:pPr eaLnBrk="1" hangingPunct="1"/>
            <a:r>
              <a:rPr lang="en-US" dirty="0" smtClean="0"/>
              <a:t>Vectors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93800"/>
            <a:ext cx="9144000" cy="523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There are two kinds of Physical quantities we will deal with: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Scalar (Only has a size)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/>
              <a:t>Quantity that can be described with only one number.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Examples:  </a:t>
            </a:r>
            <a:r>
              <a:rPr lang="en-US" sz="2800" dirty="0">
                <a:solidFill>
                  <a:schemeClr val="accent2"/>
                </a:solidFill>
              </a:rPr>
              <a:t>time, speed (just a magnitude say 5 miles per hour)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Vector: (Has size and a direction)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/>
              <a:t>Quantity that is described with two </a:t>
            </a:r>
            <a:r>
              <a:rPr lang="en-US" sz="2800" dirty="0" smtClean="0"/>
              <a:t>numbers:</a:t>
            </a:r>
            <a:endParaRPr lang="en-US" sz="2800" dirty="0"/>
          </a:p>
          <a:p>
            <a:pPr lvl="3" eaLnBrk="1" hangingPunct="1">
              <a:lnSpc>
                <a:spcPct val="80000"/>
              </a:lnSpc>
            </a:pPr>
            <a:r>
              <a:rPr lang="en-US" sz="2400" dirty="0"/>
              <a:t>Magnitude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dirty="0"/>
              <a:t>Direction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Examples: </a:t>
            </a:r>
            <a:r>
              <a:rPr lang="en-US" sz="2800" dirty="0">
                <a:solidFill>
                  <a:schemeClr val="accent2"/>
                </a:solidFill>
              </a:rPr>
              <a:t>Position, velocity (magnitude say </a:t>
            </a:r>
            <a:r>
              <a:rPr lang="en-US" sz="2800" dirty="0" smtClean="0">
                <a:solidFill>
                  <a:schemeClr val="accent2"/>
                </a:solidFill>
              </a:rPr>
              <a:t>“5 m/s” </a:t>
            </a:r>
            <a:r>
              <a:rPr lang="en-US" sz="2800" dirty="0">
                <a:solidFill>
                  <a:schemeClr val="accent2"/>
                </a:solidFill>
              </a:rPr>
              <a:t>and direction say </a:t>
            </a:r>
            <a:r>
              <a:rPr lang="en-US" sz="2800" dirty="0" smtClean="0">
                <a:solidFill>
                  <a:schemeClr val="accent2"/>
                </a:solidFill>
              </a:rPr>
              <a:t>“north”)</a:t>
            </a:r>
            <a:r>
              <a:rPr lang="en-US" sz="2800" dirty="0" smtClean="0"/>
              <a:t> 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985839"/>
            <a:ext cx="58277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715962"/>
          </a:xfrm>
        </p:spPr>
        <p:txBody>
          <a:bodyPr/>
          <a:lstStyle/>
          <a:p>
            <a:pPr algn="l"/>
            <a:r>
              <a:rPr lang="en-CA" sz="2800" dirty="0" smtClean="0"/>
              <a:t>Distance </a:t>
            </a:r>
            <a:r>
              <a:rPr lang="en-CA" sz="2800" dirty="0" err="1" smtClean="0"/>
              <a:t>vs</a:t>
            </a:r>
            <a:r>
              <a:rPr lang="en-CA" sz="2800" dirty="0" smtClean="0"/>
              <a:t> Displacement Example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15" y="944562"/>
            <a:ext cx="5737485" cy="4525963"/>
          </a:xfrm>
        </p:spPr>
        <p:txBody>
          <a:bodyPr/>
          <a:lstStyle/>
          <a:p>
            <a:r>
              <a:rPr lang="en-CA" sz="2400" dirty="0" smtClean="0"/>
              <a:t>From High Park, you ride your bike 4 miles East on Bloor St, then 3 miles North on </a:t>
            </a:r>
            <a:r>
              <a:rPr lang="en-CA" sz="2400" dirty="0" err="1" smtClean="0"/>
              <a:t>Yonge</a:t>
            </a:r>
            <a:r>
              <a:rPr lang="en-CA" sz="2400" dirty="0" smtClean="0"/>
              <a:t> St to the corner of </a:t>
            </a:r>
            <a:r>
              <a:rPr lang="en-CA" sz="2400" dirty="0" err="1" smtClean="0"/>
              <a:t>Yonge</a:t>
            </a:r>
            <a:r>
              <a:rPr lang="en-CA" sz="2400" dirty="0" smtClean="0"/>
              <a:t> and </a:t>
            </a:r>
            <a:r>
              <a:rPr lang="en-CA" sz="2400" dirty="0" err="1" smtClean="0"/>
              <a:t>Eglinton</a:t>
            </a:r>
            <a:r>
              <a:rPr lang="en-CA" sz="2400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 smtClean="0"/>
              <a:t>What is the distance traveled?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 smtClean="0"/>
              <a:t>What is your displacement?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</TotalTime>
  <Words>1098</Words>
  <Application>Microsoft Office PowerPoint</Application>
  <PresentationFormat>Custom</PresentationFormat>
  <Paragraphs>121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PHY131H1F - Class 6</vt:lpstr>
      <vt:lpstr>PowerPoint Presentation</vt:lpstr>
      <vt:lpstr>Last day I asked at the end of class:</vt:lpstr>
      <vt:lpstr>Right Triangle Trigonometry</vt:lpstr>
      <vt:lpstr>Clicker Question: </vt:lpstr>
      <vt:lpstr>Clicker Question: </vt:lpstr>
      <vt:lpstr>Vectors</vt:lpstr>
      <vt:lpstr>PowerPoint Presentation</vt:lpstr>
      <vt:lpstr>Distance vs Displacement Example</vt:lpstr>
      <vt:lpstr>PowerPoint Presentation</vt:lpstr>
      <vt:lpstr>PowerPoint Presentation</vt:lpstr>
      <vt:lpstr>PowerPoint Presentation</vt:lpstr>
      <vt:lpstr>Announcements</vt:lpstr>
      <vt:lpstr>PowerPoint Presentation</vt:lpstr>
      <vt:lpstr>Vector Addition By Components</vt:lpstr>
      <vt:lpstr>Vector Addition By Components (Let’s tilt the axes!)</vt:lpstr>
      <vt:lpstr>PowerPoint Presentation</vt:lpstr>
      <vt:lpstr>PowerPoint Presentation</vt:lpstr>
      <vt:lpstr>Example from a previous PHY131 Mid-Term Test</vt:lpstr>
      <vt:lpstr>PowerPoint Presentation</vt:lpstr>
      <vt:lpstr>PowerPoint Presentation</vt:lpstr>
      <vt:lpstr>Clicker Question: </vt:lpstr>
      <vt:lpstr>Before Class 7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109</cp:revision>
  <cp:lastPrinted>2013-09-25T14:18:41Z</cp:lastPrinted>
  <dcterms:created xsi:type="dcterms:W3CDTF">2011-04-18T15:21:20Z</dcterms:created>
  <dcterms:modified xsi:type="dcterms:W3CDTF">2014-09-20T19:13:15Z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