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66" r:id="rId3"/>
    <p:sldId id="413" r:id="rId4"/>
    <p:sldId id="370" r:id="rId5"/>
    <p:sldId id="371" r:id="rId6"/>
    <p:sldId id="372" r:id="rId7"/>
    <p:sldId id="373" r:id="rId8"/>
    <p:sldId id="375" r:id="rId9"/>
    <p:sldId id="378" r:id="rId10"/>
    <p:sldId id="379" r:id="rId11"/>
    <p:sldId id="381" r:id="rId12"/>
    <p:sldId id="404" r:id="rId13"/>
    <p:sldId id="400" r:id="rId14"/>
    <p:sldId id="382" r:id="rId15"/>
    <p:sldId id="397" r:id="rId16"/>
    <p:sldId id="345" r:id="rId17"/>
    <p:sldId id="383" r:id="rId18"/>
    <p:sldId id="401" r:id="rId19"/>
    <p:sldId id="399" r:id="rId20"/>
    <p:sldId id="391" r:id="rId21"/>
  </p:sldIdLst>
  <p:sldSz cx="12192000" cy="68580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frameSlides="1"/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6" autoAdjust="0"/>
    <p:restoredTop sz="94626" autoAdjust="0"/>
  </p:normalViewPr>
  <p:slideViewPr>
    <p:cSldViewPr>
      <p:cViewPr varScale="1">
        <p:scale>
          <a:sx n="56" d="100"/>
          <a:sy n="56" d="100"/>
        </p:scale>
        <p:origin x="-102" y="-2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8" y="2646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77B34A5D-5BAB-4003-BC15-0C1FA47BF3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930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990518B1-6E3A-4D25-908B-D04F5B2993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7618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C8E63F6-C5BC-4465-B28F-67AC66D7A51C}" type="slidenum">
              <a:rPr lang="en-US"/>
              <a:pPr eaLnBrk="1" hangingPunct="1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906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4B72823-1CC9-446D-A6EB-0A5D95E1CA94}" type="slidenum">
              <a:rPr lang="en-US"/>
              <a:pPr eaLnBrk="1" hangingPunct="1"/>
              <a:t>9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STT7.4</a:t>
            </a:r>
          </a:p>
          <a:p>
            <a:pPr eaLnBrk="1" hangingPunct="1"/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Answer: B</a:t>
            </a:r>
          </a:p>
        </p:txBody>
      </p:sp>
    </p:spTree>
    <p:extLst>
      <p:ext uri="{BB962C8B-B14F-4D97-AF65-F5344CB8AC3E}">
        <p14:creationId xmlns:p14="http://schemas.microsoft.com/office/powerpoint/2010/main" val="4077804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B81E0E7-89CD-465B-9FB8-C6B23C06347A}" type="slidenum">
              <a:rPr lang="en-US"/>
              <a:pPr eaLnBrk="1" hangingPunct="1"/>
              <a:t>10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STT7.4</a:t>
            </a:r>
          </a:p>
          <a:p>
            <a:pPr eaLnBrk="1" hangingPunct="1"/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Answer: B</a:t>
            </a:r>
          </a:p>
        </p:txBody>
      </p:sp>
    </p:spTree>
    <p:extLst>
      <p:ext uri="{BB962C8B-B14F-4D97-AF65-F5344CB8AC3E}">
        <p14:creationId xmlns:p14="http://schemas.microsoft.com/office/powerpoint/2010/main" val="1451697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310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7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732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4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617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2997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5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151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B371EB-5285-4211-A96C-41DB311CFA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416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41C543-B5CE-44A6-A00F-5C17711BE3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048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1AE62C-9770-4E97-AAA0-41F2652CE8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721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DCD29A-A07E-411F-8D67-A4240B1895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04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0768B7-8F88-4B32-AE31-56C775C5D9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58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31C74A-1037-40A1-A4C8-8C32B59803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805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81D6C2-7719-4234-B9AE-1F9A7D776E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597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F83663-E909-4E10-AEE8-4E11AD67C9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228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012774-83EB-4331-9BE8-95AC1ECCCB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405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5B964D-4B03-417F-AAC0-38B5DB894F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267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824DC8-4702-4B91-A5B3-59DD7399E8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64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B1C4DA-A005-4D52-A815-B3B954EE2D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27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E0B02B8-42F0-47E5-9D88-85D435225E0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efenseindustrydaily.com/special-report-the-usas-transformational-communications-satellite-system-tsat-0866/" TargetMode="External"/><Relationship Id="rId5" Type="http://schemas.openxmlformats.org/officeDocument/2006/relationships/image" Target="../media/image26.jpeg"/><Relationship Id="rId4" Type="http://schemas.openxmlformats.org/officeDocument/2006/relationships/hyperlink" Target="http://www.zatznotfunny.com/2009-02/sirius-xm-headed-for-bankruptcy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ifflegif.com/tags/211457-i-ll-be-back-gifs" TargetMode="External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 txBox="1">
            <a:spLocks noChangeArrowheads="1"/>
          </p:cNvSpPr>
          <p:nvPr/>
        </p:nvSpPr>
        <p:spPr bwMode="auto">
          <a:xfrm>
            <a:off x="396240" y="2514600"/>
            <a:ext cx="5029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ts val="1200"/>
              </a:spcAft>
              <a:defRPr/>
            </a:pPr>
            <a:r>
              <a:rPr lang="en-CA" sz="3200" kern="0" dirty="0">
                <a:latin typeface="+mn-lt"/>
                <a:cs typeface="+mn-cs"/>
              </a:rPr>
              <a:t>Today, </a:t>
            </a:r>
            <a:r>
              <a:rPr lang="en-CA" sz="3200" kern="0" dirty="0" smtClean="0">
                <a:latin typeface="+mn-lt"/>
                <a:cs typeface="+mn-cs"/>
              </a:rPr>
              <a:t>starting Chapter 8:</a:t>
            </a:r>
            <a:endParaRPr lang="en-CA" sz="3200" kern="0" dirty="0">
              <a:latin typeface="+mn-lt"/>
              <a:cs typeface="+mn-cs"/>
            </a:endParaRPr>
          </a:p>
          <a:p>
            <a:pPr>
              <a:buFont typeface="Arial"/>
              <a:buChar char="•"/>
              <a:defRPr/>
            </a:pPr>
            <a:r>
              <a:rPr lang="en-US" sz="3200" dirty="0">
                <a:latin typeface="Arial" charset="0"/>
                <a:cs typeface="Arial" charset="0"/>
              </a:rPr>
              <a:t>  Dynamics in Two Dimensions </a:t>
            </a:r>
          </a:p>
          <a:p>
            <a:pPr>
              <a:buFont typeface="Arial"/>
              <a:buChar char="•"/>
              <a:defRPr/>
            </a:pPr>
            <a:r>
              <a:rPr lang="en-US" sz="3200" kern="0" dirty="0"/>
              <a:t> Dynamics of Uniform Circular </a:t>
            </a:r>
            <a:r>
              <a:rPr lang="en-US" sz="3200" kern="0" dirty="0" smtClean="0"/>
              <a:t>Motion</a:t>
            </a:r>
          </a:p>
          <a:p>
            <a:pPr>
              <a:buFont typeface="Arial"/>
              <a:buChar char="•"/>
              <a:defRPr/>
            </a:pPr>
            <a:r>
              <a:rPr lang="en-US" sz="3200" kern="0" dirty="0"/>
              <a:t> </a:t>
            </a:r>
            <a:r>
              <a:rPr lang="en-US" sz="3200" kern="0" dirty="0" smtClean="0"/>
              <a:t>Banked Curves</a:t>
            </a:r>
            <a:endParaRPr lang="en-US" sz="3200" kern="0" dirty="0"/>
          </a:p>
          <a:p>
            <a:pPr>
              <a:buFont typeface="Arial"/>
              <a:buChar char="•"/>
              <a:defRPr/>
            </a:pPr>
            <a:r>
              <a:rPr lang="en-US" sz="3200" kern="0" dirty="0" smtClean="0"/>
              <a:t> Orbits</a:t>
            </a:r>
            <a:endParaRPr lang="en-US" sz="3200" kern="0" dirty="0"/>
          </a:p>
        </p:txBody>
      </p:sp>
      <p:pic>
        <p:nvPicPr>
          <p:cNvPr id="5" name="Picture 7" descr="08_00ChapOpener-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4"/>
          <a:stretch>
            <a:fillRect/>
          </a:stretch>
        </p:blipFill>
        <p:spPr bwMode="auto">
          <a:xfrm>
            <a:off x="8456612" y="533400"/>
            <a:ext cx="3735388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4"/>
          <p:cNvSpPr>
            <a:spLocks noGrp="1" noChangeArrowheads="1"/>
          </p:cNvSpPr>
          <p:nvPr>
            <p:ph type="title"/>
          </p:nvPr>
        </p:nvSpPr>
        <p:spPr>
          <a:xfrm>
            <a:off x="115094" y="381000"/>
            <a:ext cx="10210800" cy="1828800"/>
          </a:xfrm>
        </p:spPr>
        <p:txBody>
          <a:bodyPr/>
          <a:lstStyle/>
          <a:p>
            <a:pPr algn="l" eaLnBrk="1" hangingPunct="1"/>
            <a:r>
              <a:rPr lang="en-US" sz="3600" dirty="0"/>
              <a:t>PHY131H1F</a:t>
            </a:r>
            <a:r>
              <a:rPr lang="en-US" sz="3600" dirty="0">
                <a:latin typeface="Times New Roman" panose="02020603050405020304" pitchFamily="18" charset="0"/>
              </a:rPr>
              <a:t>  - Class 13</a:t>
            </a:r>
            <a:br>
              <a:rPr lang="en-US" sz="3600" dirty="0">
                <a:latin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</a:rPr>
              <a:t>Harlow’s Last Class </a:t>
            </a:r>
            <a:r>
              <a:rPr lang="en-US" sz="3600" dirty="0" smtClean="0">
                <a:latin typeface="Times New Roman" panose="02020603050405020304" pitchFamily="18" charset="0"/>
              </a:rPr>
              <a:t>this semester </a:t>
            </a:r>
            <a:r>
              <a:rPr lang="en-US" sz="3600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</a:t>
            </a:r>
            <a:r>
              <a:rPr lang="en-US" sz="3600" dirty="0" smtClean="0">
                <a:latin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</a:rPr>
              <a:t/>
            </a:r>
            <a:br>
              <a:rPr lang="en-US" sz="3600" dirty="0">
                <a:latin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</a:rPr>
              <a:t>on Monday Prof. </a:t>
            </a:r>
            <a:r>
              <a:rPr lang="en-US" sz="3600" dirty="0" err="1">
                <a:latin typeface="Times New Roman" panose="02020603050405020304" pitchFamily="18" charset="0"/>
              </a:rPr>
              <a:t>Meyertholen</a:t>
            </a:r>
            <a:r>
              <a:rPr lang="en-US" sz="3600" dirty="0">
                <a:latin typeface="Times New Roman" panose="02020603050405020304" pitchFamily="18" charset="0"/>
              </a:rPr>
              <a:t> takes over! </a:t>
            </a:r>
            <a:r>
              <a:rPr lang="en-US" sz="3600" dirty="0">
                <a:latin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en-US" sz="36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3" descr="caronhi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371600"/>
            <a:ext cx="4406900" cy="342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2438400" y="4114801"/>
            <a:ext cx="63563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lphaUcPeriod"/>
            </a:pPr>
            <a:r>
              <a:rPr lang="en-US" sz="2800">
                <a:latin typeface="Times New Roman" panose="02020603050405020304" pitchFamily="18" charset="0"/>
              </a:rPr>
              <a:t> </a:t>
            </a:r>
            <a:r>
              <a:rPr lang="en-US" sz="2800" i="1">
                <a:latin typeface="Times New Roman" panose="02020603050405020304" pitchFamily="18" charset="0"/>
              </a:rPr>
              <a:t>n</a:t>
            </a:r>
            <a:r>
              <a:rPr lang="en-US" sz="2800">
                <a:latin typeface="Times New Roman" panose="02020603050405020304" pitchFamily="18" charset="0"/>
              </a:rPr>
              <a:t> &gt; </a:t>
            </a:r>
            <a:r>
              <a:rPr lang="en-US" sz="2800" i="1">
                <a:latin typeface="Times New Roman" panose="02020603050405020304" pitchFamily="18" charset="0"/>
              </a:rPr>
              <a:t>F</a:t>
            </a:r>
            <a:r>
              <a:rPr lang="en-US" sz="2800" baseline="-25000">
                <a:latin typeface="Times New Roman" panose="02020603050405020304" pitchFamily="18" charset="0"/>
              </a:rPr>
              <a:t>G</a:t>
            </a:r>
            <a:r>
              <a:rPr lang="en-US" sz="280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buFontTx/>
              <a:buAutoNum type="alphaUcPeriod"/>
            </a:pPr>
            <a:r>
              <a:rPr lang="en-US" sz="2800">
                <a:latin typeface="Times New Roman" panose="02020603050405020304" pitchFamily="18" charset="0"/>
              </a:rPr>
              <a:t> </a:t>
            </a:r>
            <a:r>
              <a:rPr lang="en-US" sz="2800" i="1">
                <a:latin typeface="Times New Roman" panose="02020603050405020304" pitchFamily="18" charset="0"/>
              </a:rPr>
              <a:t>n</a:t>
            </a:r>
            <a:r>
              <a:rPr lang="en-US" sz="2800">
                <a:latin typeface="Times New Roman" panose="02020603050405020304" pitchFamily="18" charset="0"/>
              </a:rPr>
              <a:t> &lt; </a:t>
            </a:r>
            <a:r>
              <a:rPr lang="en-US" sz="2800" i="1">
                <a:latin typeface="Times New Roman" panose="02020603050405020304" pitchFamily="18" charset="0"/>
              </a:rPr>
              <a:t>F</a:t>
            </a:r>
            <a:r>
              <a:rPr lang="en-US" sz="2800" baseline="-25000">
                <a:latin typeface="Times New Roman" panose="02020603050405020304" pitchFamily="18" charset="0"/>
              </a:rPr>
              <a:t>G</a:t>
            </a:r>
            <a:r>
              <a:rPr lang="en-US" sz="280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buFontTx/>
              <a:buAutoNum type="alphaUcPeriod"/>
            </a:pPr>
            <a:r>
              <a:rPr lang="en-US" sz="2800">
                <a:latin typeface="Times New Roman" panose="02020603050405020304" pitchFamily="18" charset="0"/>
              </a:rPr>
              <a:t> </a:t>
            </a:r>
            <a:r>
              <a:rPr lang="en-US" sz="2800" i="1">
                <a:latin typeface="Times New Roman" panose="02020603050405020304" pitchFamily="18" charset="0"/>
              </a:rPr>
              <a:t>n</a:t>
            </a:r>
            <a:r>
              <a:rPr lang="en-US" sz="2800">
                <a:latin typeface="Times New Roman" panose="02020603050405020304" pitchFamily="18" charset="0"/>
              </a:rPr>
              <a:t> = </a:t>
            </a:r>
            <a:r>
              <a:rPr lang="en-US" sz="2800" i="1">
                <a:latin typeface="Times New Roman" panose="02020603050405020304" pitchFamily="18" charset="0"/>
              </a:rPr>
              <a:t>F</a:t>
            </a:r>
            <a:r>
              <a:rPr lang="en-US" sz="2800" baseline="-25000">
                <a:latin typeface="Times New Roman" panose="02020603050405020304" pitchFamily="18" charset="0"/>
              </a:rPr>
              <a:t>G</a:t>
            </a:r>
            <a:r>
              <a:rPr lang="en-US" sz="280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buFontTx/>
              <a:buAutoNum type="alphaUcPeriod"/>
            </a:pPr>
            <a:r>
              <a:rPr lang="en-US" sz="2800">
                <a:latin typeface="Times New Roman" panose="02020603050405020304" pitchFamily="18" charset="0"/>
              </a:rPr>
              <a:t>We can’t tell about </a:t>
            </a:r>
            <a:r>
              <a:rPr lang="en-US" sz="2800" i="1">
                <a:latin typeface="Times New Roman" panose="02020603050405020304" pitchFamily="18" charset="0"/>
              </a:rPr>
              <a:t>n</a:t>
            </a:r>
            <a:r>
              <a:rPr lang="en-US" sz="2800">
                <a:latin typeface="Times New Roman" panose="02020603050405020304" pitchFamily="18" charset="0"/>
              </a:rPr>
              <a:t> without knowing </a:t>
            </a:r>
            <a:r>
              <a:rPr lang="en-US" sz="2800" i="1">
                <a:latin typeface="Times New Roman" panose="02020603050405020304" pitchFamily="18" charset="0"/>
              </a:rPr>
              <a:t>v</a:t>
            </a:r>
            <a:r>
              <a:rPr lang="en-US" sz="280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1828800" y="510094"/>
            <a:ext cx="9067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316598"/>
                </a:solidFill>
                <a:latin typeface="Times New Roman" panose="02020603050405020304" pitchFamily="18" charset="0"/>
              </a:rPr>
              <a:t>A car is driving at the bottom of a valley at speed </a:t>
            </a:r>
            <a:r>
              <a:rPr lang="en-US" sz="3200" b="1" i="1" dirty="0">
                <a:solidFill>
                  <a:srgbClr val="316598"/>
                </a:solidFill>
                <a:latin typeface="Times New Roman" panose="02020603050405020304" pitchFamily="18" charset="0"/>
              </a:rPr>
              <a:t>v</a:t>
            </a:r>
            <a:r>
              <a:rPr lang="en-US" sz="3200" b="1" dirty="0">
                <a:solidFill>
                  <a:srgbClr val="316598"/>
                </a:solidFill>
                <a:latin typeface="Times New Roman" panose="02020603050405020304" pitchFamily="18" charset="0"/>
              </a:rPr>
              <a:t>. At this instant,</a:t>
            </a:r>
          </a:p>
        </p:txBody>
      </p:sp>
      <p:graphicFrame>
        <p:nvGraphicFramePr>
          <p:cNvPr id="16389" name="Object 2"/>
          <p:cNvGraphicFramePr>
            <a:graphicFrameLocks noChangeAspect="1"/>
          </p:cNvGraphicFramePr>
          <p:nvPr/>
        </p:nvGraphicFramePr>
        <p:xfrm>
          <a:off x="7702550" y="3692525"/>
          <a:ext cx="928688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58" name="Equation" r:id="rId5" imgW="571252" imgH="253890" progId="Equation.3">
                  <p:embed/>
                </p:oleObj>
              </mc:Choice>
              <mc:Fallback>
                <p:oleObj name="Equation" r:id="rId5" imgW="571252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2550" y="3692525"/>
                        <a:ext cx="928688" cy="4127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0" name="Freeform 12"/>
          <p:cNvSpPr>
            <a:spLocks/>
          </p:cNvSpPr>
          <p:nvPr/>
        </p:nvSpPr>
        <p:spPr bwMode="auto">
          <a:xfrm>
            <a:off x="5715000" y="2405063"/>
            <a:ext cx="3810000" cy="609600"/>
          </a:xfrm>
          <a:custGeom>
            <a:avLst/>
            <a:gdLst>
              <a:gd name="T0" fmla="*/ 0 w 2256"/>
              <a:gd name="T1" fmla="*/ 0 h 720"/>
              <a:gd name="T2" fmla="*/ 2147483647 w 2256"/>
              <a:gd name="T3" fmla="*/ 2147483647 h 720"/>
              <a:gd name="T4" fmla="*/ 2147483647 w 2256"/>
              <a:gd name="T5" fmla="*/ 0 h 720"/>
              <a:gd name="T6" fmla="*/ 0 60000 65536"/>
              <a:gd name="T7" fmla="*/ 0 60000 65536"/>
              <a:gd name="T8" fmla="*/ 0 60000 65536"/>
              <a:gd name="T9" fmla="*/ 0 w 2256"/>
              <a:gd name="T10" fmla="*/ 0 h 720"/>
              <a:gd name="T11" fmla="*/ 2256 w 2256"/>
              <a:gd name="T12" fmla="*/ 720 h 7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56" h="720">
                <a:moveTo>
                  <a:pt x="0" y="0"/>
                </a:moveTo>
                <a:cubicBezTo>
                  <a:pt x="364" y="360"/>
                  <a:pt x="728" y="720"/>
                  <a:pt x="1104" y="720"/>
                </a:cubicBezTo>
                <a:cubicBezTo>
                  <a:pt x="1480" y="720"/>
                  <a:pt x="1868" y="360"/>
                  <a:pt x="225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6200" y="36195"/>
            <a:ext cx="44719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800" kern="0" dirty="0" smtClean="0"/>
              <a:t>Clicker Question </a:t>
            </a:r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146349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677862"/>
          </a:xfrm>
        </p:spPr>
        <p:txBody>
          <a:bodyPr/>
          <a:lstStyle/>
          <a:p>
            <a:pPr eaLnBrk="1" hangingPunct="1">
              <a:defRPr/>
            </a:pPr>
            <a:r>
              <a:rPr lang="en-US" b="1">
                <a:solidFill>
                  <a:srgbClr val="316598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Projectile Motion</a:t>
            </a:r>
            <a:endParaRPr lang="en-US" b="1">
              <a:solidFill>
                <a:srgbClr val="35709F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2227264" y="1851025"/>
            <a:ext cx="4421187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2600">
              <a:latin typeface="Times New Roman" panose="02020603050405020304" pitchFamily="18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776413" y="1062039"/>
            <a:ext cx="8462962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600">
                <a:latin typeface="Times New Roman" panose="02020603050405020304" pitchFamily="18" charset="0"/>
              </a:rPr>
              <a:t>In the absence of air resistance, a projectile has only one force acting on it: the gravitational force, </a:t>
            </a:r>
            <a:r>
              <a:rPr lang="en-US" sz="2600" i="1">
                <a:latin typeface="Times New Roman" panose="02020603050405020304" pitchFamily="18" charset="0"/>
              </a:rPr>
              <a:t>F</a:t>
            </a:r>
            <a:r>
              <a:rPr lang="en-US" sz="2600" baseline="-25000">
                <a:latin typeface="Times New Roman" panose="02020603050405020304" pitchFamily="18" charset="0"/>
              </a:rPr>
              <a:t>G</a:t>
            </a:r>
            <a:r>
              <a:rPr lang="en-US" sz="2600">
                <a:latin typeface="Times New Roman" panose="02020603050405020304" pitchFamily="18" charset="0"/>
              </a:rPr>
              <a:t> = </a:t>
            </a:r>
            <a:r>
              <a:rPr lang="en-US" sz="2600" i="1">
                <a:latin typeface="Times New Roman" panose="02020603050405020304" pitchFamily="18" charset="0"/>
              </a:rPr>
              <a:t>mg</a:t>
            </a:r>
            <a:r>
              <a:rPr lang="en-US" sz="2600">
                <a:latin typeface="Times New Roman" panose="02020603050405020304" pitchFamily="18" charset="0"/>
              </a:rPr>
              <a:t>, in the downward direction.  If we choose a coordinate system with a vertical </a:t>
            </a:r>
            <a:r>
              <a:rPr lang="en-US" sz="2600" i="1">
                <a:latin typeface="Times New Roman" panose="02020603050405020304" pitchFamily="18" charset="0"/>
              </a:rPr>
              <a:t>y</a:t>
            </a:r>
            <a:r>
              <a:rPr lang="en-US" sz="2600">
                <a:latin typeface="Times New Roman" panose="02020603050405020304" pitchFamily="18" charset="0"/>
              </a:rPr>
              <a:t>-axis, then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1828801" y="5334001"/>
            <a:ext cx="84296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600">
                <a:latin typeface="Times New Roman" panose="02020603050405020304" pitchFamily="18" charset="0"/>
              </a:rPr>
              <a:t>The vertical motion is free fall, while the horizontal motion is one of constant velocity.</a:t>
            </a:r>
          </a:p>
        </p:txBody>
      </p:sp>
      <p:pic>
        <p:nvPicPr>
          <p:cNvPr id="32775" name="Picture 7" descr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3352800"/>
            <a:ext cx="253841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8" descr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743200"/>
            <a:ext cx="3581400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708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2407" name="Picture 7" descr="10_16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97"/>
          <a:stretch>
            <a:fillRect/>
          </a:stretch>
        </p:blipFill>
        <p:spPr bwMode="auto">
          <a:xfrm>
            <a:off x="1258138" y="3901440"/>
            <a:ext cx="9066123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138" y="340995"/>
            <a:ext cx="9200731" cy="1752600"/>
          </a:xfrm>
        </p:spPr>
        <p:txBody>
          <a:bodyPr/>
          <a:lstStyle/>
          <a:p>
            <a:pPr algn="l"/>
            <a:r>
              <a:rPr lang="en-US" sz="2800" dirty="0" smtClean="0"/>
              <a:t>A girl throws a ball in a horizontal direction (dashed line).</a:t>
            </a:r>
            <a:br>
              <a:rPr lang="en-US" sz="2800" dirty="0" smtClean="0"/>
            </a:br>
            <a:r>
              <a:rPr lang="en-US" sz="2800" dirty="0" smtClean="0"/>
              <a:t>After </a:t>
            </a:r>
            <a:r>
              <a:rPr lang="en-US" sz="2800" dirty="0"/>
              <a:t>the ball leaves the girl’s hand, </a:t>
            </a:r>
            <a:r>
              <a:rPr lang="en-US" sz="2800" dirty="0" smtClean="0"/>
              <a:t>1.0 seconds </a:t>
            </a:r>
            <a:r>
              <a:rPr lang="en-US" sz="2800" dirty="0"/>
              <a:t>later it will have fallen</a:t>
            </a:r>
            <a:endParaRPr lang="en-US" sz="3200" b="1" i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74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905000"/>
            <a:ext cx="8229600" cy="3962400"/>
          </a:xfrm>
        </p:spPr>
        <p:txBody>
          <a:bodyPr/>
          <a:lstStyle/>
          <a:p>
            <a:pPr marL="609600" indent="-609600">
              <a:buNone/>
            </a:pPr>
            <a:r>
              <a:rPr lang="en-US" sz="2400" dirty="0"/>
              <a:t>A.	</a:t>
            </a:r>
            <a:r>
              <a:rPr lang="en-US" sz="2400" dirty="0" smtClean="0"/>
              <a:t>9.8 </a:t>
            </a:r>
            <a:r>
              <a:rPr lang="en-US" sz="2400" dirty="0"/>
              <a:t>meters.</a:t>
            </a:r>
            <a:endParaRPr lang="en-US" sz="2400" dirty="0">
              <a:ea typeface="Batang" panose="02030600000101010101" pitchFamily="18" charset="-127"/>
            </a:endParaRPr>
          </a:p>
          <a:p>
            <a:pPr marL="609600" indent="-609600">
              <a:buFontTx/>
              <a:buAutoNum type="alphaUcPeriod" startAt="2"/>
            </a:pPr>
            <a:r>
              <a:rPr lang="en-US" sz="2400" dirty="0" smtClean="0"/>
              <a:t>4.9 </a:t>
            </a:r>
            <a:r>
              <a:rPr lang="en-US" sz="2400" dirty="0"/>
              <a:t>meters below the dashed line.</a:t>
            </a:r>
            <a:endParaRPr lang="en-US" sz="2400" dirty="0">
              <a:ea typeface="Batang" panose="02030600000101010101" pitchFamily="18" charset="-127"/>
            </a:endParaRPr>
          </a:p>
          <a:p>
            <a:pPr marL="609600" indent="-609600">
              <a:buFontTx/>
              <a:buAutoNum type="alphaUcPeriod" startAt="2"/>
            </a:pPr>
            <a:r>
              <a:rPr lang="en-US" sz="2400" dirty="0"/>
              <a:t>less than </a:t>
            </a:r>
            <a:r>
              <a:rPr lang="en-US" sz="2400" dirty="0" smtClean="0"/>
              <a:t>4.9 </a:t>
            </a:r>
            <a:r>
              <a:rPr lang="en-US" sz="2400" dirty="0"/>
              <a:t>meters below the straight-line path.</a:t>
            </a:r>
            <a:endParaRPr lang="en-US" sz="2400" dirty="0">
              <a:ea typeface="Batang" panose="02030600000101010101" pitchFamily="18" charset="-127"/>
            </a:endParaRPr>
          </a:p>
          <a:p>
            <a:pPr marL="609600" indent="-609600">
              <a:buFontTx/>
              <a:buAutoNum type="alphaUcPeriod" startAt="4"/>
            </a:pPr>
            <a:r>
              <a:rPr lang="en-US" sz="2400" dirty="0" smtClean="0"/>
              <a:t>more than 4.9 meters below the straight-line path.</a:t>
            </a:r>
            <a:endParaRPr lang="en-US" sz="24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6200" y="36195"/>
            <a:ext cx="44719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800" kern="0" dirty="0" smtClean="0"/>
              <a:t>Clicker Question </a:t>
            </a:r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122352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Curvature of the Earth</a:t>
            </a:r>
          </a:p>
        </p:txBody>
      </p:sp>
      <p:sp>
        <p:nvSpPr>
          <p:cNvPr id="74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57400"/>
            <a:ext cx="10744200" cy="4068764"/>
          </a:xfrm>
        </p:spPr>
        <p:txBody>
          <a:bodyPr/>
          <a:lstStyle/>
          <a:p>
            <a:r>
              <a:rPr lang="en-US" sz="2800" dirty="0" smtClean="0"/>
              <a:t>Earth </a:t>
            </a:r>
            <a:r>
              <a:rPr lang="en-US" sz="2800" dirty="0"/>
              <a:t>surface drops a vertical distance of 5 meters for every 8000 meters tangent to the </a:t>
            </a:r>
            <a:r>
              <a:rPr lang="en-US" sz="2800" dirty="0" smtClean="0"/>
              <a:t>surface.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749574" name="Picture 6" descr="10_17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53"/>
          <a:stretch>
            <a:fillRect/>
          </a:stretch>
        </p:blipFill>
        <p:spPr bwMode="auto">
          <a:xfrm>
            <a:off x="319801" y="3657600"/>
            <a:ext cx="11643599" cy="208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74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Pages from M08_KNIG7366_02_SE_C08_Page_11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-5334000"/>
            <a:ext cx="7249875" cy="11805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Pages from M08_KNIG7366_02_SE_C08_Page_11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-457200"/>
            <a:ext cx="7249875" cy="11805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 flipH="1">
            <a:off x="5943600" y="0"/>
            <a:ext cx="76200" cy="6324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-727710" y="-1169591"/>
            <a:ext cx="12691110" cy="21601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-363855" y="6103467"/>
            <a:ext cx="12691110" cy="21601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0" y="1245791"/>
            <a:ext cx="762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739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6502" name="Picture 6" descr="10_18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5"/>
          <a:stretch>
            <a:fillRect/>
          </a:stretch>
        </p:blipFill>
        <p:spPr bwMode="auto">
          <a:xfrm>
            <a:off x="6262689" y="3700464"/>
            <a:ext cx="4219575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Circular Satellite Orbits</a:t>
            </a:r>
          </a:p>
        </p:txBody>
      </p:sp>
      <p:sp>
        <p:nvSpPr>
          <p:cNvPr id="74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5562600" cy="479425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Satellite in circular orbit</a:t>
            </a:r>
          </a:p>
          <a:p>
            <a:r>
              <a:rPr lang="en-US" sz="2800"/>
              <a:t>Speed</a:t>
            </a:r>
          </a:p>
          <a:p>
            <a:pPr lvl="1"/>
            <a:r>
              <a:rPr lang="en-US" sz="2400"/>
              <a:t>must be great enough to ensure that its falling distance matches Earth’s curvature.</a:t>
            </a:r>
          </a:p>
          <a:p>
            <a:pPr lvl="1"/>
            <a:r>
              <a:rPr lang="en-US" sz="2400"/>
              <a:t>is constant—only direction changes.</a:t>
            </a:r>
          </a:p>
          <a:p>
            <a:pPr lvl="1"/>
            <a:r>
              <a:rPr lang="en-US" sz="2400"/>
              <a:t>is unchanged by gravity.</a:t>
            </a:r>
          </a:p>
          <a:p>
            <a:pPr lvl="1"/>
            <a:endParaRPr lang="en-US" smtClean="0"/>
          </a:p>
          <a:p>
            <a:pPr lvl="1">
              <a:buFontTx/>
              <a:buNone/>
            </a:pPr>
            <a:r>
              <a:rPr lang="en-US" sz="1800"/>
              <a:t/>
            </a:r>
            <a:br>
              <a:rPr lang="en-US" sz="1800"/>
            </a:b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8265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Box 6"/>
          <p:cNvSpPr txBox="1">
            <a:spLocks noChangeArrowheads="1"/>
          </p:cNvSpPr>
          <p:nvPr/>
        </p:nvSpPr>
        <p:spPr bwMode="auto">
          <a:xfrm>
            <a:off x="88582" y="58737"/>
            <a:ext cx="14811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600"/>
              <a:t>Example</a:t>
            </a:r>
          </a:p>
        </p:txBody>
      </p:sp>
      <p:sp>
        <p:nvSpPr>
          <p:cNvPr id="26628" name="TextBox 7"/>
          <p:cNvSpPr txBox="1">
            <a:spLocks noChangeArrowheads="1"/>
          </p:cNvSpPr>
          <p:nvPr/>
        </p:nvSpPr>
        <p:spPr bwMode="auto">
          <a:xfrm>
            <a:off x="119062" y="559306"/>
            <a:ext cx="567213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fast would you have to drive in order to be “weightless” –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no normal force needed to support your car?</a:t>
            </a:r>
          </a:p>
          <a:p>
            <a:pPr eaLnBrk="1" hangingPunct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long would it take to drive around the world at this speed?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5943600" y="0"/>
            <a:ext cx="76200" cy="6324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368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997074" y="1216026"/>
            <a:ext cx="87471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600" dirty="0">
                <a:latin typeface="Times New Roman" panose="02020603050405020304" pitchFamily="18" charset="0"/>
              </a:rPr>
              <a:t>An object moving in a circular orbit of radius </a:t>
            </a:r>
            <a:r>
              <a:rPr lang="en-US" sz="2600" i="1" dirty="0">
                <a:latin typeface="Times New Roman" panose="02020603050405020304" pitchFamily="18" charset="0"/>
              </a:rPr>
              <a:t>r</a:t>
            </a:r>
            <a:r>
              <a:rPr lang="en-US" sz="2600" dirty="0">
                <a:latin typeface="Times New Roman" panose="02020603050405020304" pitchFamily="18" charset="0"/>
              </a:rPr>
              <a:t> at speed </a:t>
            </a:r>
            <a:r>
              <a:rPr lang="en-US" sz="2600" i="1" dirty="0" err="1">
                <a:latin typeface="Times New Roman" panose="02020603050405020304" pitchFamily="18" charset="0"/>
              </a:rPr>
              <a:t>v</a:t>
            </a:r>
            <a:r>
              <a:rPr lang="en-US" sz="2600" baseline="-25000" dirty="0" err="1">
                <a:latin typeface="Times New Roman" panose="02020603050405020304" pitchFamily="18" charset="0"/>
              </a:rPr>
              <a:t>orbit</a:t>
            </a:r>
            <a:r>
              <a:rPr lang="en-US" sz="2600" dirty="0">
                <a:latin typeface="Times New Roman" panose="02020603050405020304" pitchFamily="18" charset="0"/>
              </a:rPr>
              <a:t> will have centripetal acceleration of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1884362" y="3036889"/>
            <a:ext cx="878363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600" dirty="0">
                <a:latin typeface="Times New Roman" panose="02020603050405020304" pitchFamily="18" charset="0"/>
              </a:rPr>
              <a:t>That is, if an object moves parallel to the surface with the speed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63976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>
                <a:solidFill>
                  <a:srgbClr val="316598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Circular Orbits</a:t>
            </a:r>
            <a:endParaRPr lang="en-US" sz="2800" b="1">
              <a:solidFill>
                <a:srgbClr val="35709F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1978024" y="4637089"/>
            <a:ext cx="8994775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600" dirty="0">
                <a:latin typeface="Times New Roman" panose="02020603050405020304" pitchFamily="18" charset="0"/>
              </a:rPr>
              <a:t>then the free-fall acceleration provides exactly the centripetal acceleration needed for a circular orbit of radius </a:t>
            </a:r>
            <a:r>
              <a:rPr lang="en-US" sz="2600" i="1" dirty="0">
                <a:latin typeface="Times New Roman" panose="02020603050405020304" pitchFamily="18" charset="0"/>
              </a:rPr>
              <a:t>r</a:t>
            </a:r>
            <a:r>
              <a:rPr lang="en-US" sz="2600" dirty="0">
                <a:latin typeface="Times New Roman" panose="02020603050405020304" pitchFamily="18" charset="0"/>
              </a:rPr>
              <a:t>. </a:t>
            </a:r>
            <a:endParaRPr lang="en-US" sz="2600" dirty="0" smtClean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sz="2600" dirty="0" smtClean="0">
                <a:latin typeface="Times New Roman" panose="02020603050405020304" pitchFamily="18" charset="0"/>
              </a:rPr>
              <a:t>An </a:t>
            </a:r>
            <a:r>
              <a:rPr lang="en-US" sz="2600" dirty="0">
                <a:latin typeface="Times New Roman" panose="02020603050405020304" pitchFamily="18" charset="0"/>
              </a:rPr>
              <a:t>object with any other speed will not follow a circular orbit.</a:t>
            </a:r>
          </a:p>
        </p:txBody>
      </p:sp>
      <p:pic>
        <p:nvPicPr>
          <p:cNvPr id="20486" name="Picture 6" descr="Pages from M08_KNIG7366_02_SE_C08_Page_11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8" t="19795" r="18646" b="11583"/>
          <a:stretch>
            <a:fillRect/>
          </a:stretch>
        </p:blipFill>
        <p:spPr bwMode="auto">
          <a:xfrm>
            <a:off x="4854576" y="2243139"/>
            <a:ext cx="2016125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7" descr="Pages from M08_KNIG7366_02_SE_C08_Page_11_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213" y="3721101"/>
            <a:ext cx="2247900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735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/>
      <p:bldP spid="3686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55320"/>
            <a:ext cx="7919720" cy="1752600"/>
          </a:xfrm>
        </p:spPr>
        <p:txBody>
          <a:bodyPr/>
          <a:lstStyle/>
          <a:p>
            <a:pPr algn="l"/>
            <a:r>
              <a:rPr lang="en-US" sz="2800" dirty="0" smtClean="0"/>
              <a:t>Why are communications satellites typically launched with rockets to heights of more than 100 km?</a:t>
            </a:r>
            <a:endParaRPr lang="en-US" sz="3200" b="1" i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74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1762" y="2457450"/>
            <a:ext cx="7266838" cy="2876550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sz="2400" dirty="0"/>
              <a:t>To get outside Earth’s gravitational pull so the satellite doesn’t fall down</a:t>
            </a:r>
          </a:p>
          <a:p>
            <a:pPr marL="609600" indent="-609600">
              <a:buFontTx/>
              <a:buAutoNum type="alphaUcPeriod"/>
            </a:pPr>
            <a:r>
              <a:rPr lang="en-US" sz="2400" dirty="0" smtClean="0"/>
              <a:t>To </a:t>
            </a:r>
            <a:r>
              <a:rPr lang="en-US" sz="2400" dirty="0"/>
              <a:t>get closer to the Sun in order to collect more solar power</a:t>
            </a:r>
          </a:p>
          <a:p>
            <a:pPr marL="609600" indent="-609600">
              <a:buFontTx/>
              <a:buAutoNum type="alphaUcPeriod"/>
            </a:pPr>
            <a:r>
              <a:rPr lang="en-US" sz="2400" dirty="0"/>
              <a:t>To get above the Earth’s atmosphere in order to avoid air resistance</a:t>
            </a:r>
          </a:p>
          <a:p>
            <a:pPr marL="609600" indent="-609600">
              <a:buFontTx/>
              <a:buAutoNum type="alphaUcPeriod"/>
            </a:pPr>
            <a:r>
              <a:rPr lang="en-US" sz="2400" dirty="0" smtClean="0"/>
              <a:t>To </a:t>
            </a:r>
            <a:r>
              <a:rPr lang="en-US" sz="2400" dirty="0"/>
              <a:t>get away from radio interference on Earth</a:t>
            </a:r>
          </a:p>
          <a:p>
            <a:pPr marL="609600" indent="-609600">
              <a:buAutoNum type="alphaUcPeriod"/>
            </a:pPr>
            <a:endParaRPr lang="en-US" sz="2400" dirty="0"/>
          </a:p>
        </p:txBody>
      </p:sp>
      <p:pic>
        <p:nvPicPr>
          <p:cNvPr id="60418" name="Picture 2" descr="xm-satellite-laun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336" y="3895725"/>
            <a:ext cx="40005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161020" y="6642556"/>
            <a:ext cx="405912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/>
              <a:t>Image from </a:t>
            </a:r>
            <a:r>
              <a:rPr lang="en-CA" sz="800" dirty="0">
                <a:hlinkClick r:id="rId4"/>
              </a:rPr>
              <a:t>http://www.zatznotfunny.com/2009-02/sirius-xm-headed-for-bankruptcy</a:t>
            </a:r>
            <a:r>
              <a:rPr lang="en-CA" sz="800" dirty="0" smtClean="0">
                <a:hlinkClick r:id="rId4"/>
              </a:rPr>
              <a:t>/</a:t>
            </a:r>
            <a:r>
              <a:rPr lang="en-CA" sz="800" dirty="0" smtClean="0"/>
              <a:t> ]</a:t>
            </a:r>
            <a:endParaRPr lang="en-CA" sz="800" dirty="0"/>
          </a:p>
        </p:txBody>
      </p:sp>
      <p:pic>
        <p:nvPicPr>
          <p:cNvPr id="60422" name="Picture 6" descr="http://media.defenceindustrydaily.com/images/SPAC_Satellite_AEHF_l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276" y="0"/>
            <a:ext cx="36068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16200000">
            <a:off x="8901333" y="2972533"/>
            <a:ext cx="63049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/>
              <a:t>Image from </a:t>
            </a:r>
            <a:r>
              <a:rPr lang="en-CA" sz="800" dirty="0">
                <a:hlinkClick r:id="rId6"/>
              </a:rPr>
              <a:t>http://www.defenseindustrydaily.com/special-report-the-usas-transformational-communications-satellite-system-tsat-0866</a:t>
            </a:r>
            <a:r>
              <a:rPr lang="en-CA" sz="800" dirty="0" smtClean="0">
                <a:hlinkClick r:id="rId6"/>
              </a:rPr>
              <a:t>/</a:t>
            </a:r>
            <a:r>
              <a:rPr lang="en-CA" sz="800" dirty="0" smtClean="0"/>
              <a:t> </a:t>
            </a:r>
            <a:endParaRPr lang="en-CA" sz="800" dirty="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76200" y="36195"/>
            <a:ext cx="44719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800" kern="0" dirty="0" smtClean="0"/>
              <a:t>Clicker Question </a:t>
            </a:r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25833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84138"/>
            <a:ext cx="8229600" cy="1143000"/>
          </a:xfrm>
        </p:spPr>
        <p:txBody>
          <a:bodyPr/>
          <a:lstStyle/>
          <a:p>
            <a:r>
              <a:rPr lang="en-US" smtClean="0"/>
              <a:t>Circular Satellite Orbits</a:t>
            </a:r>
          </a:p>
        </p:txBody>
      </p:sp>
      <p:sp>
        <p:nvSpPr>
          <p:cNvPr id="74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29200" y="1409700"/>
            <a:ext cx="6172200" cy="4992688"/>
          </a:xfrm>
        </p:spPr>
        <p:txBody>
          <a:bodyPr/>
          <a:lstStyle/>
          <a:p>
            <a:r>
              <a:rPr lang="en-US" sz="2400" dirty="0" smtClean="0"/>
              <a:t>Positioning:</a:t>
            </a:r>
            <a:r>
              <a:rPr lang="en-US" sz="2400" dirty="0"/>
              <a:t> </a:t>
            </a:r>
            <a:r>
              <a:rPr lang="en-US" sz="2400" dirty="0" smtClean="0"/>
              <a:t>beyond Earth’s atmosphere, where air resistance is almost totally absent</a:t>
            </a:r>
          </a:p>
          <a:p>
            <a:r>
              <a:rPr lang="en-US" sz="2400" dirty="0" smtClean="0"/>
              <a:t>Example: Low-earth orbit communications satellites are launched </a:t>
            </a:r>
            <a:r>
              <a:rPr lang="en-US" sz="2400" dirty="0"/>
              <a:t>to altitudes of </a:t>
            </a:r>
            <a:r>
              <a:rPr lang="en-US" sz="2400" dirty="0" smtClean="0"/>
              <a:t>150 kilometers </a:t>
            </a:r>
            <a:r>
              <a:rPr lang="en-US" sz="2400" dirty="0"/>
              <a:t>or more, </a:t>
            </a:r>
            <a:r>
              <a:rPr lang="en-US" sz="2400" dirty="0" smtClean="0"/>
              <a:t>in order to </a:t>
            </a:r>
            <a:r>
              <a:rPr lang="en-US" sz="2400" dirty="0"/>
              <a:t>be </a:t>
            </a:r>
            <a:r>
              <a:rPr lang="en-US" sz="2400" dirty="0" smtClean="0"/>
              <a:t>above air drag</a:t>
            </a:r>
          </a:p>
          <a:p>
            <a:r>
              <a:rPr lang="en-US" sz="2400" dirty="0" smtClean="0"/>
              <a:t>But </a:t>
            </a:r>
            <a:r>
              <a:rPr lang="en-US" sz="2400" dirty="0"/>
              <a:t>even the ISS, as </a:t>
            </a:r>
            <a:r>
              <a:rPr lang="en-US" sz="2400" dirty="0" smtClean="0"/>
              <a:t>shown, experiences </a:t>
            </a:r>
            <a:r>
              <a:rPr lang="en-US" sz="2400" i="1" dirty="0"/>
              <a:t>some</a:t>
            </a:r>
            <a:r>
              <a:rPr lang="en-US" sz="2400" dirty="0"/>
              <a:t> air drag, which </a:t>
            </a:r>
            <a:r>
              <a:rPr lang="en-US" sz="2400" dirty="0" smtClean="0"/>
              <a:t>is compensated </a:t>
            </a:r>
            <a:r>
              <a:rPr lang="en-US" sz="2400" dirty="0"/>
              <a:t>for with periodic </a:t>
            </a:r>
            <a:r>
              <a:rPr lang="en-US" sz="2400" dirty="0" smtClean="0"/>
              <a:t>upward boosts.</a:t>
            </a:r>
            <a:endParaRPr lang="en-US" sz="2400" dirty="0"/>
          </a:p>
        </p:txBody>
      </p:sp>
      <p:sp>
        <p:nvSpPr>
          <p:cNvPr id="747525" name="Text Box 5"/>
          <p:cNvSpPr txBox="1">
            <a:spLocks noChangeArrowheads="1"/>
          </p:cNvSpPr>
          <p:nvPr/>
        </p:nvSpPr>
        <p:spPr bwMode="auto">
          <a:xfrm>
            <a:off x="9820275" y="55245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747527" name="Picture 7" descr="09_12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3"/>
          <a:stretch>
            <a:fillRect/>
          </a:stretch>
        </p:blipFill>
        <p:spPr bwMode="auto">
          <a:xfrm>
            <a:off x="-66979" y="1676400"/>
            <a:ext cx="508093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80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149726"/>
            <a:ext cx="2667000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28600" y="36195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800" kern="0" dirty="0" smtClean="0"/>
              <a:t>Clicker Question </a:t>
            </a:r>
            <a:endParaRPr lang="en-US" sz="2800" kern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8077200" cy="4572000"/>
          </a:xfrm>
        </p:spPr>
        <p:txBody>
          <a:bodyPr/>
          <a:lstStyle/>
          <a:p>
            <a:pPr eaLnBrk="1" hangingPunct="1"/>
            <a:r>
              <a:rPr lang="en-US" sz="2800" dirty="0"/>
              <a:t>A ball is whirled on a string in a vertical circle.  As it is going around, the tension in the string is</a:t>
            </a:r>
          </a:p>
          <a:p>
            <a:pPr eaLnBrk="1" hangingPunct="1">
              <a:buFontTx/>
              <a:buAutoNum type="alphaUcPeriod"/>
            </a:pPr>
            <a:r>
              <a:rPr lang="en-US" sz="2800" dirty="0"/>
              <a:t>greatest at the top of the motion </a:t>
            </a:r>
          </a:p>
          <a:p>
            <a:pPr eaLnBrk="1" hangingPunct="1">
              <a:buFontTx/>
              <a:buAutoNum type="alphaUcPeriod"/>
            </a:pPr>
            <a:r>
              <a:rPr lang="en-US" sz="2800" dirty="0"/>
              <a:t>constant.</a:t>
            </a:r>
          </a:p>
          <a:p>
            <a:pPr eaLnBrk="1" hangingPunct="1">
              <a:buFontTx/>
              <a:buAutoNum type="alphaUcPeriod"/>
            </a:pPr>
            <a:r>
              <a:rPr lang="en-US" sz="2800" dirty="0"/>
              <a:t>greatest at the bottom of the motion </a:t>
            </a:r>
          </a:p>
          <a:p>
            <a:pPr eaLnBrk="1" hangingPunct="1">
              <a:buFontTx/>
              <a:buAutoNum type="alphaUcPeriod"/>
            </a:pPr>
            <a:r>
              <a:rPr lang="en-US" sz="2800" dirty="0"/>
              <a:t>greatest somewhere in between the top and bottom.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0600" y="874394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Last day at the end of class I asked: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17623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"/>
            <a:ext cx="8229600" cy="792163"/>
          </a:xfrm>
        </p:spPr>
        <p:txBody>
          <a:bodyPr/>
          <a:lstStyle/>
          <a:p>
            <a:pPr eaLnBrk="1" hangingPunct="1"/>
            <a:r>
              <a:rPr lang="en-US" sz="3600" dirty="0"/>
              <a:t>Before Class 14 on </a:t>
            </a:r>
            <a:r>
              <a:rPr lang="en-US" sz="3600" dirty="0" smtClean="0"/>
              <a:t>Monday</a:t>
            </a:r>
            <a:endParaRPr lang="en-US" sz="3600" b="1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1"/>
            <a:ext cx="11049000" cy="4487863"/>
          </a:xfrm>
        </p:spPr>
        <p:txBody>
          <a:bodyPr/>
          <a:lstStyle/>
          <a:p>
            <a:pPr eaLnBrk="1" hangingPunct="1"/>
            <a:r>
              <a:rPr lang="en-US" sz="2400" dirty="0"/>
              <a:t>Please read </a:t>
            </a:r>
            <a:r>
              <a:rPr lang="en-US" sz="2400" dirty="0" smtClean="0"/>
              <a:t>the rest of </a:t>
            </a:r>
            <a:r>
              <a:rPr lang="en-US" sz="2400" dirty="0"/>
              <a:t>Knight </a:t>
            </a:r>
            <a:r>
              <a:rPr lang="en-US" sz="2400" b="1" dirty="0"/>
              <a:t>Chapter </a:t>
            </a:r>
            <a:r>
              <a:rPr lang="en-US" sz="2400" b="1" dirty="0" smtClean="0"/>
              <a:t>8</a:t>
            </a:r>
            <a:r>
              <a:rPr lang="en-US" sz="2400" dirty="0" smtClean="0"/>
              <a:t>, </a:t>
            </a:r>
            <a:r>
              <a:rPr lang="en-US" sz="2400" dirty="0"/>
              <a:t>and/or watch the Pre-Class Video, now on portal</a:t>
            </a:r>
          </a:p>
          <a:p>
            <a:pPr eaLnBrk="1" hangingPunct="1"/>
            <a:r>
              <a:rPr lang="en-US" sz="2400" dirty="0" err="1" smtClean="0"/>
              <a:t>MasteringPhysics</a:t>
            </a:r>
            <a:r>
              <a:rPr lang="en-US" sz="2400" dirty="0" smtClean="0"/>
              <a:t> </a:t>
            </a:r>
            <a:r>
              <a:rPr lang="en-US" sz="2400" dirty="0"/>
              <a:t>Problem Set </a:t>
            </a:r>
            <a:r>
              <a:rPr lang="en-US" sz="2400" dirty="0" smtClean="0"/>
              <a:t>6 is due </a:t>
            </a:r>
            <a:r>
              <a:rPr lang="en-US" sz="2400" dirty="0"/>
              <a:t>on </a:t>
            </a:r>
            <a:r>
              <a:rPr lang="en-US" sz="2400" dirty="0" smtClean="0"/>
              <a:t>Monday evening.</a:t>
            </a:r>
            <a:endParaRPr lang="en-US" sz="2400" dirty="0"/>
          </a:p>
          <a:p>
            <a:pPr eaLnBrk="1" hangingPunct="1"/>
            <a:r>
              <a:rPr lang="en-US" sz="2400" dirty="0"/>
              <a:t>It’s been a lot of fun – you are an excellent class!</a:t>
            </a:r>
          </a:p>
          <a:p>
            <a:pPr eaLnBrk="1" hangingPunct="1"/>
            <a:r>
              <a:rPr lang="en-US" sz="2400" dirty="0" smtClean="0"/>
              <a:t>I’ll be back!  You will see me again in January for PHY132!</a:t>
            </a:r>
          </a:p>
          <a:p>
            <a:pPr eaLnBrk="1" hangingPunct="1"/>
            <a:r>
              <a:rPr lang="en-US" sz="2400" dirty="0" smtClean="0"/>
              <a:t>I </a:t>
            </a:r>
            <a:r>
              <a:rPr lang="en-US" sz="2400" dirty="0"/>
              <a:t>hope you keep coming to my office hours </a:t>
            </a:r>
            <a:r>
              <a:rPr lang="en-US" sz="2400" dirty="0" smtClean="0"/>
              <a:t>T12-1 </a:t>
            </a:r>
            <a:r>
              <a:rPr lang="en-US" sz="2400" dirty="0"/>
              <a:t>and </a:t>
            </a:r>
            <a:r>
              <a:rPr lang="en-US" sz="2400" dirty="0" smtClean="0"/>
              <a:t>F10-11 </a:t>
            </a:r>
            <a:r>
              <a:rPr lang="en-US" sz="2400" dirty="0"/>
              <a:t>– </a:t>
            </a:r>
            <a:r>
              <a:rPr lang="en-US" sz="2400" dirty="0" smtClean="0"/>
              <a:t>I’d love to help!</a:t>
            </a:r>
            <a:endParaRPr lang="en-US" sz="2400" dirty="0"/>
          </a:p>
          <a:p>
            <a:pPr eaLnBrk="1" hangingPunct="1"/>
            <a:r>
              <a:rPr lang="en-US" sz="2400" dirty="0"/>
              <a:t>The next test is Nov. </a:t>
            </a:r>
            <a:r>
              <a:rPr lang="en-US" sz="2400" dirty="0" smtClean="0"/>
              <a:t>11 </a:t>
            </a:r>
            <a:r>
              <a:rPr lang="en-US" sz="2400" dirty="0"/>
              <a:t>on </a:t>
            </a:r>
            <a:r>
              <a:rPr lang="en-US" sz="2400" dirty="0" err="1"/>
              <a:t>Chs</a:t>
            </a:r>
            <a:r>
              <a:rPr lang="en-US" sz="2400" dirty="0"/>
              <a:t>. 4</a:t>
            </a:r>
            <a:r>
              <a:rPr lang="en-US" sz="2400" dirty="0" smtClean="0"/>
              <a:t>-10, </a:t>
            </a:r>
            <a:r>
              <a:rPr lang="en-US" sz="2400" dirty="0"/>
              <a:t>which </a:t>
            </a:r>
            <a:r>
              <a:rPr lang="en-US" sz="2400" dirty="0" smtClean="0"/>
              <a:t>includes forces, </a:t>
            </a:r>
            <a:r>
              <a:rPr lang="en-US" sz="2400" dirty="0"/>
              <a:t>momentum and energy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71500" y="4687888"/>
            <a:ext cx="6614834" cy="1103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2800" dirty="0"/>
              <a:t>And I will definitely see you at the Final Exam Dec. </a:t>
            </a:r>
            <a:r>
              <a:rPr lang="en-US" sz="2800" dirty="0" smtClean="0"/>
              <a:t>15 2:00pm</a:t>
            </a:r>
            <a:r>
              <a:rPr lang="en-US" sz="2800" dirty="0"/>
              <a:t>! </a:t>
            </a:r>
          </a:p>
        </p:txBody>
      </p:sp>
      <p:pic>
        <p:nvPicPr>
          <p:cNvPr id="60418" name="Picture 2" descr="arnold schwarzenegger the terminator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210" y="4461510"/>
            <a:ext cx="47625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448800" y="6652260"/>
            <a:ext cx="291778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/>
              <a:t>Image from </a:t>
            </a:r>
            <a:r>
              <a:rPr lang="en-CA" sz="800" dirty="0">
                <a:hlinkClick r:id="rId3"/>
              </a:rPr>
              <a:t>http://</a:t>
            </a:r>
            <a:r>
              <a:rPr lang="en-CA" sz="800" dirty="0" smtClean="0">
                <a:hlinkClick r:id="rId3"/>
              </a:rPr>
              <a:t>wifflegif.com/tags/211457-i-ll-be-back-gifs</a:t>
            </a:r>
            <a:r>
              <a:rPr lang="en-CA" sz="800" dirty="0" smtClean="0"/>
              <a:t> </a:t>
            </a:r>
            <a:endParaRPr lang="en-CA" sz="800" dirty="0"/>
          </a:p>
        </p:txBody>
      </p:sp>
    </p:spTree>
    <p:extLst>
      <p:ext uri="{BB962C8B-B14F-4D97-AF65-F5344CB8AC3E}">
        <p14:creationId xmlns:p14="http://schemas.microsoft.com/office/powerpoint/2010/main" val="95480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AutoShape 2" descr="imap://jharlow@maildir.physics.utoronto.ca:143/fetch%3EUID%3E.INBOX%3E17784?part=1.2&amp;type=image/png&amp;filename=MSSU%20Research%20Seminar%20Powerpoint%20Slid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" name="AutoShape 4" descr="imap://jharlow@maildir.physics.utoronto.ca:143/fetch%3EUID%3E.INBOX%3E17784?part=1.2&amp;type=image/png&amp;filename=MSSU%20Research%20Seminar%20Powerpoint%20Slide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6" descr="imap://jharlow@maildir.physics.utoronto.ca:143/fetch%3EUID%3E.INBOX%3E17784?part=1.2&amp;type=image/png&amp;filename=MSSU%20Research%20Seminar%20Powerpoint%20Slide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60423" name="Picture 7" descr="C:\Users\Jason\Documents\teaching\phy131f14\MSSU Research Seminar Powerpoint Slid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4870"/>
            <a:ext cx="9110840" cy="6833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03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000126"/>
            <a:ext cx="5410200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67786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>
                <a:solidFill>
                  <a:srgbClr val="316598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Uniform Circular Motion</a:t>
            </a:r>
            <a:endParaRPr lang="en-US" sz="2800" b="1">
              <a:solidFill>
                <a:srgbClr val="35709F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pic>
        <p:nvPicPr>
          <p:cNvPr id="22532" name="Picture 6" descr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4384675"/>
            <a:ext cx="2562225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728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43"/>
          <a:stretch>
            <a:fillRect/>
          </a:stretch>
        </p:blipFill>
        <p:spPr bwMode="auto">
          <a:xfrm>
            <a:off x="3657600" y="914400"/>
            <a:ext cx="5029200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67786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>
                <a:solidFill>
                  <a:srgbClr val="316598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Dynamics of Uniform Circular Motion</a:t>
            </a:r>
            <a:endParaRPr lang="en-US" sz="2800" b="1">
              <a:solidFill>
                <a:srgbClr val="35709F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2227264" y="1851025"/>
            <a:ext cx="4421187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2600">
              <a:latin typeface="Times New Roman" panose="02020603050405020304" pitchFamily="18" charset="0"/>
            </a:endParaRPr>
          </a:p>
        </p:txBody>
      </p:sp>
      <p:pic>
        <p:nvPicPr>
          <p:cNvPr id="23557" name="Picture 6" descr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918076"/>
            <a:ext cx="517525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803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Every curve has a radius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1371601"/>
            <a:ext cx="4962525" cy="429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5029200" y="3519489"/>
            <a:ext cx="2427288" cy="746125"/>
            <a:chOff x="3505200" y="3519487"/>
            <a:chExt cx="2427097" cy="745912"/>
          </a:xfrm>
        </p:grpSpPr>
        <p:sp>
          <p:nvSpPr>
            <p:cNvPr id="4" name="Oval 3"/>
            <p:cNvSpPr/>
            <p:nvPr/>
          </p:nvSpPr>
          <p:spPr>
            <a:xfrm>
              <a:off x="3505200" y="3581381"/>
              <a:ext cx="684159" cy="684018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9229" name="TextBox 7"/>
            <p:cNvSpPr txBox="1">
              <a:spLocks noChangeArrowheads="1"/>
            </p:cNvSpPr>
            <p:nvPr/>
          </p:nvSpPr>
          <p:spPr bwMode="auto">
            <a:xfrm>
              <a:off x="4343400" y="3519487"/>
              <a:ext cx="1588897" cy="58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CA" sz="3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 = 75 m</a:t>
              </a: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1676400" y="3916364"/>
            <a:ext cx="3779838" cy="3779837"/>
            <a:chOff x="152400" y="3916200"/>
            <a:chExt cx="3780000" cy="3780000"/>
          </a:xfrm>
        </p:grpSpPr>
        <p:sp>
          <p:nvSpPr>
            <p:cNvPr id="6" name="Oval 5"/>
            <p:cNvSpPr/>
            <p:nvPr/>
          </p:nvSpPr>
          <p:spPr>
            <a:xfrm>
              <a:off x="152400" y="3916200"/>
              <a:ext cx="3780000" cy="3780000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9227" name="TextBox 9"/>
            <p:cNvSpPr txBox="1">
              <a:spLocks noChangeArrowheads="1"/>
            </p:cNvSpPr>
            <p:nvPr/>
          </p:nvSpPr>
          <p:spPr bwMode="auto">
            <a:xfrm>
              <a:off x="1828800" y="4832323"/>
              <a:ext cx="1794081" cy="58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CA" sz="3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 = 410 m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3994151" y="-1535113"/>
            <a:ext cx="6659563" cy="6659563"/>
            <a:chOff x="2469444" y="-1535289"/>
            <a:chExt cx="6660000" cy="6660000"/>
          </a:xfrm>
        </p:grpSpPr>
        <p:sp>
          <p:nvSpPr>
            <p:cNvPr id="7" name="Oval 6"/>
            <p:cNvSpPr/>
            <p:nvPr/>
          </p:nvSpPr>
          <p:spPr>
            <a:xfrm>
              <a:off x="2469444" y="-1535289"/>
              <a:ext cx="6660000" cy="6660000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9225" name="TextBox 10"/>
            <p:cNvSpPr txBox="1">
              <a:spLocks noChangeArrowheads="1"/>
            </p:cNvSpPr>
            <p:nvPr/>
          </p:nvSpPr>
          <p:spPr bwMode="auto">
            <a:xfrm>
              <a:off x="2608159" y="1676400"/>
              <a:ext cx="1794081" cy="58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CA" sz="3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 = 730 m</a:t>
              </a:r>
            </a:p>
          </p:txBody>
        </p:sp>
      </p:grpSp>
      <p:sp>
        <p:nvSpPr>
          <p:cNvPr id="9223" name="TextBox 8"/>
          <p:cNvSpPr txBox="1">
            <a:spLocks noChangeArrowheads="1"/>
          </p:cNvSpPr>
          <p:nvPr/>
        </p:nvSpPr>
        <p:spPr bwMode="auto">
          <a:xfrm>
            <a:off x="7086601" y="5811838"/>
            <a:ext cx="3032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CA"/>
              <a:t>Intersection of Highway 427</a:t>
            </a:r>
          </a:p>
          <a:p>
            <a:pPr eaLnBrk="1" hangingPunct="1"/>
            <a:r>
              <a:rPr lang="en-CA"/>
              <a:t>And Highway 401</a:t>
            </a:r>
          </a:p>
        </p:txBody>
      </p:sp>
    </p:spTree>
    <p:extLst>
      <p:ext uri="{BB962C8B-B14F-4D97-AF65-F5344CB8AC3E}">
        <p14:creationId xmlns:p14="http://schemas.microsoft.com/office/powerpoint/2010/main" val="424122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911474" y="152401"/>
            <a:ext cx="8229600" cy="487363"/>
          </a:xfrm>
        </p:spPr>
        <p:txBody>
          <a:bodyPr/>
          <a:lstStyle/>
          <a:p>
            <a:pPr algn="r"/>
            <a:r>
              <a:rPr lang="en-CA" dirty="0" smtClean="0"/>
              <a:t>Unbanked Curve</a:t>
            </a:r>
          </a:p>
        </p:txBody>
      </p:sp>
      <p:pic>
        <p:nvPicPr>
          <p:cNvPr id="10243" name="Picture 2" descr="http://www.dreamstime.com/isolated-white-modern-car-top-view-thumb100348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5" y="1295400"/>
            <a:ext cx="957263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http://www.dreamstime.com/modern-white-car-back-view-thumb1033438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38" y="3838572"/>
            <a:ext cx="61753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2809874" y="17464"/>
            <a:ext cx="3779838" cy="3779837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4" name="Rectangle 3"/>
          <p:cNvSpPr/>
          <p:nvPr/>
        </p:nvSpPr>
        <p:spPr>
          <a:xfrm>
            <a:off x="2225674" y="4191001"/>
            <a:ext cx="5029200" cy="793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0247" name="TextBox 4"/>
          <p:cNvSpPr txBox="1">
            <a:spLocks noChangeArrowheads="1"/>
          </p:cNvSpPr>
          <p:nvPr/>
        </p:nvSpPr>
        <p:spPr bwMode="auto">
          <a:xfrm>
            <a:off x="7069137" y="1574800"/>
            <a:ext cx="11160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CA"/>
              <a:t>Top View</a:t>
            </a:r>
          </a:p>
        </p:txBody>
      </p:sp>
      <p:sp>
        <p:nvSpPr>
          <p:cNvPr id="10248" name="TextBox 8"/>
          <p:cNvSpPr txBox="1">
            <a:spLocks noChangeArrowheads="1"/>
          </p:cNvSpPr>
          <p:nvPr/>
        </p:nvSpPr>
        <p:spPr bwMode="auto">
          <a:xfrm>
            <a:off x="7069137" y="3797300"/>
            <a:ext cx="1257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CA"/>
              <a:t>Back View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589712" y="685800"/>
            <a:ext cx="0" cy="1258888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867450" y="609601"/>
            <a:ext cx="533351" cy="584775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CA">
                <a:noFill/>
              </a:rPr>
              <a:t> </a:t>
            </a:r>
          </a:p>
        </p:txBody>
      </p:sp>
      <p:sp>
        <p:nvSpPr>
          <p:cNvPr id="10251" name="TextBox 12"/>
          <p:cNvSpPr txBox="1">
            <a:spLocks noChangeArrowheads="1"/>
          </p:cNvSpPr>
          <p:nvPr/>
        </p:nvSpPr>
        <p:spPr bwMode="auto">
          <a:xfrm>
            <a:off x="4946649" y="2535238"/>
            <a:ext cx="3635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CA" sz="3600" i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H="1" flipV="1">
            <a:off x="4700588" y="1906588"/>
            <a:ext cx="1106487" cy="152241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53" name="TextBox 15"/>
          <p:cNvSpPr txBox="1">
            <a:spLocks noChangeArrowheads="1"/>
          </p:cNvSpPr>
          <p:nvPr/>
        </p:nvSpPr>
        <p:spPr bwMode="auto">
          <a:xfrm>
            <a:off x="2369343" y="4546918"/>
            <a:ext cx="5257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CA" sz="3200"/>
              <a:t>What horizontal force acts on the car to keep it on the curved path?</a:t>
            </a:r>
          </a:p>
        </p:txBody>
      </p:sp>
      <p:sp>
        <p:nvSpPr>
          <p:cNvPr id="10254" name="TextBox 18"/>
          <p:cNvSpPr txBox="1">
            <a:spLocks noChangeArrowheads="1"/>
          </p:cNvSpPr>
          <p:nvPr/>
        </p:nvSpPr>
        <p:spPr bwMode="auto">
          <a:xfrm>
            <a:off x="7789863" y="4259264"/>
            <a:ext cx="3563937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AutoNum type="alphaUcPeriod"/>
            </a:pPr>
            <a:r>
              <a:rPr lang="en-CA" sz="3200"/>
              <a:t>Gravity</a:t>
            </a:r>
          </a:p>
          <a:p>
            <a:pPr eaLnBrk="1" hangingPunct="1">
              <a:buFont typeface="Arial" panose="020B0604020202020204" pitchFamily="34" charset="0"/>
              <a:buAutoNum type="alphaUcPeriod"/>
            </a:pPr>
            <a:r>
              <a:rPr lang="en-CA" sz="3200"/>
              <a:t>Normal</a:t>
            </a:r>
          </a:p>
          <a:p>
            <a:pPr eaLnBrk="1" hangingPunct="1">
              <a:buFont typeface="Arial" panose="020B0604020202020204" pitchFamily="34" charset="0"/>
              <a:buAutoNum type="alphaUcPeriod"/>
            </a:pPr>
            <a:r>
              <a:rPr lang="en-CA" sz="3200"/>
              <a:t>Kinetic Friction</a:t>
            </a:r>
          </a:p>
          <a:p>
            <a:pPr eaLnBrk="1" hangingPunct="1">
              <a:buFont typeface="Arial" panose="020B0604020202020204" pitchFamily="34" charset="0"/>
              <a:buAutoNum type="alphaUcPeriod"/>
            </a:pPr>
            <a:r>
              <a:rPr lang="en-CA" sz="3200"/>
              <a:t>Static Friction</a:t>
            </a:r>
          </a:p>
          <a:p>
            <a:pPr eaLnBrk="1" hangingPunct="1">
              <a:buFont typeface="Arial" panose="020B0604020202020204" pitchFamily="34" charset="0"/>
              <a:buAutoNum type="alphaUcPeriod"/>
            </a:pPr>
            <a:r>
              <a:rPr lang="en-CA" sz="3200"/>
              <a:t>Rolling Friction</a:t>
            </a: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76200" y="36195"/>
            <a:ext cx="44719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800" kern="0" dirty="0" smtClean="0"/>
              <a:t>Clicker Question </a:t>
            </a:r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40846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46038"/>
            <a:ext cx="5638800" cy="487362"/>
          </a:xfrm>
        </p:spPr>
        <p:txBody>
          <a:bodyPr/>
          <a:lstStyle/>
          <a:p>
            <a:pPr algn="l" eaLnBrk="1" hangingPunct="1"/>
            <a:r>
              <a:rPr lang="en-US" sz="2400" dirty="0"/>
              <a:t>Banked Curve    Example 8.5, pg. 197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" y="670243"/>
            <a:ext cx="5928360" cy="1447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/>
              <a:t>A highway curve of radius 70.0 m is banked at a 15° angle.  At what speed v</a:t>
            </a:r>
            <a:r>
              <a:rPr lang="en-US" sz="2400" baseline="-25000"/>
              <a:t>0</a:t>
            </a:r>
            <a:r>
              <a:rPr lang="en-US" sz="2400"/>
              <a:t> can a car take this curve without assistance from friction?</a:t>
            </a:r>
          </a:p>
        </p:txBody>
      </p:sp>
      <p:pic>
        <p:nvPicPr>
          <p:cNvPr id="24580" name="Picture 4" descr="08_09Figure-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133600"/>
            <a:ext cx="8547100" cy="423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410200" y="2438400"/>
            <a:ext cx="3429000" cy="3733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943600" y="0"/>
            <a:ext cx="76200" cy="6324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887980" y="2537619"/>
            <a:ext cx="1455420" cy="23391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-163830" y="6217920"/>
            <a:ext cx="38100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54715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5181600" y="1600200"/>
            <a:ext cx="4318000" cy="3352800"/>
            <a:chOff x="2304" y="1008"/>
            <a:chExt cx="2720" cy="2112"/>
          </a:xfrm>
        </p:grpSpPr>
        <p:pic>
          <p:nvPicPr>
            <p:cNvPr id="15367" name="Picture 3" descr="07_stt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1008"/>
              <a:ext cx="2720" cy="2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8" name="Rectangle 4"/>
            <p:cNvSpPr>
              <a:spLocks noChangeArrowheads="1"/>
            </p:cNvSpPr>
            <p:nvPr/>
          </p:nvSpPr>
          <p:spPr bwMode="auto">
            <a:xfrm>
              <a:off x="2784" y="2880"/>
              <a:ext cx="1776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2438400" y="4114801"/>
            <a:ext cx="63563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lphaUcPeriod"/>
            </a:pP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</a:rPr>
              <a:t>n</a:t>
            </a:r>
            <a:r>
              <a:rPr lang="en-US" sz="2800" dirty="0">
                <a:latin typeface="Times New Roman" panose="02020603050405020304" pitchFamily="18" charset="0"/>
              </a:rPr>
              <a:t> &gt; </a:t>
            </a:r>
            <a:r>
              <a:rPr lang="en-US" sz="2800" i="1" dirty="0">
                <a:latin typeface="Times New Roman" panose="02020603050405020304" pitchFamily="18" charset="0"/>
              </a:rPr>
              <a:t>F</a:t>
            </a:r>
            <a:r>
              <a:rPr lang="en-US" sz="2800" baseline="-25000" dirty="0">
                <a:latin typeface="Times New Roman" panose="02020603050405020304" pitchFamily="18" charset="0"/>
              </a:rPr>
              <a:t>G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buFontTx/>
              <a:buAutoNum type="alphaUcPeriod"/>
            </a:pP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</a:rPr>
              <a:t>n</a:t>
            </a:r>
            <a:r>
              <a:rPr lang="en-US" sz="2800" dirty="0">
                <a:latin typeface="Times New Roman" panose="02020603050405020304" pitchFamily="18" charset="0"/>
              </a:rPr>
              <a:t> &lt; </a:t>
            </a:r>
            <a:r>
              <a:rPr lang="en-US" sz="2800" i="1" dirty="0">
                <a:latin typeface="Times New Roman" panose="02020603050405020304" pitchFamily="18" charset="0"/>
              </a:rPr>
              <a:t>F</a:t>
            </a:r>
            <a:r>
              <a:rPr lang="en-US" sz="2800" baseline="-25000" dirty="0">
                <a:latin typeface="Times New Roman" panose="02020603050405020304" pitchFamily="18" charset="0"/>
              </a:rPr>
              <a:t>G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buFontTx/>
              <a:buAutoNum type="alphaUcPeriod"/>
            </a:pP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</a:rPr>
              <a:t>n</a:t>
            </a:r>
            <a:r>
              <a:rPr lang="en-US" sz="2800" dirty="0">
                <a:latin typeface="Times New Roman" panose="02020603050405020304" pitchFamily="18" charset="0"/>
              </a:rPr>
              <a:t> = </a:t>
            </a:r>
            <a:r>
              <a:rPr lang="en-US" sz="2800" i="1" dirty="0">
                <a:latin typeface="Times New Roman" panose="02020603050405020304" pitchFamily="18" charset="0"/>
              </a:rPr>
              <a:t>F</a:t>
            </a:r>
            <a:r>
              <a:rPr lang="en-US" sz="2800" baseline="-25000" dirty="0">
                <a:latin typeface="Times New Roman" panose="02020603050405020304" pitchFamily="18" charset="0"/>
              </a:rPr>
              <a:t>G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buFontTx/>
              <a:buAutoNum type="alphaUcPeriod"/>
            </a:pPr>
            <a:r>
              <a:rPr lang="en-US" sz="2800" dirty="0">
                <a:latin typeface="Times New Roman" panose="02020603050405020304" pitchFamily="18" charset="0"/>
              </a:rPr>
              <a:t>We can’t tell about </a:t>
            </a:r>
            <a:r>
              <a:rPr lang="en-US" sz="2800" i="1" dirty="0">
                <a:latin typeface="Times New Roman" panose="02020603050405020304" pitchFamily="18" charset="0"/>
              </a:rPr>
              <a:t>n</a:t>
            </a:r>
            <a:r>
              <a:rPr lang="en-US" sz="2800" dirty="0">
                <a:latin typeface="Times New Roman" panose="02020603050405020304" pitchFamily="18" charset="0"/>
              </a:rPr>
              <a:t> without knowing </a:t>
            </a:r>
            <a:r>
              <a:rPr lang="en-US" sz="2800" i="1" dirty="0">
                <a:latin typeface="Times New Roman" panose="02020603050405020304" pitchFamily="18" charset="0"/>
              </a:rPr>
              <a:t>v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2895600" y="365124"/>
            <a:ext cx="8534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316598"/>
                </a:solidFill>
                <a:latin typeface="Times New Roman" panose="02020603050405020304" pitchFamily="18" charset="0"/>
              </a:rPr>
              <a:t>A car is rolling over the top of a hill at speed </a:t>
            </a:r>
            <a:r>
              <a:rPr lang="en-US" sz="3200" b="1" i="1" dirty="0">
                <a:solidFill>
                  <a:srgbClr val="316598"/>
                </a:solidFill>
                <a:latin typeface="Times New Roman" panose="02020603050405020304" pitchFamily="18" charset="0"/>
              </a:rPr>
              <a:t>v</a:t>
            </a:r>
            <a:r>
              <a:rPr lang="en-US" sz="3200" b="1" dirty="0">
                <a:solidFill>
                  <a:srgbClr val="316598"/>
                </a:solidFill>
                <a:latin typeface="Times New Roman" panose="02020603050405020304" pitchFamily="18" charset="0"/>
              </a:rPr>
              <a:t>. At this instant,</a:t>
            </a:r>
          </a:p>
        </p:txBody>
      </p:sp>
      <p:graphicFrame>
        <p:nvGraphicFramePr>
          <p:cNvPr id="15365" name="Object 2"/>
          <p:cNvGraphicFramePr>
            <a:graphicFrameLocks noChangeAspect="1"/>
          </p:cNvGraphicFramePr>
          <p:nvPr/>
        </p:nvGraphicFramePr>
        <p:xfrm>
          <a:off x="7294564" y="3844925"/>
          <a:ext cx="928687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4" name="Equation" r:id="rId5" imgW="571252" imgH="253890" progId="Equation.3">
                  <p:embed/>
                </p:oleObj>
              </mc:Choice>
              <mc:Fallback>
                <p:oleObj name="Equation" r:id="rId5" imgW="571252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4564" y="3844925"/>
                        <a:ext cx="928687" cy="4127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76200" y="36195"/>
            <a:ext cx="44719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800" kern="0" dirty="0" smtClean="0"/>
              <a:t>Clicker Question </a:t>
            </a:r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306436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7653</TotalTime>
  <Words>781</Words>
  <Application>Microsoft Office PowerPoint</Application>
  <PresentationFormat>Custom</PresentationFormat>
  <Paragraphs>102</Paragraphs>
  <Slides>20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Default Design</vt:lpstr>
      <vt:lpstr>Equation</vt:lpstr>
      <vt:lpstr>PHY131H1F  - Class 13 Harlow’s Last Class this semester   on Monday Prof. Meyertholen takes over! </vt:lpstr>
      <vt:lpstr>PowerPoint Presentation</vt:lpstr>
      <vt:lpstr>PowerPoint Presentation</vt:lpstr>
      <vt:lpstr>Uniform Circular Motion</vt:lpstr>
      <vt:lpstr>Dynamics of Uniform Circular Motion</vt:lpstr>
      <vt:lpstr>Every curve has a radius</vt:lpstr>
      <vt:lpstr>Unbanked Curve</vt:lpstr>
      <vt:lpstr>Banked Curve    Example 8.5, pg. 197</vt:lpstr>
      <vt:lpstr>PowerPoint Presentation</vt:lpstr>
      <vt:lpstr>PowerPoint Presentation</vt:lpstr>
      <vt:lpstr>Projectile Motion</vt:lpstr>
      <vt:lpstr>A girl throws a ball in a horizontal direction (dashed line). After the ball leaves the girl’s hand, 1.0 seconds later it will have fallen</vt:lpstr>
      <vt:lpstr>The Curvature of the Earth</vt:lpstr>
      <vt:lpstr>PowerPoint Presentation</vt:lpstr>
      <vt:lpstr>Circular Satellite Orbits</vt:lpstr>
      <vt:lpstr>PowerPoint Presentation</vt:lpstr>
      <vt:lpstr>Circular Orbits</vt:lpstr>
      <vt:lpstr>Why are communications satellites typically launched with rockets to heights of more than 100 km?</vt:lpstr>
      <vt:lpstr>Circular Satellite Orbits</vt:lpstr>
      <vt:lpstr>Before Class 14 on Monday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jharlow</dc:creator>
  <cp:lastModifiedBy>Jason Harlow</cp:lastModifiedBy>
  <cp:revision>210</cp:revision>
  <cp:lastPrinted>2011-02-07T14:45:05Z</cp:lastPrinted>
  <dcterms:created xsi:type="dcterms:W3CDTF">2011-04-13T18:17:42Z</dcterms:created>
  <dcterms:modified xsi:type="dcterms:W3CDTF">2014-10-21T17:07:11Z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