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14" r:id="rId3"/>
    <p:sldId id="315" r:id="rId4"/>
    <p:sldId id="316" r:id="rId5"/>
    <p:sldId id="313" r:id="rId6"/>
    <p:sldId id="326" r:id="rId7"/>
    <p:sldId id="317" r:id="rId8"/>
    <p:sldId id="318" r:id="rId9"/>
    <p:sldId id="319" r:id="rId10"/>
    <p:sldId id="321" r:id="rId11"/>
    <p:sldId id="322" r:id="rId12"/>
    <p:sldId id="323" r:id="rId13"/>
    <p:sldId id="320" r:id="rId14"/>
    <p:sldId id="297" r:id="rId15"/>
    <p:sldId id="298" r:id="rId16"/>
    <p:sldId id="299" r:id="rId17"/>
    <p:sldId id="302" r:id="rId18"/>
    <p:sldId id="306" r:id="rId19"/>
    <p:sldId id="325" r:id="rId20"/>
    <p:sldId id="305" r:id="rId21"/>
    <p:sldId id="303" r:id="rId22"/>
    <p:sldId id="304" r:id="rId23"/>
    <p:sldId id="307" r:id="rId24"/>
    <p:sldId id="308" r:id="rId25"/>
    <p:sldId id="309" r:id="rId26"/>
    <p:sldId id="310" r:id="rId27"/>
    <p:sldId id="312" r:id="rId28"/>
    <p:sldId id="324" r:id="rId2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5" autoAdjust="0"/>
    <p:restoredTop sz="94660"/>
  </p:normalViewPr>
  <p:slideViewPr>
    <p:cSldViewPr>
      <p:cViewPr varScale="1">
        <p:scale>
          <a:sx n="65" d="100"/>
          <a:sy n="65" d="100"/>
        </p:scale>
        <p:origin x="-8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F1AC7A-A382-1944-9F1F-F30449D4AF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19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FF646D4-3BFA-E74D-A4AF-6678D14BEF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5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4F68FB-EE49-9343-A0ED-B0856B50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0A5F7B-88EF-7B45-8812-1532E15AA2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F44708-FAB7-2045-8B3A-6927164A3E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1DC41E4-161D-AD48-AF17-D1FE093EF1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ED8FF46A-E926-D546-BE79-04D6CFA62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B1C2E7EE-3F0F-F04F-BC9B-A63CA1690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576F906-14E8-7945-A91B-E55F87741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ED08B8-F681-A54C-8FFA-FC0952B85C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27D9AC-3F73-A348-BDD5-1BA1C4122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AA60D5-5E86-4146-B7DB-47C3ADEC7B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2122C6-74C2-914D-A144-6F089015A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6DD08A-62AC-B24A-8465-7668FA5057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6E55F0-21D3-514B-BCC5-621A06495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8BF4E4-0EF4-544A-89A3-67E2D5BDC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FEE343-5AAC-6B4F-B0C7-7D21E6D06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62B28E-DA43-FF4F-BBBD-88F512B7E9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ebspace.utexas.edu/cokerwr/www/index.html/waves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ths.gla.ac.uk/~fhg/waves/waves1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ths.gla.ac.uk/~fhg/waves/waves1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licker.com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algn="l"/>
            <a:r>
              <a:rPr lang="en-US" sz="4000" dirty="0" smtClean="0"/>
              <a:t>PHY132H1S </a:t>
            </a:r>
            <a:r>
              <a:rPr lang="en-US" sz="4000" dirty="0"/>
              <a:t>Introduction to Physics </a:t>
            </a:r>
            <a:r>
              <a:rPr lang="en-US" sz="4000" dirty="0" smtClean="0"/>
              <a:t>II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700" y="4330700"/>
            <a:ext cx="3035300" cy="2679700"/>
          </a:xfrm>
          <a:prstGeom prst="rect">
            <a:avLst/>
          </a:prstGeom>
        </p:spPr>
      </p:pic>
      <p:pic>
        <p:nvPicPr>
          <p:cNvPr id="5" name="Picture 4" descr="lightn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907926"/>
            <a:ext cx="2438400" cy="1826249"/>
          </a:xfrm>
          <a:prstGeom prst="rect">
            <a:avLst/>
          </a:prstGeom>
        </p:spPr>
      </p:pic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Hello and welcome!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This is the </a:t>
            </a:r>
            <a:r>
              <a:rPr lang="en-US" sz="2600" dirty="0" smtClean="0"/>
              <a:t>second course of a 1-year sequence: PHY131/132.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We will study waves, </a:t>
            </a:r>
            <a:r>
              <a:rPr lang="en-CA" sz="2600" dirty="0"/>
              <a:t>sound, light, electricity, magnetism and special relativity.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CA" sz="2600" dirty="0"/>
              <a:t>Required Text: </a:t>
            </a:r>
            <a:r>
              <a:rPr lang="en-CA" sz="2600" b="1" dirty="0"/>
              <a:t>“Physics for Scientists and Engineers” </a:t>
            </a:r>
            <a:r>
              <a:rPr lang="en-CA" sz="2600" dirty="0" smtClean="0"/>
              <a:t>3rd </a:t>
            </a:r>
            <a:r>
              <a:rPr lang="en-CA" sz="2600" dirty="0"/>
              <a:t>Edition (Copyright </a:t>
            </a:r>
            <a:r>
              <a:rPr lang="en-CA" sz="2600" dirty="0" smtClean="0"/>
              <a:t>2011) </a:t>
            </a:r>
            <a:r>
              <a:rPr lang="en-CA" sz="2600" dirty="0"/>
              <a:t>by Randall Knight.</a:t>
            </a:r>
            <a:r>
              <a:rPr lang="en-US" sz="2600" dirty="0"/>
              <a:t> </a:t>
            </a:r>
          </a:p>
        </p:txBody>
      </p:sp>
      <p:pic>
        <p:nvPicPr>
          <p:cNvPr id="6" name="Picture 4" descr="Andrew Meyerthol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1018835"/>
            <a:ext cx="1984375" cy="2309813"/>
          </a:xfrm>
          <a:prstGeom prst="rect">
            <a:avLst/>
          </a:prstGeom>
          <a:noFill/>
          <a:effectLst>
            <a:softEdge rad="444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Jas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829" y="127000"/>
            <a:ext cx="1115171" cy="1377818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87390" y="972234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latin typeface="Comic Sans MS" panose="030F0702030302020204" pitchFamily="66" charset="0"/>
              </a:rPr>
              <a:t>You recognize these guys?</a:t>
            </a:r>
            <a:endParaRPr lang="en-CA" dirty="0"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692390" y="9144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626350" y="1504265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7106" name="Picture 2" descr="http://vig-fp.prenhall.com/bigcovers/032184435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00478"/>
            <a:ext cx="1828800" cy="234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9939"/>
            <a:ext cx="7162800" cy="939993"/>
          </a:xfrm>
        </p:spPr>
        <p:txBody>
          <a:bodyPr/>
          <a:lstStyle/>
          <a:p>
            <a:r>
              <a:rPr lang="en-US" dirty="0" smtClean="0"/>
              <a:t>Practicals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60546" cy="5215919"/>
          </a:xfrm>
        </p:spPr>
        <p:txBody>
          <a:bodyPr/>
          <a:lstStyle/>
          <a:p>
            <a:pPr marL="533400" indent="-533400" eaLnBrk="1" hangingPunct="1">
              <a:spcAft>
                <a:spcPts val="600"/>
              </a:spcAft>
            </a:pPr>
            <a:r>
              <a:rPr lang="en-US" sz="2800" dirty="0" smtClean="0"/>
              <a:t>Note that Practicals begin this week, starting </a:t>
            </a:r>
            <a:r>
              <a:rPr lang="en-US" sz="2800" b="1" i="1" dirty="0" smtClean="0"/>
              <a:t>today</a:t>
            </a:r>
            <a:r>
              <a:rPr lang="en-US" sz="2800" dirty="0" smtClean="0"/>
              <a:t>.  This week is a short Practical.</a:t>
            </a:r>
          </a:p>
          <a:p>
            <a:pPr marL="533400" indent="-533400" eaLnBrk="1" hangingPunct="1">
              <a:spcAft>
                <a:spcPts val="600"/>
              </a:spcAft>
            </a:pPr>
            <a:r>
              <a:rPr lang="en-US" sz="2800" dirty="0" smtClean="0"/>
              <a:t>All Practicals are either in MP125A or MP125B, which are right beside each other – lists will be posted so you know which room to go to</a:t>
            </a:r>
          </a:p>
          <a:p>
            <a:pPr marL="533400" indent="-533400" eaLnBrk="1" hangingPunct="1">
              <a:spcAft>
                <a:spcPts val="600"/>
              </a:spcAft>
            </a:pPr>
            <a:r>
              <a:rPr lang="en-US" sz="2800" dirty="0" smtClean="0"/>
              <a:t>You will be assigned to sit with 3 other people from this course, and the 4 of you will form a team for the next five practical sessions.</a:t>
            </a:r>
          </a:p>
          <a:p>
            <a:pPr marL="533400" indent="-533400" eaLnBrk="1" hangingPunct="1">
              <a:spcAft>
                <a:spcPts val="600"/>
              </a:spcAft>
            </a:pPr>
            <a:r>
              <a:rPr lang="en-US" sz="2800" dirty="0" smtClean="0"/>
              <a:t>Teams will be scrambled half-way through the semester.</a:t>
            </a:r>
          </a:p>
          <a:p>
            <a:pPr marL="533400" indent="-533400" eaLnBrk="1" hangingPunct="1">
              <a:spcAft>
                <a:spcPts val="600"/>
              </a:spcAft>
            </a:pPr>
            <a:r>
              <a:rPr lang="en-US" sz="2800" dirty="0" smtClean="0"/>
              <a:t>You will be working on Practicals activities together and sharing a mark on the notebooks.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6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162800" cy="982133"/>
          </a:xfrm>
        </p:spPr>
        <p:txBody>
          <a:bodyPr/>
          <a:lstStyle/>
          <a:p>
            <a:r>
              <a:rPr lang="en-US" dirty="0" smtClean="0"/>
              <a:t>Pre- and Post-course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8" y="970844"/>
            <a:ext cx="8484370" cy="5152864"/>
          </a:xfrm>
        </p:spPr>
        <p:txBody>
          <a:bodyPr/>
          <a:lstStyle/>
          <a:p>
            <a:r>
              <a:rPr lang="en-US" sz="2800" dirty="0" smtClean="0"/>
              <a:t>1% of your mark is reserved for the pre and post course quizzes</a:t>
            </a:r>
          </a:p>
          <a:p>
            <a:endParaRPr lang="en-US" sz="2800" dirty="0" smtClean="0"/>
          </a:p>
          <a:p>
            <a:r>
              <a:rPr lang="en-US" sz="2800" dirty="0" smtClean="0"/>
              <a:t>We use these tests as one way to measure how the course is going</a:t>
            </a:r>
          </a:p>
          <a:p>
            <a:endParaRPr lang="en-US" sz="2800" dirty="0" smtClean="0"/>
          </a:p>
          <a:p>
            <a:r>
              <a:rPr lang="en-US" sz="2800" dirty="0" smtClean="0"/>
              <a:t>The first you will take in practicals this week</a:t>
            </a:r>
          </a:p>
          <a:p>
            <a:endParaRPr lang="en-US" sz="2800" dirty="0" smtClean="0"/>
          </a:p>
          <a:p>
            <a:r>
              <a:rPr lang="en-US" sz="2800" dirty="0" smtClean="0"/>
              <a:t>The second you will take at the end of the semester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841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22123"/>
            <a:ext cx="4438650" cy="253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61448"/>
            <a:ext cx="7162800" cy="654627"/>
          </a:xfrm>
        </p:spPr>
        <p:txBody>
          <a:bodyPr/>
          <a:lstStyle/>
          <a:p>
            <a:pPr algn="l"/>
            <a:r>
              <a:rPr lang="en-US" dirty="0" smtClean="0"/>
              <a:t>Piazza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199"/>
            <a:ext cx="8229600" cy="4495801"/>
          </a:xfrm>
        </p:spPr>
        <p:txBody>
          <a:bodyPr/>
          <a:lstStyle/>
          <a:p>
            <a:r>
              <a:rPr lang="en-US" sz="2400" dirty="0" smtClean="0"/>
              <a:t>Online discussion board (invites go out today)</a:t>
            </a:r>
          </a:p>
          <a:p>
            <a:endParaRPr lang="en-US" sz="2400" dirty="0" smtClean="0"/>
          </a:p>
          <a:p>
            <a:r>
              <a:rPr lang="en-CA" sz="2400" dirty="0" smtClean="0"/>
              <a:t>piazza.com/utoronto.ca/winter2015/phy132</a:t>
            </a:r>
          </a:p>
          <a:p>
            <a:endParaRPr lang="en-US" sz="2400" dirty="0" smtClean="0"/>
          </a:p>
          <a:p>
            <a:r>
              <a:rPr lang="en-US" sz="2400" dirty="0" smtClean="0"/>
              <a:t>Fastest way to get help from your peers.</a:t>
            </a:r>
          </a:p>
          <a:p>
            <a:endParaRPr lang="en-US" sz="2400" dirty="0" smtClean="0"/>
          </a:p>
          <a:p>
            <a:r>
              <a:rPr lang="en-US" sz="2400" dirty="0" smtClean="0"/>
              <a:t>Andrew and I do not go on Piazza much – it’s better to try to reach us by email or in person.</a:t>
            </a:r>
          </a:p>
          <a:p>
            <a:endParaRPr lang="en-US" sz="2400" dirty="0" smtClean="0"/>
          </a:p>
          <a:p>
            <a:r>
              <a:rPr lang="en-US" sz="2400" dirty="0"/>
              <a:t>P</a:t>
            </a:r>
            <a:r>
              <a:rPr lang="en-US" sz="2400" dirty="0" smtClean="0"/>
              <a:t>lease be nice!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098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858000" cy="487363"/>
          </a:xfrm>
        </p:spPr>
        <p:txBody>
          <a:bodyPr/>
          <a:lstStyle/>
          <a:p>
            <a:pPr eaLnBrk="1" hangingPunct="1"/>
            <a:r>
              <a:rPr lang="en-US" sz="3200" b="1" dirty="0"/>
              <a:t>How to get more information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458200" cy="5638800"/>
          </a:xfrm>
        </p:spPr>
        <p:txBody>
          <a:bodyPr/>
          <a:lstStyle/>
          <a:p>
            <a:pPr marL="444482" indent="-444482">
              <a:lnSpc>
                <a:spcPct val="90000"/>
              </a:lnSpc>
              <a:spcAft>
                <a:spcPts val="500"/>
              </a:spcAft>
            </a:pPr>
            <a:r>
              <a:rPr lang="en-US" sz="2333" dirty="0"/>
              <a:t>The main way of keeping up with what’s going on in the course is the web-site at:</a:t>
            </a:r>
          </a:p>
          <a:p>
            <a:pPr marL="0" indent="0" algn="ctr">
              <a:lnSpc>
                <a:spcPct val="90000"/>
              </a:lnSpc>
              <a:spcAft>
                <a:spcPts val="500"/>
              </a:spcAft>
              <a:buNone/>
            </a:pPr>
            <a:r>
              <a:rPr lang="en-US" dirty="0"/>
              <a:t>https://</a:t>
            </a:r>
            <a:r>
              <a:rPr lang="en-US" dirty="0" smtClean="0"/>
              <a:t>portal.utoronto.ca</a:t>
            </a:r>
          </a:p>
          <a:p>
            <a:pPr marL="444482" indent="-444482">
              <a:lnSpc>
                <a:spcPct val="90000"/>
              </a:lnSpc>
              <a:spcAft>
                <a:spcPts val="500"/>
              </a:spcAft>
            </a:pPr>
            <a:r>
              <a:rPr lang="en-US" sz="2333" dirty="0"/>
              <a:t>The Course Information page on the portal page for this course has all the rules for the course – PLEASE READ IT!</a:t>
            </a:r>
          </a:p>
          <a:p>
            <a:pPr marL="444482" indent="-444482">
              <a:lnSpc>
                <a:spcPct val="90000"/>
              </a:lnSpc>
              <a:spcAft>
                <a:spcPts val="500"/>
              </a:spcAft>
            </a:pPr>
            <a:r>
              <a:rPr lang="en-US" sz="2333" dirty="0"/>
              <a:t>Also, we will email you from time to time at your utoronto.ca email address</a:t>
            </a:r>
          </a:p>
          <a:p>
            <a:pPr marL="444482" indent="-444482">
              <a:lnSpc>
                <a:spcPct val="90000"/>
              </a:lnSpc>
              <a:spcAft>
                <a:spcPts val="500"/>
              </a:spcAft>
            </a:pPr>
            <a:r>
              <a:rPr lang="en-US" sz="2333" dirty="0"/>
              <a:t>The above forms of electronic communication are mandatory – please use them!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48200"/>
            <a:ext cx="500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10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s://webspace.utexas.edu/cokerwr/www/index.html/wa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560" y="4989573"/>
            <a:ext cx="3638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5314" y="821613"/>
            <a:ext cx="8686796" cy="1170753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vibration </a:t>
            </a:r>
            <a:r>
              <a:rPr lang="en-US" dirty="0" smtClean="0"/>
              <a:t>is a periodic linear motion of a particle about an equilibrium position.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5314" y="1876095"/>
            <a:ext cx="8515790" cy="367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When many particles vibrate and carry energy through space, this is a </a:t>
            </a:r>
            <a:r>
              <a:rPr lang="en-US" i="1" dirty="0" smtClean="0"/>
              <a:t>wave. </a:t>
            </a:r>
            <a:r>
              <a:rPr lang="en-US" dirty="0" smtClean="0"/>
              <a:t>A wave extends from one place to another.</a:t>
            </a:r>
          </a:p>
          <a:p>
            <a:r>
              <a:rPr lang="en-US" dirty="0" smtClean="0"/>
              <a:t>Examples are:</a:t>
            </a:r>
          </a:p>
          <a:p>
            <a:pPr lvl="1"/>
            <a:r>
              <a:rPr lang="en-US" dirty="0" smtClean="0"/>
              <a:t>water waves</a:t>
            </a:r>
          </a:p>
          <a:p>
            <a:pPr lvl="1"/>
            <a:r>
              <a:rPr lang="en-US" dirty="0" smtClean="0"/>
              <a:t>light, which is an electromagnetic wave</a:t>
            </a:r>
          </a:p>
          <a:p>
            <a:pPr lvl="1"/>
            <a:r>
              <a:rPr lang="en-US" dirty="0" smtClean="0"/>
              <a:t>sound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69779" y="6580248"/>
            <a:ext cx="6574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[image from </a:t>
            </a:r>
            <a:r>
              <a:rPr lang="en-CA" sz="1000" dirty="0" smtClean="0">
                <a:hlinkClick r:id="rId4"/>
              </a:rPr>
              <a:t>https://webspace.utexas.edu/cokerwr/www/index.html/waves.html</a:t>
            </a:r>
            <a:r>
              <a:rPr lang="en-CA" sz="1000" dirty="0" smtClean="0"/>
              <a:t> ©1999 by Daniel A. Russell ]</a:t>
            </a:r>
            <a:endParaRPr lang="en-CA" sz="10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3887" y="76200"/>
            <a:ext cx="8229600" cy="94932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b="1" kern="0" smtClean="0">
                <a:solidFill>
                  <a:srgbClr val="316598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Chapter 20. Traveling Waves</a:t>
            </a:r>
            <a:r>
              <a:rPr lang="en-US" b="1" kern="0" smtClean="0">
                <a:solidFill>
                  <a:srgbClr val="316598"/>
                </a:solidFill>
              </a:rPr>
              <a:t>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80168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19_02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3"/>
          <a:stretch>
            <a:fillRect/>
          </a:stretch>
        </p:blipFill>
        <p:spPr bwMode="auto">
          <a:xfrm>
            <a:off x="820738" y="4212462"/>
            <a:ext cx="749935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Amplitude and Wavelength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8" y="100012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Amplitude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distance from the midpoint to the crest or to the trough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Wavelength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distance from the top of one crest to the top of the next crest, or distance between successive identical parts of the wave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lvl="1"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12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7" name="Picture 45" descr="19_06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8"/>
          <a:stretch>
            <a:fillRect/>
          </a:stretch>
        </p:blipFill>
        <p:spPr bwMode="auto">
          <a:xfrm>
            <a:off x="385618" y="4114800"/>
            <a:ext cx="864616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33832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dirty="0" smtClean="0"/>
              <a:t>Wave speed</a:t>
            </a:r>
          </a:p>
          <a:p>
            <a:r>
              <a:rPr lang="en-US" sz="2800" dirty="0" smtClean="0"/>
              <a:t>Describes how fast a disturbance moves through a medium</a:t>
            </a:r>
          </a:p>
          <a:p>
            <a:r>
              <a:rPr lang="en-US" sz="2800" dirty="0" smtClean="0"/>
              <a:t>Related to frequency and wavelength of a wave</a:t>
            </a:r>
          </a:p>
          <a:p>
            <a:pPr>
              <a:buFontTx/>
              <a:buNone/>
            </a:pPr>
            <a:r>
              <a:rPr lang="en-US" sz="2800" dirty="0" smtClean="0"/>
              <a:t>	</a:t>
            </a:r>
          </a:p>
          <a:p>
            <a:pPr>
              <a:buFontTx/>
              <a:buNone/>
            </a:pPr>
            <a:r>
              <a:rPr lang="en-US" sz="2800" dirty="0" smtClean="0"/>
              <a:t>Example:</a:t>
            </a:r>
            <a:r>
              <a:rPr lang="en-US" dirty="0" smtClean="0"/>
              <a:t> </a:t>
            </a:r>
          </a:p>
          <a:p>
            <a:pPr lvl="1">
              <a:buFontTx/>
              <a:buChar char="•"/>
            </a:pPr>
            <a:r>
              <a:rPr lang="en-US" sz="2400" dirty="0" smtClean="0"/>
              <a:t>A wave with wavelength 1 meter and frequency of </a:t>
            </a:r>
          </a:p>
          <a:p>
            <a:pPr lvl="1">
              <a:buFontTx/>
              <a:buNone/>
            </a:pPr>
            <a:r>
              <a:rPr lang="en-US" sz="2400" dirty="0" smtClean="0"/>
              <a:t>	1 Hz has a speed of 1 m/s.</a:t>
            </a:r>
          </a:p>
        </p:txBody>
      </p:sp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1638300" y="2291232"/>
            <a:ext cx="6316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Wave speed </a:t>
            </a:r>
            <a:r>
              <a:rPr lang="en-US" sz="2800" dirty="0">
                <a:sym typeface="Symbol" pitchFamily="18" charset="2"/>
              </a:rPr>
              <a:t></a:t>
            </a:r>
            <a:r>
              <a:rPr lang="en-US" sz="2800" dirty="0"/>
              <a:t> frequency </a:t>
            </a:r>
            <a:r>
              <a:rPr lang="en-US" sz="2800" dirty="0">
                <a:sym typeface="Symbol" pitchFamily="18" charset="2"/>
              </a:rPr>
              <a:t></a:t>
            </a:r>
            <a:r>
              <a:rPr lang="en-US" sz="2800" dirty="0"/>
              <a:t> wavelength</a:t>
            </a:r>
          </a:p>
        </p:txBody>
      </p:sp>
    </p:spTree>
    <p:extLst>
      <p:ext uri="{BB962C8B-B14F-4D97-AF65-F5344CB8AC3E}">
        <p14:creationId xmlns:p14="http://schemas.microsoft.com/office/powerpoint/2010/main" val="218046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 descr="http://www.maths.gla.ac.uk/%7Efhg/waves/transvers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834" y="4355279"/>
            <a:ext cx="5631120" cy="250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607" y="672860"/>
            <a:ext cx="8229600" cy="411323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4000" dirty="0" smtClean="0"/>
              <a:t>Transverse waves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Medium vibrates perpendicularly to direction of energy transfer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Side-to-side movement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	Example: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Vibrations in stretched strings of musical instruments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7435519" y="5149520"/>
            <a:ext cx="32015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[image from </a:t>
            </a:r>
            <a:r>
              <a:rPr lang="en-CA" sz="800" dirty="0" smtClean="0">
                <a:hlinkClick r:id="rId4"/>
              </a:rPr>
              <a:t>http://www.maths.gla.ac.uk/~fhg/waves/waves1.html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334860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23534" y="228600"/>
            <a:ext cx="522763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4000" dirty="0"/>
              <a:t>Transverse waves</a:t>
            </a:r>
          </a:p>
          <a:p>
            <a:pPr eaLnBrk="1" hangingPunct="1"/>
            <a:r>
              <a:rPr lang="en-US" sz="2800" dirty="0" smtClean="0">
                <a:cs typeface="Arial" panose="020B0604020202020204" pitchFamily="34" charset="0"/>
              </a:rPr>
              <a:t>The </a:t>
            </a:r>
            <a:r>
              <a:rPr lang="en-US" sz="2800" dirty="0">
                <a:cs typeface="Arial" panose="020B0604020202020204" pitchFamily="34" charset="0"/>
              </a:rPr>
              <a:t>speed of transverse waves on a string stretched with tension </a:t>
            </a:r>
            <a:r>
              <a:rPr lang="en-US" sz="28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800" baseline="-25000" dirty="0" err="1">
                <a:latin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2800" dirty="0">
                <a:cs typeface="Arial" panose="020B0604020202020204" pitchFamily="34" charset="0"/>
              </a:rPr>
              <a:t> is: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400050" y="3886200"/>
            <a:ext cx="83423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800" dirty="0">
                <a:cs typeface="Arial" panose="020B0604020202020204" pitchFamily="34" charset="0"/>
              </a:rPr>
              <a:t>Where </a:t>
            </a:r>
            <a:r>
              <a:rPr lang="en-US" sz="2800" i="1" dirty="0"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US" sz="2800" i="1" dirty="0">
                <a:cs typeface="Arial" panose="020B0604020202020204" pitchFamily="34" charset="0"/>
              </a:rPr>
              <a:t> </a:t>
            </a:r>
            <a:r>
              <a:rPr lang="en-US" sz="2800" dirty="0">
                <a:cs typeface="Times New Roman" panose="02020603050405020304" pitchFamily="18" charset="0"/>
              </a:rPr>
              <a:t>is the string’s mass-to-length ratio, also called the </a:t>
            </a:r>
            <a:r>
              <a:rPr lang="en-US" sz="2800" b="1" dirty="0">
                <a:cs typeface="Times New Roman" panose="02020603050405020304" pitchFamily="18" charset="0"/>
              </a:rPr>
              <a:t>linear density</a:t>
            </a:r>
            <a:r>
              <a:rPr lang="en-US" sz="2800" dirty="0">
                <a:cs typeface="Times New Roman" panose="02020603050405020304" pitchFamily="18" charset="0"/>
              </a:rPr>
              <a:t>:</a:t>
            </a:r>
            <a:endParaRPr lang="el-GR" sz="2800" i="1" dirty="0">
              <a:cs typeface="Times New Roman" panose="02020603050405020304" pitchFamily="18" charset="0"/>
            </a:endParaRPr>
          </a:p>
        </p:txBody>
      </p:sp>
      <p:pic>
        <p:nvPicPr>
          <p:cNvPr id="26631" name="Picture 11" descr="CH20_PPT_Slide_20-2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68"/>
          <a:stretch>
            <a:fillRect/>
          </a:stretch>
        </p:blipFill>
        <p:spPr bwMode="auto">
          <a:xfrm>
            <a:off x="1554480" y="2208212"/>
            <a:ext cx="926727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2" descr="CH20_PPT_Slide_20-2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89"/>
          <a:stretch>
            <a:fillRect/>
          </a:stretch>
        </p:blipFill>
        <p:spPr bwMode="auto">
          <a:xfrm>
            <a:off x="3509413" y="5103812"/>
            <a:ext cx="1791060" cy="114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4571206" y="2208212"/>
            <a:ext cx="4950746" cy="11323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pic>
        <p:nvPicPr>
          <p:cNvPr id="26630" name="Picture 10" descr="20_Pg562_Un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5461332" y="161418"/>
            <a:ext cx="3682668" cy="353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81344" y="5449824"/>
            <a:ext cx="1893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Units: [kg/m]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668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5232"/>
            <a:ext cx="411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Example.</a:t>
            </a:r>
          </a:p>
          <a:p>
            <a:r>
              <a:rPr lang="en-CA" sz="2400" dirty="0" smtClean="0"/>
              <a:t>An 80 kg climber hangs from a rope, 20 m below a rocky overhang. The rope has a linear density of 37 g/m.</a:t>
            </a:r>
          </a:p>
          <a:p>
            <a:r>
              <a:rPr lang="en-CA" sz="2400" dirty="0" smtClean="0"/>
              <a:t>Approximately how long would it take a transverse pulse to travel the length of the rope from the climber to the overhang? </a:t>
            </a:r>
            <a:endParaRPr lang="en-CA" sz="24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152400"/>
            <a:ext cx="2914650" cy="183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213123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29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http://sub.allaboutcircuits.com/images/000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" y="5534025"/>
            <a:ext cx="28956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drew Meyerthol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593825"/>
            <a:ext cx="1926764" cy="2403145"/>
          </a:xfrm>
          <a:prstGeom prst="rect">
            <a:avLst/>
          </a:prstGeom>
          <a:noFill/>
          <a:effectLst>
            <a:softEdge rad="444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1" y="258310"/>
            <a:ext cx="6260727" cy="704452"/>
          </a:xfrm>
        </p:spPr>
        <p:txBody>
          <a:bodyPr/>
          <a:lstStyle/>
          <a:p>
            <a:pPr eaLnBrk="1" hangingPunct="1"/>
            <a:r>
              <a:rPr lang="en-US" sz="3167" dirty="0" smtClean="0"/>
              <a:t>Course Overview</a:t>
            </a:r>
            <a:endParaRPr lang="en-US" sz="3167" dirty="0">
              <a:latin typeface="Times New Roman" charset="0"/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39071" y="1599735"/>
            <a:ext cx="5715513" cy="1260871"/>
          </a:xfrm>
        </p:spPr>
        <p:txBody>
          <a:bodyPr/>
          <a:lstStyle/>
          <a:p>
            <a:pPr marL="0" indent="0">
              <a:buNone/>
            </a:pPr>
            <a:r>
              <a:rPr lang="en-US" sz="2333" dirty="0"/>
              <a:t>First half, now until </a:t>
            </a:r>
            <a:r>
              <a:rPr lang="en-US" sz="2333" dirty="0" smtClean="0"/>
              <a:t>Feb. 11:</a:t>
            </a:r>
            <a:endParaRPr lang="en-US" sz="2333" dirty="0"/>
          </a:p>
          <a:p>
            <a:pPr eaLnBrk="1" hangingPunct="1"/>
            <a:r>
              <a:rPr lang="en-US" sz="2333" b="1" dirty="0"/>
              <a:t>Jason Harlow</a:t>
            </a:r>
            <a:endParaRPr lang="en-US" sz="2333" dirty="0"/>
          </a:p>
        </p:txBody>
      </p:sp>
      <p:pic>
        <p:nvPicPr>
          <p:cNvPr id="1026" name="Picture 2" descr="Ja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403479"/>
            <a:ext cx="1353117" cy="1653382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2819401" y="4343400"/>
            <a:ext cx="6148917" cy="153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33" kern="0" dirty="0"/>
              <a:t>Second half, </a:t>
            </a:r>
            <a:r>
              <a:rPr lang="en-US" sz="2333" kern="0" dirty="0" smtClean="0"/>
              <a:t>February 23 </a:t>
            </a:r>
            <a:r>
              <a:rPr lang="en-US" sz="2333" kern="0" dirty="0"/>
              <a:t>to </a:t>
            </a:r>
            <a:r>
              <a:rPr lang="en-US" sz="2333" kern="0" dirty="0" smtClean="0"/>
              <a:t>April 1:</a:t>
            </a:r>
            <a:endParaRPr lang="en-US" sz="2333" kern="0" dirty="0"/>
          </a:p>
          <a:p>
            <a:r>
              <a:rPr lang="en-US" sz="2333" b="1" kern="0" dirty="0"/>
              <a:t>Andrew </a:t>
            </a:r>
            <a:r>
              <a:rPr lang="en-US" sz="2333" b="1" kern="0" dirty="0" err="1"/>
              <a:t>Meyertholen</a:t>
            </a:r>
            <a:endParaRPr lang="en-US" sz="2333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5715000" y="1859340"/>
            <a:ext cx="28552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Comic Sans MS" panose="030F0702030302020204" pitchFamily="66" charset="0"/>
              </a:rPr>
              <a:t>Waves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Comic Sans MS" panose="030F0702030302020204" pitchFamily="66" charset="0"/>
              </a:rPr>
              <a:t>Optics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Comic Sans MS" panose="030F0702030302020204" pitchFamily="66" charset="0"/>
              </a:rPr>
              <a:t>Electric Charges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Comic Sans MS" panose="030F0702030302020204" pitchFamily="66" charset="0"/>
              </a:rPr>
              <a:t>Electric Field</a:t>
            </a:r>
            <a:endParaRPr lang="en-CA" sz="24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8244" y="5212140"/>
            <a:ext cx="48237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Comic Sans MS" panose="030F0702030302020204" pitchFamily="66" charset="0"/>
              </a:rPr>
              <a:t>Electric Circuits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Comic Sans MS" panose="030F0702030302020204" pitchFamily="66" charset="0"/>
              </a:rPr>
              <a:t>Magnetism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Comic Sans MS" panose="030F0702030302020204" pitchFamily="66" charset="0"/>
              </a:rPr>
              <a:t>Electromagnetic Induction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Comic Sans MS" panose="030F0702030302020204" pitchFamily="66" charset="0"/>
              </a:rPr>
              <a:t>Einstein’s Theory of Relativity</a:t>
            </a:r>
            <a:endParaRPr lang="en-CA" sz="2400" dirty="0">
              <a:latin typeface="Comic Sans MS" panose="030F0702030302020204" pitchFamily="66" charset="0"/>
            </a:endParaRPr>
          </a:p>
        </p:txBody>
      </p:sp>
      <p:sp>
        <p:nvSpPr>
          <p:cNvPr id="2" name="AutoShape 6" descr="data:image/jpeg;base64,/9j/4AAQSkZJRgABAQAAAQABAAD/2wCEAAkGBxQSEhUUExQVFRUVFRcVFxgUFRQUFRQUFBUXFhcUFBQYHCggGBolHBQUITEhJSkrLi4uFx8zODMsNygtLisBCgoKDg0OGxAQGywkHCQsLCwsLCwsLCwsLCwsLCwsLCwsLCwsLCwsLCwsLCwsLCwsLCwsLCwsLCwsLCwsLCwsLP/AABEIAQsAvQMBIgACEQEDEQH/xAAbAAACAwEBAQAAAAAAAAAAAAACAwEEBQYAB//EADoQAAIBAgQDBgMHAwQDAQAAAAECAAMRBBIhMQVBURMiYXGBkQahsSMyQlLB0fAUYpJyguHxU6PCM//EABkBAQEBAQEBAAAAAAAAAAAAAAMCAQQABf/EACURAAMBAAICAgIBBQAAAAAAAAABAhEDIRIxQVETImEEMkJScf/aAAwDAQACEQMRAD8A+RgSQJ60IT6WHDpIEK0gCEBKSIYSrLWGo3NyO6Nz5C9ohJYUxoSBtscXvpYAdANI6gLEEaEaxCSzSEZI56Z0K8P7bJVsoXKDUOwVlNmuOp0OnWerurubKoUGygKB3b6TSxWCyYWmtMMTVZWbQ3PdvYjlqdp7hfCTmGYgeAILfLb1h9ZrPPfRc4Vh1KNdRa3QTm+JqApFh3joLDTLz+dp13Fqgp0yqabA+t/2nH8U1yn+36Eg/v6zOKdenqedGBVQdBKlVB0mhVEqVBLuSoZQqLEMJbqCV2E5Lk7YYq0v8I4gaL7KyMQHV1VlK310O2l9ZStIg5jFfaw0PiDhpoV6i5Sql2NO+zUyTlKnmLW1mbadDwXjLBDSrntKFgMjfhzOuqva62AJ06TM41gewr1KfJXIXndL3U353Ug+sm4+T0W9xmfaQRDIgmC0OmARAyxhgzMNLdoQnhJAn0MOJkrDEgCMUS0iGyVjkEBRHII0oGmNQTovhjgxrvdlPZgG9tMx5KD1/QTM4ZgO0uxOSmurOQTa+gAHNjyE7nhSKjs5c5aFIhaev2fdzHMdi9jrbYmJTxdAPtiONY37TKCBSpg6K+tRrWAsDe2w8gYrg2PRGuEsf9VwPlOYesWYsdyST5k3lvDVLSlxLxwOre6dtxeldc6WsRroD8jOX4rTL0w9xdLqw2O9wQOe/wApu8G4iLZW1BjuNcPQqUHdNs4bSxOtgx6a2v4wY/R+LLf7LUfN6wlSoJr8QwTJYsNDsQQw03FxzmXUEekj0Mo1BKzy5VEq1Jx2jthiTIkmRac7Q6Jz6W8bzo8OtPHLTplmTEpT7NCQDTrBLlFJvdWt3b6jac1NP4ZYjF4ci9+2p7b6uJi+jKXWmWwgGXOKAdtVAtbtHtba2Y2t4SpOejon0CYMIwZJRetJUSBtJWfSOINRGCAJcp4NzbunXbTTXx5RJQVNL2KUR1NZbw3CKrmyKG591lOnXQ6CdNgODmlSXNXWgxZmcm4fLoFUHpofXraIlgFWvgtcNwlKlhqRcXDN2xZmChGVQPu7vr3bcz0lXAcZVq6pltSe6MWPeYVNGcnYEkgnyEz/AIp4gKtUBamdFRQADdQQNbH8XW/UmZ+ArZKita+Ug2OxtylzOrsMucRwZo1WpndTa/Ubg+xE9Qmh8WpbEk3+8qt4jugWPqDM/Dxo7Wh2jb4WpuLTb+J2yqmtmAlP4coZnH82h/FlW7EDlpBffIkeXUactXxDJqhsrbjdbjcEGVXxyupFSmGZTdSO5dSRdCFHLcdNYdWoLEEXBIOhttf95QxCi1xf5aHzi0ipEY9FsrKMubNpcm1j1PgR7GZlQTSxFS9NRzUmx/tOtj6/WZ9WcfIjr4iuRBMYRBM52jpTAM2vhJLVmq2v/T0nrqOr0x3PMBiCfAGYs0OBcR/p6y1LBl1V1OoemwyuvqCZHya/Rn1GuSTuST76xZmv8Q8NWjUHZtnpVF7Sk210JIsRyYEEHxEySIFzjGh6gTAhmDIwvS8J5ZAkifROJlmhVI0AHqAfrNetRoq7B69TMDZ8tMWYjQqpz+FtRMSi1iDYHz1HtLLgklnNiTc33NzvaLLeAXPZsJjy11pp2dIZe6lg72Ogera5O56eGkTxXGl3YAnID3Re+wtc9TKdGv3h+VdQLgXNvrEiKvQfj2PUx9E6ysk2fh/DK7s1QXSnTaowuRmsLKtx1YrETxEUjX+L1Bem417RSwPVTZgPTMfcTKw01fiOp2lDDOFCjKy2F7KBYKNddgfaUOCYcVKqIxsGa1xvK43kkV2zrvhNLWO9zYeQ3PzEH4qw65S4P4rWI36kHwjuHcSVXWmmYAHKc1tl7thb1PrG/EeDLqygaqS66Xup3A9baTn1rk1m4vHD51iJVUbjlY+ltj7y5iksdZRdiNp1UZJUqCVnEt12uB6yq85ORHVAkiCVhmQYDQ6YoiRaGYJhtFo28f3uH4cnQpWrIv8AchCPceAYkes58zqsSM+FrUyAf6ZaNSkw3C1ezWp5gkq3nOWMPlXZXGwCIBEZAMHBtLokz0JRO7DkbH4RPxaWGuptfS9h12gCQW5D/swhEX0G/sJY28UIxYkh0MWdV8PYItQqWOtY9kdgtNKeWo9RyfC1vWc5gcOajog3dgo82Nv1nVYeqDVOFpAhEWslj96rUKEFm6aqLDkFlgss0uGu1Mj7Nkz9oW1an2QULcPbQixuND4RdLH0aDfYpqCozsSWdCNWVfwk/SZXEOJMtayN3KfdVRqmgswtsQTfXnLVSgtQI9NgDY9xrgqFNyAx0IAbre0pL7If8DaJK1CL31vfqDqG9Z2OMxJFBGubEFWI+8LjkeonIU6RLWzIcpstmF7D8NjOsrUj/SAWuT8pPLmoyPkxqqU3sXQVGelVIqEFfuBtXQbsCBrecFWE7XA4g01ql+8iKQF/uqXUZW/Dzvac/wARwAZe1o3KXsy7tSJvo1t1NjZpaWait+TAqiV2EtVBEMINo6IYkieU2B0Got4jW+n85wzFmC0KhTCAY1jAMOkImbOBx2RBWsGK/YVUN8tSgyWW/Q90i45hTKHH8EKNd0W5TRkJ3KOAynx0YawGbLStzds3kEzKPmW9hL1DidJ1SniaTNkXItWmxDqmpAKnR8pOg000kWt9mz09RhWgmanFuGdkEdH7SlUHccDLqPvIy3OVhfbxBmbpAzB099Fu0kCekidpysJRGWgKYYaWiGSs0+E8MNYt3lREXM7vfKoJAG2pJJ0AlCktyABcnQDmT4CdPXIwtFMOaeas5FWopv3Tb7JGA+8QCSV/uloKmafDP6bDPTFO9Ws2Qgshuc22QGwp77kk+Uo8VxdKiGWlrWqg9o+bNkDm5RGFgbjc9DaVuL49qTNTTusQDUckGo7Mikre3cAuRlHrMXPfflElA58lm+YX/ELX8Rtc+O3vNXhLhLhiASDlJ1ysykAnoLH3tMxLKu1y3XkAdPn9JIa+8ZIlmmaDU2s3vr+s7L4YxZYZCdLHT0nHq32VME83Pl90W+R95rcFrMrAjrM5J8pJTyguL0jSp1L71WyAf2ocxbzvlHqZytPFPSbMjMp6qSPe28+h/ESZi6EXBpFwOjqL3X0vPnWIWZxvynsvMeB1eNufvU6DczmopcnqSLEmDVwtPEd6kyUn/FSc5Uv1pOdLH8p28pQqRJh1IiIxeEamxVxYj131BBGhB6iVys3cDW7YChUAOlqT276NqQt+aHUWO19JjEQmhZorlYBEcRAIhNCpnsULED8oA9+9f5yu0tYrU5uoHoQLESsRDtdlw+jQ4Pxbsbo4L0XuKlPTUEEZlvsw0IPhGNwmhUANHEoBrdcR9kw6Wy5gw8fCZNoJEP8A6Xn0WgJIE8JInQCyQIYEgRtFSSANybDzMtEM3fh7DdkP6uoCEpn7MWH2tXYBb8l3J5WlziNY4de0U/bYhnYPe7LRJBVl5qzXOvQGW8fhcO1qZchMIjCoqrZi2mdlqG4N30nNcVx3bVC4GUWVVW97KihQL+QiIH2ysTc3Ot4amAIYiyjGWQcy+Kgeov8A8xmGpliANybRVFtx1H01lzhxAJb8qkj/AFHQfM/KKgmW2qA2UahRYHqbkk+5M6X4VwgZrnYfU7CcphxrO84Ucj0qYFhlVjpqzMtyT729JPK8nETK/Yr8cxbDEXXTIDfQEZQNRr1GnrOP49TGZWACipTV7D7oJ0IXw0nT/FZszW5tr4gDmJzAxxAyOoqJe+VtCvijDVdvLwmca/VNF72zEcRJE26tTC5SAlUMRoS6kKdbG2XUbaabTJYDqT6WmUtLTD4dpUVr2yHObb2TU28dJTqsSSeZjL2i2hV6EQoiAY1oBEFiJgh7DrF1Rz6/KMIgNDZaEyGEO0giGJo0SVngJKiMQEJr8F4cKmapULLRpi7uLXvbuol92Jtp6yeBcG7Wogd1VTqVBvUZQCxCqNiQpte3KFicb25ChVpUKV2CJyBsCSd3c90XMtIGnpp8b4hnpEkFRVdXyjlo9mY/iJUJfxvtOcYWjMXi89gBlVdhcnzJJ3P7ROaImQlgYMYsWsMRUyWOQy7hzdSvO4I8QLgj5iUklmmsVBtG1wHD56yqdr3PWyi5HynR8JxRqVg1tyLf2qNlA5aTH4cOypGqx7zqUpjnqbM/gALj1l/4dqhXUnrI5O02SumiPi23aN/OU5DECdr8V4UhieR1E47EpK4nsI1/3MzqgiWEs1BEMJlItCyIsiNIiyINCIAiCRDIgkQWWmLIi2WOMAiHRaYm0grGWkFZGCaFyk0RqPMeU9aSgiEs2+B1L1a5BP8A+Fcj81shsAf5peZ6dxXudWAW19dWBN/8fnLuFrjCd616xXY2yop3DDckrpbSwaVOJ0QlTu3ysquut7B1DWvzsSR6S10F7KwMIRYMNTKRrGrGJFrNXB8NNs9bNTpad4qcz5rkCmD94mx12EWQaK1MTY4Pgg4d3LKlNQWKgEkkgBRf19jGijhFpqxFY5mazXQGy2ucuotra99bGBV4oLZKKdkua+jMzNoVGYnwJ26mKnvSJw0uJMrJSZLimFKAHVgykscx/wBwMbwzcSlhKhahUzEnK1Mi+uveFh6X9pa4TVAYEzf8WgqXenW8Vw4qU1W9mI7t+ZttfrPnvEaJViCCCORn0XEZXVKvJSCfIHlOW4sp1RgjkHMhJtmRjoFa42PLx8IPBWdC37046qsQwmtiOzBIKVAeYzgFTzFiv1lCvTXdWv4EEG3jyjM8io0CMaLMGi0DIaSYJMJmgMIJEImAYVCIEiQZJMgyCwVaW0x5H3QoI2bKuYeRtpKUKUm0a0mGzkm5NydSTzJ53l2s+ekDzp2TzU3t7W+coAxtOoRe3OXLJpAAxtMekBjfWSs1ezGX8PWVWHdVgCLlgdeul9oWKxj1Td2J6Dko6KvIeAlNRNPhWGBPa1Ldkh1v+NgLimo5k6X6Axl2C1hY4uxFQJ/46dNLdCEBYf5FpXpGKrVS7FmNyxJJ6ky1gVF8zfdX5nkvyjz0Gzaw9IjDuDvmpvboveW/mcw06CM4cLkSthGzUa7E6lqd/G5Ym3jeXeBi7Dzm/DIr4Ou0p4fvfiE5l2SsEpVMwa5FN1Ga2YjusvMXv5Ta+J3IAHK2k42piCpVgbFWuPMWI+kHinZ0qn+2EYrD5iUNRWKmwOxFrgr3rEjTTf5zGxFPKbb7G4vY385sccpq6rXQWFQsHXcJUGpA8CDcTCcxN6KFtFkw2ijBotEXgs09BaEy0iC0UzQjFvCoWUe7SRmgwTD0vBtoQEILCyxsIbAAk2h5YVpqklsWBGqJ60sYVRe7C4Ava9r9BeJMk1QeGwTOLgWXmzEKo/3H6S7i3UJTpqcwphrkAgM7m5IvysFHpKdauzm55bAaBR0UchCpm3mfpGlAth0adybmwGpP6ecc1S9gNFGw/UnmYrMTv+0ZTWIkQa+BX7CrfQFky9TUW+gH+lm+UZgatiIFNb4fTdKlz4ioosf/AFn3juH0RfUiw1O97D9Zq9Mmzrq9q2GzNuosD1nDYpdbeOnnO5wT58PUHhceA6CcTxBNTD4Xmo2vaZYwNNWV8K2rP3gw1CVVBIUeYBBPjOZcTSTEMjK6mzKbg+XWXexp4kPkQ06wUvZdadTLq1lOqm1zbaa+mIu0cy8WRLNVYoiRSNTEmCY0iARCaETEsIthHsIphBpCSxUExtoJh4ImWwsnLDtCAnX4nM6AtPARlpIEpInQAsYqyQIxRLSMbBCxgEMLGKsRIkhFlmlTnqNK+00MMijXcjXoP3Mr0YWigpp2XNgrMbc7Aqo8ACfU+EnC076Q6lO6oTvlP+IJyk+/yEuYHD6iRuIhrWblAdlhyRu05rjNEMFfRSwII2F1NiRbzE6bivdpqvhec32g1R/uMd+aH8w/UQuL/Yuvo56vTtzB8r/qJc4C2Q1KtrmnSJA1GrEJy/1GexuBdPvDQ7EaqfIjSMwgFOhVbcv9iByA0dmPjototdoqSvxrBXfMv4gpF9M5KjUHYm9wR1HjMN0mqcU6qMrMLXFgdLXuNPWeeqlUHMMr75kA73W69fETMNMVhAIlp1HjEMJDR5MSViyscwgEQKQiYoiCVjSsEiRhaZatJAnhCE6gDwEK09CE0wlVhhJ5IwSkeCRI1UgoZYpy0YHSQ2mhgaF99FGrHn5StSmrhx3SPI/MftMpmBWzG9rbachYW09pq8PpajSVMKs3MBR1nPyViPStYnjg28py+JSdLxWpe/8ANJzuJaVw+jb9lfCu1yosQwOhAIJAuDY6esatUOr0sqkBC4soBNRNSwt4Zh5StmsGPhb35+wPvD4Oftg35Q7m3RVJiV601GRVGkr7aiXsRUD3vYG+mlrjxI5/vKdRbf8AGso0TWHPrK7COcxLQ6NFtAMMmATBZqBkWniZBklDgZIMXeEDE0jBoMIGKBkhpqZmD1MYpldWjA0tM8W0MdTaVEaPptLTPGhReaOFaZFJpo4R5tEM38ENRN7CrYE7CYfDdxNfiD2UDwnHydvC49aZHFdD4HY8iJgYh5t1qw7Ns1yuYAW5Gx1HoJhY5FGoYkHbu2HlvvH4/RLKtWppYbfWN4PVtVVfz9w9bNKFVoNGuUOYbjY9D/LxH6KQmo0Q7S9xcDtGI2bveWbX9ZmuZjZoDNFMYTRLGDTNPExZaeJi3MGqLSJvPFooNPM0hUX4ljNCDRN4QMvyIaGgyQYoGTeV5E4PVoxTKwMYrS1RLRaUx6NKitHI0VM8X6TzQw1SZNNpdoPE0lo63g7c+Q3M1+Ki4BnNYHEk5Rf+f9CdPhqoqIQOW05ORZWmz6w5vHm1K3PPdvC6m30PvOfrPym7xEWzKdLm48CL7+5nO1zOiPRiK7vFM0lzEs01sobjMRmN/AD2Fr/KU2MlmimaG2eIcxLNCZolmgVRcogtFsZJMWTAqhpR6QTIJkEyNLwbnHUQgw6ynlhAQ/zv6E/Avst54WcdZVVY2nTudJa5myHwr7Hh4xXnqeG67y5Rw/UCNNsJ8aEK0cjS9SoDoPaaNHCCw7onRLI/GZKNLdImbuEwi/lHlpaalGmBsLW6Wv5xPPCXBgYNHP3VY+QJ+k6fgvaKwujgHqplqixA0Blnt28YV8m9YYuPvTB+JcK2c5VY+Skj5Tlq+Fqfkf8Axb9p9GfFEdZWxOKblc+Vps8rSw9+M+a1KDflb2MrMp6GdxjMY223hcXmFi6tzzPpK8i1xs51zEs00cQ3UW9Zn1j4TnvlSKXEJZx1imYRVQ3iWnLX9R/B0TwDy0EmInoL52xlwpDbwSYswLzPys38SH310vGBtNSZNId0nnIvqPEzDxNIdb+ku0Rt3yPPaJqKAw03t8yZZFMDNptFlYHT0dRZuut+uhHUGaOHZyLkE/UevoZVw/8A8g+uv7SKdYmwOuh5COngWaa6sbjcctSu0uUq73GttARm5D95i4A5ioOt/wDmanDFuNeh5nlGi9Jaw2qOL6uBbwBsP59Zo06p3LG3kOdvCZ+Bojvm2tvpGlz2d+Zve4BvrbW8RkM2KdRuR08QAfPaT2x8DK2HOinmSQfb5RpAyjQb9AZGEnnrnp166m20zsZiLjRfr8rCHV/n+dv0iq+ikjf3285qRSMypUYHRbbkXNreRMzsUCxN2DW/KRvbrealWqcrHS/kLaHTTaVEoqzC43t4fSebLOcxigX7u25vz95m1FJ2HPzPXQTcxWFSzabZuZ5AEc/GZD/d9vqROXkXYkszqt/eJtLDnT3+Rin69Zx0dMgGRCgyCyDAjDFzD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8130" name="Picture 2" descr="https://cyberchalky.files.wordpress.com/2011/03/van-de-graaf-generator-we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08" y="1"/>
            <a:ext cx="1835192" cy="185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3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wave_anim.gif"/>
          <p:cNvPicPr>
            <a:picLocks noChangeAspect="1"/>
          </p:cNvPicPr>
          <p:nvPr/>
        </p:nvPicPr>
        <p:blipFill>
          <a:blip r:embed="rId3"/>
          <a:srcRect t="-1559" b="-1559"/>
          <a:stretch>
            <a:fillRect/>
          </a:stretch>
        </p:blipFill>
        <p:spPr bwMode="auto">
          <a:xfrm>
            <a:off x="-1641242" y="2643049"/>
            <a:ext cx="11363493" cy="624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3786" y="152400"/>
            <a:ext cx="8505414" cy="1143000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chemeClr val="tx1"/>
                </a:solidFill>
              </a:rPr>
              <a:t>Transverse Waves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Maxwell’s Theory of Electromagnetic Waves</a:t>
            </a:r>
          </a:p>
        </p:txBody>
      </p:sp>
      <p:sp>
        <p:nvSpPr>
          <p:cNvPr id="136196" name="Text Box 3"/>
          <p:cNvSpPr txBox="1">
            <a:spLocks noChangeArrowheads="1"/>
          </p:cNvSpPr>
          <p:nvPr/>
        </p:nvSpPr>
        <p:spPr bwMode="auto">
          <a:xfrm>
            <a:off x="384897" y="1486598"/>
            <a:ext cx="8319716" cy="253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7500" indent="-31750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 typeface="Wingdings" pitchFamily="-1" charset="2"/>
              <a:buChar char="§"/>
            </a:pPr>
            <a:r>
              <a:rPr lang="en-US" sz="2600" dirty="0">
                <a:cs typeface="Arial" charset="0"/>
              </a:rPr>
              <a:t>A changing electric field creates a magnetic field, which then changes in just the right way to recreate the electric </a:t>
            </a:r>
            <a:r>
              <a:rPr lang="en-US" sz="2600" dirty="0" smtClean="0">
                <a:cs typeface="Arial" charset="0"/>
              </a:rPr>
              <a:t>field</a:t>
            </a:r>
            <a:r>
              <a:rPr lang="en-US" sz="2600" dirty="0">
                <a:cs typeface="Arial" charset="0"/>
              </a:rPr>
              <a:t>, which then changes in just the right way to again recreate the magnetic field, and </a:t>
            </a:r>
            <a:br>
              <a:rPr lang="en-US" sz="2600" dirty="0">
                <a:cs typeface="Arial" charset="0"/>
              </a:rPr>
            </a:br>
            <a:r>
              <a:rPr lang="en-US" sz="2600" dirty="0">
                <a:cs typeface="Arial" charset="0"/>
              </a:rPr>
              <a:t>so on.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-1" charset="2"/>
              <a:buChar char="§"/>
            </a:pPr>
            <a:r>
              <a:rPr lang="en-US" sz="2600" dirty="0">
                <a:cs typeface="Arial" charset="0"/>
              </a:rPr>
              <a:t>This is an </a:t>
            </a:r>
            <a:r>
              <a:rPr lang="en-US" sz="2600" b="1" dirty="0">
                <a:cs typeface="Arial" charset="0"/>
              </a:rPr>
              <a:t>electromagnetic wave</a:t>
            </a:r>
            <a:r>
              <a:rPr lang="en-US" sz="2600" dirty="0">
                <a:cs typeface="Arial" charset="0"/>
              </a:rPr>
              <a:t>.</a:t>
            </a:r>
            <a:endParaRPr lang="en-US" sz="2600" b="1" dirty="0">
              <a:cs typeface="Arial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950630" y="4804720"/>
            <a:ext cx="612756" cy="16709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950630" y="5283735"/>
            <a:ext cx="612756" cy="167099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629001"/>
              </p:ext>
            </p:extLst>
          </p:nvPr>
        </p:nvGraphicFramePr>
        <p:xfrm>
          <a:off x="8551695" y="4596063"/>
          <a:ext cx="37623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4" name="Equation" r:id="rId4" imgW="152280" imgH="203040" progId="Equation.3">
                  <p:embed/>
                </p:oleObj>
              </mc:Choice>
              <mc:Fallback>
                <p:oleObj name="Equation" r:id="rId4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1695" y="4596063"/>
                        <a:ext cx="376237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509746"/>
              </p:ext>
            </p:extLst>
          </p:nvPr>
        </p:nvGraphicFramePr>
        <p:xfrm>
          <a:off x="8550275" y="5043488"/>
          <a:ext cx="3762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5" name="Equation" r:id="rId6" imgW="152280" imgH="203040" progId="Equation.3">
                  <p:embed/>
                </p:oleObj>
              </mc:Choice>
              <mc:Fallback>
                <p:oleObj name="Equation" r:id="rId6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0275" y="5043488"/>
                        <a:ext cx="376238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649545" y="4082670"/>
            <a:ext cx="4301085" cy="47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7500" indent="-31750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 typeface="Wingdings" pitchFamily="-1" charset="2"/>
              <a:buChar char="§"/>
            </a:pPr>
            <a:r>
              <a:rPr lang="en-US" sz="2600" dirty="0" smtClean="0">
                <a:cs typeface="Arial" charset="0"/>
              </a:rPr>
              <a:t>It travels at 300,000 km/s.</a:t>
            </a:r>
            <a:endParaRPr lang="en-US" sz="26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03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076" y="21283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dirty="0" smtClean="0"/>
              <a:t>Longitudinal waves</a:t>
            </a:r>
          </a:p>
          <a:p>
            <a:r>
              <a:rPr lang="en-US" sz="2800" dirty="0" smtClean="0"/>
              <a:t>Medium vibrates parallel to direction of energy transfer </a:t>
            </a:r>
          </a:p>
          <a:p>
            <a:r>
              <a:rPr lang="en-US" sz="2800" dirty="0" smtClean="0"/>
              <a:t>Backward and forward movement</a:t>
            </a:r>
            <a:r>
              <a:rPr lang="en-US" sz="2800" dirty="0"/>
              <a:t> </a:t>
            </a:r>
            <a:r>
              <a:rPr lang="en-US" sz="2800" dirty="0" smtClean="0"/>
              <a:t>consists of</a:t>
            </a:r>
          </a:p>
          <a:p>
            <a:pPr lvl="1"/>
            <a:r>
              <a:rPr lang="en-US" sz="2400" dirty="0" smtClean="0"/>
              <a:t>compressions (wave compressed)</a:t>
            </a:r>
          </a:p>
          <a:p>
            <a:pPr lvl="1"/>
            <a:r>
              <a:rPr lang="en-US" sz="2400" dirty="0" smtClean="0"/>
              <a:t>rarefactions (stretched region between compressions)</a:t>
            </a:r>
          </a:p>
          <a:p>
            <a:pPr lvl="1">
              <a:buFontTx/>
              <a:buNone/>
            </a:pPr>
            <a:r>
              <a:rPr lang="en-US" sz="2400" dirty="0" smtClean="0"/>
              <a:t>Example: sound waves in solid, liquid, gas</a:t>
            </a:r>
          </a:p>
        </p:txBody>
      </p:sp>
      <p:pic>
        <p:nvPicPr>
          <p:cNvPr id="33800" name="Picture 8" descr="http://www.maths.gla.ac.uk/%7Efhg/waves/longi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23" y="4256691"/>
            <a:ext cx="6366879" cy="244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7435519" y="5149520"/>
            <a:ext cx="32015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[image from </a:t>
            </a:r>
            <a:r>
              <a:rPr lang="en-CA" sz="800" dirty="0" smtClean="0">
                <a:hlinkClick r:id="rId4"/>
              </a:rPr>
              <a:t>http://www.maths.gla.ac.uk/~fhg/waves/waves1.html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155101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349"/>
            <a:ext cx="8229600" cy="1143000"/>
          </a:xfrm>
        </p:spPr>
        <p:txBody>
          <a:bodyPr/>
          <a:lstStyle/>
          <a:p>
            <a:r>
              <a:rPr lang="en-US" dirty="0" smtClean="0"/>
              <a:t>Longitudinal Waves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483" y="1092133"/>
            <a:ext cx="8229600" cy="3274128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Sound is a longitudinal wave.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Compression regions travel at the speed of sound.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In a compression region, the density and pressure of the air is higher than the average density and pressure.</a:t>
            </a:r>
          </a:p>
        </p:txBody>
      </p:sp>
      <p:pic>
        <p:nvPicPr>
          <p:cNvPr id="5" name="Picture 12" descr="http://www.acs.psu.edu/drussell/Demos/waves/Lwave-v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93" y="4262471"/>
            <a:ext cx="7872227" cy="261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1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325" y="187325"/>
            <a:ext cx="8229600" cy="269875"/>
          </a:xfrm>
        </p:spPr>
        <p:txBody>
          <a:bodyPr/>
          <a:lstStyle/>
          <a:p>
            <a:pPr algn="l" eaLnBrk="1" hangingPunct="1"/>
            <a:r>
              <a:rPr lang="en-US" sz="3200" smtClean="0">
                <a:solidFill>
                  <a:schemeClr val="tx1"/>
                </a:solidFill>
              </a:rPr>
              <a:t>Snapshot Graph</a:t>
            </a:r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0800" y="831850"/>
            <a:ext cx="86534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800">
                <a:cs typeface="Arial" panose="020B0604020202020204" pitchFamily="34" charset="0"/>
              </a:rPr>
              <a:t>A graph that shows the wave’s displacement as a function of position at a single instant of time is called a </a:t>
            </a:r>
            <a:r>
              <a:rPr lang="en-US" sz="2800" b="1">
                <a:cs typeface="Arial" panose="020B0604020202020204" pitchFamily="34" charset="0"/>
              </a:rPr>
              <a:t>snapshot graph</a:t>
            </a:r>
            <a:r>
              <a:rPr lang="en-US" sz="2800">
                <a:cs typeface="Arial" panose="020B0604020202020204" pitchFamily="34" charset="0"/>
              </a:rPr>
              <a:t>.</a:t>
            </a:r>
            <a:endParaRPr lang="en-US" sz="2800" b="1">
              <a:cs typeface="Arial" panose="020B0604020202020204" pitchFamily="34" charset="0"/>
            </a:endParaRP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44450" y="2252663"/>
            <a:ext cx="361315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cs typeface="Arial" panose="020B0604020202020204" pitchFamily="34" charset="0"/>
              </a:rPr>
              <a:t>For a wave on a string, a snapshot graph is literally a picture of the wave at this instant.</a:t>
            </a:r>
          </a:p>
        </p:txBody>
      </p:sp>
      <p:pic>
        <p:nvPicPr>
          <p:cNvPr id="31750" name="Picture 7" descr="20_04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3"/>
          <a:stretch>
            <a:fillRect/>
          </a:stretch>
        </p:blipFill>
        <p:spPr bwMode="auto">
          <a:xfrm>
            <a:off x="3881895" y="2188210"/>
            <a:ext cx="5039601" cy="458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59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87325"/>
            <a:ext cx="7543800" cy="269875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tx1"/>
                </a:solidFill>
              </a:rPr>
              <a:t>One-Dimensional Waves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0325" y="838200"/>
            <a:ext cx="43592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The figure shows a sequence of snapshot graphs as a wave pulse moves.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These are like successive frames from a movie.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Notice that the wave pulse moves forward distance </a:t>
            </a:r>
            <a:br>
              <a:rPr lang="en-US" sz="2600" dirty="0">
                <a:cs typeface="Arial" panose="020B0604020202020204" pitchFamily="34" charset="0"/>
              </a:rPr>
            </a:br>
            <a:r>
              <a:rPr lang="en-US" sz="2600" dirty="0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sz="26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sz="2600" dirty="0" err="1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sz="26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600" dirty="0">
                <a:cs typeface="Arial" panose="020B0604020202020204" pitchFamily="34" charset="0"/>
              </a:rPr>
              <a:t> during the time interval </a:t>
            </a:r>
            <a:r>
              <a:rPr lang="en-US" sz="2600" dirty="0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600" dirty="0"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That is, the wave moves with </a:t>
            </a:r>
            <a:r>
              <a:rPr lang="en-US" sz="2600" i="1" dirty="0">
                <a:cs typeface="Arial" panose="020B0604020202020204" pitchFamily="34" charset="0"/>
              </a:rPr>
              <a:t>constant speed.</a:t>
            </a:r>
          </a:p>
        </p:txBody>
      </p:sp>
      <p:pic>
        <p:nvPicPr>
          <p:cNvPr id="32773" name="Picture 6" descr="20_05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"/>
          <a:stretch>
            <a:fillRect/>
          </a:stretch>
        </p:blipFill>
        <p:spPr bwMode="auto">
          <a:xfrm>
            <a:off x="4762500" y="0"/>
            <a:ext cx="4381500" cy="802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80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388" y="187325"/>
            <a:ext cx="8229600" cy="269875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tx1"/>
                </a:solidFill>
              </a:rPr>
              <a:t>History Graph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8263" y="831850"/>
            <a:ext cx="86534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A graph that shows the wave’s displacement as a function of time at a single </a:t>
            </a:r>
            <a:r>
              <a:rPr lang="en-US" b="1" dirty="0">
                <a:cs typeface="Arial" panose="020B0604020202020204" pitchFamily="34" charset="0"/>
              </a:rPr>
              <a:t>position</a:t>
            </a:r>
            <a:r>
              <a:rPr lang="en-US" dirty="0">
                <a:cs typeface="Arial" panose="020B0604020202020204" pitchFamily="34" charset="0"/>
              </a:rPr>
              <a:t> in space is called a </a:t>
            </a:r>
            <a:r>
              <a:rPr lang="en-US" b="1" dirty="0">
                <a:cs typeface="Arial" panose="020B0604020202020204" pitchFamily="34" charset="0"/>
              </a:rPr>
              <a:t>history graph.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61913" y="1746250"/>
            <a:ext cx="2932112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This graph tells the history of that particular point in the medium.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Note that for a wave moving from left to right, the shape of the history graph is </a:t>
            </a:r>
            <a:r>
              <a:rPr lang="en-US" i="1" dirty="0">
                <a:cs typeface="Arial" panose="020B0604020202020204" pitchFamily="34" charset="0"/>
              </a:rPr>
              <a:t>reversed </a:t>
            </a:r>
            <a:r>
              <a:rPr lang="en-US" dirty="0">
                <a:cs typeface="Arial" panose="020B0604020202020204" pitchFamily="34" charset="0"/>
              </a:rPr>
              <a:t>compared to the snapshot graph</a:t>
            </a:r>
            <a:r>
              <a:rPr lang="en-US" sz="2600" dirty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3798" name="Picture 7" descr="20_0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2"/>
          <a:stretch>
            <a:fillRect/>
          </a:stretch>
        </p:blipFill>
        <p:spPr bwMode="auto">
          <a:xfrm>
            <a:off x="3505200" y="2286000"/>
            <a:ext cx="53340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74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229600" cy="533400"/>
          </a:xfrm>
        </p:spPr>
        <p:txBody>
          <a:bodyPr/>
          <a:lstStyle/>
          <a:p>
            <a:pPr algn="l" eaLnBrk="1" hangingPunct="1"/>
            <a:r>
              <a:rPr lang="en-US" sz="3200" smtClean="0">
                <a:solidFill>
                  <a:schemeClr val="tx1"/>
                </a:solidFill>
              </a:rPr>
              <a:t>The Mathematics of Sinusoidal Waves</a:t>
            </a:r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89218" y="2763044"/>
            <a:ext cx="8134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4963" indent="-3349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cs typeface="Arial" panose="020B0604020202020204" pitchFamily="34" charset="0"/>
              </a:rPr>
              <a:t>T</a:t>
            </a:r>
            <a:r>
              <a:rPr lang="en-US" sz="2800" dirty="0" smtClean="0">
                <a:cs typeface="Arial" panose="020B0604020202020204" pitchFamily="34" charset="0"/>
              </a:rPr>
              <a:t>he </a:t>
            </a:r>
            <a:r>
              <a:rPr lang="en-US" sz="2800" i="1" dirty="0">
                <a:cs typeface="Arial" panose="020B0604020202020204" pitchFamily="34" charset="0"/>
              </a:rPr>
              <a:t>angular frequency</a:t>
            </a:r>
            <a:r>
              <a:rPr lang="en-US" sz="2800" dirty="0">
                <a:cs typeface="Arial" panose="020B0604020202020204" pitchFamily="34" charset="0"/>
              </a:rPr>
              <a:t> of </a:t>
            </a:r>
            <a:r>
              <a:rPr lang="en-US" sz="2800" dirty="0" smtClean="0">
                <a:cs typeface="Arial" panose="020B0604020202020204" pitchFamily="34" charset="0"/>
              </a:rPr>
              <a:t>the wave is omega: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154305" y="4250531"/>
            <a:ext cx="8134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cs typeface="Arial" panose="020B0604020202020204" pitchFamily="34" charset="0"/>
              </a:rPr>
              <a:t>T</a:t>
            </a:r>
            <a:r>
              <a:rPr lang="en-US" sz="2800" dirty="0" smtClean="0">
                <a:cs typeface="Arial" panose="020B0604020202020204" pitchFamily="34" charset="0"/>
              </a:rPr>
              <a:t>he </a:t>
            </a:r>
            <a:r>
              <a:rPr lang="en-US" sz="2800" i="1" dirty="0">
                <a:cs typeface="Arial" panose="020B0604020202020204" pitchFamily="34" charset="0"/>
              </a:rPr>
              <a:t>wave number</a:t>
            </a:r>
            <a:r>
              <a:rPr lang="en-US" sz="2800" dirty="0">
                <a:cs typeface="Arial" panose="020B0604020202020204" pitchFamily="34" charset="0"/>
              </a:rPr>
              <a:t> of </a:t>
            </a:r>
            <a:r>
              <a:rPr lang="en-US" sz="2800" dirty="0" smtClean="0">
                <a:cs typeface="Arial" panose="020B0604020202020204" pitchFamily="34" charset="0"/>
              </a:rPr>
              <a:t>the wave is k:</a:t>
            </a:r>
            <a:endParaRPr lang="en-US" sz="28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8" name="Text Box 9"/>
              <p:cNvSpPr txBox="1">
                <a:spLocks noChangeArrowheads="1"/>
              </p:cNvSpPr>
              <p:nvPr/>
            </p:nvSpPr>
            <p:spPr bwMode="auto">
              <a:xfrm>
                <a:off x="154305" y="5867400"/>
                <a:ext cx="8134350" cy="83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sz="2800" dirty="0" smtClean="0">
                    <a:cs typeface="Arial" panose="020B0604020202020204" pitchFamily="34" charset="0"/>
                  </a:rPr>
                  <a:t> This wave travels at a speed: </a:t>
                </a:r>
                <a14:m>
                  <m:oMath xmlns:m="http://schemas.openxmlformats.org/officeDocument/2006/math">
                    <m:r>
                      <a:rPr lang="en-CA" sz="3600" b="0" i="1" smtClean="0">
                        <a:latin typeface="Cambria Math"/>
                        <a:cs typeface="Arial" panose="020B0604020202020204" pitchFamily="34" charset="0"/>
                      </a:rPr>
                      <m:t>𝑣</m:t>
                    </m:r>
                    <m:r>
                      <a:rPr lang="en-CA" sz="36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CA" sz="36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CA" sz="36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𝜔</m:t>
                        </m:r>
                      </m:num>
                      <m:den>
                        <m:r>
                          <a:rPr lang="en-CA" sz="3600" b="0" i="1" smtClean="0">
                            <a:latin typeface="Cambria Math"/>
                            <a:cs typeface="Arial" panose="020B0604020202020204" pitchFamily="34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800" dirty="0" smtClean="0">
                    <a:cs typeface="Times New Roman" panose="02020603050405020304" pitchFamily="18" charset="0"/>
                  </a:rPr>
                  <a:t>.</a:t>
                </a:r>
                <a:endParaRPr lang="el-GR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27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305" y="5867400"/>
                <a:ext cx="8134350" cy="833626"/>
              </a:xfrm>
              <a:prstGeom prst="rect">
                <a:avLst/>
              </a:prstGeom>
              <a:blipFill rotWithShape="1">
                <a:blip r:embed="rId2"/>
                <a:stretch>
                  <a:fillRect l="-375" b="-7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280" name="Picture 12" descr="20_KeyEquation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1" r="20575" b="20155"/>
          <a:stretch>
            <a:fillRect/>
          </a:stretch>
        </p:blipFill>
        <p:spPr bwMode="auto">
          <a:xfrm>
            <a:off x="239791" y="990600"/>
            <a:ext cx="8547578" cy="120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13" descr="CH20_PPT_Slide_20-50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5"/>
          <a:stretch>
            <a:fillRect/>
          </a:stretch>
        </p:blipFill>
        <p:spPr bwMode="auto">
          <a:xfrm>
            <a:off x="3540443" y="3372644"/>
            <a:ext cx="214153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14" descr="CH20_PPT_Slide_20-50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75"/>
          <a:stretch>
            <a:fillRect/>
          </a:stretch>
        </p:blipFill>
        <p:spPr bwMode="auto">
          <a:xfrm>
            <a:off x="4002405" y="4874419"/>
            <a:ext cx="1219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06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87325"/>
            <a:ext cx="8229600" cy="269875"/>
          </a:xfrm>
        </p:spPr>
        <p:txBody>
          <a:bodyPr/>
          <a:lstStyle/>
          <a:p>
            <a:pPr algn="l" eaLnBrk="1" hangingPunct="1"/>
            <a:r>
              <a:rPr lang="en-US" sz="3200" smtClean="0">
                <a:solidFill>
                  <a:schemeClr val="bg1"/>
                </a:solidFill>
              </a:rPr>
              <a:t>Wave Motion on a String</a:t>
            </a:r>
            <a:endParaRPr lang="en-US" b="1" smtClean="0">
              <a:solidFill>
                <a:srgbClr val="2E6099"/>
              </a:solidFill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76200" y="831850"/>
            <a:ext cx="35814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Shown is a snapshot graph of a wave on a string with vectors showing the velocity of the string at various points.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As the wave moves along </a:t>
            </a:r>
            <a:r>
              <a:rPr 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sz="2600" dirty="0">
                <a:cs typeface="Arial" panose="020B0604020202020204" pitchFamily="34" charset="0"/>
              </a:rPr>
              <a:t>, the velocity of a particle on </a:t>
            </a:r>
            <a:br>
              <a:rPr lang="en-US" sz="2600" dirty="0">
                <a:cs typeface="Arial" panose="020B0604020202020204" pitchFamily="34" charset="0"/>
              </a:rPr>
            </a:br>
            <a:r>
              <a:rPr lang="en-US" sz="2600" dirty="0">
                <a:cs typeface="Arial" panose="020B0604020202020204" pitchFamily="34" charset="0"/>
              </a:rPr>
              <a:t>the string is in the </a:t>
            </a:r>
            <a:br>
              <a:rPr lang="en-US" sz="2600" dirty="0">
                <a:cs typeface="Arial" panose="020B0604020202020204" pitchFamily="34" charset="0"/>
              </a:rPr>
            </a:br>
            <a:r>
              <a:rPr lang="en-US" sz="2600" i="1" dirty="0">
                <a:latin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2600" dirty="0">
                <a:cs typeface="Arial" panose="020B0604020202020204" pitchFamily="34" charset="0"/>
              </a:rPr>
              <a:t>-direction.</a:t>
            </a:r>
          </a:p>
        </p:txBody>
      </p:sp>
      <p:pic>
        <p:nvPicPr>
          <p:cNvPr id="56325" name="Picture 7" descr="20_17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"/>
          <a:stretch>
            <a:fillRect/>
          </a:stretch>
        </p:blipFill>
        <p:spPr bwMode="auto">
          <a:xfrm>
            <a:off x="3657600" y="990600"/>
            <a:ext cx="4879975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9" descr="CH20_PPT_Slide_20-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3"/>
          <a:stretch>
            <a:fillRect/>
          </a:stretch>
        </p:blipFill>
        <p:spPr bwMode="auto">
          <a:xfrm>
            <a:off x="3740150" y="5341938"/>
            <a:ext cx="50990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69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792162"/>
          </a:xfrm>
        </p:spPr>
        <p:txBody>
          <a:bodyPr/>
          <a:lstStyle/>
          <a:p>
            <a:pPr eaLnBrk="1" hangingPunct="1"/>
            <a:r>
              <a:rPr lang="en-US" dirty="0"/>
              <a:t>Before Class</a:t>
            </a:r>
            <a:r>
              <a:rPr lang="en-US" dirty="0" smtClean="0"/>
              <a:t> 2 </a:t>
            </a:r>
            <a:r>
              <a:rPr lang="en-US" dirty="0"/>
              <a:t>on</a:t>
            </a:r>
            <a:r>
              <a:rPr lang="en-US" dirty="0" smtClean="0"/>
              <a:t> Wednesday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77200" cy="5257800"/>
          </a:xfrm>
        </p:spPr>
        <p:txBody>
          <a:bodyPr/>
          <a:lstStyle/>
          <a:p>
            <a:pPr eaLnBrk="1" hangingPunct="1"/>
            <a:r>
              <a:rPr lang="en-US" sz="2800" dirty="0"/>
              <a:t>Please read </a:t>
            </a:r>
            <a:r>
              <a:rPr lang="en-US" sz="2800" dirty="0" smtClean="0"/>
              <a:t>all of Chapter 20: pages 560-583 in Knight.</a:t>
            </a:r>
            <a:endParaRPr lang="en-US" sz="2800" dirty="0"/>
          </a:p>
          <a:p>
            <a:pPr eaLnBrk="1" hangingPunct="1"/>
            <a:r>
              <a:rPr lang="en-US" sz="2800" dirty="0"/>
              <a:t>Please do the short pre-class </a:t>
            </a:r>
            <a:r>
              <a:rPr lang="en-US" sz="2800" dirty="0" smtClean="0"/>
              <a:t>quiz on </a:t>
            </a:r>
            <a:r>
              <a:rPr lang="en-US" sz="2800" dirty="0" err="1" smtClean="0"/>
              <a:t>MasteringPhysics</a:t>
            </a:r>
            <a:r>
              <a:rPr lang="en-US" sz="2800" dirty="0" smtClean="0"/>
              <a:t> by tomorrow evening.</a:t>
            </a:r>
          </a:p>
          <a:p>
            <a:pPr eaLnBrk="1" hangingPunct="1"/>
            <a:r>
              <a:rPr lang="en-US" sz="2800" dirty="0" smtClean="0"/>
              <a:t>Problem </a:t>
            </a:r>
            <a:r>
              <a:rPr lang="en-US" sz="2800" dirty="0"/>
              <a:t>Set 1 on </a:t>
            </a:r>
            <a:r>
              <a:rPr lang="en-US" sz="2800" dirty="0" err="1" smtClean="0"/>
              <a:t>MasteringPhysics</a:t>
            </a:r>
            <a:r>
              <a:rPr lang="en-US" sz="2800" dirty="0" smtClean="0"/>
              <a:t> </a:t>
            </a:r>
            <a:r>
              <a:rPr lang="en-US" sz="2800" dirty="0"/>
              <a:t>is due </a:t>
            </a:r>
            <a:r>
              <a:rPr lang="en-US" sz="2800" dirty="0" smtClean="0"/>
              <a:t>Jan.18: </a:t>
            </a:r>
            <a:r>
              <a:rPr lang="en-US" sz="2800" dirty="0"/>
              <a:t>take a look at it.  Don’t leave problem sets until the last minute</a:t>
            </a:r>
            <a:r>
              <a:rPr lang="en-US" sz="2800" dirty="0" smtClean="0"/>
              <a:t>!</a:t>
            </a:r>
          </a:p>
          <a:p>
            <a:pPr eaLnBrk="1" hangingPunct="1"/>
            <a:r>
              <a:rPr lang="en-US" sz="2800" dirty="0" smtClean="0"/>
              <a:t>Don’t forget to bring your clicker!</a:t>
            </a:r>
            <a:endParaRPr lang="en-US" sz="2800" dirty="0"/>
          </a:p>
          <a:p>
            <a:pPr eaLnBrk="1" hangingPunct="1"/>
            <a:r>
              <a:rPr lang="en-US" sz="2800" dirty="0"/>
              <a:t>Something to think about:  </a:t>
            </a:r>
            <a:r>
              <a:rPr lang="en-US" sz="2800" dirty="0" smtClean="0"/>
              <a:t>As a police siren is approaching you, does its frequency get higher and higher as it approaches?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372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460501" y="152400"/>
            <a:ext cx="6260727" cy="704452"/>
          </a:xfrm>
        </p:spPr>
        <p:txBody>
          <a:bodyPr/>
          <a:lstStyle/>
          <a:p>
            <a:pPr eaLnBrk="1" hangingPunct="1"/>
            <a:r>
              <a:rPr lang="en-US" sz="3167" dirty="0"/>
              <a:t>My contact information</a:t>
            </a:r>
            <a:endParaRPr lang="en-US" sz="3167" dirty="0">
              <a:latin typeface="Times New Roman" charset="0"/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72372" y="1005682"/>
            <a:ext cx="7495428" cy="5395118"/>
          </a:xfrm>
        </p:spPr>
        <p:txBody>
          <a:bodyPr/>
          <a:lstStyle/>
          <a:p>
            <a:pPr eaLnBrk="1" hangingPunct="1"/>
            <a:r>
              <a:rPr lang="en-US" sz="2333" b="1" dirty="0"/>
              <a:t>Jason </a:t>
            </a:r>
            <a:r>
              <a:rPr lang="en-US" sz="2333" b="1" dirty="0" smtClean="0"/>
              <a:t>Harlow</a:t>
            </a:r>
            <a:endParaRPr lang="en-US" sz="2333" dirty="0" smtClean="0"/>
          </a:p>
          <a:p>
            <a:pPr eaLnBrk="1" hangingPunct="1"/>
            <a:r>
              <a:rPr lang="en-US" sz="2333" dirty="0" smtClean="0"/>
              <a:t>jharlow@physics.utoronto.ca</a:t>
            </a:r>
            <a:endParaRPr lang="en-US" sz="2333" dirty="0"/>
          </a:p>
          <a:p>
            <a:r>
              <a:rPr lang="en-US" sz="2333" b="1" dirty="0"/>
              <a:t>Office: </a:t>
            </a:r>
            <a:r>
              <a:rPr lang="en-US" sz="2333" b="1" dirty="0" smtClean="0"/>
              <a:t>MP121B </a:t>
            </a:r>
            <a:r>
              <a:rPr lang="en-US" sz="2333" dirty="0" smtClean="0"/>
              <a:t>– right beside the </a:t>
            </a:r>
            <a:r>
              <a:rPr lang="en-US" sz="2333" dirty="0" err="1" smtClean="0"/>
              <a:t>Practicals</a:t>
            </a:r>
            <a:r>
              <a:rPr lang="en-US" sz="2333" dirty="0" smtClean="0"/>
              <a:t> rooms</a:t>
            </a:r>
            <a:endParaRPr lang="en-US" sz="2333" dirty="0"/>
          </a:p>
          <a:p>
            <a:pPr eaLnBrk="1" hangingPunct="1"/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www.facebook.com/harlowphysics</a:t>
            </a:r>
          </a:p>
          <a:p>
            <a:r>
              <a:rPr lang="en-US" sz="2333" dirty="0"/>
              <a:t>Twitter 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jasonjbharlow</a:t>
            </a:r>
            <a:endParaRPr lang="en-US" sz="2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/>
              <a:t>Voice line (no texts): 416-946-4071</a:t>
            </a:r>
          </a:p>
          <a:p>
            <a:endParaRPr lang="en-US" sz="2333" dirty="0"/>
          </a:p>
          <a:p>
            <a:r>
              <a:rPr lang="en-US" sz="2333" dirty="0" smtClean="0"/>
              <a:t>Winter/Spring 2015 office </a:t>
            </a:r>
            <a:r>
              <a:rPr lang="en-US" sz="2333" dirty="0"/>
              <a:t>hours: </a:t>
            </a:r>
            <a:r>
              <a:rPr lang="en-CA" sz="2400" dirty="0" smtClean="0"/>
              <a:t>Tuesdays</a:t>
            </a:r>
            <a:r>
              <a:rPr lang="en-CA" sz="2400" dirty="0"/>
              <a:t>: </a:t>
            </a:r>
            <a:r>
              <a:rPr lang="en-CA" sz="2400" dirty="0" smtClean="0"/>
              <a:t>12-1PM and </a:t>
            </a:r>
            <a:r>
              <a:rPr lang="en-CA" sz="2400" dirty="0"/>
              <a:t>Fridays: </a:t>
            </a:r>
            <a:r>
              <a:rPr lang="en-CA" sz="2400" dirty="0" smtClean="0"/>
              <a:t>10-12AM.  </a:t>
            </a:r>
          </a:p>
          <a:p>
            <a:r>
              <a:rPr lang="en-CA" sz="2400" dirty="0" smtClean="0"/>
              <a:t>In </a:t>
            </a:r>
            <a:r>
              <a:rPr lang="en-CA" sz="2400" dirty="0"/>
              <a:t>addition to these hours, you have are invited to call or email for an appointment, or just drop by my office. </a:t>
            </a:r>
            <a:endParaRPr lang="en-US" sz="2400" dirty="0"/>
          </a:p>
        </p:txBody>
      </p:sp>
      <p:pic>
        <p:nvPicPr>
          <p:cNvPr id="1026" name="Picture 2" descr="Ja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1343772" cy="1653382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01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460501" y="152400"/>
            <a:ext cx="6260727" cy="704452"/>
          </a:xfrm>
        </p:spPr>
        <p:txBody>
          <a:bodyPr/>
          <a:lstStyle/>
          <a:p>
            <a:pPr eaLnBrk="1" hangingPunct="1"/>
            <a:r>
              <a:rPr lang="en-US" sz="3167" dirty="0"/>
              <a:t>Other important contacts</a:t>
            </a:r>
            <a:endParaRPr lang="en-US" sz="3167" dirty="0">
              <a:latin typeface="Times New Roman" charset="0"/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012842" y="838200"/>
            <a:ext cx="6242158" cy="5650310"/>
          </a:xfrm>
        </p:spPr>
        <p:txBody>
          <a:bodyPr/>
          <a:lstStyle/>
          <a:p>
            <a:pPr eaLnBrk="1" hangingPunct="1"/>
            <a:r>
              <a:rPr lang="en-US" sz="2333" b="1" dirty="0"/>
              <a:t>Dr. Pierre </a:t>
            </a:r>
            <a:r>
              <a:rPr lang="en-US" sz="2333" b="1" dirty="0" err="1"/>
              <a:t>Savaria</a:t>
            </a:r>
            <a:r>
              <a:rPr lang="en-US" sz="2333" dirty="0"/>
              <a:t>, Course Coordinator</a:t>
            </a:r>
          </a:p>
          <a:p>
            <a:pPr eaLnBrk="1" hangingPunct="1"/>
            <a:r>
              <a:rPr lang="en-US" sz="2333" dirty="0" smtClean="0"/>
              <a:t>phy132@physics.utoronto.ca</a:t>
            </a:r>
            <a:endParaRPr lang="en-US" sz="2333" dirty="0"/>
          </a:p>
          <a:p>
            <a:r>
              <a:rPr lang="en-US" sz="2333" dirty="0"/>
              <a:t>Office: MP129E</a:t>
            </a:r>
          </a:p>
          <a:p>
            <a:pPr eaLnBrk="1" hangingPunct="1"/>
            <a:r>
              <a:rPr lang="en-US" sz="2000" dirty="0"/>
              <a:t>Voice </a:t>
            </a:r>
            <a:r>
              <a:rPr lang="en-US" sz="2000" dirty="0" smtClean="0"/>
              <a:t>line (no texts): </a:t>
            </a:r>
            <a:r>
              <a:rPr lang="en-US" sz="2000" dirty="0"/>
              <a:t>416-978-4135</a:t>
            </a:r>
          </a:p>
          <a:p>
            <a:pPr eaLnBrk="1" hangingPunct="1"/>
            <a:endParaRPr lang="en-US" sz="2333" dirty="0"/>
          </a:p>
          <a:p>
            <a:pPr eaLnBrk="1" hangingPunct="1"/>
            <a:r>
              <a:rPr lang="en-US" sz="2333" b="1" dirty="0"/>
              <a:t>Ms. April Seeley</a:t>
            </a:r>
            <a:r>
              <a:rPr lang="en-US" sz="2333" dirty="0"/>
              <a:t>, Course Administrator</a:t>
            </a:r>
          </a:p>
          <a:p>
            <a:pPr eaLnBrk="1" hangingPunct="1"/>
            <a:r>
              <a:rPr lang="en-US" sz="2333" dirty="0"/>
              <a:t>seeley@physics.utoronto.ca</a:t>
            </a:r>
          </a:p>
          <a:p>
            <a:r>
              <a:rPr lang="en-US" sz="2333" dirty="0"/>
              <a:t>Office: MP129</a:t>
            </a:r>
          </a:p>
          <a:p>
            <a:pPr eaLnBrk="1" hangingPunct="1"/>
            <a:r>
              <a:rPr lang="en-US" sz="2000" dirty="0"/>
              <a:t>Voice </a:t>
            </a:r>
            <a:r>
              <a:rPr lang="en-US" sz="2000" dirty="0" smtClean="0"/>
              <a:t>line (no texts): </a:t>
            </a:r>
            <a:r>
              <a:rPr lang="en-US" sz="2000" dirty="0"/>
              <a:t>416-946-0531</a:t>
            </a:r>
          </a:p>
          <a:p>
            <a:pPr eaLnBrk="1" hangingPunct="1"/>
            <a:r>
              <a:rPr lang="en-US" sz="2333" dirty="0"/>
              <a:t>Office hours: </a:t>
            </a:r>
            <a:r>
              <a:rPr lang="en-CA" sz="2333" dirty="0" err="1"/>
              <a:t>Monday,Tuesday</a:t>
            </a:r>
            <a:r>
              <a:rPr lang="en-CA" sz="2333" dirty="0"/>
              <a:t>, Thursday, Friday 9:30am to 5:00pm, and Wednesdays from 9:30am to 4:30pm</a:t>
            </a:r>
            <a:endParaRPr lang="en-US" sz="2333" dirty="0"/>
          </a:p>
          <a:p>
            <a:pPr eaLnBrk="1" hangingPunct="1"/>
            <a:endParaRPr lang="en-US" sz="2333" dirty="0"/>
          </a:p>
        </p:txBody>
      </p:sp>
      <p:sp>
        <p:nvSpPr>
          <p:cNvPr id="2" name="AutoShape 2" descr="https://portal.utoronto.ca/courses/1/Fall-2012-PHY131H1-F-LEC5101.LEC0101/staffinformation/_397472_1/SavariaPierre.jpg"/>
          <p:cNvSpPr>
            <a:spLocks noChangeAspect="1" noChangeArrowheads="1"/>
          </p:cNvSpPr>
          <p:nvPr/>
        </p:nvSpPr>
        <p:spPr bwMode="auto">
          <a:xfrm>
            <a:off x="891647" y="-685799"/>
            <a:ext cx="11906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https://portal.utoronto.ca/courses/1/Fall-2012-PHY131H1-F-LEC5101.LEC0101/staffinformation/_397472_1/SavariaPierre.jpg"/>
          <p:cNvSpPr>
            <a:spLocks noChangeAspect="1" noChangeArrowheads="1"/>
          </p:cNvSpPr>
          <p:nvPr/>
        </p:nvSpPr>
        <p:spPr bwMode="auto">
          <a:xfrm>
            <a:off x="1018646" y="-533399"/>
            <a:ext cx="11906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30" name="Picture 6" descr="http://www.physics.utoronto.ca/images/portrait/SavariaPier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74" y="742951"/>
            <a:ext cx="1555642" cy="1744403"/>
          </a:xfrm>
          <a:prstGeom prst="rect">
            <a:avLst/>
          </a:prstGeom>
          <a:noFill/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74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406183"/>
            <a:ext cx="8229600" cy="594042"/>
          </a:xfrm>
        </p:spPr>
        <p:txBody>
          <a:bodyPr/>
          <a:lstStyle/>
          <a:p>
            <a:pPr eaLnBrk="1" hangingPunct="1"/>
            <a:r>
              <a:rPr lang="en-US" dirty="0" smtClean="0"/>
              <a:t>Clickers…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667000"/>
            <a:ext cx="8610600" cy="3962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CA" sz="2400" dirty="0" smtClean="0"/>
              <a:t>You will receive marks participation only; there is no penalty for getting the wrong answer. </a:t>
            </a:r>
          </a:p>
          <a:p>
            <a:pPr>
              <a:spcAft>
                <a:spcPts val="600"/>
              </a:spcAft>
            </a:pPr>
            <a:r>
              <a:rPr lang="en-CA" sz="2400" dirty="0" smtClean="0"/>
              <a:t>Clicker Participation is worth 2% of your course mark. </a:t>
            </a:r>
          </a:p>
          <a:p>
            <a:pPr>
              <a:spcAft>
                <a:spcPts val="600"/>
              </a:spcAft>
            </a:pPr>
            <a:r>
              <a:rPr lang="en-CA" sz="2400" dirty="0" smtClean="0"/>
              <a:t>In this course </a:t>
            </a:r>
            <a:r>
              <a:rPr lang="en-US" sz="2400" dirty="0" smtClean="0"/>
              <a:t>you </a:t>
            </a:r>
            <a:r>
              <a:rPr lang="en-US" sz="2400" dirty="0"/>
              <a:t>have the option of using an </a:t>
            </a:r>
            <a:r>
              <a:rPr lang="en-US" sz="2400" dirty="0" err="1"/>
              <a:t>i</a:t>
            </a:r>
            <a:r>
              <a:rPr lang="en-US" sz="2400" dirty="0"/>
              <a:t>&gt;clicker, </a:t>
            </a:r>
            <a:r>
              <a:rPr lang="en-US" sz="2400" dirty="0" err="1"/>
              <a:t>i</a:t>
            </a:r>
            <a:r>
              <a:rPr lang="en-US" sz="2400" dirty="0"/>
              <a:t>&gt;clicker+, or </a:t>
            </a:r>
            <a:r>
              <a:rPr lang="en-US" sz="2400" dirty="0" err="1"/>
              <a:t>i</a:t>
            </a:r>
            <a:r>
              <a:rPr lang="en-US" sz="2400" dirty="0"/>
              <a:t>&gt;clicker2 remote, or using </a:t>
            </a:r>
            <a:r>
              <a:rPr lang="en-US" sz="2400" dirty="0" err="1"/>
              <a:t>i</a:t>
            </a:r>
            <a:r>
              <a:rPr lang="en-US" sz="2400" dirty="0"/>
              <a:t>&gt;clicker GO, which enables you to vote via a web-enabled device like a laptop or smart phone</a:t>
            </a:r>
            <a:r>
              <a:rPr lang="en-US" sz="24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Please register your remote on the course portal page under “</a:t>
            </a:r>
            <a:r>
              <a:rPr lang="en-US" sz="2400" dirty="0" err="1" smtClean="0"/>
              <a:t>i</a:t>
            </a:r>
            <a:r>
              <a:rPr lang="en-US" sz="2400" dirty="0" smtClean="0"/>
              <a:t>&gt;clicker student registration”</a:t>
            </a:r>
          </a:p>
        </p:txBody>
      </p:sp>
      <p:pic>
        <p:nvPicPr>
          <p:cNvPr id="212994" name="Picture 2" descr="http://www.classrooms.uci.edu/ars/packag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49942" y="-141470"/>
            <a:ext cx="1645920" cy="19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&gt;clicker GO  mobile polling and audience response application for smart devices and lapto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8989">
            <a:off x="248924" y="-390550"/>
            <a:ext cx="702072" cy="218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&gt;clicker + audience response remote with LED ligh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45232">
            <a:off x="6021188" y="-270671"/>
            <a:ext cx="86868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14400" y="1169447"/>
            <a:ext cx="6019800" cy="131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39" indent="-285739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00" indent="-238115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33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kern="0" dirty="0" smtClean="0"/>
              <a:t>Beginning Wednesday, we will be asking in-class clicker questions every class.  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8418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406183"/>
            <a:ext cx="8229600" cy="594042"/>
          </a:xfrm>
        </p:spPr>
        <p:txBody>
          <a:bodyPr/>
          <a:lstStyle/>
          <a:p>
            <a:pPr eaLnBrk="1" hangingPunct="1"/>
            <a:r>
              <a:rPr lang="en-US" dirty="0" smtClean="0"/>
              <a:t>Clickers…</a:t>
            </a:r>
          </a:p>
        </p:txBody>
      </p:sp>
      <p:pic>
        <p:nvPicPr>
          <p:cNvPr id="212994" name="Picture 2" descr="http://www.classrooms.uci.edu/ars/packag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49942" y="-141470"/>
            <a:ext cx="1645920" cy="19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&gt;clicker GO  mobile polling and audience response application for smart devices and lapto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8989">
            <a:off x="248924" y="-390550"/>
            <a:ext cx="702072" cy="218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&gt;clicker + audience response remote with LED ligh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45232">
            <a:off x="6021188" y="-270671"/>
            <a:ext cx="86868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328" y="1766853"/>
            <a:ext cx="2840872" cy="516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643777"/>
            <a:ext cx="5693528" cy="4525963"/>
          </a:xfrm>
        </p:spPr>
        <p:txBody>
          <a:bodyPr/>
          <a:lstStyle/>
          <a:p>
            <a:r>
              <a:rPr lang="en-CA" sz="2800" dirty="0" smtClean="0"/>
              <a:t>Registration is </a:t>
            </a:r>
            <a:r>
              <a:rPr lang="en-CA" sz="2800" b="1" dirty="0" smtClean="0"/>
              <a:t>free</a:t>
            </a:r>
            <a:r>
              <a:rPr lang="en-CA" sz="2800" dirty="0" smtClean="0"/>
              <a:t>, and done on portal.utoronto.ca.</a:t>
            </a:r>
          </a:p>
          <a:p>
            <a:r>
              <a:rPr lang="en-CA" sz="2800" dirty="0" smtClean="0"/>
              <a:t>Please do NOT register your clicker using the </a:t>
            </a:r>
            <a:r>
              <a:rPr lang="en-CA" sz="2800" dirty="0" smtClean="0">
                <a:hlinkClick r:id="rId6"/>
              </a:rPr>
              <a:t>www.iclicker.com</a:t>
            </a:r>
            <a:r>
              <a:rPr lang="en-CA" sz="2800" dirty="0" smtClean="0"/>
              <a:t> web-site.</a:t>
            </a:r>
          </a:p>
          <a:p>
            <a:r>
              <a:rPr lang="en-CA" sz="2800" dirty="0" smtClean="0"/>
              <a:t>Used clickers are </a:t>
            </a:r>
            <a:r>
              <a:rPr lang="en-CA" sz="2800" b="1" dirty="0" smtClean="0"/>
              <a:t>fine</a:t>
            </a:r>
            <a:r>
              <a:rPr lang="en-CA" sz="2800" dirty="0" smtClean="0"/>
              <a:t> – even though the bookstore says you need to pay to re-register them, this is </a:t>
            </a:r>
            <a:r>
              <a:rPr lang="en-CA" sz="2800" b="1" dirty="0" smtClean="0"/>
              <a:t>not true</a:t>
            </a:r>
            <a:r>
              <a:rPr lang="en-CA" sz="2800" dirty="0" smtClean="0"/>
              <a:t>.  </a:t>
            </a:r>
          </a:p>
          <a:p>
            <a:r>
              <a:rPr lang="en-CA" sz="2800" dirty="0" smtClean="0"/>
              <a:t>         Register here</a:t>
            </a:r>
            <a:endParaRPr lang="en-CA" sz="2800" dirty="0"/>
          </a:p>
        </p:txBody>
      </p:sp>
      <p:sp>
        <p:nvSpPr>
          <p:cNvPr id="3" name="Oval 2"/>
          <p:cNvSpPr/>
          <p:nvPr/>
        </p:nvSpPr>
        <p:spPr>
          <a:xfrm>
            <a:off x="6379328" y="5715000"/>
            <a:ext cx="2231272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ight Arrow 3"/>
          <p:cNvSpPr/>
          <p:nvPr/>
        </p:nvSpPr>
        <p:spPr>
          <a:xfrm>
            <a:off x="4390104" y="5609304"/>
            <a:ext cx="1959728" cy="838200"/>
          </a:xfrm>
          <a:prstGeom prst="rightArrow">
            <a:avLst/>
          </a:prstGeom>
          <a:gradFill>
            <a:gsLst>
              <a:gs pos="0">
                <a:srgbClr val="FF0000"/>
              </a:gs>
              <a:gs pos="100000">
                <a:schemeClr val="tx1"/>
              </a:gs>
            </a:gsLst>
          </a:gradFill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207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858000" cy="487363"/>
          </a:xfrm>
        </p:spPr>
        <p:txBody>
          <a:bodyPr/>
          <a:lstStyle/>
          <a:p>
            <a:pPr algn="l" eaLnBrk="1" hangingPunct="1"/>
            <a:r>
              <a:rPr lang="en-US" sz="3200" b="1" dirty="0"/>
              <a:t>Online </a:t>
            </a:r>
            <a:r>
              <a:rPr lang="en-US" sz="3200" b="1" dirty="0" smtClean="0"/>
              <a:t>Homework:</a:t>
            </a:r>
            <a:endParaRPr lang="en-US" sz="3200" b="1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10600" cy="3276600"/>
          </a:xfrm>
        </p:spPr>
        <p:txBody>
          <a:bodyPr/>
          <a:lstStyle/>
          <a:p>
            <a:pPr marL="444482" indent="-359986">
              <a:lnSpc>
                <a:spcPct val="90000"/>
              </a:lnSpc>
              <a:spcAft>
                <a:spcPts val="500"/>
              </a:spcAft>
            </a:pPr>
            <a:r>
              <a:rPr lang="en-CA" sz="2800" dirty="0" smtClean="0"/>
              <a:t>Hopefully you still have your </a:t>
            </a:r>
            <a:r>
              <a:rPr lang="en-CA" sz="2800" dirty="0" err="1" smtClean="0"/>
              <a:t>MasteringPhysics</a:t>
            </a:r>
            <a:r>
              <a:rPr lang="en-CA" sz="2800" dirty="0" smtClean="0"/>
              <a:t> account from PHY131.</a:t>
            </a:r>
            <a:endParaRPr lang="en-CA" sz="2800" dirty="0"/>
          </a:p>
          <a:p>
            <a:pPr marL="444482" indent="-359986">
              <a:lnSpc>
                <a:spcPct val="90000"/>
              </a:lnSpc>
              <a:spcAft>
                <a:spcPts val="500"/>
              </a:spcAft>
            </a:pPr>
            <a:r>
              <a:rPr lang="en-CA" sz="2800" dirty="0"/>
              <a:t>Enrol in this course: </a:t>
            </a:r>
            <a:r>
              <a:rPr lang="en-CA" sz="2800" b="1" dirty="0" smtClean="0"/>
              <a:t>MPPHY132S15</a:t>
            </a:r>
            <a:endParaRPr lang="en-CA" sz="2800" b="1" dirty="0"/>
          </a:p>
          <a:p>
            <a:pPr marL="444482" indent="-359986">
              <a:lnSpc>
                <a:spcPct val="90000"/>
              </a:lnSpc>
              <a:spcAft>
                <a:spcPts val="500"/>
              </a:spcAft>
            </a:pPr>
            <a:r>
              <a:rPr lang="en-CA" sz="2800" b="1" dirty="0"/>
              <a:t>Problem Sets </a:t>
            </a:r>
            <a:r>
              <a:rPr lang="en-CA" sz="2800" dirty="0"/>
              <a:t>(worth 9% of course mark) are quite long – make take between 1 and 3 </a:t>
            </a:r>
            <a:r>
              <a:rPr lang="en-CA" sz="2800" dirty="0" smtClean="0"/>
              <a:t>hours per week</a:t>
            </a:r>
            <a:endParaRPr lang="en-US" sz="2800" dirty="0"/>
          </a:p>
        </p:txBody>
      </p:sp>
      <p:pic>
        <p:nvPicPr>
          <p:cNvPr id="1026" name="Picture 2" descr="MasteringPhys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843"/>
            <a:ext cx="3217411" cy="60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09900"/>
            <a:ext cx="46958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36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9"/>
            <a:ext cx="8610600" cy="778098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Pre-Class Reading Quizzes: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39259"/>
            <a:ext cx="8458200" cy="5303520"/>
          </a:xfrm>
        </p:spPr>
        <p:txBody>
          <a:bodyPr/>
          <a:lstStyle/>
          <a:p>
            <a:pPr eaLnBrk="1" hangingPunct="1"/>
            <a:r>
              <a:rPr lang="en-US" sz="2400" dirty="0"/>
              <a:t>In order to get the best out of our classes (which will include lots of clicker questions and discussion) you must read the chapters </a:t>
            </a:r>
            <a:r>
              <a:rPr lang="en-US" sz="2400" b="1" i="1" dirty="0"/>
              <a:t>before</a:t>
            </a:r>
            <a:r>
              <a:rPr lang="en-US" sz="2400" dirty="0"/>
              <a:t> coming to class</a:t>
            </a:r>
          </a:p>
          <a:p>
            <a:pPr eaLnBrk="1" hangingPunct="1"/>
            <a:r>
              <a:rPr lang="en-US" sz="2400" dirty="0"/>
              <a:t>If you hate reading, I have also posted pre-class videos, which go over the main points from each day’s reading</a:t>
            </a:r>
          </a:p>
          <a:p>
            <a:pPr eaLnBrk="1" hangingPunct="1"/>
            <a:r>
              <a:rPr lang="en-US" sz="2400" dirty="0"/>
              <a:t>Beginning this Wednesday, there will be a short online multiple choice quiz on </a:t>
            </a:r>
            <a:r>
              <a:rPr lang="en-US" sz="2400" dirty="0" err="1" smtClean="0"/>
              <a:t>MasteringPhysics</a:t>
            </a:r>
            <a:r>
              <a:rPr lang="en-US" sz="2400" dirty="0" smtClean="0"/>
              <a:t> due </a:t>
            </a:r>
            <a:r>
              <a:rPr lang="en-US" sz="2400" dirty="0"/>
              <a:t>by 8:00am before class.</a:t>
            </a:r>
          </a:p>
          <a:p>
            <a:pPr eaLnBrk="1" hangingPunct="1"/>
            <a:r>
              <a:rPr lang="en-US" sz="2400" dirty="0"/>
              <a:t>The quiz will be based on your reading </a:t>
            </a:r>
            <a:r>
              <a:rPr lang="en-US" sz="2400" b="1" dirty="0"/>
              <a:t>or</a:t>
            </a:r>
            <a:r>
              <a:rPr lang="en-US" sz="2400" dirty="0"/>
              <a:t> watching of the pre-class video.</a:t>
            </a:r>
          </a:p>
          <a:p>
            <a:pPr eaLnBrk="1" hangingPunct="1"/>
            <a:r>
              <a:rPr lang="en-US" sz="2400" dirty="0"/>
              <a:t>The questions are not too tricky – if you’ve read the material, you should find them quite straightforward.</a:t>
            </a:r>
          </a:p>
          <a:p>
            <a:pPr eaLnBrk="1" hangingPunct="1"/>
            <a:r>
              <a:rPr lang="en-US" sz="2400" dirty="0"/>
              <a:t>These quizzes are worth 3</a:t>
            </a:r>
            <a:r>
              <a:rPr lang="en-US" sz="2400" dirty="0" smtClean="0"/>
              <a:t>% </a:t>
            </a:r>
            <a:r>
              <a:rPr lang="en-US" sz="2400" dirty="0"/>
              <a:t>of your course mark</a:t>
            </a:r>
          </a:p>
          <a:p>
            <a:pPr eaLnBrk="1" hangingPunct="1"/>
            <a:endParaRPr lang="en-US" sz="2400" b="1" dirty="0"/>
          </a:p>
        </p:txBody>
      </p:sp>
      <p:pic>
        <p:nvPicPr>
          <p:cNvPr id="5" name="Picture 2" descr="MasteringPhys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789" y="381000"/>
            <a:ext cx="3217411" cy="60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87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858000" cy="487363"/>
          </a:xfrm>
        </p:spPr>
        <p:txBody>
          <a:bodyPr/>
          <a:lstStyle/>
          <a:p>
            <a:pPr eaLnBrk="1" hangingPunct="1"/>
            <a:r>
              <a:rPr lang="en-US" sz="2667" b="1" dirty="0"/>
              <a:t>Tests and Exam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153400" cy="5867400"/>
          </a:xfrm>
        </p:spPr>
        <p:txBody>
          <a:bodyPr/>
          <a:lstStyle/>
          <a:p>
            <a:pPr marL="444482" indent="-444482">
              <a:lnSpc>
                <a:spcPct val="90000"/>
              </a:lnSpc>
              <a:spcAft>
                <a:spcPts val="500"/>
              </a:spcAft>
            </a:pPr>
            <a:r>
              <a:rPr lang="en-US" sz="2800" b="1" dirty="0"/>
              <a:t>Test 1</a:t>
            </a:r>
            <a:r>
              <a:rPr lang="en-US" sz="2800" dirty="0"/>
              <a:t> is </a:t>
            </a:r>
            <a:r>
              <a:rPr lang="en-CA" sz="2800" b="1" dirty="0"/>
              <a:t>Tuesday </a:t>
            </a:r>
            <a:r>
              <a:rPr lang="en-CA" sz="2800" b="1" dirty="0" smtClean="0"/>
              <a:t>January 27, 6:00-7:30PM </a:t>
            </a:r>
            <a:r>
              <a:rPr lang="en-CA" sz="2800" dirty="0"/>
              <a:t>in room(s) to be announced</a:t>
            </a:r>
          </a:p>
          <a:p>
            <a:pPr marL="444482" indent="-444482">
              <a:lnSpc>
                <a:spcPct val="90000"/>
              </a:lnSpc>
              <a:spcAft>
                <a:spcPts val="500"/>
              </a:spcAft>
            </a:pPr>
            <a:r>
              <a:rPr lang="en-CA" sz="2800" dirty="0"/>
              <a:t>An alternate sitting will be scheduled just before the main sitting of the test for students who demonstrate a conflict with another academic activity at U of T – you must visit April in MP129</a:t>
            </a:r>
          </a:p>
          <a:p>
            <a:pPr marL="444482" indent="-444482">
              <a:lnSpc>
                <a:spcPct val="90000"/>
              </a:lnSpc>
              <a:spcAft>
                <a:spcPts val="500"/>
              </a:spcAft>
            </a:pPr>
            <a:r>
              <a:rPr lang="en-CA" sz="2800" b="1" dirty="0"/>
              <a:t>Test 1</a:t>
            </a:r>
            <a:r>
              <a:rPr lang="en-CA" sz="2800" dirty="0"/>
              <a:t> is worth 15% of the course mark, and covers Chapters </a:t>
            </a:r>
            <a:r>
              <a:rPr lang="en-CA" sz="2800" dirty="0" smtClean="0"/>
              <a:t>20-23.</a:t>
            </a:r>
            <a:endParaRPr lang="en-CA" sz="2800" dirty="0"/>
          </a:p>
          <a:p>
            <a:pPr marL="444482" indent="-444482">
              <a:lnSpc>
                <a:spcPct val="90000"/>
              </a:lnSpc>
              <a:spcAft>
                <a:spcPts val="500"/>
              </a:spcAft>
            </a:pPr>
            <a:r>
              <a:rPr lang="en-CA" sz="2800" b="1" dirty="0"/>
              <a:t>Test 2</a:t>
            </a:r>
            <a:r>
              <a:rPr lang="en-CA" sz="2800" dirty="0"/>
              <a:t>, also worth 15%, is Tue. </a:t>
            </a:r>
            <a:r>
              <a:rPr lang="en-CA" sz="2800" dirty="0" smtClean="0"/>
              <a:t>March 10, </a:t>
            </a:r>
            <a:r>
              <a:rPr lang="en-CA" sz="2800" dirty="0"/>
              <a:t>6</a:t>
            </a:r>
            <a:r>
              <a:rPr lang="en-CA" sz="2800" dirty="0" smtClean="0"/>
              <a:t>:00PM</a:t>
            </a:r>
            <a:endParaRPr lang="en-CA" sz="2800" dirty="0"/>
          </a:p>
          <a:p>
            <a:pPr marL="444482" indent="-444482">
              <a:lnSpc>
                <a:spcPct val="90000"/>
              </a:lnSpc>
              <a:spcAft>
                <a:spcPts val="500"/>
              </a:spcAft>
            </a:pPr>
            <a:r>
              <a:rPr lang="en-CA" sz="2800" dirty="0"/>
              <a:t>The </a:t>
            </a:r>
            <a:r>
              <a:rPr lang="en-CA" sz="2800" b="1" dirty="0"/>
              <a:t>Final Exam </a:t>
            </a:r>
            <a:r>
              <a:rPr lang="en-CA" sz="2800" dirty="0"/>
              <a:t>is worth 40% of the course mark, covers the entire course, and will be held some time TBA between </a:t>
            </a:r>
            <a:r>
              <a:rPr lang="en-CA" sz="2800" dirty="0" smtClean="0"/>
              <a:t>April 8-30.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724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8921</TotalTime>
  <Words>1600</Words>
  <Application>Microsoft Office PowerPoint</Application>
  <PresentationFormat>On-screen Show (4:3)</PresentationFormat>
  <Paragraphs>174</Paragraphs>
  <Slides>28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Default Design</vt:lpstr>
      <vt:lpstr>Equation</vt:lpstr>
      <vt:lpstr>PHY132H1S Introduction to Physics II</vt:lpstr>
      <vt:lpstr>Course Overview</vt:lpstr>
      <vt:lpstr>My contact information</vt:lpstr>
      <vt:lpstr>Other important contacts</vt:lpstr>
      <vt:lpstr>Clickers…</vt:lpstr>
      <vt:lpstr>Clickers…</vt:lpstr>
      <vt:lpstr>Online Homework:</vt:lpstr>
      <vt:lpstr>Pre-Class Reading Quizzes:</vt:lpstr>
      <vt:lpstr>Tests and Exam</vt:lpstr>
      <vt:lpstr>Practicals</vt:lpstr>
      <vt:lpstr>Pre- and Post-course quiz</vt:lpstr>
      <vt:lpstr>Piazza</vt:lpstr>
      <vt:lpstr>How to get more information</vt:lpstr>
      <vt:lpstr>PowerPoint Presentation</vt:lpstr>
      <vt:lpstr>Amplitude and Wavelength</vt:lpstr>
      <vt:lpstr>PowerPoint Presentation</vt:lpstr>
      <vt:lpstr>PowerPoint Presentation</vt:lpstr>
      <vt:lpstr>PowerPoint Presentation</vt:lpstr>
      <vt:lpstr>PowerPoint Presentation</vt:lpstr>
      <vt:lpstr>Transverse Waves Maxwell’s Theory of Electromagnetic Waves</vt:lpstr>
      <vt:lpstr>PowerPoint Presentation</vt:lpstr>
      <vt:lpstr>Longitudinal Waves</vt:lpstr>
      <vt:lpstr>Snapshot Graph</vt:lpstr>
      <vt:lpstr>One-Dimensional Waves</vt:lpstr>
      <vt:lpstr>History Graph</vt:lpstr>
      <vt:lpstr>The Mathematics of Sinusoidal Waves</vt:lpstr>
      <vt:lpstr>Wave Motion on a String</vt:lpstr>
      <vt:lpstr>Before Class 2 on Wednesday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PHY132 Introduction to Physics II</dc:title>
  <dc:creator>Jason Harlow</dc:creator>
  <cp:lastModifiedBy>Jason Harlow</cp:lastModifiedBy>
  <cp:revision>62</cp:revision>
  <cp:lastPrinted>1601-01-01T00:00:00Z</cp:lastPrinted>
  <dcterms:created xsi:type="dcterms:W3CDTF">2010-09-15T02:22:54Z</dcterms:created>
  <dcterms:modified xsi:type="dcterms:W3CDTF">2015-01-06T03:12:38Z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