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ink/ink1.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3"/>
  </p:notesMasterIdLst>
  <p:handoutMasterIdLst>
    <p:handoutMasterId r:id="rId34"/>
  </p:handoutMasterIdLst>
  <p:sldIdLst>
    <p:sldId id="400" r:id="rId2"/>
    <p:sldId id="465" r:id="rId3"/>
    <p:sldId id="466" r:id="rId4"/>
    <p:sldId id="468" r:id="rId5"/>
    <p:sldId id="469" r:id="rId6"/>
    <p:sldId id="471" r:id="rId7"/>
    <p:sldId id="472" r:id="rId8"/>
    <p:sldId id="474" r:id="rId9"/>
    <p:sldId id="475" r:id="rId10"/>
    <p:sldId id="477" r:id="rId11"/>
    <p:sldId id="511" r:id="rId12"/>
    <p:sldId id="517" r:id="rId13"/>
    <p:sldId id="518" r:id="rId14"/>
    <p:sldId id="479" r:id="rId15"/>
    <p:sldId id="480" r:id="rId16"/>
    <p:sldId id="481" r:id="rId17"/>
    <p:sldId id="482" r:id="rId18"/>
    <p:sldId id="483" r:id="rId19"/>
    <p:sldId id="484" r:id="rId20"/>
    <p:sldId id="485" r:id="rId21"/>
    <p:sldId id="486" r:id="rId22"/>
    <p:sldId id="488" r:id="rId23"/>
    <p:sldId id="509" r:id="rId24"/>
    <p:sldId id="490" r:id="rId25"/>
    <p:sldId id="491" r:id="rId26"/>
    <p:sldId id="494" r:id="rId27"/>
    <p:sldId id="495" r:id="rId28"/>
    <p:sldId id="498" r:id="rId29"/>
    <p:sldId id="500" r:id="rId30"/>
    <p:sldId id="501" r:id="rId31"/>
    <p:sldId id="506" r:id="rId32"/>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charset="0"/>
        <a:ea typeface="Arial" charset="0"/>
        <a:cs typeface="Arial" charset="0"/>
      </a:defRPr>
    </a:lvl1pPr>
    <a:lvl2pPr marL="457200" algn="l" rtl="0" fontAlgn="base">
      <a:spcBef>
        <a:spcPct val="0"/>
      </a:spcBef>
      <a:spcAft>
        <a:spcPct val="0"/>
      </a:spcAft>
      <a:defRPr kern="1200">
        <a:solidFill>
          <a:schemeClr val="tx1"/>
        </a:solidFill>
        <a:latin typeface="Arial" charset="0"/>
        <a:ea typeface="Arial" charset="0"/>
        <a:cs typeface="Arial" charset="0"/>
      </a:defRPr>
    </a:lvl2pPr>
    <a:lvl3pPr marL="914400" algn="l" rtl="0" fontAlgn="base">
      <a:spcBef>
        <a:spcPct val="0"/>
      </a:spcBef>
      <a:spcAft>
        <a:spcPct val="0"/>
      </a:spcAft>
      <a:defRPr kern="1200">
        <a:solidFill>
          <a:schemeClr val="tx1"/>
        </a:solidFill>
        <a:latin typeface="Arial" charset="0"/>
        <a:ea typeface="Arial" charset="0"/>
        <a:cs typeface="Arial" charset="0"/>
      </a:defRPr>
    </a:lvl3pPr>
    <a:lvl4pPr marL="1371600" algn="l" rtl="0" fontAlgn="base">
      <a:spcBef>
        <a:spcPct val="0"/>
      </a:spcBef>
      <a:spcAft>
        <a:spcPct val="0"/>
      </a:spcAft>
      <a:defRPr kern="1200">
        <a:solidFill>
          <a:schemeClr val="tx1"/>
        </a:solidFill>
        <a:latin typeface="Arial" charset="0"/>
        <a:ea typeface="Arial" charset="0"/>
        <a:cs typeface="Arial" charset="0"/>
      </a:defRPr>
    </a:lvl4pPr>
    <a:lvl5pPr marL="1828800" algn="l" rtl="0" fontAlgn="base">
      <a:spcBef>
        <a:spcPct val="0"/>
      </a:spcBef>
      <a:spcAft>
        <a:spcPct val="0"/>
      </a:spcAft>
      <a:defRPr kern="1200">
        <a:solidFill>
          <a:schemeClr val="tx1"/>
        </a:solidFill>
        <a:latin typeface="Arial" charset="0"/>
        <a:ea typeface="Arial" charset="0"/>
        <a:cs typeface="Arial" charset="0"/>
      </a:defRPr>
    </a:lvl5pPr>
    <a:lvl6pPr marL="2286000" algn="l" defTabSz="457200" rtl="0" eaLnBrk="1" latinLnBrk="0" hangingPunct="1">
      <a:defRPr kern="1200">
        <a:solidFill>
          <a:schemeClr val="tx1"/>
        </a:solidFill>
        <a:latin typeface="Arial" charset="0"/>
        <a:ea typeface="Arial" charset="0"/>
        <a:cs typeface="Arial" charset="0"/>
      </a:defRPr>
    </a:lvl6pPr>
    <a:lvl7pPr marL="2743200" algn="l" defTabSz="457200" rtl="0" eaLnBrk="1" latinLnBrk="0" hangingPunct="1">
      <a:defRPr kern="1200">
        <a:solidFill>
          <a:schemeClr val="tx1"/>
        </a:solidFill>
        <a:latin typeface="Arial" charset="0"/>
        <a:ea typeface="Arial" charset="0"/>
        <a:cs typeface="Arial" charset="0"/>
      </a:defRPr>
    </a:lvl7pPr>
    <a:lvl8pPr marL="3200400" algn="l" defTabSz="457200" rtl="0" eaLnBrk="1" latinLnBrk="0" hangingPunct="1">
      <a:defRPr kern="1200">
        <a:solidFill>
          <a:schemeClr val="tx1"/>
        </a:solidFill>
        <a:latin typeface="Arial" charset="0"/>
        <a:ea typeface="Arial" charset="0"/>
        <a:cs typeface="Arial" charset="0"/>
      </a:defRPr>
    </a:lvl8pPr>
    <a:lvl9pPr marL="3657600" algn="l" defTabSz="457200" rtl="0" eaLnBrk="1" latinLnBrk="0" hangingPunct="1">
      <a:defRPr kern="1200">
        <a:solidFill>
          <a:schemeClr val="tx1"/>
        </a:solidFill>
        <a:latin typeface="Arial" charset="0"/>
        <a:ea typeface="Arial" charset="0"/>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clrMru>
    <a:srgbClr val="FF8A96"/>
    <a:srgbClr val="FFA4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868" autoAdjust="0"/>
    <p:restoredTop sz="94660"/>
  </p:normalViewPr>
  <p:slideViewPr>
    <p:cSldViewPr>
      <p:cViewPr varScale="1">
        <p:scale>
          <a:sx n="61" d="100"/>
          <a:sy n="61" d="100"/>
        </p:scale>
        <p:origin x="-768"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322" name="Rectangle 2"/>
          <p:cNvSpPr>
            <a:spLocks noGrp="1" noChangeArrowheads="1"/>
          </p:cNvSpPr>
          <p:nvPr>
            <p:ph type="hdr" sz="quarter"/>
          </p:nvPr>
        </p:nvSpPr>
        <p:spPr bwMode="auto">
          <a:xfrm>
            <a:off x="1" y="0"/>
            <a:ext cx="2972097" cy="464204"/>
          </a:xfrm>
          <a:prstGeom prst="rect">
            <a:avLst/>
          </a:prstGeom>
          <a:noFill/>
          <a:ln w="9525">
            <a:noFill/>
            <a:miter lim="800000"/>
            <a:headEnd/>
            <a:tailEnd/>
          </a:ln>
          <a:effectLst/>
        </p:spPr>
        <p:txBody>
          <a:bodyPr vert="horz" wrap="square" lIns="87810" tIns="43905" rIns="87810" bIns="43905" numCol="1" anchor="t" anchorCtr="0" compatLnSpc="1">
            <a:prstTxWarp prst="textNoShape">
              <a:avLst/>
            </a:prstTxWarp>
          </a:bodyPr>
          <a:lstStyle>
            <a:lvl1pPr>
              <a:defRPr sz="1200"/>
            </a:lvl1pPr>
          </a:lstStyle>
          <a:p>
            <a:endParaRPr lang="en-US"/>
          </a:p>
        </p:txBody>
      </p:sp>
      <p:sp>
        <p:nvSpPr>
          <p:cNvPr id="56323" name="Rectangle 3"/>
          <p:cNvSpPr>
            <a:spLocks noGrp="1" noChangeArrowheads="1"/>
          </p:cNvSpPr>
          <p:nvPr>
            <p:ph type="dt" sz="quarter" idx="1"/>
          </p:nvPr>
        </p:nvSpPr>
        <p:spPr bwMode="auto">
          <a:xfrm>
            <a:off x="3884417" y="0"/>
            <a:ext cx="2972097" cy="464204"/>
          </a:xfrm>
          <a:prstGeom prst="rect">
            <a:avLst/>
          </a:prstGeom>
          <a:noFill/>
          <a:ln w="9525">
            <a:noFill/>
            <a:miter lim="800000"/>
            <a:headEnd/>
            <a:tailEnd/>
          </a:ln>
          <a:effectLst/>
        </p:spPr>
        <p:txBody>
          <a:bodyPr vert="horz" wrap="square" lIns="87810" tIns="43905" rIns="87810" bIns="43905" numCol="1" anchor="t" anchorCtr="0" compatLnSpc="1">
            <a:prstTxWarp prst="textNoShape">
              <a:avLst/>
            </a:prstTxWarp>
          </a:bodyPr>
          <a:lstStyle>
            <a:lvl1pPr algn="r">
              <a:defRPr sz="1200"/>
            </a:lvl1pPr>
          </a:lstStyle>
          <a:p>
            <a:endParaRPr lang="en-US"/>
          </a:p>
        </p:txBody>
      </p:sp>
      <p:sp>
        <p:nvSpPr>
          <p:cNvPr id="56324" name="Rectangle 4"/>
          <p:cNvSpPr>
            <a:spLocks noGrp="1" noChangeArrowheads="1"/>
          </p:cNvSpPr>
          <p:nvPr>
            <p:ph type="ftr" sz="quarter" idx="2"/>
          </p:nvPr>
        </p:nvSpPr>
        <p:spPr bwMode="auto">
          <a:xfrm>
            <a:off x="1" y="8830659"/>
            <a:ext cx="2972097" cy="464204"/>
          </a:xfrm>
          <a:prstGeom prst="rect">
            <a:avLst/>
          </a:prstGeom>
          <a:noFill/>
          <a:ln w="9525">
            <a:noFill/>
            <a:miter lim="800000"/>
            <a:headEnd/>
            <a:tailEnd/>
          </a:ln>
          <a:effectLst/>
        </p:spPr>
        <p:txBody>
          <a:bodyPr vert="horz" wrap="square" lIns="87810" tIns="43905" rIns="87810" bIns="43905" numCol="1" anchor="b" anchorCtr="0" compatLnSpc="1">
            <a:prstTxWarp prst="textNoShape">
              <a:avLst/>
            </a:prstTxWarp>
          </a:bodyPr>
          <a:lstStyle>
            <a:lvl1pPr>
              <a:defRPr sz="1200"/>
            </a:lvl1pPr>
          </a:lstStyle>
          <a:p>
            <a:endParaRPr lang="en-US"/>
          </a:p>
        </p:txBody>
      </p:sp>
      <p:sp>
        <p:nvSpPr>
          <p:cNvPr id="56325" name="Rectangle 5"/>
          <p:cNvSpPr>
            <a:spLocks noGrp="1" noChangeArrowheads="1"/>
          </p:cNvSpPr>
          <p:nvPr>
            <p:ph type="sldNum" sz="quarter" idx="3"/>
          </p:nvPr>
        </p:nvSpPr>
        <p:spPr bwMode="auto">
          <a:xfrm>
            <a:off x="3884417" y="8830659"/>
            <a:ext cx="2972097" cy="464204"/>
          </a:xfrm>
          <a:prstGeom prst="rect">
            <a:avLst/>
          </a:prstGeom>
          <a:noFill/>
          <a:ln w="9525">
            <a:noFill/>
            <a:miter lim="800000"/>
            <a:headEnd/>
            <a:tailEnd/>
          </a:ln>
          <a:effectLst/>
        </p:spPr>
        <p:txBody>
          <a:bodyPr vert="horz" wrap="square" lIns="87810" tIns="43905" rIns="87810" bIns="43905" numCol="1" anchor="b" anchorCtr="0" compatLnSpc="1">
            <a:prstTxWarp prst="textNoShape">
              <a:avLst/>
            </a:prstTxWarp>
          </a:bodyPr>
          <a:lstStyle>
            <a:lvl1pPr algn="r">
              <a:defRPr sz="1200"/>
            </a:lvl1pPr>
          </a:lstStyle>
          <a:p>
            <a:fld id="{A2F1AC7A-A382-1944-9F1F-F30449D4AFF3}" type="slidenum">
              <a:rPr lang="en-US"/>
              <a:pPr/>
              <a:t>‹#›</a:t>
            </a:fld>
            <a:endParaRPr lang="en-US"/>
          </a:p>
        </p:txBody>
      </p:sp>
    </p:spTree>
    <p:extLst>
      <p:ext uri="{BB962C8B-B14F-4D97-AF65-F5344CB8AC3E}">
        <p14:creationId xmlns:p14="http://schemas.microsoft.com/office/powerpoint/2010/main" val="2337143747"/>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39.7093" units="1/cm"/>
          <inkml:channelProperty channel="Y" name="resolution" value="39.79275" units="1/cm"/>
        </inkml:channelProperties>
      </inkml:inkSource>
      <inkml:timestamp xml:id="ts0" timeString="2014-01-29T16:19:06.664"/>
    </inkml:context>
    <inkml:brush xml:id="br0">
      <inkml:brushProperty name="width" value="0.05292" units="cm"/>
      <inkml:brushProperty name="height" value="0.05292" units="cm"/>
    </inkml:brush>
  </inkml:definitions>
  <inkml:trace contextRef="#ctx0" brushRef="#br0">23986 2753</inkml:trace>
  <inkml:trace contextRef="#ctx0" brushRef="#br0" timeOffset="673.0373">23986 2753</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1" y="0"/>
            <a:ext cx="2972097" cy="464204"/>
          </a:xfrm>
          <a:prstGeom prst="rect">
            <a:avLst/>
          </a:prstGeom>
          <a:noFill/>
          <a:ln w="9525">
            <a:noFill/>
            <a:miter lim="800000"/>
            <a:headEnd/>
            <a:tailEnd/>
          </a:ln>
          <a:effectLst/>
        </p:spPr>
        <p:txBody>
          <a:bodyPr vert="horz" wrap="square" lIns="92824" tIns="46412" rIns="92824" bIns="46412" numCol="1" anchor="t" anchorCtr="0" compatLnSpc="1">
            <a:prstTxWarp prst="textNoShape">
              <a:avLst/>
            </a:prstTxWarp>
          </a:bodyPr>
          <a:lstStyle>
            <a:lvl1pPr defTabSz="928407">
              <a:defRPr sz="1200"/>
            </a:lvl1pPr>
          </a:lstStyle>
          <a:p>
            <a:endParaRPr lang="en-US"/>
          </a:p>
        </p:txBody>
      </p:sp>
      <p:sp>
        <p:nvSpPr>
          <p:cNvPr id="26627" name="Rectangle 3"/>
          <p:cNvSpPr>
            <a:spLocks noGrp="1" noChangeArrowheads="1"/>
          </p:cNvSpPr>
          <p:nvPr>
            <p:ph type="dt" idx="1"/>
          </p:nvPr>
        </p:nvSpPr>
        <p:spPr bwMode="auto">
          <a:xfrm>
            <a:off x="3884417" y="0"/>
            <a:ext cx="2972097" cy="464204"/>
          </a:xfrm>
          <a:prstGeom prst="rect">
            <a:avLst/>
          </a:prstGeom>
          <a:noFill/>
          <a:ln w="9525">
            <a:noFill/>
            <a:miter lim="800000"/>
            <a:headEnd/>
            <a:tailEnd/>
          </a:ln>
          <a:effectLst/>
        </p:spPr>
        <p:txBody>
          <a:bodyPr vert="horz" wrap="square" lIns="92824" tIns="46412" rIns="92824" bIns="46412" numCol="1" anchor="t" anchorCtr="0" compatLnSpc="1">
            <a:prstTxWarp prst="textNoShape">
              <a:avLst/>
            </a:prstTxWarp>
          </a:bodyPr>
          <a:lstStyle>
            <a:lvl1pPr algn="r" defTabSz="928407">
              <a:defRPr sz="1200"/>
            </a:lvl1pPr>
          </a:lstStyle>
          <a:p>
            <a:endParaRPr lang="en-US"/>
          </a:p>
        </p:txBody>
      </p:sp>
      <p:sp>
        <p:nvSpPr>
          <p:cNvPr id="26628" name="Rectangle 4"/>
          <p:cNvSpPr>
            <a:spLocks noGrp="1" noRot="1" noChangeAspect="1" noChangeArrowheads="1" noTextEdit="1"/>
          </p:cNvSpPr>
          <p:nvPr>
            <p:ph type="sldImg" idx="2"/>
          </p:nvPr>
        </p:nvSpPr>
        <p:spPr bwMode="auto">
          <a:xfrm>
            <a:off x="1104900" y="698500"/>
            <a:ext cx="4648200" cy="3486150"/>
          </a:xfrm>
          <a:prstGeom prst="rect">
            <a:avLst/>
          </a:prstGeom>
          <a:noFill/>
          <a:ln w="9525">
            <a:solidFill>
              <a:srgbClr val="000000"/>
            </a:solidFill>
            <a:miter lim="800000"/>
            <a:headEnd/>
            <a:tailEnd/>
          </a:ln>
          <a:effectLst/>
        </p:spPr>
      </p:sp>
      <p:sp>
        <p:nvSpPr>
          <p:cNvPr id="26629" name="Rectangle 5"/>
          <p:cNvSpPr>
            <a:spLocks noGrp="1" noChangeArrowheads="1"/>
          </p:cNvSpPr>
          <p:nvPr>
            <p:ph type="body" sz="quarter" idx="3"/>
          </p:nvPr>
        </p:nvSpPr>
        <p:spPr bwMode="auto">
          <a:xfrm>
            <a:off x="686100" y="4416101"/>
            <a:ext cx="5485805" cy="4182457"/>
          </a:xfrm>
          <a:prstGeom prst="rect">
            <a:avLst/>
          </a:prstGeom>
          <a:noFill/>
          <a:ln w="9525">
            <a:noFill/>
            <a:miter lim="800000"/>
            <a:headEnd/>
            <a:tailEnd/>
          </a:ln>
          <a:effectLst/>
        </p:spPr>
        <p:txBody>
          <a:bodyPr vert="horz" wrap="square" lIns="92824" tIns="46412" rIns="92824" bIns="4641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630" name="Rectangle 6"/>
          <p:cNvSpPr>
            <a:spLocks noGrp="1" noChangeArrowheads="1"/>
          </p:cNvSpPr>
          <p:nvPr>
            <p:ph type="ftr" sz="quarter" idx="4"/>
          </p:nvPr>
        </p:nvSpPr>
        <p:spPr bwMode="auto">
          <a:xfrm>
            <a:off x="1" y="8830659"/>
            <a:ext cx="2972097" cy="464204"/>
          </a:xfrm>
          <a:prstGeom prst="rect">
            <a:avLst/>
          </a:prstGeom>
          <a:noFill/>
          <a:ln w="9525">
            <a:noFill/>
            <a:miter lim="800000"/>
            <a:headEnd/>
            <a:tailEnd/>
          </a:ln>
          <a:effectLst/>
        </p:spPr>
        <p:txBody>
          <a:bodyPr vert="horz" wrap="square" lIns="92824" tIns="46412" rIns="92824" bIns="46412" numCol="1" anchor="b" anchorCtr="0" compatLnSpc="1">
            <a:prstTxWarp prst="textNoShape">
              <a:avLst/>
            </a:prstTxWarp>
          </a:bodyPr>
          <a:lstStyle>
            <a:lvl1pPr defTabSz="928407">
              <a:defRPr sz="1200"/>
            </a:lvl1pPr>
          </a:lstStyle>
          <a:p>
            <a:endParaRPr lang="en-US"/>
          </a:p>
        </p:txBody>
      </p:sp>
      <p:sp>
        <p:nvSpPr>
          <p:cNvPr id="26631" name="Rectangle 7"/>
          <p:cNvSpPr>
            <a:spLocks noGrp="1" noChangeArrowheads="1"/>
          </p:cNvSpPr>
          <p:nvPr>
            <p:ph type="sldNum" sz="quarter" idx="5"/>
          </p:nvPr>
        </p:nvSpPr>
        <p:spPr bwMode="auto">
          <a:xfrm>
            <a:off x="3884417" y="8830659"/>
            <a:ext cx="2972097" cy="464204"/>
          </a:xfrm>
          <a:prstGeom prst="rect">
            <a:avLst/>
          </a:prstGeom>
          <a:noFill/>
          <a:ln w="9525">
            <a:noFill/>
            <a:miter lim="800000"/>
            <a:headEnd/>
            <a:tailEnd/>
          </a:ln>
          <a:effectLst/>
        </p:spPr>
        <p:txBody>
          <a:bodyPr vert="horz" wrap="square" lIns="92824" tIns="46412" rIns="92824" bIns="46412" numCol="1" anchor="b" anchorCtr="0" compatLnSpc="1">
            <a:prstTxWarp prst="textNoShape">
              <a:avLst/>
            </a:prstTxWarp>
          </a:bodyPr>
          <a:lstStyle>
            <a:lvl1pPr algn="r" defTabSz="928407">
              <a:defRPr sz="1200"/>
            </a:lvl1pPr>
          </a:lstStyle>
          <a:p>
            <a:fld id="{6FF646D4-3BFA-E74D-A4AF-6678D14BEF99}" type="slidenum">
              <a:rPr lang="en-US"/>
              <a:pPr/>
              <a:t>‹#›</a:t>
            </a:fld>
            <a:endParaRPr lang="en-US"/>
          </a:p>
        </p:txBody>
      </p:sp>
    </p:spTree>
    <p:extLst>
      <p:ext uri="{BB962C8B-B14F-4D97-AF65-F5344CB8AC3E}">
        <p14:creationId xmlns:p14="http://schemas.microsoft.com/office/powerpoint/2010/main" val="173852575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Arial" charset="0"/>
        <a:cs typeface="Arial" charset="0"/>
      </a:defRPr>
    </a:lvl1pPr>
    <a:lvl2pPr marL="457200" algn="l" rtl="0" fontAlgn="base">
      <a:spcBef>
        <a:spcPct val="30000"/>
      </a:spcBef>
      <a:spcAft>
        <a:spcPct val="0"/>
      </a:spcAft>
      <a:defRPr sz="1200" kern="1200">
        <a:solidFill>
          <a:schemeClr val="tx1"/>
        </a:solidFill>
        <a:latin typeface="Arial" charset="0"/>
        <a:ea typeface="Arial" charset="0"/>
        <a:cs typeface="Arial" charset="0"/>
      </a:defRPr>
    </a:lvl2pPr>
    <a:lvl3pPr marL="914400" algn="l" rtl="0" fontAlgn="base">
      <a:spcBef>
        <a:spcPct val="30000"/>
      </a:spcBef>
      <a:spcAft>
        <a:spcPct val="0"/>
      </a:spcAft>
      <a:defRPr sz="1200" kern="1200">
        <a:solidFill>
          <a:schemeClr val="tx1"/>
        </a:solidFill>
        <a:latin typeface="Arial" charset="0"/>
        <a:ea typeface="Arial" charset="0"/>
        <a:cs typeface="Arial" charset="0"/>
      </a:defRPr>
    </a:lvl3pPr>
    <a:lvl4pPr marL="1371600" algn="l" rtl="0" fontAlgn="base">
      <a:spcBef>
        <a:spcPct val="30000"/>
      </a:spcBef>
      <a:spcAft>
        <a:spcPct val="0"/>
      </a:spcAft>
      <a:defRPr sz="1200" kern="1200">
        <a:solidFill>
          <a:schemeClr val="tx1"/>
        </a:solidFill>
        <a:latin typeface="Arial" charset="0"/>
        <a:ea typeface="Arial" charset="0"/>
        <a:cs typeface="Arial" charset="0"/>
      </a:defRPr>
    </a:lvl4pPr>
    <a:lvl5pPr marL="1828800" algn="l" rtl="0" fontAlgn="base">
      <a:spcBef>
        <a:spcPct val="30000"/>
      </a:spcBef>
      <a:spcAft>
        <a:spcPct val="0"/>
      </a:spcAft>
      <a:defRPr sz="1200" kern="1200">
        <a:solidFill>
          <a:schemeClr val="tx1"/>
        </a:solidFill>
        <a:latin typeface="Arial" charset="0"/>
        <a:ea typeface="Arial" charset="0"/>
        <a:cs typeface="Arial"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6FF646D4-3BFA-E74D-A4AF-6678D14BEF99}"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109C0D2-0430-8740-B502-181FE68D498A}" type="slidenum">
              <a:rPr lang="en-US"/>
              <a:pPr/>
              <a:t>11</a:t>
            </a:fld>
            <a:endParaRPr lang="en-US"/>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r>
              <a:rPr lang="en-US"/>
              <a:t>STT25.1</a:t>
            </a:r>
          </a:p>
          <a:p>
            <a:r>
              <a:rPr lang="en-US"/>
              <a:t>Answer: B</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xfrm>
            <a:off x="685800" y="4416426"/>
            <a:ext cx="548640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xfrm>
            <a:off x="685800" y="4416426"/>
            <a:ext cx="548640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ea typeface="Batang" pitchFamily="18" charset="-127"/>
              </a:rPr>
              <a:t>A.   positive.</a:t>
            </a:r>
          </a:p>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D43EC09-1975-4243-A1D4-9A3961DB3997}" type="slidenum">
              <a:rPr lang="en-US"/>
              <a:pPr/>
              <a:t>28</a:t>
            </a:fld>
            <a:endParaRPr lang="en-US"/>
          </a:p>
        </p:txBody>
      </p:sp>
      <p:sp>
        <p:nvSpPr>
          <p:cNvPr id="236546" name="Rectangle 2"/>
          <p:cNvSpPr>
            <a:spLocks noGrp="1" noRot="1" noChangeAspect="1" noChangeArrowheads="1" noTextEdit="1"/>
          </p:cNvSpPr>
          <p:nvPr>
            <p:ph type="sldImg"/>
          </p:nvPr>
        </p:nvSpPr>
        <p:spPr>
          <a:ln/>
        </p:spPr>
      </p:sp>
      <p:sp>
        <p:nvSpPr>
          <p:cNvPr id="236547" name="Rectangle 3"/>
          <p:cNvSpPr>
            <a:spLocks noGrp="1" noChangeArrowheads="1"/>
          </p:cNvSpPr>
          <p:nvPr>
            <p:ph type="body" idx="1"/>
          </p:nvPr>
        </p:nvSpPr>
        <p:spPr/>
        <p:txBody>
          <a:bodyPr/>
          <a:lstStyle/>
          <a:p>
            <a:r>
              <a:rPr lang="en-US"/>
              <a:t>STT25.4</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xfrm>
            <a:off x="685800" y="4416426"/>
            <a:ext cx="548640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EA4F68FB-EE49-9343-A0ED-B0856B509A4A}"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C20A5F7B-88EF-7B45-8812-1532E15AA299}"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91F44708-FAB7-2045-8B3A-6927164A3E03}"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smtClean="0"/>
            </a:lvl1pPr>
          </a:lstStyle>
          <a:p>
            <a:fld id="{41DC41E4-161D-AD48-AF17-D1FE093EF1F0}"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p>
        </p:txBody>
      </p:sp>
      <p:sp>
        <p:nvSpPr>
          <p:cNvPr id="5" name="Slide Number Placeholder 4"/>
          <p:cNvSpPr>
            <a:spLocks noGrp="1"/>
          </p:cNvSpPr>
          <p:nvPr>
            <p:ph type="sldNum" sz="quarter" idx="12"/>
          </p:nvPr>
        </p:nvSpPr>
        <p:spPr>
          <a:xfrm>
            <a:off x="6553200" y="6245225"/>
            <a:ext cx="2133600" cy="476250"/>
          </a:xfrm>
        </p:spPr>
        <p:txBody>
          <a:bodyPr/>
          <a:lstStyle>
            <a:lvl1pPr>
              <a:defRPr smtClean="0"/>
            </a:lvl1pPr>
          </a:lstStyle>
          <a:p>
            <a:fld id="{ED8FF46A-E926-D546-BE79-04D6CFA62267}"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smtClean="0"/>
            </a:lvl1pPr>
          </a:lstStyle>
          <a:p>
            <a:fld id="{B1C2E7EE-3F0F-F04F-BC9B-A63CA1690A8E}"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smtClean="0"/>
            </a:lvl1pPr>
          </a:lstStyle>
          <a:p>
            <a:fld id="{0576F906-14E8-7945-A91B-E55F877418F2}"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78ED08B8-F681-A54C-8FFA-FC0952B85C2C}"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1727D9AC-3F73-A348-BDD5-1BA1C4122137}"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smtClean="0"/>
            </a:lvl1pPr>
          </a:lstStyle>
          <a:p>
            <a:fld id="{2FAA60D5-5E86-4146-B7DB-47C3ADEC7B9C}"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smtClean="0"/>
            </a:lvl1pPr>
          </a:lstStyle>
          <a:p>
            <a:fld id="{222122C6-74C2-914D-A144-6F089015A483}"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smtClean="0"/>
            </a:lvl1pPr>
          </a:lstStyle>
          <a:p>
            <a:fld id="{126DD08A-62AC-B24A-8465-7668FA505724}"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smtClean="0"/>
            </a:lvl1pPr>
          </a:lstStyle>
          <a:p>
            <a:fld id="{F96E55F0-21D3-514B-BCC5-621A0649533A}"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smtClean="0"/>
            </a:lvl1pPr>
          </a:lstStyle>
          <a:p>
            <a:fld id="{F88BF4E4-0EF4-544A-89A3-67E2D5BDC675}"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smtClean="0"/>
            </a:lvl1pPr>
          </a:lstStyle>
          <a:p>
            <a:fld id="{01FEE343-5AAC-6B4F-B0C7-7D21E6D06747}"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9E62B28E-DA43-FF4F-BBBD-88F512B7E93E}"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Arial" charset="0"/>
          <a:cs typeface="Arial" charset="0"/>
        </a:defRPr>
      </a:lvl2pPr>
      <a:lvl3pPr algn="ctr" rtl="0" fontAlgn="base">
        <a:spcBef>
          <a:spcPct val="0"/>
        </a:spcBef>
        <a:spcAft>
          <a:spcPct val="0"/>
        </a:spcAft>
        <a:defRPr sz="4400">
          <a:solidFill>
            <a:schemeClr val="tx2"/>
          </a:solidFill>
          <a:latin typeface="Arial" charset="0"/>
          <a:ea typeface="Arial" charset="0"/>
          <a:cs typeface="Arial" charset="0"/>
        </a:defRPr>
      </a:lvl3pPr>
      <a:lvl4pPr algn="ctr" rtl="0" fontAlgn="base">
        <a:spcBef>
          <a:spcPct val="0"/>
        </a:spcBef>
        <a:spcAft>
          <a:spcPct val="0"/>
        </a:spcAft>
        <a:defRPr sz="4400">
          <a:solidFill>
            <a:schemeClr val="tx2"/>
          </a:solidFill>
          <a:latin typeface="Arial" charset="0"/>
          <a:ea typeface="Arial" charset="0"/>
          <a:cs typeface="Arial" charset="0"/>
        </a:defRPr>
      </a:lvl4pPr>
      <a:lvl5pPr algn="ctr" rtl="0" fontAlgn="base">
        <a:spcBef>
          <a:spcPct val="0"/>
        </a:spcBef>
        <a:spcAft>
          <a:spcPct val="0"/>
        </a:spcAft>
        <a:defRPr sz="4400">
          <a:solidFill>
            <a:schemeClr val="tx2"/>
          </a:solidFill>
          <a:latin typeface="Arial" charset="0"/>
          <a:ea typeface="Arial" charset="0"/>
          <a:cs typeface="Arial" charset="0"/>
        </a:defRPr>
      </a:lvl5pPr>
      <a:lvl6pPr marL="457200" algn="ctr" rtl="0" fontAlgn="base">
        <a:spcBef>
          <a:spcPct val="0"/>
        </a:spcBef>
        <a:spcAft>
          <a:spcPct val="0"/>
        </a:spcAft>
        <a:defRPr sz="4400">
          <a:solidFill>
            <a:schemeClr val="tx2"/>
          </a:solidFill>
          <a:latin typeface="Arial" charset="0"/>
          <a:ea typeface="Arial" charset="0"/>
          <a:cs typeface="Arial" charset="0"/>
        </a:defRPr>
      </a:lvl6pPr>
      <a:lvl7pPr marL="914400" algn="ctr" rtl="0" fontAlgn="base">
        <a:spcBef>
          <a:spcPct val="0"/>
        </a:spcBef>
        <a:spcAft>
          <a:spcPct val="0"/>
        </a:spcAft>
        <a:defRPr sz="4400">
          <a:solidFill>
            <a:schemeClr val="tx2"/>
          </a:solidFill>
          <a:latin typeface="Arial" charset="0"/>
          <a:ea typeface="Arial" charset="0"/>
          <a:cs typeface="Arial" charset="0"/>
        </a:defRPr>
      </a:lvl7pPr>
      <a:lvl8pPr marL="1371600" algn="ctr" rtl="0" fontAlgn="base">
        <a:spcBef>
          <a:spcPct val="0"/>
        </a:spcBef>
        <a:spcAft>
          <a:spcPct val="0"/>
        </a:spcAft>
        <a:defRPr sz="4400">
          <a:solidFill>
            <a:schemeClr val="tx2"/>
          </a:solidFill>
          <a:latin typeface="Arial" charset="0"/>
          <a:ea typeface="Arial" charset="0"/>
          <a:cs typeface="Arial" charset="0"/>
        </a:defRPr>
      </a:lvl8pPr>
      <a:lvl9pPr marL="1828800" algn="ctr" rtl="0" fontAlgn="base">
        <a:spcBef>
          <a:spcPct val="0"/>
        </a:spcBef>
        <a:spcAft>
          <a:spcPct val="0"/>
        </a:spcAft>
        <a:defRPr sz="4400">
          <a:solidFill>
            <a:schemeClr val="tx2"/>
          </a:solidFill>
          <a:latin typeface="Arial" charset="0"/>
          <a:ea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cs typeface="+mn-cs"/>
        </a:defRPr>
      </a:lvl2pPr>
      <a:lvl3pPr marL="1143000" indent="-228600" algn="l" rtl="0" fontAlgn="base">
        <a:spcBef>
          <a:spcPct val="20000"/>
        </a:spcBef>
        <a:spcAft>
          <a:spcPct val="0"/>
        </a:spcAft>
        <a:buChar char="•"/>
        <a:defRPr sz="2400">
          <a:solidFill>
            <a:schemeClr val="tx1"/>
          </a:solidFill>
          <a:latin typeface="+mn-lt"/>
          <a:ea typeface="+mn-ea"/>
          <a:cs typeface="+mn-cs"/>
        </a:defRPr>
      </a:lvl3pPr>
      <a:lvl4pPr marL="1600200" indent="-228600" algn="l" rtl="0" fontAlgn="base">
        <a:spcBef>
          <a:spcPct val="20000"/>
        </a:spcBef>
        <a:spcAft>
          <a:spcPct val="0"/>
        </a:spcAft>
        <a:buChar char="–"/>
        <a:defRPr sz="2000">
          <a:solidFill>
            <a:schemeClr val="tx1"/>
          </a:solidFill>
          <a:latin typeface="+mn-lt"/>
          <a:ea typeface="+mn-ea"/>
          <a:cs typeface="+mn-cs"/>
        </a:defRPr>
      </a:lvl4pPr>
      <a:lvl5pPr marL="2057400" indent="-228600" algn="l" rtl="0" fontAlgn="base">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www.flickr.com/photos/davidymhe/3809482563/"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safetyoffice.uwaterloo.ca/hse/radiation/rad_sealed/matter/atom_structure.htm" TargetMode="External"/><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safetyoffice.uwaterloo.ca/hse/radiation/rad_sealed/matter/atom_structure.htm" TargetMode="External"/><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safetyoffice.uwaterloo.ca/hse/radiation/rad_sealed/matter/atom_structure.htm" TargetMode="External"/><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sciencebuddies.org/blog/2011/02/the-shock-of-static-electricity.php" TargetMode="External"/><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0.png"/><Relationship Id="rId1" Type="http://schemas.openxmlformats.org/officeDocument/2006/relationships/slideLayout" Target="../slideLayouts/slideLayout2.xml"/><Relationship Id="rId5" Type="http://schemas.openxmlformats.org/officeDocument/2006/relationships/image" Target="../media/image100.png"/><Relationship Id="rId4" Type="http://schemas.openxmlformats.org/officeDocument/2006/relationships/image" Target="../media/image90.png"/></Relationships>
</file>

<file path=ppt/slides/_rels/slide2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18.emf"/><Relationship Id="rId4" Type="http://schemas.openxmlformats.org/officeDocument/2006/relationships/customXml" Target="../ink/ink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4"/>
          <p:cNvSpPr>
            <a:spLocks noGrp="1" noChangeArrowheads="1"/>
          </p:cNvSpPr>
          <p:nvPr>
            <p:ph type="title"/>
          </p:nvPr>
        </p:nvSpPr>
        <p:spPr>
          <a:xfrm>
            <a:off x="456406" y="332656"/>
            <a:ext cx="8229600" cy="1143000"/>
          </a:xfrm>
        </p:spPr>
        <p:txBody>
          <a:bodyPr/>
          <a:lstStyle/>
          <a:p>
            <a:r>
              <a:rPr lang="en-US" sz="3300" dirty="0" smtClean="0"/>
              <a:t>PHY132 </a:t>
            </a:r>
            <a:r>
              <a:rPr lang="en-US" sz="3300" dirty="0"/>
              <a:t>Introduction to Physics II</a:t>
            </a:r>
            <a:r>
              <a:rPr lang="en-US" sz="3300" dirty="0" smtClean="0"/>
              <a:t> </a:t>
            </a:r>
            <a:br>
              <a:rPr lang="en-US" sz="3300" dirty="0" smtClean="0"/>
            </a:br>
            <a:r>
              <a:rPr lang="en-US" sz="3300" dirty="0" smtClean="0"/>
              <a:t>Class 8 – </a:t>
            </a:r>
            <a:r>
              <a:rPr lang="en-US" sz="3300" b="1" dirty="0" smtClean="0"/>
              <a:t>Outline:</a:t>
            </a:r>
            <a:endParaRPr lang="en-US" sz="3300" b="1" dirty="0"/>
          </a:p>
        </p:txBody>
      </p:sp>
      <p:sp>
        <p:nvSpPr>
          <p:cNvPr id="3" name="Content Placeholder 2"/>
          <p:cNvSpPr>
            <a:spLocks noGrp="1"/>
          </p:cNvSpPr>
          <p:nvPr>
            <p:ph idx="1"/>
          </p:nvPr>
        </p:nvSpPr>
        <p:spPr>
          <a:xfrm>
            <a:off x="683568" y="1700808"/>
            <a:ext cx="5328592" cy="4536504"/>
          </a:xfrm>
        </p:spPr>
        <p:txBody>
          <a:bodyPr/>
          <a:lstStyle/>
          <a:p>
            <a:r>
              <a:rPr lang="en-CA" dirty="0" smtClean="0"/>
              <a:t>Ch</a:t>
            </a:r>
            <a:r>
              <a:rPr lang="en-CA" dirty="0"/>
              <a:t>. 25, sections </a:t>
            </a:r>
            <a:r>
              <a:rPr lang="en-CA" dirty="0" smtClean="0"/>
              <a:t>25.1-25.4</a:t>
            </a:r>
          </a:p>
          <a:p>
            <a:r>
              <a:rPr lang="en-CA" dirty="0"/>
              <a:t>Developing a Charge Model </a:t>
            </a:r>
            <a:endParaRPr lang="en-CA" dirty="0" smtClean="0"/>
          </a:p>
          <a:p>
            <a:r>
              <a:rPr lang="en-CA" dirty="0" smtClean="0"/>
              <a:t>Electric </a:t>
            </a:r>
            <a:r>
              <a:rPr lang="en-CA" dirty="0"/>
              <a:t>Charge </a:t>
            </a:r>
            <a:endParaRPr lang="en-CA" dirty="0" smtClean="0"/>
          </a:p>
          <a:p>
            <a:r>
              <a:rPr lang="en-CA" dirty="0" smtClean="0"/>
              <a:t>Insulators </a:t>
            </a:r>
            <a:r>
              <a:rPr lang="en-CA" dirty="0"/>
              <a:t>and Conductors </a:t>
            </a:r>
            <a:endParaRPr lang="en-CA" dirty="0" smtClean="0"/>
          </a:p>
          <a:p>
            <a:r>
              <a:rPr lang="en-CA" dirty="0" smtClean="0"/>
              <a:t>Coulomb's </a:t>
            </a:r>
            <a:r>
              <a:rPr lang="en-CA" dirty="0"/>
              <a:t>Law</a:t>
            </a:r>
            <a:r>
              <a:rPr lang="en-CA" dirty="0" smtClean="0"/>
              <a:t> </a:t>
            </a:r>
          </a:p>
        </p:txBody>
      </p:sp>
      <p:pic>
        <p:nvPicPr>
          <p:cNvPr id="389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9375" y="1412776"/>
            <a:ext cx="2714625" cy="5153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2987824" y="6581001"/>
            <a:ext cx="6202595" cy="276999"/>
          </a:xfrm>
          <a:prstGeom prst="rect">
            <a:avLst/>
          </a:prstGeom>
          <a:noFill/>
        </p:spPr>
        <p:txBody>
          <a:bodyPr wrap="none" rtlCol="0">
            <a:spAutoFit/>
          </a:bodyPr>
          <a:lstStyle/>
          <a:p>
            <a:r>
              <a:rPr lang="en-CA" sz="1200" dirty="0" smtClean="0"/>
              <a:t>[Photo </a:t>
            </a:r>
            <a:r>
              <a:rPr lang="en-CA" sz="1200" dirty="0"/>
              <a:t>by David </a:t>
            </a:r>
            <a:r>
              <a:rPr lang="en-CA" sz="1200" dirty="0" smtClean="0"/>
              <a:t>He Aug. 9, 2009. </a:t>
            </a:r>
            <a:r>
              <a:rPr lang="en-CA" sz="1200" dirty="0">
                <a:hlinkClick r:id="rId4"/>
              </a:rPr>
              <a:t>http://www.flickr.com/photos/davidymhe/3809482563</a:t>
            </a:r>
            <a:r>
              <a:rPr lang="en-CA" sz="1200" dirty="0" smtClean="0">
                <a:hlinkClick r:id="rId4"/>
              </a:rPr>
              <a:t>/</a:t>
            </a:r>
            <a:r>
              <a:rPr lang="en-CA" sz="1200" dirty="0" smtClean="0"/>
              <a:t> ]</a:t>
            </a:r>
            <a:endParaRPr lang="en-CA" sz="1200" dirty="0"/>
          </a:p>
        </p:txBody>
      </p:sp>
    </p:spTree>
    <p:extLst>
      <p:ext uri="{BB962C8B-B14F-4D97-AF65-F5344CB8AC3E}">
        <p14:creationId xmlns:p14="http://schemas.microsoft.com/office/powerpoint/2010/main" val="22199900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idx="4294967295"/>
          </p:nvPr>
        </p:nvSpPr>
        <p:spPr>
          <a:xfrm>
            <a:off x="63500" y="251460"/>
            <a:ext cx="8978900" cy="517525"/>
          </a:xfrm>
        </p:spPr>
        <p:txBody>
          <a:bodyPr/>
          <a:lstStyle/>
          <a:p>
            <a:pPr algn="r" eaLnBrk="1" hangingPunct="1"/>
            <a:r>
              <a:rPr lang="en-US" sz="3200" dirty="0" smtClean="0">
                <a:solidFill>
                  <a:schemeClr val="tx1"/>
                </a:solidFill>
              </a:rPr>
              <a:t>Discovering Electricity: Experiment 5 Conclusion</a:t>
            </a:r>
          </a:p>
        </p:txBody>
      </p:sp>
      <p:sp>
        <p:nvSpPr>
          <p:cNvPr id="25603" name="Text Box 3"/>
          <p:cNvSpPr txBox="1">
            <a:spLocks noChangeArrowheads="1"/>
          </p:cNvSpPr>
          <p:nvPr/>
        </p:nvSpPr>
        <p:spPr bwMode="auto">
          <a:xfrm>
            <a:off x="3911600" y="1493349"/>
            <a:ext cx="4775200" cy="118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17500" indent="-317500">
              <a:tabLst>
                <a:tab pos="233363" algn="l"/>
              </a:tabLst>
              <a:defRPr sz="2400">
                <a:solidFill>
                  <a:schemeClr val="tx1"/>
                </a:solidFill>
                <a:latin typeface="Arial" charset="0"/>
                <a:ea typeface="ＭＳ Ｐゴシック" pitchFamily="84" charset="-128"/>
              </a:defRPr>
            </a:lvl1pPr>
            <a:lvl2pPr marL="742950" indent="-285750">
              <a:tabLst>
                <a:tab pos="233363" algn="l"/>
              </a:tabLst>
              <a:defRPr sz="2400">
                <a:solidFill>
                  <a:schemeClr val="tx1"/>
                </a:solidFill>
                <a:latin typeface="Arial" charset="0"/>
                <a:ea typeface="ＭＳ Ｐゴシック" pitchFamily="84" charset="-128"/>
              </a:defRPr>
            </a:lvl2pPr>
            <a:lvl3pPr marL="1143000" indent="-228600">
              <a:tabLst>
                <a:tab pos="233363" algn="l"/>
              </a:tabLst>
              <a:defRPr sz="2400">
                <a:solidFill>
                  <a:schemeClr val="tx1"/>
                </a:solidFill>
                <a:latin typeface="Arial" charset="0"/>
                <a:ea typeface="ＭＳ Ｐゴシック" pitchFamily="84" charset="-128"/>
              </a:defRPr>
            </a:lvl3pPr>
            <a:lvl4pPr marL="1600200" indent="-228600">
              <a:tabLst>
                <a:tab pos="233363" algn="l"/>
              </a:tabLst>
              <a:defRPr sz="2400">
                <a:solidFill>
                  <a:schemeClr val="tx1"/>
                </a:solidFill>
                <a:latin typeface="Arial" charset="0"/>
                <a:ea typeface="ＭＳ Ｐゴシック" pitchFamily="84" charset="-128"/>
              </a:defRPr>
            </a:lvl4pPr>
            <a:lvl5pPr marL="2057400" indent="-228600">
              <a:tabLst>
                <a:tab pos="233363" algn="l"/>
              </a:tabLst>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tabLst>
                <a:tab pos="233363" algn="l"/>
              </a:tabLs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tabLst>
                <a:tab pos="233363" algn="l"/>
              </a:tabLs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tabLst>
                <a:tab pos="233363" algn="l"/>
              </a:tabLs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tabLst>
                <a:tab pos="233363" algn="l"/>
              </a:tabLst>
              <a:defRPr sz="2400">
                <a:solidFill>
                  <a:schemeClr val="tx1"/>
                </a:solidFill>
                <a:latin typeface="Arial" charset="0"/>
                <a:ea typeface="ＭＳ Ｐゴシック" pitchFamily="84" charset="-128"/>
              </a:defRPr>
            </a:lvl9pPr>
          </a:lstStyle>
          <a:p>
            <a:pPr eaLnBrk="1" hangingPunct="1">
              <a:lnSpc>
                <a:spcPct val="95000"/>
              </a:lnSpc>
              <a:spcBef>
                <a:spcPct val="15000"/>
              </a:spcBef>
              <a:spcAft>
                <a:spcPct val="15000"/>
              </a:spcAft>
              <a:buClr>
                <a:srgbClr val="93001B"/>
              </a:buClr>
              <a:buFont typeface="Wingdings" pitchFamily="84" charset="2"/>
              <a:buChar char="§"/>
            </a:pPr>
            <a:r>
              <a:rPr lang="en-US" sz="2500" dirty="0" smtClean="0"/>
              <a:t>Neutral </a:t>
            </a:r>
            <a:r>
              <a:rPr lang="en-US" sz="2500" dirty="0"/>
              <a:t>pieces of paper leap up and stick to </a:t>
            </a:r>
            <a:r>
              <a:rPr lang="en-US" sz="2500" dirty="0" smtClean="0"/>
              <a:t>a charged glass rod</a:t>
            </a:r>
            <a:r>
              <a:rPr lang="en-US" sz="2500" dirty="0"/>
              <a:t>.</a:t>
            </a:r>
          </a:p>
        </p:txBody>
      </p:sp>
      <p:sp>
        <p:nvSpPr>
          <p:cNvPr id="25604" name="Text Box 3"/>
          <p:cNvSpPr txBox="1">
            <a:spLocks noChangeArrowheads="1"/>
          </p:cNvSpPr>
          <p:nvPr/>
        </p:nvSpPr>
        <p:spPr bwMode="auto">
          <a:xfrm>
            <a:off x="467544" y="4676776"/>
            <a:ext cx="5346700"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eaLnBrk="1" hangingPunct="1">
              <a:lnSpc>
                <a:spcPct val="95000"/>
              </a:lnSpc>
              <a:spcAft>
                <a:spcPct val="10000"/>
              </a:spcAft>
              <a:buClr>
                <a:srgbClr val="FF0000"/>
              </a:buClr>
            </a:pPr>
            <a:r>
              <a:rPr lang="en-US" sz="2500" dirty="0"/>
              <a:t>There is an attractive force between a charged object and a </a:t>
            </a:r>
            <a:r>
              <a:rPr lang="en-US" sz="2500" i="1" dirty="0"/>
              <a:t>neutral </a:t>
            </a:r>
            <a:r>
              <a:rPr lang="en-US" sz="2500" dirty="0"/>
              <a:t>(uncharged) object.</a:t>
            </a:r>
            <a:endParaRPr lang="en-US" sz="2500" b="1" dirty="0"/>
          </a:p>
        </p:txBody>
      </p:sp>
      <p:sp>
        <p:nvSpPr>
          <p:cNvPr id="25605" name="Text Box 3"/>
          <p:cNvSpPr txBox="1">
            <a:spLocks noChangeArrowheads="1"/>
          </p:cNvSpPr>
          <p:nvPr/>
        </p:nvSpPr>
        <p:spPr bwMode="auto">
          <a:xfrm>
            <a:off x="50800" y="3095625"/>
            <a:ext cx="7721600" cy="823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17500" indent="-317500">
              <a:tabLst>
                <a:tab pos="233363" algn="l"/>
              </a:tabLst>
              <a:defRPr sz="2400">
                <a:solidFill>
                  <a:schemeClr val="tx1"/>
                </a:solidFill>
                <a:latin typeface="Arial" charset="0"/>
                <a:ea typeface="ＭＳ Ｐゴシック" pitchFamily="84" charset="-128"/>
              </a:defRPr>
            </a:lvl1pPr>
            <a:lvl2pPr marL="742950" indent="-285750">
              <a:tabLst>
                <a:tab pos="233363" algn="l"/>
              </a:tabLst>
              <a:defRPr sz="2400">
                <a:solidFill>
                  <a:schemeClr val="tx1"/>
                </a:solidFill>
                <a:latin typeface="Arial" charset="0"/>
                <a:ea typeface="ＭＳ Ｐゴシック" pitchFamily="84" charset="-128"/>
              </a:defRPr>
            </a:lvl2pPr>
            <a:lvl3pPr marL="1143000" indent="-228600">
              <a:tabLst>
                <a:tab pos="233363" algn="l"/>
              </a:tabLst>
              <a:defRPr sz="2400">
                <a:solidFill>
                  <a:schemeClr val="tx1"/>
                </a:solidFill>
                <a:latin typeface="Arial" charset="0"/>
                <a:ea typeface="ＭＳ Ｐゴシック" pitchFamily="84" charset="-128"/>
              </a:defRPr>
            </a:lvl3pPr>
            <a:lvl4pPr marL="1600200" indent="-228600">
              <a:tabLst>
                <a:tab pos="233363" algn="l"/>
              </a:tabLst>
              <a:defRPr sz="2400">
                <a:solidFill>
                  <a:schemeClr val="tx1"/>
                </a:solidFill>
                <a:latin typeface="Arial" charset="0"/>
                <a:ea typeface="ＭＳ Ｐゴシック" pitchFamily="84" charset="-128"/>
              </a:defRPr>
            </a:lvl4pPr>
            <a:lvl5pPr marL="2057400" indent="-228600">
              <a:tabLst>
                <a:tab pos="233363" algn="l"/>
              </a:tabLst>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tabLst>
                <a:tab pos="233363" algn="l"/>
              </a:tabLs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tabLst>
                <a:tab pos="233363" algn="l"/>
              </a:tabLs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tabLst>
                <a:tab pos="233363" algn="l"/>
              </a:tabLs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tabLst>
                <a:tab pos="233363" algn="l"/>
              </a:tabLst>
              <a:defRPr sz="2400">
                <a:solidFill>
                  <a:schemeClr val="tx1"/>
                </a:solidFill>
                <a:latin typeface="Arial" charset="0"/>
                <a:ea typeface="ＭＳ Ｐゴシック" pitchFamily="84" charset="-128"/>
              </a:defRPr>
            </a:lvl9pPr>
          </a:lstStyle>
          <a:p>
            <a:pPr eaLnBrk="1" hangingPunct="1">
              <a:lnSpc>
                <a:spcPct val="95000"/>
              </a:lnSpc>
              <a:spcBef>
                <a:spcPct val="15000"/>
              </a:spcBef>
              <a:spcAft>
                <a:spcPct val="15000"/>
              </a:spcAft>
              <a:buClr>
                <a:srgbClr val="93001B"/>
              </a:buClr>
              <a:buFont typeface="Wingdings" pitchFamily="84" charset="2"/>
              <a:buChar char="§"/>
            </a:pPr>
            <a:r>
              <a:rPr lang="en-US" sz="2500" dirty="0" smtClean="0"/>
              <a:t>A neutral stream of water bends toward a charged plastic comb. </a:t>
            </a:r>
            <a:endParaRPr lang="en-US" sz="2500" dirty="0"/>
          </a:p>
        </p:txBody>
      </p:sp>
      <p:pic>
        <p:nvPicPr>
          <p:cNvPr id="25606" name="Picture 8" descr="25_Pg722_UnPhoto"/>
          <p:cNvPicPr>
            <a:picLocks noChangeAspect="1" noChangeArrowheads="1"/>
          </p:cNvPicPr>
          <p:nvPr/>
        </p:nvPicPr>
        <p:blipFill>
          <a:blip r:embed="rId2">
            <a:extLst>
              <a:ext uri="{28A0092B-C50C-407E-A947-70E740481C1C}">
                <a14:useLocalDpi xmlns:a14="http://schemas.microsoft.com/office/drawing/2010/main" val="0"/>
              </a:ext>
            </a:extLst>
          </a:blip>
          <a:srcRect b="3085"/>
          <a:stretch>
            <a:fillRect/>
          </a:stretch>
        </p:blipFill>
        <p:spPr bwMode="auto">
          <a:xfrm>
            <a:off x="6203950" y="3997325"/>
            <a:ext cx="2482850" cy="248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7" name="Picture 10" descr="Figure_UNTBL25_2_1"/>
          <p:cNvPicPr>
            <a:picLocks noChangeAspect="1" noChangeArrowheads="1"/>
          </p:cNvPicPr>
          <p:nvPr/>
        </p:nvPicPr>
        <p:blipFill>
          <a:blip r:embed="rId3">
            <a:extLst>
              <a:ext uri="{28A0092B-C50C-407E-A947-70E740481C1C}">
                <a14:useLocalDpi xmlns:a14="http://schemas.microsoft.com/office/drawing/2010/main" val="0"/>
              </a:ext>
            </a:extLst>
          </a:blip>
          <a:srcRect b="5911"/>
          <a:stretch>
            <a:fillRect/>
          </a:stretch>
        </p:blipFill>
        <p:spPr bwMode="auto">
          <a:xfrm>
            <a:off x="225425" y="1196975"/>
            <a:ext cx="3508375" cy="141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67385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60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6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Text Box 2"/>
          <p:cNvSpPr txBox="1">
            <a:spLocks noChangeArrowheads="1"/>
          </p:cNvSpPr>
          <p:nvPr/>
        </p:nvSpPr>
        <p:spPr bwMode="auto">
          <a:xfrm>
            <a:off x="205358" y="3317736"/>
            <a:ext cx="7223719" cy="2246769"/>
          </a:xfrm>
          <a:prstGeom prst="rect">
            <a:avLst/>
          </a:prstGeom>
          <a:noFill/>
          <a:ln w="9525">
            <a:noFill/>
            <a:miter lim="800000"/>
            <a:headEnd/>
            <a:tailEnd/>
          </a:ln>
          <a:effectLst/>
        </p:spPr>
        <p:txBody>
          <a:bodyPr wrap="square">
            <a:prstTxWarp prst="textNoShape">
              <a:avLst/>
            </a:prstTxWarp>
            <a:spAutoFit/>
          </a:bodyPr>
          <a:lstStyle/>
          <a:p>
            <a:pPr marL="342900" indent="-342900">
              <a:buFontTx/>
              <a:buAutoNum type="alphaUcPeriod"/>
            </a:pPr>
            <a:r>
              <a:rPr lang="en-US" sz="2800" dirty="0">
                <a:latin typeface="+mn-lt"/>
              </a:rPr>
              <a:t> </a:t>
            </a:r>
            <a:r>
              <a:rPr lang="en-US" sz="2800" dirty="0" smtClean="0">
                <a:latin typeface="+mn-lt"/>
              </a:rPr>
              <a:t>See </a:t>
            </a:r>
            <a:r>
              <a:rPr lang="en-US" sz="2800" dirty="0">
                <a:latin typeface="+mn-lt"/>
              </a:rPr>
              <a:t>if the sock attracts a negatively charged plastic rod. </a:t>
            </a:r>
          </a:p>
          <a:p>
            <a:pPr marL="342900" indent="-342900">
              <a:buFontTx/>
              <a:buAutoNum type="alphaUcPeriod"/>
            </a:pPr>
            <a:r>
              <a:rPr lang="en-US" sz="2800" dirty="0">
                <a:latin typeface="+mn-lt"/>
              </a:rPr>
              <a:t> </a:t>
            </a:r>
            <a:r>
              <a:rPr lang="en-US" sz="2800" dirty="0" smtClean="0">
                <a:latin typeface="+mn-lt"/>
              </a:rPr>
              <a:t>See </a:t>
            </a:r>
            <a:r>
              <a:rPr lang="en-US" sz="2800" dirty="0">
                <a:latin typeface="+mn-lt"/>
              </a:rPr>
              <a:t>if the sock repels a positively charged glass rod. </a:t>
            </a:r>
          </a:p>
          <a:p>
            <a:pPr marL="342900" indent="-342900">
              <a:buFontTx/>
              <a:buAutoNum type="alphaUcPeriod"/>
            </a:pPr>
            <a:r>
              <a:rPr lang="en-US" sz="2800" dirty="0" smtClean="0">
                <a:latin typeface="+mn-lt"/>
              </a:rPr>
              <a:t> Either </a:t>
            </a:r>
            <a:r>
              <a:rPr lang="en-US" sz="2800" dirty="0">
                <a:latin typeface="+mn-lt"/>
              </a:rPr>
              <a:t>A or </a:t>
            </a:r>
            <a:r>
              <a:rPr lang="en-US" sz="2800" dirty="0" smtClean="0">
                <a:latin typeface="+mn-lt"/>
              </a:rPr>
              <a:t>B would work.</a:t>
            </a:r>
            <a:endParaRPr lang="en-US" sz="2800" dirty="0">
              <a:latin typeface="+mn-lt"/>
            </a:endParaRPr>
          </a:p>
        </p:txBody>
      </p:sp>
      <p:sp>
        <p:nvSpPr>
          <p:cNvPr id="242691" name="Text Box 3"/>
          <p:cNvSpPr txBox="1">
            <a:spLocks noChangeArrowheads="1"/>
          </p:cNvSpPr>
          <p:nvPr/>
        </p:nvSpPr>
        <p:spPr bwMode="auto">
          <a:xfrm>
            <a:off x="228600" y="457200"/>
            <a:ext cx="8663880" cy="2846933"/>
          </a:xfrm>
          <a:prstGeom prst="rect">
            <a:avLst/>
          </a:prstGeom>
          <a:noFill/>
          <a:ln w="9525">
            <a:noFill/>
            <a:miter lim="800000"/>
            <a:headEnd/>
            <a:tailEnd/>
          </a:ln>
          <a:effectLst/>
        </p:spPr>
        <p:txBody>
          <a:bodyPr wrap="square">
            <a:prstTxWarp prst="textNoShape">
              <a:avLst/>
            </a:prstTxWarp>
            <a:spAutoFit/>
          </a:bodyPr>
          <a:lstStyle/>
          <a:p>
            <a:r>
              <a:rPr lang="en-US" sz="1900" dirty="0">
                <a:latin typeface="+mn-lt"/>
              </a:rPr>
              <a:t>In Class Discussion </a:t>
            </a:r>
            <a:r>
              <a:rPr lang="en-US" sz="1900" dirty="0" smtClean="0">
                <a:latin typeface="+mn-lt"/>
              </a:rPr>
              <a:t>Question</a:t>
            </a:r>
          </a:p>
          <a:p>
            <a:r>
              <a:rPr lang="en-US" sz="3200" dirty="0">
                <a:latin typeface="+mn-lt"/>
              </a:rPr>
              <a:t>A sock has just come out of the dryer. You hypothesize that the sock might have a positive charge. </a:t>
            </a:r>
            <a:endParaRPr lang="en-US" sz="3200" dirty="0" smtClean="0">
              <a:latin typeface="+mn-lt"/>
            </a:endParaRPr>
          </a:p>
          <a:p>
            <a:r>
              <a:rPr lang="en-US" sz="3200" dirty="0" smtClean="0">
                <a:latin typeface="+mn-lt"/>
              </a:rPr>
              <a:t>To </a:t>
            </a:r>
            <a:r>
              <a:rPr lang="en-US" sz="3200" dirty="0">
                <a:latin typeface="+mn-lt"/>
              </a:rPr>
              <a:t>test your hypothesis, which of the following experiments </a:t>
            </a:r>
            <a:r>
              <a:rPr lang="en-US" sz="3200" dirty="0" smtClean="0">
                <a:latin typeface="+mn-lt"/>
              </a:rPr>
              <a:t>would work</a:t>
            </a:r>
            <a:r>
              <a:rPr lang="en-US" sz="3200" dirty="0">
                <a:latin typeface="+mn-lt"/>
              </a:rPr>
              <a:t>?</a:t>
            </a:r>
          </a:p>
        </p:txBody>
      </p:sp>
      <p:sp>
        <p:nvSpPr>
          <p:cNvPr id="242692" name="Text Box 4"/>
          <p:cNvSpPr txBox="1">
            <a:spLocks noChangeArrowheads="1"/>
          </p:cNvSpPr>
          <p:nvPr/>
        </p:nvSpPr>
        <p:spPr bwMode="auto">
          <a:xfrm>
            <a:off x="1431925" y="5980113"/>
            <a:ext cx="5680236" cy="369332"/>
          </a:xfrm>
          <a:prstGeom prst="rect">
            <a:avLst/>
          </a:prstGeom>
          <a:noFill/>
          <a:ln w="9525">
            <a:noFill/>
            <a:miter lim="800000"/>
            <a:headEnd/>
            <a:tailEnd/>
          </a:ln>
          <a:effectLst/>
        </p:spPr>
        <p:txBody>
          <a:bodyPr wrap="none">
            <a:prstTxWarp prst="textNoShape">
              <a:avLst/>
            </a:prstTxWarp>
            <a:spAutoFit/>
          </a:bodyPr>
          <a:lstStyle/>
          <a:p>
            <a:r>
              <a:rPr lang="en-US" dirty="0"/>
              <a:t>(Compare with </a:t>
            </a:r>
            <a:r>
              <a:rPr lang="en-US" dirty="0" smtClean="0"/>
              <a:t>Stop To Think 25.1 </a:t>
            </a:r>
            <a:r>
              <a:rPr lang="en-US" dirty="0"/>
              <a:t>from</a:t>
            </a:r>
            <a:r>
              <a:rPr lang="en-US" dirty="0" smtClean="0"/>
              <a:t> your reading.)</a:t>
            </a:r>
            <a:endParaRPr lang="en-US" dirty="0"/>
          </a:p>
        </p:txBody>
      </p:sp>
      <p:pic>
        <p:nvPicPr>
          <p:cNvPr id="389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05793" y="4114800"/>
            <a:ext cx="1562100"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30364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Grp="1" noChangeArrowheads="1"/>
          </p:cNvSpPr>
          <p:nvPr>
            <p:ph type="title"/>
          </p:nvPr>
        </p:nvSpPr>
        <p:spPr>
          <a:xfrm>
            <a:off x="457200" y="76200"/>
            <a:ext cx="8229600" cy="487363"/>
          </a:xfrm>
        </p:spPr>
        <p:txBody>
          <a:bodyPr/>
          <a:lstStyle/>
          <a:p>
            <a:r>
              <a:rPr lang="en-US" sz="2800" b="1">
                <a:solidFill>
                  <a:srgbClr val="316598"/>
                </a:solidFill>
              </a:rPr>
              <a:t>Charge Polarization</a:t>
            </a:r>
          </a:p>
        </p:txBody>
      </p:sp>
      <p:pic>
        <p:nvPicPr>
          <p:cNvPr id="228355" name="Picture 3" descr="figure26"/>
          <p:cNvPicPr>
            <a:picLocks noChangeAspect="1" noChangeArrowheads="1"/>
          </p:cNvPicPr>
          <p:nvPr/>
        </p:nvPicPr>
        <p:blipFill>
          <a:blip r:embed="rId2"/>
          <a:srcRect r="47169"/>
          <a:stretch>
            <a:fillRect/>
          </a:stretch>
        </p:blipFill>
        <p:spPr bwMode="auto">
          <a:xfrm>
            <a:off x="1600200" y="663575"/>
            <a:ext cx="6172200" cy="6111875"/>
          </a:xfrm>
          <a:prstGeom prst="rect">
            <a:avLst/>
          </a:prstGeom>
          <a:noFill/>
        </p:spPr>
      </p:pic>
    </p:spTree>
    <p:extLst>
      <p:ext uri="{BB962C8B-B14F-4D97-AF65-F5344CB8AC3E}">
        <p14:creationId xmlns:p14="http://schemas.microsoft.com/office/powerpoint/2010/main" val="5084837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lstStyle/>
          <a:p>
            <a:r>
              <a:rPr lang="en-US" dirty="0" smtClean="0"/>
              <a:t>Charge Polarization</a:t>
            </a:r>
            <a:endParaRPr lang="en-US" dirty="0"/>
          </a:p>
        </p:txBody>
      </p:sp>
      <p:sp>
        <p:nvSpPr>
          <p:cNvPr id="3" name="Text Placeholder 2"/>
          <p:cNvSpPr>
            <a:spLocks noGrp="1"/>
          </p:cNvSpPr>
          <p:nvPr>
            <p:ph type="body" sz="half" idx="1"/>
          </p:nvPr>
        </p:nvSpPr>
        <p:spPr>
          <a:xfrm>
            <a:off x="381000" y="1295400"/>
            <a:ext cx="8458200" cy="5029200"/>
          </a:xfrm>
        </p:spPr>
        <p:txBody>
          <a:bodyPr/>
          <a:lstStyle/>
          <a:p>
            <a:r>
              <a:rPr lang="en-US" dirty="0" smtClean="0"/>
              <a:t>When two small electrically charged objects are brought together, opposites attract and </a:t>
            </a:r>
            <a:r>
              <a:rPr lang="en-US" dirty="0" err="1" smtClean="0"/>
              <a:t>sames</a:t>
            </a:r>
            <a:r>
              <a:rPr lang="en-US" dirty="0" smtClean="0"/>
              <a:t> repel.</a:t>
            </a:r>
          </a:p>
          <a:p>
            <a:r>
              <a:rPr lang="en-US" dirty="0" smtClean="0"/>
              <a:t>When the objects have finite size and one of them is neutral or has very little charge on it, it will become </a:t>
            </a:r>
            <a:r>
              <a:rPr lang="en-US" i="1" dirty="0" smtClean="0"/>
              <a:t>polarized</a:t>
            </a:r>
            <a:r>
              <a:rPr lang="en-US" dirty="0" smtClean="0"/>
              <a:t>.</a:t>
            </a:r>
          </a:p>
          <a:p>
            <a:r>
              <a:rPr lang="en-US" dirty="0" smtClean="0"/>
              <a:t>The resulting force is </a:t>
            </a:r>
            <a:r>
              <a:rPr lang="en-US" i="1" dirty="0" smtClean="0"/>
              <a:t>always attractive</a:t>
            </a:r>
            <a:r>
              <a:rPr lang="en-US" dirty="0" smtClean="0"/>
              <a:t>.  Both positive and negative objects tend to attract neutral objects due to </a:t>
            </a:r>
            <a:r>
              <a:rPr lang="en-US" i="1" dirty="0" smtClean="0"/>
              <a:t>charge polarization</a:t>
            </a:r>
            <a:r>
              <a:rPr lang="en-US" dirty="0" smtClean="0"/>
              <a:t>.</a:t>
            </a:r>
            <a:endParaRPr lang="en-US" dirty="0"/>
          </a:p>
        </p:txBody>
      </p:sp>
    </p:spTree>
    <p:extLst>
      <p:ext uri="{BB962C8B-B14F-4D97-AF65-F5344CB8AC3E}">
        <p14:creationId xmlns:p14="http://schemas.microsoft.com/office/powerpoint/2010/main" val="2231753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idx="4294967295"/>
          </p:nvPr>
        </p:nvSpPr>
        <p:spPr>
          <a:xfrm>
            <a:off x="342900" y="208788"/>
            <a:ext cx="8229600" cy="504825"/>
          </a:xfrm>
        </p:spPr>
        <p:txBody>
          <a:bodyPr/>
          <a:lstStyle/>
          <a:p>
            <a:pPr eaLnBrk="1" hangingPunct="1"/>
            <a:r>
              <a:rPr lang="en-US" sz="3200" dirty="0" smtClean="0">
                <a:solidFill>
                  <a:schemeClr val="tx1"/>
                </a:solidFill>
              </a:rPr>
              <a:t>Benjamin Franklin (1706-1790)</a:t>
            </a:r>
          </a:p>
        </p:txBody>
      </p:sp>
      <p:sp>
        <p:nvSpPr>
          <p:cNvPr id="22531" name="Text Box 3"/>
          <p:cNvSpPr txBox="1">
            <a:spLocks noChangeArrowheads="1"/>
          </p:cNvSpPr>
          <p:nvPr/>
        </p:nvSpPr>
        <p:spPr bwMode="auto">
          <a:xfrm>
            <a:off x="3752596" y="854138"/>
            <a:ext cx="5263388" cy="481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31800" indent="-431800">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eaLnBrk="1" hangingPunct="1">
              <a:spcBef>
                <a:spcPct val="20000"/>
              </a:spcBef>
              <a:spcAft>
                <a:spcPct val="20000"/>
              </a:spcAft>
              <a:buClr>
                <a:srgbClr val="93001B"/>
              </a:buClr>
              <a:buFont typeface="Wingdings" pitchFamily="84" charset="2"/>
              <a:buChar char="§"/>
            </a:pPr>
            <a:r>
              <a:rPr lang="en-US" sz="2600" dirty="0" smtClean="0"/>
              <a:t>Recognized that there were two types of electric charge.</a:t>
            </a:r>
          </a:p>
          <a:p>
            <a:pPr eaLnBrk="1" hangingPunct="1">
              <a:spcBef>
                <a:spcPct val="20000"/>
              </a:spcBef>
              <a:spcAft>
                <a:spcPct val="20000"/>
              </a:spcAft>
              <a:buClr>
                <a:srgbClr val="93001B"/>
              </a:buClr>
              <a:buFont typeface="Wingdings" pitchFamily="84" charset="2"/>
              <a:buChar char="§"/>
            </a:pPr>
            <a:r>
              <a:rPr lang="en-US" sz="2600" dirty="0" smtClean="0"/>
              <a:t>When a glass rod was rubbed with silk, it became charged in one way; Franklin called this “positive”</a:t>
            </a:r>
          </a:p>
          <a:p>
            <a:pPr eaLnBrk="1" hangingPunct="1">
              <a:spcBef>
                <a:spcPct val="20000"/>
              </a:spcBef>
              <a:spcAft>
                <a:spcPct val="20000"/>
              </a:spcAft>
              <a:buClr>
                <a:srgbClr val="93001B"/>
              </a:buClr>
              <a:buFont typeface="Wingdings" pitchFamily="84" charset="2"/>
              <a:buChar char="§"/>
            </a:pPr>
            <a:r>
              <a:rPr lang="en-US" sz="2600" dirty="0" smtClean="0"/>
              <a:t>When a piece of amber was rubbed with animal fur, it became charged in the opposite way; Franklin called this “negative”.</a:t>
            </a:r>
            <a:endParaRPr lang="en-US" sz="26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551" y="1143000"/>
            <a:ext cx="3267075" cy="337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81218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53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53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00" name="Picture 8" descr="22_01_Figure"/>
          <p:cNvPicPr>
            <a:picLocks noChangeAspect="1" noChangeArrowheads="1"/>
          </p:cNvPicPr>
          <p:nvPr/>
        </p:nvPicPr>
        <p:blipFill>
          <a:blip r:embed="rId2">
            <a:extLst>
              <a:ext uri="{28A0092B-C50C-407E-A947-70E740481C1C}">
                <a14:useLocalDpi xmlns:a14="http://schemas.microsoft.com/office/drawing/2010/main" val="0"/>
              </a:ext>
            </a:extLst>
          </a:blip>
          <a:srcRect b="5644"/>
          <a:stretch>
            <a:fillRect/>
          </a:stretch>
        </p:blipFill>
        <p:spPr bwMode="auto">
          <a:xfrm>
            <a:off x="296863" y="4151313"/>
            <a:ext cx="8548687" cy="2335212"/>
          </a:xfrm>
          <a:prstGeom prst="rect">
            <a:avLst/>
          </a:prstGeom>
          <a:noFill/>
          <a:extLst>
            <a:ext uri="{909E8E84-426E-40DD-AFC4-6F175D3DCCD1}">
              <a14:hiddenFill xmlns:a14="http://schemas.microsoft.com/office/drawing/2010/main">
                <a:solidFill>
                  <a:srgbClr val="FFFFFF"/>
                </a:solidFill>
              </a14:hiddenFill>
            </a:ext>
          </a:extLst>
        </p:spPr>
      </p:pic>
      <p:sp>
        <p:nvSpPr>
          <p:cNvPr id="8194" name="Rectangle 2"/>
          <p:cNvSpPr>
            <a:spLocks noGrp="1" noChangeArrowheads="1"/>
          </p:cNvSpPr>
          <p:nvPr>
            <p:ph type="title"/>
          </p:nvPr>
        </p:nvSpPr>
        <p:spPr>
          <a:xfrm>
            <a:off x="456406" y="160338"/>
            <a:ext cx="8229600" cy="735012"/>
          </a:xfrm>
        </p:spPr>
        <p:txBody>
          <a:bodyPr/>
          <a:lstStyle/>
          <a:p>
            <a:r>
              <a:rPr lang="en-US" dirty="0" smtClean="0"/>
              <a:t>Electric Force</a:t>
            </a:r>
          </a:p>
        </p:txBody>
      </p:sp>
      <p:sp>
        <p:nvSpPr>
          <p:cNvPr id="8195" name="Rectangle 3"/>
          <p:cNvSpPr>
            <a:spLocks noGrp="1" noChangeArrowheads="1"/>
          </p:cNvSpPr>
          <p:nvPr>
            <p:ph type="body" idx="1"/>
          </p:nvPr>
        </p:nvSpPr>
        <p:spPr>
          <a:xfrm>
            <a:off x="456406" y="1009650"/>
            <a:ext cx="8229600" cy="4525963"/>
          </a:xfrm>
        </p:spPr>
        <p:txBody>
          <a:bodyPr/>
          <a:lstStyle/>
          <a:p>
            <a:r>
              <a:rPr lang="en-US" dirty="0" smtClean="0"/>
              <a:t>When two objects have electric charges, there is a long-range force between them called the </a:t>
            </a:r>
            <a:r>
              <a:rPr lang="en-US" b="1" dirty="0" smtClean="0"/>
              <a:t>electric force</a:t>
            </a:r>
            <a:r>
              <a:rPr lang="en-US" dirty="0" smtClean="0"/>
              <a:t>.</a:t>
            </a:r>
          </a:p>
          <a:p>
            <a:r>
              <a:rPr lang="en-US" dirty="0" smtClean="0"/>
              <a:t>The rule for the electric force is:</a:t>
            </a:r>
          </a:p>
          <a:p>
            <a:pPr marL="0" indent="0" algn="ctr">
              <a:buNone/>
            </a:pPr>
            <a:r>
              <a:rPr lang="en-US" sz="2800" dirty="0" smtClean="0"/>
              <a:t>Opposite charges attract one another; </a:t>
            </a:r>
          </a:p>
          <a:p>
            <a:pPr marL="0" indent="0" algn="ctr">
              <a:buNone/>
            </a:pPr>
            <a:r>
              <a:rPr lang="en-US" sz="2800" dirty="0" smtClean="0"/>
              <a:t>	like charges repel.</a:t>
            </a:r>
          </a:p>
          <a:p>
            <a:endParaRPr lang="en-US" dirty="0" smtClean="0"/>
          </a:p>
          <a:p>
            <a:endParaRPr lang="en-US" dirty="0" smtClean="0"/>
          </a:p>
          <a:p>
            <a:endParaRPr lang="en-US" dirty="0" smtClean="0"/>
          </a:p>
          <a:p>
            <a:endParaRPr lang="en-US" dirty="0" smtClean="0"/>
          </a:p>
          <a:p>
            <a:endParaRPr lang="en-US" sz="1800" dirty="0" smtClean="0"/>
          </a:p>
        </p:txBody>
      </p:sp>
    </p:spTree>
    <p:extLst>
      <p:ext uri="{BB962C8B-B14F-4D97-AF65-F5344CB8AC3E}">
        <p14:creationId xmlns:p14="http://schemas.microsoft.com/office/powerpoint/2010/main" val="569745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9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19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3" name="Picture 7" descr="22_02_Figure"/>
          <p:cNvPicPr>
            <a:picLocks noChangeAspect="1" noChangeArrowheads="1"/>
          </p:cNvPicPr>
          <p:nvPr/>
        </p:nvPicPr>
        <p:blipFill>
          <a:blip r:embed="rId2" cstate="print">
            <a:extLst>
              <a:ext uri="{28A0092B-C50C-407E-A947-70E740481C1C}">
                <a14:useLocalDpi xmlns:a14="http://schemas.microsoft.com/office/drawing/2010/main" val="0"/>
              </a:ext>
            </a:extLst>
          </a:blip>
          <a:srcRect b="2411"/>
          <a:stretch>
            <a:fillRect/>
          </a:stretch>
        </p:blipFill>
        <p:spPr bwMode="auto">
          <a:xfrm>
            <a:off x="5133975" y="3341688"/>
            <a:ext cx="3806825" cy="3359150"/>
          </a:xfrm>
          <a:prstGeom prst="rect">
            <a:avLst/>
          </a:prstGeom>
          <a:noFill/>
          <a:extLst>
            <a:ext uri="{909E8E84-426E-40DD-AFC4-6F175D3DCCD1}">
              <a14:hiddenFill xmlns:a14="http://schemas.microsoft.com/office/drawing/2010/main">
                <a:solidFill>
                  <a:srgbClr val="FFFFFF"/>
                </a:solidFill>
              </a14:hiddenFill>
            </a:ext>
          </a:extLst>
        </p:spPr>
      </p:pic>
      <p:sp>
        <p:nvSpPr>
          <p:cNvPr id="9218" name="Rectangle 2"/>
          <p:cNvSpPr>
            <a:spLocks noGrp="1" noChangeArrowheads="1"/>
          </p:cNvSpPr>
          <p:nvPr>
            <p:ph type="title"/>
          </p:nvPr>
        </p:nvSpPr>
        <p:spPr/>
        <p:txBody>
          <a:bodyPr/>
          <a:lstStyle/>
          <a:p>
            <a:r>
              <a:rPr lang="en-US" dirty="0" smtClean="0"/>
              <a:t>20</a:t>
            </a:r>
            <a:r>
              <a:rPr lang="en-US" baseline="30000" dirty="0" smtClean="0"/>
              <a:t>th</a:t>
            </a:r>
            <a:r>
              <a:rPr lang="en-US" dirty="0" smtClean="0"/>
              <a:t> Century Discovery: </a:t>
            </a:r>
            <a:br>
              <a:rPr lang="en-US" dirty="0" smtClean="0"/>
            </a:br>
            <a:r>
              <a:rPr lang="en-US" dirty="0" smtClean="0"/>
              <a:t>Atomic Structure</a:t>
            </a:r>
          </a:p>
        </p:txBody>
      </p:sp>
      <p:sp>
        <p:nvSpPr>
          <p:cNvPr id="9219" name="Rectangle 3"/>
          <p:cNvSpPr>
            <a:spLocks noGrp="1" noChangeArrowheads="1"/>
          </p:cNvSpPr>
          <p:nvPr>
            <p:ph type="body" idx="1"/>
          </p:nvPr>
        </p:nvSpPr>
        <p:spPr>
          <a:xfrm>
            <a:off x="457200" y="1447800"/>
            <a:ext cx="8229600" cy="5067300"/>
          </a:xfrm>
        </p:spPr>
        <p:txBody>
          <a:bodyPr/>
          <a:lstStyle/>
          <a:p>
            <a:pPr>
              <a:lnSpc>
                <a:spcPct val="90000"/>
              </a:lnSpc>
              <a:buFontTx/>
              <a:buNone/>
            </a:pPr>
            <a:r>
              <a:rPr lang="en-US" dirty="0" smtClean="0"/>
              <a:t>Protons</a:t>
            </a:r>
          </a:p>
          <a:p>
            <a:pPr>
              <a:lnSpc>
                <a:spcPct val="90000"/>
              </a:lnSpc>
            </a:pPr>
            <a:r>
              <a:rPr lang="en-US" sz="2800" dirty="0" smtClean="0"/>
              <a:t>Positive electric charges</a:t>
            </a:r>
          </a:p>
          <a:p>
            <a:pPr>
              <a:lnSpc>
                <a:spcPct val="90000"/>
              </a:lnSpc>
            </a:pPr>
            <a:r>
              <a:rPr lang="en-US" sz="2800" dirty="0" smtClean="0"/>
              <a:t>Repel positives, but attract negatives</a:t>
            </a:r>
            <a:endParaRPr lang="en-US" dirty="0" smtClean="0"/>
          </a:p>
          <a:p>
            <a:pPr>
              <a:lnSpc>
                <a:spcPct val="90000"/>
              </a:lnSpc>
              <a:buFontTx/>
              <a:buNone/>
            </a:pPr>
            <a:r>
              <a:rPr lang="en-US" dirty="0" smtClean="0"/>
              <a:t>Electrons	</a:t>
            </a:r>
          </a:p>
          <a:p>
            <a:pPr>
              <a:lnSpc>
                <a:spcPct val="90000"/>
              </a:lnSpc>
            </a:pPr>
            <a:r>
              <a:rPr lang="en-US" sz="2800" dirty="0" smtClean="0"/>
              <a:t>Negative electric charges</a:t>
            </a:r>
          </a:p>
          <a:p>
            <a:pPr>
              <a:lnSpc>
                <a:spcPct val="90000"/>
              </a:lnSpc>
            </a:pPr>
            <a:r>
              <a:rPr lang="en-US" sz="2800" dirty="0" smtClean="0"/>
              <a:t>Repel negatives, but attract </a:t>
            </a:r>
            <a:br>
              <a:rPr lang="en-US" sz="2800" dirty="0" smtClean="0"/>
            </a:br>
            <a:r>
              <a:rPr lang="en-US" sz="2800" dirty="0" smtClean="0"/>
              <a:t>positives</a:t>
            </a:r>
            <a:r>
              <a:rPr lang="en-US" sz="1800" dirty="0" smtClean="0"/>
              <a:t/>
            </a:r>
            <a:br>
              <a:rPr lang="en-US" sz="1800" dirty="0" smtClean="0"/>
            </a:br>
            <a:endParaRPr lang="en-US" sz="1800" dirty="0" smtClean="0"/>
          </a:p>
          <a:p>
            <a:pPr>
              <a:lnSpc>
                <a:spcPct val="90000"/>
              </a:lnSpc>
              <a:buFontTx/>
              <a:buNone/>
            </a:pPr>
            <a:r>
              <a:rPr lang="en-US" dirty="0" smtClean="0"/>
              <a:t>Neutrons</a:t>
            </a:r>
          </a:p>
          <a:p>
            <a:pPr>
              <a:lnSpc>
                <a:spcPct val="90000"/>
              </a:lnSpc>
            </a:pPr>
            <a:r>
              <a:rPr lang="en-US" sz="2800" dirty="0" smtClean="0"/>
              <a:t>No electric charge </a:t>
            </a:r>
          </a:p>
          <a:p>
            <a:pPr>
              <a:lnSpc>
                <a:spcPct val="90000"/>
              </a:lnSpc>
            </a:pPr>
            <a:r>
              <a:rPr lang="en-US" sz="2800" dirty="0" smtClean="0"/>
              <a:t>“neutral”</a:t>
            </a:r>
            <a:endParaRPr lang="en-US" dirty="0" smtClean="0"/>
          </a:p>
        </p:txBody>
      </p:sp>
    </p:spTree>
    <p:extLst>
      <p:ext uri="{BB962C8B-B14F-4D97-AF65-F5344CB8AC3E}">
        <p14:creationId xmlns:p14="http://schemas.microsoft.com/office/powerpoint/2010/main" val="509658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1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21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21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219">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219">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21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safetyoffice.uwaterloo.ca/hse/radiation/rad_sealed/matter/graphic/ato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5501" y="3160294"/>
            <a:ext cx="4724400" cy="3697706"/>
          </a:xfrm>
          <a:prstGeom prst="rect">
            <a:avLst/>
          </a:prstGeom>
          <a:noFill/>
          <a:extLst>
            <a:ext uri="{909E8E84-426E-40DD-AFC4-6F175D3DCCD1}">
              <a14:hiddenFill xmlns:a14="http://schemas.microsoft.com/office/drawing/2010/main">
                <a:solidFill>
                  <a:srgbClr val="FFFFFF"/>
                </a:solidFill>
              </a14:hiddenFill>
            </a:ext>
          </a:extLst>
        </p:spPr>
      </p:pic>
      <p:sp>
        <p:nvSpPr>
          <p:cNvPr id="10243" name="Rectangle 3"/>
          <p:cNvSpPr>
            <a:spLocks noGrp="1" noChangeArrowheads="1"/>
          </p:cNvSpPr>
          <p:nvPr>
            <p:ph type="body" idx="1"/>
          </p:nvPr>
        </p:nvSpPr>
        <p:spPr>
          <a:xfrm>
            <a:off x="190500" y="264294"/>
            <a:ext cx="8839200" cy="4525963"/>
          </a:xfrm>
        </p:spPr>
        <p:txBody>
          <a:bodyPr/>
          <a:lstStyle/>
          <a:p>
            <a:pPr>
              <a:buFontTx/>
              <a:buNone/>
            </a:pPr>
            <a:r>
              <a:rPr lang="en-US" dirty="0" smtClean="0"/>
              <a:t>Fundamental facts about atoms</a:t>
            </a:r>
          </a:p>
          <a:p>
            <a:pPr>
              <a:buFontTx/>
              <a:buNone/>
            </a:pPr>
            <a:r>
              <a:rPr lang="en-US" sz="2800" dirty="0" smtClean="0"/>
              <a:t>	1. Every atom is composed of a positively charged nucleus surrounded by negatively charged electrons.</a:t>
            </a:r>
          </a:p>
          <a:p>
            <a:pPr>
              <a:buFontTx/>
              <a:buNone/>
            </a:pPr>
            <a:r>
              <a:rPr lang="en-US" sz="2800" dirty="0" smtClean="0"/>
              <a:t>	2. Each of the electrons in any atom has the same quantity of negative charge and the same mass.</a:t>
            </a:r>
          </a:p>
        </p:txBody>
      </p:sp>
      <p:sp>
        <p:nvSpPr>
          <p:cNvPr id="5" name="TextBox 4"/>
          <p:cNvSpPr txBox="1"/>
          <p:nvPr/>
        </p:nvSpPr>
        <p:spPr>
          <a:xfrm>
            <a:off x="2805112" y="6642556"/>
            <a:ext cx="5923416" cy="215444"/>
          </a:xfrm>
          <a:prstGeom prst="rect">
            <a:avLst/>
          </a:prstGeom>
          <a:noFill/>
        </p:spPr>
        <p:txBody>
          <a:bodyPr wrap="none" rtlCol="0">
            <a:spAutoFit/>
          </a:bodyPr>
          <a:lstStyle/>
          <a:p>
            <a:r>
              <a:rPr lang="en-CA" sz="800" dirty="0" smtClean="0"/>
              <a:t>[Image retrieved Jan.10, 2013 from </a:t>
            </a:r>
            <a:r>
              <a:rPr lang="en-CA" sz="800" dirty="0" smtClean="0">
                <a:hlinkClick r:id="rId3"/>
              </a:rPr>
              <a:t>http</a:t>
            </a:r>
            <a:r>
              <a:rPr lang="en-CA" sz="800" dirty="0">
                <a:hlinkClick r:id="rId3"/>
              </a:rPr>
              <a:t>://</a:t>
            </a:r>
            <a:r>
              <a:rPr lang="en-CA" sz="800" dirty="0" smtClean="0">
                <a:hlinkClick r:id="rId3"/>
              </a:rPr>
              <a:t>www.safetyoffice.uwaterloo.ca/hse/radiation/rad_sealed/matter/atom_structure.htm</a:t>
            </a:r>
            <a:r>
              <a:rPr lang="en-CA" sz="800" dirty="0" smtClean="0"/>
              <a:t> ]</a:t>
            </a:r>
            <a:endParaRPr lang="en-CA" sz="800" dirty="0"/>
          </a:p>
        </p:txBody>
      </p:sp>
      <p:sp>
        <p:nvSpPr>
          <p:cNvPr id="3" name="TextBox 2"/>
          <p:cNvSpPr txBox="1"/>
          <p:nvPr/>
        </p:nvSpPr>
        <p:spPr>
          <a:xfrm>
            <a:off x="6402186" y="4639815"/>
            <a:ext cx="2627514" cy="954107"/>
          </a:xfrm>
          <a:prstGeom prst="rect">
            <a:avLst/>
          </a:prstGeom>
          <a:noFill/>
        </p:spPr>
        <p:txBody>
          <a:bodyPr wrap="square" rtlCol="0">
            <a:spAutoFit/>
          </a:bodyPr>
          <a:lstStyle/>
          <a:p>
            <a:r>
              <a:rPr lang="en-CA" sz="2800" dirty="0" smtClean="0"/>
              <a:t>Lithium Atom</a:t>
            </a:r>
          </a:p>
          <a:p>
            <a:r>
              <a:rPr lang="en-CA" sz="2800" dirty="0" smtClean="0"/>
              <a:t>Net charge = 0</a:t>
            </a:r>
            <a:endParaRPr lang="en-CA" sz="2800" dirty="0"/>
          </a:p>
        </p:txBody>
      </p:sp>
    </p:spTree>
    <p:extLst>
      <p:ext uri="{BB962C8B-B14F-4D97-AF65-F5344CB8AC3E}">
        <p14:creationId xmlns:p14="http://schemas.microsoft.com/office/powerpoint/2010/main" val="822629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4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safetyoffice.uwaterloo.ca/hse/radiation/rad_sealed/matter/graphic/ato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5501" y="3160294"/>
            <a:ext cx="4724400" cy="3697706"/>
          </a:xfrm>
          <a:prstGeom prst="rect">
            <a:avLst/>
          </a:prstGeom>
          <a:noFill/>
          <a:extLst>
            <a:ext uri="{909E8E84-426E-40DD-AFC4-6F175D3DCCD1}">
              <a14:hiddenFill xmlns:a14="http://schemas.microsoft.com/office/drawing/2010/main">
                <a:solidFill>
                  <a:srgbClr val="FFFFFF"/>
                </a:solidFill>
              </a14:hiddenFill>
            </a:ext>
          </a:extLst>
        </p:spPr>
      </p:pic>
      <p:sp>
        <p:nvSpPr>
          <p:cNvPr id="10243" name="Rectangle 3"/>
          <p:cNvSpPr>
            <a:spLocks noGrp="1" noChangeArrowheads="1"/>
          </p:cNvSpPr>
          <p:nvPr>
            <p:ph type="body" idx="1"/>
          </p:nvPr>
        </p:nvSpPr>
        <p:spPr>
          <a:xfrm>
            <a:off x="190500" y="264294"/>
            <a:ext cx="8839200" cy="4525963"/>
          </a:xfrm>
        </p:spPr>
        <p:txBody>
          <a:bodyPr/>
          <a:lstStyle/>
          <a:p>
            <a:pPr>
              <a:buFontTx/>
              <a:buNone/>
            </a:pPr>
            <a:r>
              <a:rPr lang="en-US" dirty="0" smtClean="0"/>
              <a:t>Fundamental facts about atoms</a:t>
            </a:r>
          </a:p>
          <a:p>
            <a:pPr>
              <a:buFontTx/>
              <a:buNone/>
            </a:pPr>
            <a:r>
              <a:rPr lang="en-US" sz="2800" dirty="0" smtClean="0"/>
              <a:t>	3. Protons and neutrons compose the nucleus. Protons are about 1800 times more massive than electrons, but each one carries an amount of positive charge equal to the negative charge of electrons. Neutrons have slightly more mass than protons and have no net charge.</a:t>
            </a:r>
          </a:p>
        </p:txBody>
      </p:sp>
      <p:sp>
        <p:nvSpPr>
          <p:cNvPr id="5" name="TextBox 4"/>
          <p:cNvSpPr txBox="1"/>
          <p:nvPr/>
        </p:nvSpPr>
        <p:spPr>
          <a:xfrm>
            <a:off x="2805112" y="6642556"/>
            <a:ext cx="5923416" cy="215444"/>
          </a:xfrm>
          <a:prstGeom prst="rect">
            <a:avLst/>
          </a:prstGeom>
          <a:noFill/>
        </p:spPr>
        <p:txBody>
          <a:bodyPr wrap="none" rtlCol="0">
            <a:spAutoFit/>
          </a:bodyPr>
          <a:lstStyle/>
          <a:p>
            <a:r>
              <a:rPr lang="en-CA" sz="800" dirty="0" smtClean="0"/>
              <a:t>[Image retrieved Jan.10, 2013 from </a:t>
            </a:r>
            <a:r>
              <a:rPr lang="en-CA" sz="800" dirty="0" smtClean="0">
                <a:hlinkClick r:id="rId3"/>
              </a:rPr>
              <a:t>http</a:t>
            </a:r>
            <a:r>
              <a:rPr lang="en-CA" sz="800" dirty="0">
                <a:hlinkClick r:id="rId3"/>
              </a:rPr>
              <a:t>://</a:t>
            </a:r>
            <a:r>
              <a:rPr lang="en-CA" sz="800" dirty="0" smtClean="0">
                <a:hlinkClick r:id="rId3"/>
              </a:rPr>
              <a:t>www.safetyoffice.uwaterloo.ca/hse/radiation/rad_sealed/matter/atom_structure.htm</a:t>
            </a:r>
            <a:r>
              <a:rPr lang="en-CA" sz="800" dirty="0" smtClean="0"/>
              <a:t> ]</a:t>
            </a:r>
            <a:endParaRPr lang="en-CA" sz="800" dirty="0"/>
          </a:p>
        </p:txBody>
      </p:sp>
      <p:sp>
        <p:nvSpPr>
          <p:cNvPr id="3" name="TextBox 2"/>
          <p:cNvSpPr txBox="1"/>
          <p:nvPr/>
        </p:nvSpPr>
        <p:spPr>
          <a:xfrm>
            <a:off x="6402186" y="4639815"/>
            <a:ext cx="2627514" cy="954107"/>
          </a:xfrm>
          <a:prstGeom prst="rect">
            <a:avLst/>
          </a:prstGeom>
          <a:noFill/>
        </p:spPr>
        <p:txBody>
          <a:bodyPr wrap="square" rtlCol="0">
            <a:spAutoFit/>
          </a:bodyPr>
          <a:lstStyle/>
          <a:p>
            <a:r>
              <a:rPr lang="en-CA" sz="2800" dirty="0" smtClean="0"/>
              <a:t>Lithium Atom</a:t>
            </a:r>
          </a:p>
          <a:p>
            <a:r>
              <a:rPr lang="en-CA" sz="2800" dirty="0" smtClean="0"/>
              <a:t>Net charge = 0</a:t>
            </a:r>
            <a:endParaRPr lang="en-CA" sz="2800" dirty="0"/>
          </a:p>
        </p:txBody>
      </p:sp>
    </p:spTree>
    <p:extLst>
      <p:ext uri="{BB962C8B-B14F-4D97-AF65-F5344CB8AC3E}">
        <p14:creationId xmlns:p14="http://schemas.microsoft.com/office/powerpoint/2010/main" val="261877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safetyoffice.uwaterloo.ca/hse/radiation/rad_sealed/matter/graphic/ato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5501" y="3160294"/>
            <a:ext cx="4724400" cy="3697706"/>
          </a:xfrm>
          <a:prstGeom prst="rect">
            <a:avLst/>
          </a:prstGeom>
          <a:noFill/>
          <a:extLst>
            <a:ext uri="{909E8E84-426E-40DD-AFC4-6F175D3DCCD1}">
              <a14:hiddenFill xmlns:a14="http://schemas.microsoft.com/office/drawing/2010/main">
                <a:solidFill>
                  <a:srgbClr val="FFFFFF"/>
                </a:solidFill>
              </a14:hiddenFill>
            </a:ext>
          </a:extLst>
        </p:spPr>
      </p:pic>
      <p:sp>
        <p:nvSpPr>
          <p:cNvPr id="10243" name="Rectangle 3"/>
          <p:cNvSpPr>
            <a:spLocks noGrp="1" noChangeArrowheads="1"/>
          </p:cNvSpPr>
          <p:nvPr>
            <p:ph type="body" idx="1"/>
          </p:nvPr>
        </p:nvSpPr>
        <p:spPr>
          <a:xfrm>
            <a:off x="190500" y="359545"/>
            <a:ext cx="8839200" cy="2155056"/>
          </a:xfrm>
        </p:spPr>
        <p:txBody>
          <a:bodyPr/>
          <a:lstStyle/>
          <a:p>
            <a:pPr>
              <a:buFontTx/>
              <a:buNone/>
            </a:pPr>
            <a:r>
              <a:rPr lang="en-US" dirty="0" smtClean="0"/>
              <a:t>Fundamental facts about atoms</a:t>
            </a:r>
          </a:p>
          <a:p>
            <a:pPr>
              <a:buFontTx/>
              <a:buNone/>
            </a:pPr>
            <a:r>
              <a:rPr lang="en-US" sz="2800" dirty="0" smtClean="0"/>
              <a:t>	4. Atoms usually have as many electrons as protons, so the atom has zero net charge.</a:t>
            </a:r>
          </a:p>
        </p:txBody>
      </p:sp>
      <p:sp>
        <p:nvSpPr>
          <p:cNvPr id="5" name="TextBox 4"/>
          <p:cNvSpPr txBox="1"/>
          <p:nvPr/>
        </p:nvSpPr>
        <p:spPr>
          <a:xfrm>
            <a:off x="2805112" y="6642556"/>
            <a:ext cx="5923416" cy="215444"/>
          </a:xfrm>
          <a:prstGeom prst="rect">
            <a:avLst/>
          </a:prstGeom>
          <a:noFill/>
        </p:spPr>
        <p:txBody>
          <a:bodyPr wrap="none" rtlCol="0">
            <a:spAutoFit/>
          </a:bodyPr>
          <a:lstStyle/>
          <a:p>
            <a:r>
              <a:rPr lang="en-CA" sz="800" dirty="0" smtClean="0"/>
              <a:t>[Image retrieved Jan.10, 2013 from </a:t>
            </a:r>
            <a:r>
              <a:rPr lang="en-CA" sz="800" dirty="0" smtClean="0">
                <a:hlinkClick r:id="rId3"/>
              </a:rPr>
              <a:t>http</a:t>
            </a:r>
            <a:r>
              <a:rPr lang="en-CA" sz="800" dirty="0">
                <a:hlinkClick r:id="rId3"/>
              </a:rPr>
              <a:t>://</a:t>
            </a:r>
            <a:r>
              <a:rPr lang="en-CA" sz="800" dirty="0" smtClean="0">
                <a:hlinkClick r:id="rId3"/>
              </a:rPr>
              <a:t>www.safetyoffice.uwaterloo.ca/hse/radiation/rad_sealed/matter/atom_structure.htm</a:t>
            </a:r>
            <a:r>
              <a:rPr lang="en-CA" sz="800" dirty="0" smtClean="0"/>
              <a:t> ]</a:t>
            </a:r>
            <a:endParaRPr lang="en-CA" sz="800" dirty="0"/>
          </a:p>
        </p:txBody>
      </p:sp>
      <p:sp>
        <p:nvSpPr>
          <p:cNvPr id="3" name="TextBox 2"/>
          <p:cNvSpPr txBox="1"/>
          <p:nvPr/>
        </p:nvSpPr>
        <p:spPr>
          <a:xfrm>
            <a:off x="6402186" y="4639815"/>
            <a:ext cx="2627514" cy="954107"/>
          </a:xfrm>
          <a:prstGeom prst="rect">
            <a:avLst/>
          </a:prstGeom>
          <a:noFill/>
        </p:spPr>
        <p:txBody>
          <a:bodyPr wrap="square" rtlCol="0">
            <a:spAutoFit/>
          </a:bodyPr>
          <a:lstStyle/>
          <a:p>
            <a:r>
              <a:rPr lang="en-CA" sz="2800" dirty="0" smtClean="0"/>
              <a:t>Lithium Atom</a:t>
            </a:r>
          </a:p>
          <a:p>
            <a:r>
              <a:rPr lang="en-CA" sz="2800" dirty="0" smtClean="0"/>
              <a:t>Net charge = 0</a:t>
            </a:r>
            <a:endParaRPr lang="en-CA" sz="2800" dirty="0"/>
          </a:p>
        </p:txBody>
      </p:sp>
    </p:spTree>
    <p:extLst>
      <p:ext uri="{BB962C8B-B14F-4D97-AF65-F5344CB8AC3E}">
        <p14:creationId xmlns:p14="http://schemas.microsoft.com/office/powerpoint/2010/main" val="2095155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idx="4294967295"/>
          </p:nvPr>
        </p:nvSpPr>
        <p:spPr>
          <a:xfrm>
            <a:off x="50800" y="302895"/>
            <a:ext cx="8229600" cy="517525"/>
          </a:xfrm>
        </p:spPr>
        <p:txBody>
          <a:bodyPr/>
          <a:lstStyle/>
          <a:p>
            <a:pPr algn="l" eaLnBrk="1" hangingPunct="1"/>
            <a:r>
              <a:rPr lang="en-US" sz="3200" dirty="0" smtClean="0">
                <a:solidFill>
                  <a:schemeClr val="tx1"/>
                </a:solidFill>
              </a:rPr>
              <a:t>Discovering Electricity: Experiment 1</a:t>
            </a:r>
          </a:p>
        </p:txBody>
      </p:sp>
      <p:sp>
        <p:nvSpPr>
          <p:cNvPr id="21507" name="Text Box 3"/>
          <p:cNvSpPr txBox="1">
            <a:spLocks noChangeArrowheads="1"/>
          </p:cNvSpPr>
          <p:nvPr/>
        </p:nvSpPr>
        <p:spPr bwMode="auto">
          <a:xfrm>
            <a:off x="4471988" y="1154113"/>
            <a:ext cx="3986212" cy="445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17500" indent="-317500">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eaLnBrk="1" hangingPunct="1">
              <a:spcBef>
                <a:spcPct val="20000"/>
              </a:spcBef>
              <a:spcAft>
                <a:spcPct val="20000"/>
              </a:spcAft>
              <a:buClr>
                <a:srgbClr val="93001B"/>
              </a:buClr>
              <a:buFont typeface="Wingdings" pitchFamily="84" charset="2"/>
              <a:buChar char="§"/>
            </a:pPr>
            <a:r>
              <a:rPr lang="en-US" sz="2600" dirty="0"/>
              <a:t>Take a plastic rod that has been undisturbed for a long period of time and hang it by a thread.</a:t>
            </a:r>
          </a:p>
          <a:p>
            <a:pPr eaLnBrk="1" hangingPunct="1">
              <a:spcBef>
                <a:spcPct val="20000"/>
              </a:spcBef>
              <a:spcAft>
                <a:spcPct val="20000"/>
              </a:spcAft>
              <a:buClr>
                <a:srgbClr val="93001B"/>
              </a:buClr>
              <a:buFont typeface="Wingdings" pitchFamily="84" charset="2"/>
              <a:buChar char="§"/>
            </a:pPr>
            <a:r>
              <a:rPr lang="en-US" sz="2600" dirty="0"/>
              <a:t>Pick up another undisturbed plastic rod and bring it close to the hanging rod.</a:t>
            </a:r>
          </a:p>
          <a:p>
            <a:pPr eaLnBrk="1" hangingPunct="1">
              <a:spcBef>
                <a:spcPct val="20000"/>
              </a:spcBef>
              <a:spcAft>
                <a:spcPct val="20000"/>
              </a:spcAft>
              <a:buClr>
                <a:srgbClr val="93001B"/>
              </a:buClr>
              <a:buFont typeface="Wingdings" pitchFamily="84" charset="2"/>
              <a:buChar char="§"/>
            </a:pPr>
            <a:r>
              <a:rPr lang="en-US" sz="2600" dirty="0"/>
              <a:t>Nothing happens to either rod.</a:t>
            </a:r>
          </a:p>
        </p:txBody>
      </p:sp>
      <p:sp>
        <p:nvSpPr>
          <p:cNvPr id="21508" name="Text Box 3"/>
          <p:cNvSpPr txBox="1">
            <a:spLocks noChangeArrowheads="1"/>
          </p:cNvSpPr>
          <p:nvPr/>
        </p:nvSpPr>
        <p:spPr bwMode="auto">
          <a:xfrm>
            <a:off x="807720" y="5410200"/>
            <a:ext cx="7409180" cy="1052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7013" indent="-227013">
              <a:tabLst>
                <a:tab pos="233363" algn="l"/>
              </a:tabLst>
              <a:defRPr sz="2400">
                <a:solidFill>
                  <a:schemeClr val="tx1"/>
                </a:solidFill>
                <a:latin typeface="Arial" charset="0"/>
                <a:ea typeface="ＭＳ Ｐゴシック" pitchFamily="84" charset="-128"/>
              </a:defRPr>
            </a:lvl1pPr>
            <a:lvl2pPr marL="742950" indent="-285750">
              <a:tabLst>
                <a:tab pos="233363" algn="l"/>
              </a:tabLst>
              <a:defRPr sz="2400">
                <a:solidFill>
                  <a:schemeClr val="tx1"/>
                </a:solidFill>
                <a:latin typeface="Arial" charset="0"/>
                <a:ea typeface="ＭＳ Ｐゴシック" pitchFamily="84" charset="-128"/>
              </a:defRPr>
            </a:lvl2pPr>
            <a:lvl3pPr marL="1143000" indent="-228600">
              <a:tabLst>
                <a:tab pos="233363" algn="l"/>
              </a:tabLst>
              <a:defRPr sz="2400">
                <a:solidFill>
                  <a:schemeClr val="tx1"/>
                </a:solidFill>
                <a:latin typeface="Arial" charset="0"/>
                <a:ea typeface="ＭＳ Ｐゴシック" pitchFamily="84" charset="-128"/>
              </a:defRPr>
            </a:lvl3pPr>
            <a:lvl4pPr marL="1600200" indent="-228600">
              <a:tabLst>
                <a:tab pos="233363" algn="l"/>
              </a:tabLst>
              <a:defRPr sz="2400">
                <a:solidFill>
                  <a:schemeClr val="tx1"/>
                </a:solidFill>
                <a:latin typeface="Arial" charset="0"/>
                <a:ea typeface="ＭＳ Ｐゴシック" pitchFamily="84" charset="-128"/>
              </a:defRPr>
            </a:lvl4pPr>
            <a:lvl5pPr marL="2057400" indent="-228600">
              <a:tabLst>
                <a:tab pos="233363" algn="l"/>
              </a:tabLst>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tabLst>
                <a:tab pos="233363" algn="l"/>
              </a:tabLs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tabLst>
                <a:tab pos="233363" algn="l"/>
              </a:tabLs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tabLst>
                <a:tab pos="233363" algn="l"/>
              </a:tabLs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tabLst>
                <a:tab pos="233363" algn="l"/>
              </a:tabLst>
              <a:defRPr sz="2400">
                <a:solidFill>
                  <a:schemeClr val="tx1"/>
                </a:solidFill>
                <a:latin typeface="Arial" charset="0"/>
                <a:ea typeface="ＭＳ Ｐゴシック" pitchFamily="84" charset="-128"/>
              </a:defRPr>
            </a:lvl9pPr>
          </a:lstStyle>
          <a:p>
            <a:pPr eaLnBrk="1" hangingPunct="1">
              <a:spcBef>
                <a:spcPct val="20000"/>
              </a:spcBef>
              <a:spcAft>
                <a:spcPct val="20000"/>
              </a:spcAft>
              <a:buClr>
                <a:srgbClr val="93001B"/>
              </a:buClr>
              <a:buFont typeface="Wingdings" pitchFamily="84" charset="2"/>
              <a:buChar char="§"/>
            </a:pPr>
            <a:r>
              <a:rPr lang="en-US" sz="2600" dirty="0"/>
              <a:t>No forces are observed.</a:t>
            </a:r>
          </a:p>
          <a:p>
            <a:pPr eaLnBrk="1" hangingPunct="1">
              <a:spcBef>
                <a:spcPct val="20000"/>
              </a:spcBef>
              <a:spcAft>
                <a:spcPct val="20000"/>
              </a:spcAft>
              <a:buClr>
                <a:srgbClr val="93001B"/>
              </a:buClr>
              <a:buFont typeface="Wingdings" pitchFamily="84" charset="2"/>
              <a:buChar char="§"/>
            </a:pPr>
            <a:r>
              <a:rPr lang="en-US" sz="2600" dirty="0"/>
              <a:t>We will say that the original objects are </a:t>
            </a:r>
            <a:r>
              <a:rPr lang="en-US" sz="2600" b="1" dirty="0"/>
              <a:t>neutral</a:t>
            </a:r>
            <a:r>
              <a:rPr lang="en-US" sz="2600" dirty="0"/>
              <a:t>.</a:t>
            </a:r>
            <a:endParaRPr lang="en-US" sz="2600" b="1" dirty="0"/>
          </a:p>
        </p:txBody>
      </p:sp>
      <p:pic>
        <p:nvPicPr>
          <p:cNvPr id="21509" name="Picture 7" descr="Figure_UNTBL25_1_1"/>
          <p:cNvPicPr>
            <a:picLocks noChangeAspect="1" noChangeArrowheads="1"/>
          </p:cNvPicPr>
          <p:nvPr/>
        </p:nvPicPr>
        <p:blipFill>
          <a:blip r:embed="rId2">
            <a:extLst>
              <a:ext uri="{28A0092B-C50C-407E-A947-70E740481C1C}">
                <a14:useLocalDpi xmlns:a14="http://schemas.microsoft.com/office/drawing/2010/main" val="0"/>
              </a:ext>
            </a:extLst>
          </a:blip>
          <a:srcRect t="5359" b="39775"/>
          <a:stretch>
            <a:fillRect/>
          </a:stretch>
        </p:blipFill>
        <p:spPr bwMode="auto">
          <a:xfrm>
            <a:off x="403225" y="1174750"/>
            <a:ext cx="3635375" cy="338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94373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50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50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508">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50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type="body" idx="1"/>
          </p:nvPr>
        </p:nvSpPr>
        <p:spPr/>
        <p:txBody>
          <a:bodyPr/>
          <a:lstStyle/>
          <a:p>
            <a:pPr>
              <a:buFontTx/>
              <a:buNone/>
            </a:pPr>
            <a:r>
              <a:rPr lang="en-US" dirty="0" smtClean="0"/>
              <a:t>An “Ion” is a charged atom</a:t>
            </a:r>
          </a:p>
          <a:p>
            <a:r>
              <a:rPr lang="en-US" sz="2800" dirty="0" smtClean="0"/>
              <a:t>Positive ion — an atom which has lost one or more of its electrons, and so has a positive net charge.</a:t>
            </a:r>
          </a:p>
          <a:p>
            <a:r>
              <a:rPr lang="en-US" sz="2800" dirty="0" smtClean="0"/>
              <a:t>Negative ion — an atom which has gained one or more electrons, and so has a negative net charge.</a:t>
            </a:r>
          </a:p>
        </p:txBody>
      </p:sp>
    </p:spTree>
    <p:extLst>
      <p:ext uri="{BB962C8B-B14F-4D97-AF65-F5344CB8AC3E}">
        <p14:creationId xmlns:p14="http://schemas.microsoft.com/office/powerpoint/2010/main" val="3076952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9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29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990600"/>
            <a:ext cx="8229600" cy="1752600"/>
          </a:xfrm>
        </p:spPr>
        <p:txBody>
          <a:bodyPr/>
          <a:lstStyle/>
          <a:p>
            <a:pPr algn="l"/>
            <a:r>
              <a:rPr lang="en-US" sz="2400" dirty="0" smtClean="0"/>
              <a:t>When you rub a glass rod with silk, the glass rod becomes positively charged.  (As per Benjamin Franklin’s definition of “positive”.)</a:t>
            </a:r>
            <a:br>
              <a:rPr lang="en-US" sz="2400" dirty="0" smtClean="0"/>
            </a:br>
            <a:r>
              <a:rPr lang="en-US" sz="2400" dirty="0" smtClean="0"/>
              <a:t>What is going on here? </a:t>
            </a:r>
            <a:endParaRPr lang="en-US" sz="2800" b="1" i="1" dirty="0" smtClean="0">
              <a:latin typeface="Batang" pitchFamily="18" charset="-127"/>
              <a:ea typeface="Batang" pitchFamily="18" charset="-127"/>
            </a:endParaRPr>
          </a:p>
        </p:txBody>
      </p:sp>
      <p:sp>
        <p:nvSpPr>
          <p:cNvPr id="18435" name="Rectangle 3"/>
          <p:cNvSpPr>
            <a:spLocks noGrp="1" noChangeArrowheads="1"/>
          </p:cNvSpPr>
          <p:nvPr>
            <p:ph type="body" idx="1"/>
          </p:nvPr>
        </p:nvSpPr>
        <p:spPr>
          <a:xfrm>
            <a:off x="457200" y="2895600"/>
            <a:ext cx="8229600" cy="3432048"/>
          </a:xfrm>
        </p:spPr>
        <p:txBody>
          <a:bodyPr/>
          <a:lstStyle/>
          <a:p>
            <a:pPr marL="609600" indent="-609600">
              <a:buFontTx/>
              <a:buAutoNum type="alphaUcPeriod"/>
            </a:pPr>
            <a:r>
              <a:rPr lang="en-US" sz="2400" dirty="0"/>
              <a:t>The silk is adding electrons </a:t>
            </a:r>
            <a:r>
              <a:rPr lang="en-US" sz="2400" dirty="0" smtClean="0"/>
              <a:t>to the </a:t>
            </a:r>
            <a:r>
              <a:rPr lang="en-US" sz="2400" dirty="0"/>
              <a:t>glass.</a:t>
            </a:r>
          </a:p>
          <a:p>
            <a:pPr marL="609600" indent="-609600">
              <a:buFontTx/>
              <a:buAutoNum type="alphaUcPeriod"/>
            </a:pPr>
            <a:r>
              <a:rPr lang="en-US" sz="2400" dirty="0"/>
              <a:t>The silk is adding protons to the glass.</a:t>
            </a:r>
          </a:p>
          <a:p>
            <a:pPr marL="609600" indent="-609600">
              <a:buFontTx/>
              <a:buAutoNum type="alphaUcPeriod"/>
            </a:pPr>
            <a:r>
              <a:rPr lang="en-US" sz="2400" dirty="0" smtClean="0"/>
              <a:t>The silk is removing electrons from the glass.</a:t>
            </a:r>
          </a:p>
          <a:p>
            <a:pPr marL="609600" indent="-609600">
              <a:buFontTx/>
              <a:buAutoNum type="alphaUcPeriod"/>
            </a:pPr>
            <a:r>
              <a:rPr lang="en-US" sz="2400" dirty="0" smtClean="0"/>
              <a:t>The </a:t>
            </a:r>
            <a:r>
              <a:rPr lang="en-US" sz="2400" dirty="0"/>
              <a:t>silk is </a:t>
            </a:r>
            <a:r>
              <a:rPr lang="en-US" sz="2400" dirty="0" smtClean="0"/>
              <a:t>removing protons from </a:t>
            </a:r>
            <a:r>
              <a:rPr lang="en-US" sz="2400" dirty="0"/>
              <a:t>the glass.</a:t>
            </a:r>
          </a:p>
          <a:p>
            <a:pPr marL="609600" indent="-609600">
              <a:buFontTx/>
              <a:buAutoNum type="alphaUcPeriod"/>
            </a:pPr>
            <a:r>
              <a:rPr lang="en-US" sz="2400" dirty="0" smtClean="0"/>
              <a:t>The frictional force is creating new protons within the glass.</a:t>
            </a:r>
          </a:p>
        </p:txBody>
      </p:sp>
      <p:sp>
        <p:nvSpPr>
          <p:cNvPr id="15364" name="Rectangle 4"/>
          <p:cNvSpPr>
            <a:spLocks noChangeArrowheads="1"/>
          </p:cNvSpPr>
          <p:nvPr/>
        </p:nvSpPr>
        <p:spPr bwMode="auto">
          <a:xfrm>
            <a:off x="0" y="0"/>
            <a:ext cx="9144000" cy="762000"/>
          </a:xfrm>
          <a:prstGeom prst="rect">
            <a:avLst/>
          </a:prstGeom>
          <a:solidFill>
            <a:srgbClr val="3B79A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sz="2400" b="1">
                <a:solidFill>
                  <a:schemeClr val="bg1"/>
                </a:solidFill>
                <a:cs typeface="Arial" charset="0"/>
              </a:rPr>
              <a:t>Electric Force and Charges</a:t>
            </a:r>
          </a:p>
          <a:p>
            <a:pPr algn="ctr"/>
            <a:r>
              <a:rPr lang="en-US" sz="2400" b="1">
                <a:solidFill>
                  <a:schemeClr val="bg1"/>
                </a:solidFill>
                <a:cs typeface="Arial" charset="0"/>
              </a:rPr>
              <a:t>CHECK YOUR NEIGHBOR</a:t>
            </a:r>
            <a:r>
              <a:rPr lang="en-US" sz="2400" b="1" i="1">
                <a:solidFill>
                  <a:schemeClr val="bg1"/>
                </a:solidFill>
                <a:cs typeface="Arial" charset="0"/>
              </a:rPr>
              <a:t> </a:t>
            </a:r>
          </a:p>
        </p:txBody>
      </p:sp>
    </p:spTree>
    <p:extLst>
      <p:ext uri="{BB962C8B-B14F-4D97-AF65-F5344CB8AC3E}">
        <p14:creationId xmlns:p14="http://schemas.microsoft.com/office/powerpoint/2010/main" val="40539080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990600"/>
            <a:ext cx="8229600" cy="1752600"/>
          </a:xfrm>
        </p:spPr>
        <p:txBody>
          <a:bodyPr/>
          <a:lstStyle/>
          <a:p>
            <a:pPr algn="l"/>
            <a:r>
              <a:rPr lang="en-US" sz="2400" dirty="0" smtClean="0"/>
              <a:t>When you rub a plastic rod with fur or wool, the plastic rod becomes negatively charged.  (As per Benjamin Franklin’s definition of “negative”.)</a:t>
            </a:r>
            <a:br>
              <a:rPr lang="en-US" sz="2400" dirty="0" smtClean="0"/>
            </a:br>
            <a:r>
              <a:rPr lang="en-US" sz="2400" dirty="0" smtClean="0"/>
              <a:t>What is going on here? </a:t>
            </a:r>
            <a:endParaRPr lang="en-US" sz="2800" b="1" i="1" dirty="0" smtClean="0">
              <a:latin typeface="Batang" pitchFamily="18" charset="-127"/>
              <a:ea typeface="Batang" pitchFamily="18" charset="-127"/>
            </a:endParaRPr>
          </a:p>
        </p:txBody>
      </p:sp>
      <p:sp>
        <p:nvSpPr>
          <p:cNvPr id="18435" name="Rectangle 3"/>
          <p:cNvSpPr>
            <a:spLocks noGrp="1" noChangeArrowheads="1"/>
          </p:cNvSpPr>
          <p:nvPr>
            <p:ph type="body" idx="1"/>
          </p:nvPr>
        </p:nvSpPr>
        <p:spPr>
          <a:xfrm>
            <a:off x="457200" y="2895600"/>
            <a:ext cx="8229600" cy="3432048"/>
          </a:xfrm>
        </p:spPr>
        <p:txBody>
          <a:bodyPr/>
          <a:lstStyle/>
          <a:p>
            <a:pPr marL="609600" indent="-609600">
              <a:buFontTx/>
              <a:buAutoNum type="alphaUcPeriod"/>
            </a:pPr>
            <a:r>
              <a:rPr lang="en-US" sz="2400" dirty="0"/>
              <a:t>The </a:t>
            </a:r>
            <a:r>
              <a:rPr lang="en-US" sz="2400" dirty="0" smtClean="0"/>
              <a:t>fur or wool is </a:t>
            </a:r>
            <a:r>
              <a:rPr lang="en-US" sz="2400" dirty="0"/>
              <a:t>adding electrons </a:t>
            </a:r>
            <a:r>
              <a:rPr lang="en-US" sz="2400" dirty="0" smtClean="0"/>
              <a:t>to the plastic.</a:t>
            </a:r>
            <a:endParaRPr lang="en-US" sz="2400" dirty="0"/>
          </a:p>
          <a:p>
            <a:pPr marL="609600" indent="-609600">
              <a:buFontTx/>
              <a:buAutoNum type="alphaUcPeriod"/>
            </a:pPr>
            <a:r>
              <a:rPr lang="en-US" sz="2400" dirty="0"/>
              <a:t>The </a:t>
            </a:r>
            <a:r>
              <a:rPr lang="en-US" sz="2400" dirty="0" smtClean="0"/>
              <a:t>fur or wool is </a:t>
            </a:r>
            <a:r>
              <a:rPr lang="en-US" sz="2400" dirty="0"/>
              <a:t>adding protons to the </a:t>
            </a:r>
            <a:r>
              <a:rPr lang="en-US" sz="2400" dirty="0" smtClean="0"/>
              <a:t>plastic.</a:t>
            </a:r>
            <a:endParaRPr lang="en-US" sz="2400" dirty="0"/>
          </a:p>
          <a:p>
            <a:pPr marL="609600" indent="-609600">
              <a:buFontTx/>
              <a:buAutoNum type="alphaUcPeriod"/>
            </a:pPr>
            <a:r>
              <a:rPr lang="en-US" sz="2400" dirty="0" smtClean="0"/>
              <a:t>The fur or wool is removing electrons from the plastic.</a:t>
            </a:r>
          </a:p>
          <a:p>
            <a:pPr marL="609600" indent="-609600">
              <a:buFontTx/>
              <a:buAutoNum type="alphaUcPeriod"/>
            </a:pPr>
            <a:r>
              <a:rPr lang="en-US" sz="2400" dirty="0" smtClean="0"/>
              <a:t>The fur or wool is removing protons </a:t>
            </a:r>
            <a:r>
              <a:rPr lang="en-US" sz="2400" dirty="0"/>
              <a:t>to the </a:t>
            </a:r>
            <a:r>
              <a:rPr lang="en-US" sz="2400" dirty="0" smtClean="0"/>
              <a:t>plastic.</a:t>
            </a:r>
            <a:endParaRPr lang="en-US" sz="2400" dirty="0"/>
          </a:p>
          <a:p>
            <a:pPr marL="609600" indent="-609600">
              <a:buFontTx/>
              <a:buAutoNum type="alphaUcPeriod"/>
            </a:pPr>
            <a:r>
              <a:rPr lang="en-US" sz="2400" dirty="0" smtClean="0"/>
              <a:t>The frictional force is creating new electrons within the plastic.</a:t>
            </a:r>
          </a:p>
        </p:txBody>
      </p:sp>
      <p:sp>
        <p:nvSpPr>
          <p:cNvPr id="15364" name="Rectangle 4"/>
          <p:cNvSpPr>
            <a:spLocks noChangeArrowheads="1"/>
          </p:cNvSpPr>
          <p:nvPr/>
        </p:nvSpPr>
        <p:spPr bwMode="auto">
          <a:xfrm>
            <a:off x="0" y="0"/>
            <a:ext cx="9144000" cy="762000"/>
          </a:xfrm>
          <a:prstGeom prst="rect">
            <a:avLst/>
          </a:prstGeom>
          <a:solidFill>
            <a:srgbClr val="3B79A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sz="2400" b="1">
                <a:solidFill>
                  <a:schemeClr val="bg1"/>
                </a:solidFill>
                <a:cs typeface="Arial" charset="0"/>
              </a:rPr>
              <a:t>Electric Force and Charges</a:t>
            </a:r>
          </a:p>
          <a:p>
            <a:pPr algn="ctr"/>
            <a:r>
              <a:rPr lang="en-US" sz="2400" b="1">
                <a:solidFill>
                  <a:schemeClr val="bg1"/>
                </a:solidFill>
                <a:cs typeface="Arial" charset="0"/>
              </a:rPr>
              <a:t>CHECK YOUR NEIGHBOR</a:t>
            </a:r>
            <a:r>
              <a:rPr lang="en-US" sz="2400" b="1" i="1">
                <a:solidFill>
                  <a:schemeClr val="bg1"/>
                </a:solidFill>
                <a:cs typeface="Arial" charset="0"/>
              </a:rPr>
              <a:t> </a:t>
            </a:r>
          </a:p>
        </p:txBody>
      </p:sp>
    </p:spTree>
    <p:extLst>
      <p:ext uri="{BB962C8B-B14F-4D97-AF65-F5344CB8AC3E}">
        <p14:creationId xmlns:p14="http://schemas.microsoft.com/office/powerpoint/2010/main" val="59161979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1" name="Text Box 3"/>
          <p:cNvSpPr txBox="1">
            <a:spLocks noChangeArrowheads="1"/>
          </p:cNvSpPr>
          <p:nvPr/>
        </p:nvSpPr>
        <p:spPr bwMode="auto">
          <a:xfrm>
            <a:off x="473074" y="3724835"/>
            <a:ext cx="8289925" cy="3133165"/>
          </a:xfrm>
          <a:prstGeom prst="rect">
            <a:avLst/>
          </a:prstGeom>
          <a:noFill/>
          <a:ln w="9525">
            <a:noFill/>
            <a:miter lim="800000"/>
            <a:headEnd/>
            <a:tailEnd/>
          </a:ln>
          <a:effectLst/>
        </p:spPr>
        <p:txBody>
          <a:bodyPr wrap="square">
            <a:prstTxWarp prst="textNoShape">
              <a:avLst/>
            </a:prstTxWarp>
            <a:spAutoFit/>
          </a:bodyPr>
          <a:lstStyle/>
          <a:p>
            <a:pPr>
              <a:spcAft>
                <a:spcPct val="30000"/>
              </a:spcAft>
            </a:pPr>
            <a:r>
              <a:rPr lang="en-US" sz="2600" dirty="0">
                <a:latin typeface="Times New Roman" charset="0"/>
              </a:rPr>
              <a:t>where </a:t>
            </a:r>
            <a:r>
              <a:rPr lang="en-US" sz="2600" i="1" dirty="0" err="1">
                <a:latin typeface="Times New Roman" charset="0"/>
              </a:rPr>
              <a:t>N</a:t>
            </a:r>
            <a:r>
              <a:rPr lang="en-US" sz="2600" baseline="-25000" dirty="0" err="1">
                <a:latin typeface="Times New Roman" charset="0"/>
              </a:rPr>
              <a:t>p</a:t>
            </a:r>
            <a:r>
              <a:rPr lang="en-US" sz="2600" dirty="0">
                <a:latin typeface="Times New Roman" charset="0"/>
              </a:rPr>
              <a:t> and </a:t>
            </a:r>
            <a:r>
              <a:rPr lang="en-US" sz="2600" i="1" dirty="0">
                <a:latin typeface="Times New Roman" charset="0"/>
              </a:rPr>
              <a:t>N</a:t>
            </a:r>
            <a:r>
              <a:rPr lang="en-US" sz="2600" baseline="-25000" dirty="0">
                <a:latin typeface="Times New Roman" charset="0"/>
              </a:rPr>
              <a:t>e</a:t>
            </a:r>
            <a:r>
              <a:rPr lang="en-US" sz="2600" dirty="0">
                <a:latin typeface="Times New Roman" charset="0"/>
              </a:rPr>
              <a:t> are the number of protons and electrons contained in the object.</a:t>
            </a:r>
          </a:p>
          <a:p>
            <a:pPr>
              <a:spcAft>
                <a:spcPct val="30000"/>
              </a:spcAft>
              <a:buFontTx/>
              <a:buChar char="•"/>
            </a:pPr>
            <a:r>
              <a:rPr lang="en-US" sz="2600" dirty="0">
                <a:latin typeface="Times New Roman" charset="0"/>
              </a:rPr>
              <a:t>  The process of removing</a:t>
            </a:r>
            <a:r>
              <a:rPr lang="en-US" sz="2600" dirty="0" smtClean="0">
                <a:latin typeface="Times New Roman" charset="0"/>
              </a:rPr>
              <a:t> or adding an </a:t>
            </a:r>
            <a:r>
              <a:rPr lang="en-US" sz="2600" dirty="0">
                <a:latin typeface="Times New Roman" charset="0"/>
              </a:rPr>
              <a:t>electron from the electron cloud of an atom is called </a:t>
            </a:r>
            <a:r>
              <a:rPr lang="en-US" sz="2600" b="1" dirty="0">
                <a:latin typeface="Times New Roman" charset="0"/>
              </a:rPr>
              <a:t>ionization. </a:t>
            </a:r>
          </a:p>
          <a:p>
            <a:pPr>
              <a:spcAft>
                <a:spcPct val="30000"/>
              </a:spcAft>
              <a:buFontTx/>
              <a:buChar char="•"/>
            </a:pPr>
            <a:r>
              <a:rPr lang="en-US" sz="2600" dirty="0">
                <a:latin typeface="Times New Roman" charset="0"/>
              </a:rPr>
              <a:t>  An atom</a:t>
            </a:r>
            <a:r>
              <a:rPr lang="en-US" sz="2600" dirty="0" smtClean="0">
                <a:latin typeface="Times New Roman" charset="0"/>
              </a:rPr>
              <a:t> with fewer electrons than protons is </a:t>
            </a:r>
            <a:r>
              <a:rPr lang="en-US" sz="2600" dirty="0">
                <a:latin typeface="Times New Roman" charset="0"/>
              </a:rPr>
              <a:t>called a </a:t>
            </a:r>
            <a:r>
              <a:rPr lang="en-US" sz="2600" i="1" dirty="0">
                <a:latin typeface="Times New Roman" charset="0"/>
              </a:rPr>
              <a:t>positive ion.</a:t>
            </a:r>
            <a:r>
              <a:rPr lang="en-US" sz="2600" dirty="0" smtClean="0">
                <a:latin typeface="Times New Roman" charset="0"/>
              </a:rPr>
              <a:t> An atom with more electrons than protons is called a</a:t>
            </a:r>
            <a:r>
              <a:rPr lang="en-US" sz="2600" i="1" dirty="0" smtClean="0">
                <a:latin typeface="Times New Roman" charset="0"/>
              </a:rPr>
              <a:t> negative ion.</a:t>
            </a:r>
            <a:endParaRPr lang="en-US" sz="2600" dirty="0">
              <a:latin typeface="Times New Roman" charset="0"/>
            </a:endParaRPr>
          </a:p>
        </p:txBody>
      </p:sp>
      <p:sp>
        <p:nvSpPr>
          <p:cNvPr id="222212" name="Text Box 4"/>
          <p:cNvSpPr txBox="1">
            <a:spLocks noChangeArrowheads="1"/>
          </p:cNvSpPr>
          <p:nvPr/>
        </p:nvSpPr>
        <p:spPr bwMode="auto">
          <a:xfrm>
            <a:off x="434975" y="2676525"/>
            <a:ext cx="8134350" cy="488950"/>
          </a:xfrm>
          <a:prstGeom prst="rect">
            <a:avLst/>
          </a:prstGeom>
          <a:noFill/>
          <a:ln w="9525">
            <a:noFill/>
            <a:miter lim="800000"/>
            <a:headEnd/>
            <a:tailEnd/>
          </a:ln>
          <a:effectLst/>
        </p:spPr>
        <p:txBody>
          <a:bodyPr>
            <a:prstTxWarp prst="textNoShape">
              <a:avLst/>
            </a:prstTxWarp>
            <a:spAutoFit/>
          </a:bodyPr>
          <a:lstStyle/>
          <a:p>
            <a:pPr>
              <a:buFontTx/>
              <a:buChar char="•"/>
            </a:pPr>
            <a:r>
              <a:rPr lang="en-US" sz="2600" dirty="0">
                <a:latin typeface="Times New Roman" charset="0"/>
              </a:rPr>
              <a:t>  </a:t>
            </a:r>
            <a:r>
              <a:rPr lang="en-US" sz="2600" dirty="0" smtClean="0">
                <a:latin typeface="Times New Roman" charset="0"/>
              </a:rPr>
              <a:t>Any object </a:t>
            </a:r>
            <a:r>
              <a:rPr lang="en-US" sz="2600" dirty="0">
                <a:latin typeface="Times New Roman" charset="0"/>
              </a:rPr>
              <a:t>has net </a:t>
            </a:r>
            <a:r>
              <a:rPr lang="en-US" sz="2600" dirty="0" smtClean="0">
                <a:latin typeface="Times New Roman" charset="0"/>
              </a:rPr>
              <a:t>charge, </a:t>
            </a:r>
            <a:r>
              <a:rPr lang="en-US" sz="2600" i="1" dirty="0" err="1" smtClean="0">
                <a:latin typeface="Times New Roman" charset="0"/>
              </a:rPr>
              <a:t>q</a:t>
            </a:r>
            <a:r>
              <a:rPr lang="en-US" sz="2600" dirty="0" smtClean="0">
                <a:latin typeface="Times New Roman" charset="0"/>
              </a:rPr>
              <a:t>:</a:t>
            </a:r>
            <a:endParaRPr lang="en-US" sz="2400" dirty="0">
              <a:latin typeface="Times New Roman" charset="0"/>
            </a:endParaRPr>
          </a:p>
        </p:txBody>
      </p:sp>
      <p:pic>
        <p:nvPicPr>
          <p:cNvPr id="222213" name="Picture 5" descr="table26"/>
          <p:cNvPicPr>
            <a:picLocks noChangeAspect="1" noChangeArrowheads="1"/>
          </p:cNvPicPr>
          <p:nvPr/>
        </p:nvPicPr>
        <p:blipFill>
          <a:blip r:embed="rId2"/>
          <a:srcRect/>
          <a:stretch>
            <a:fillRect/>
          </a:stretch>
        </p:blipFill>
        <p:spPr bwMode="auto">
          <a:xfrm>
            <a:off x="1219200" y="0"/>
            <a:ext cx="6572250" cy="2747963"/>
          </a:xfrm>
          <a:prstGeom prst="rect">
            <a:avLst/>
          </a:prstGeom>
          <a:noFill/>
        </p:spPr>
      </p:pic>
      <p:pic>
        <p:nvPicPr>
          <p:cNvPr id="222214" name="Picture 6" descr="equation26"/>
          <p:cNvPicPr>
            <a:picLocks noChangeAspect="1" noChangeArrowheads="1"/>
          </p:cNvPicPr>
          <p:nvPr/>
        </p:nvPicPr>
        <p:blipFill>
          <a:blip r:embed="rId3"/>
          <a:srcRect/>
          <a:stretch>
            <a:fillRect/>
          </a:stretch>
        </p:blipFill>
        <p:spPr bwMode="auto">
          <a:xfrm>
            <a:off x="2598738" y="3236912"/>
            <a:ext cx="4381500" cy="496888"/>
          </a:xfrm>
          <a:prstGeom prst="rect">
            <a:avLst/>
          </a:prstGeom>
          <a:noFill/>
        </p:spPr>
      </p:pic>
    </p:spTree>
    <p:extLst>
      <p:ext uri="{BB962C8B-B14F-4D97-AF65-F5344CB8AC3E}">
        <p14:creationId xmlns:p14="http://schemas.microsoft.com/office/powerpoint/2010/main" val="1972461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22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22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22211">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22211">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222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2211" grpId="0" build="p"/>
      <p:bldP spid="22221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type="body" idx="1"/>
          </p:nvPr>
        </p:nvSpPr>
        <p:spPr>
          <a:xfrm>
            <a:off x="381000" y="342900"/>
            <a:ext cx="8229600" cy="5676900"/>
          </a:xfrm>
        </p:spPr>
        <p:txBody>
          <a:bodyPr/>
          <a:lstStyle/>
          <a:p>
            <a:pPr>
              <a:buFontTx/>
              <a:buNone/>
            </a:pPr>
            <a:r>
              <a:rPr lang="en-US" dirty="0" smtClean="0"/>
              <a:t>Electrons in an atom</a:t>
            </a:r>
          </a:p>
          <a:p>
            <a:r>
              <a:rPr lang="en-US" sz="2800" dirty="0" smtClean="0"/>
              <a:t>Innermost—attracted very strongly to oppositely charged atomic nucleus</a:t>
            </a:r>
          </a:p>
          <a:p>
            <a:r>
              <a:rPr lang="en-US" sz="2800" dirty="0" smtClean="0"/>
              <a:t>Outermost—attracted loosely and can be easily dislodged</a:t>
            </a:r>
          </a:p>
          <a:p>
            <a:pPr>
              <a:buFontTx/>
              <a:buNone/>
            </a:pPr>
            <a:endParaRPr lang="en-US" sz="2800" dirty="0" smtClean="0"/>
          </a:p>
          <a:p>
            <a:pPr>
              <a:buFontTx/>
              <a:buNone/>
            </a:pPr>
            <a:endParaRPr lang="en-US" sz="2800" dirty="0"/>
          </a:p>
          <a:p>
            <a:pPr>
              <a:buFontTx/>
              <a:buNone/>
            </a:pPr>
            <a:r>
              <a:rPr lang="en-US" sz="2800" dirty="0" smtClean="0"/>
              <a:t>Examples:</a:t>
            </a:r>
          </a:p>
          <a:p>
            <a:pPr lvl="1">
              <a:buFontTx/>
              <a:buChar char="•"/>
            </a:pPr>
            <a:r>
              <a:rPr lang="en-US" sz="2400" dirty="0" smtClean="0"/>
              <a:t>When rubbing a comb through your hair, electrons transfer from your hair to the comb. Your hair has a deficiency of electrons (positively charged).</a:t>
            </a:r>
          </a:p>
          <a:p>
            <a:pPr lvl="1">
              <a:buFontTx/>
              <a:buChar char="•"/>
            </a:pPr>
            <a:r>
              <a:rPr lang="en-US" sz="2400" dirty="0" smtClean="0"/>
              <a:t>When rubbing a glass rod with silk, electrons transfer from the rod onto the silk and the rod becomes positively charged.</a:t>
            </a:r>
          </a:p>
        </p:txBody>
      </p:sp>
      <p:pic>
        <p:nvPicPr>
          <p:cNvPr id="5" name="Picture 6" descr="http://www.sciencebuddies.org/blog/graphics/02-09-11-stati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000" y="2403475"/>
            <a:ext cx="1905000" cy="196215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629150" y="6584722"/>
            <a:ext cx="4376519" cy="215444"/>
          </a:xfrm>
          <a:prstGeom prst="rect">
            <a:avLst/>
          </a:prstGeom>
          <a:noFill/>
        </p:spPr>
        <p:txBody>
          <a:bodyPr wrap="none" rtlCol="0">
            <a:spAutoFit/>
          </a:bodyPr>
          <a:lstStyle/>
          <a:p>
            <a:r>
              <a:rPr lang="en-CA" sz="800" dirty="0" smtClean="0"/>
              <a:t>[image from </a:t>
            </a:r>
            <a:r>
              <a:rPr lang="en-CA" sz="800" dirty="0" smtClean="0">
                <a:hlinkClick r:id="rId3"/>
              </a:rPr>
              <a:t>http://www.sciencebuddies.org/blog/2011/02/the-shock-of-static-electricity.php</a:t>
            </a:r>
            <a:r>
              <a:rPr lang="en-CA" sz="800" dirty="0" smtClean="0"/>
              <a:t> ]</a:t>
            </a:r>
            <a:endParaRPr lang="en-CA" sz="800" dirty="0"/>
          </a:p>
        </p:txBody>
      </p:sp>
    </p:spTree>
    <p:extLst>
      <p:ext uri="{BB962C8B-B14F-4D97-AF65-F5344CB8AC3E}">
        <p14:creationId xmlns:p14="http://schemas.microsoft.com/office/powerpoint/2010/main" val="35500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1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31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315">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315">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31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5" name="Picture 7" descr="22_03_Figure"/>
          <p:cNvPicPr>
            <a:picLocks noChangeAspect="1" noChangeArrowheads="1"/>
          </p:cNvPicPr>
          <p:nvPr/>
        </p:nvPicPr>
        <p:blipFill>
          <a:blip r:embed="rId2">
            <a:extLst>
              <a:ext uri="{28A0092B-C50C-407E-A947-70E740481C1C}">
                <a14:useLocalDpi xmlns:a14="http://schemas.microsoft.com/office/drawing/2010/main" val="0"/>
              </a:ext>
            </a:extLst>
          </a:blip>
          <a:srcRect b="2580"/>
          <a:stretch>
            <a:fillRect/>
          </a:stretch>
        </p:blipFill>
        <p:spPr bwMode="auto">
          <a:xfrm>
            <a:off x="5259388" y="1592263"/>
            <a:ext cx="3562350" cy="4806950"/>
          </a:xfrm>
          <a:prstGeom prst="rect">
            <a:avLst/>
          </a:prstGeom>
          <a:noFill/>
          <a:extLst>
            <a:ext uri="{909E8E84-426E-40DD-AFC4-6F175D3DCCD1}">
              <a14:hiddenFill xmlns:a14="http://schemas.microsoft.com/office/drawing/2010/main">
                <a:solidFill>
                  <a:srgbClr val="FFFFFF"/>
                </a:solidFill>
              </a14:hiddenFill>
            </a:ext>
          </a:extLst>
        </p:spPr>
      </p:pic>
      <p:sp>
        <p:nvSpPr>
          <p:cNvPr id="17410" name="Rectangle 2"/>
          <p:cNvSpPr>
            <a:spLocks noGrp="1" noChangeArrowheads="1"/>
          </p:cNvSpPr>
          <p:nvPr>
            <p:ph type="title"/>
          </p:nvPr>
        </p:nvSpPr>
        <p:spPr/>
        <p:txBody>
          <a:bodyPr/>
          <a:lstStyle/>
          <a:p>
            <a:r>
              <a:rPr lang="en-US" smtClean="0"/>
              <a:t>Conservation of Charge</a:t>
            </a:r>
          </a:p>
        </p:txBody>
      </p:sp>
      <p:sp>
        <p:nvSpPr>
          <p:cNvPr id="17411" name="Rectangle 3"/>
          <p:cNvSpPr>
            <a:spLocks noGrp="1" noChangeArrowheads="1"/>
          </p:cNvSpPr>
          <p:nvPr>
            <p:ph type="body" idx="1"/>
          </p:nvPr>
        </p:nvSpPr>
        <p:spPr>
          <a:xfrm>
            <a:off x="457200" y="2329250"/>
            <a:ext cx="5029200" cy="2395538"/>
          </a:xfrm>
        </p:spPr>
        <p:txBody>
          <a:bodyPr/>
          <a:lstStyle/>
          <a:p>
            <a:pPr marL="0" indent="0">
              <a:buNone/>
            </a:pPr>
            <a:r>
              <a:rPr lang="en-US" sz="2800" dirty="0" smtClean="0"/>
              <a:t>In any charging process, </a:t>
            </a:r>
            <a:br>
              <a:rPr lang="en-US" sz="2800" dirty="0" smtClean="0"/>
            </a:br>
            <a:r>
              <a:rPr lang="en-US" sz="2800" dirty="0" smtClean="0"/>
              <a:t>no electrons are created </a:t>
            </a:r>
            <a:br>
              <a:rPr lang="en-US" sz="2800" dirty="0" smtClean="0"/>
            </a:br>
            <a:r>
              <a:rPr lang="en-US" sz="2800" dirty="0" smtClean="0"/>
              <a:t>or destroyed. Electrons </a:t>
            </a:r>
            <a:br>
              <a:rPr lang="en-US" sz="2800" dirty="0" smtClean="0"/>
            </a:br>
            <a:r>
              <a:rPr lang="en-US" sz="2800" dirty="0" smtClean="0"/>
              <a:t>are simply transferred from</a:t>
            </a:r>
            <a:br>
              <a:rPr lang="en-US" sz="2800" dirty="0" smtClean="0"/>
            </a:br>
            <a:r>
              <a:rPr lang="en-US" sz="2800" dirty="0" smtClean="0"/>
              <a:t>one material to another.</a:t>
            </a:r>
            <a:endParaRPr lang="en-US" dirty="0" smtClean="0"/>
          </a:p>
        </p:txBody>
      </p:sp>
    </p:spTree>
    <p:extLst>
      <p:ext uri="{BB962C8B-B14F-4D97-AF65-F5344CB8AC3E}">
        <p14:creationId xmlns:p14="http://schemas.microsoft.com/office/powerpoint/2010/main" val="279464978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idx="4294967295"/>
          </p:nvPr>
        </p:nvSpPr>
        <p:spPr>
          <a:xfrm>
            <a:off x="106680" y="426720"/>
            <a:ext cx="8229600" cy="441325"/>
          </a:xfrm>
        </p:spPr>
        <p:txBody>
          <a:bodyPr/>
          <a:lstStyle/>
          <a:p>
            <a:pPr algn="l" eaLnBrk="1" hangingPunct="1"/>
            <a:r>
              <a:rPr lang="en-US" sz="3200" dirty="0" smtClean="0">
                <a:solidFill>
                  <a:schemeClr val="tx1"/>
                </a:solidFill>
              </a:rPr>
              <a:t>Recall: Discovering Electricity: Experiment 4</a:t>
            </a:r>
          </a:p>
        </p:txBody>
      </p:sp>
      <p:sp>
        <p:nvSpPr>
          <p:cNvPr id="24580" name="Text Box 3"/>
          <p:cNvSpPr txBox="1">
            <a:spLocks noChangeArrowheads="1"/>
          </p:cNvSpPr>
          <p:nvPr/>
        </p:nvSpPr>
        <p:spPr bwMode="auto">
          <a:xfrm>
            <a:off x="261551" y="4918675"/>
            <a:ext cx="853440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233363" algn="l"/>
              </a:tabLst>
              <a:defRPr sz="2400">
                <a:solidFill>
                  <a:schemeClr val="tx1"/>
                </a:solidFill>
                <a:latin typeface="Arial" charset="0"/>
                <a:ea typeface="ＭＳ Ｐゴシック" pitchFamily="84" charset="-128"/>
              </a:defRPr>
            </a:lvl1pPr>
            <a:lvl2pPr marL="742950" indent="-285750">
              <a:tabLst>
                <a:tab pos="233363" algn="l"/>
              </a:tabLst>
              <a:defRPr sz="2400">
                <a:solidFill>
                  <a:schemeClr val="tx1"/>
                </a:solidFill>
                <a:latin typeface="Arial" charset="0"/>
                <a:ea typeface="ＭＳ Ｐゴシック" pitchFamily="84" charset="-128"/>
              </a:defRPr>
            </a:lvl2pPr>
            <a:lvl3pPr marL="1143000" indent="-228600">
              <a:tabLst>
                <a:tab pos="233363" algn="l"/>
              </a:tabLst>
              <a:defRPr sz="2400">
                <a:solidFill>
                  <a:schemeClr val="tx1"/>
                </a:solidFill>
                <a:latin typeface="Arial" charset="0"/>
                <a:ea typeface="ＭＳ Ｐゴシック" pitchFamily="84" charset="-128"/>
              </a:defRPr>
            </a:lvl3pPr>
            <a:lvl4pPr marL="1600200" indent="-228600">
              <a:tabLst>
                <a:tab pos="233363" algn="l"/>
              </a:tabLst>
              <a:defRPr sz="2400">
                <a:solidFill>
                  <a:schemeClr val="tx1"/>
                </a:solidFill>
                <a:latin typeface="Arial" charset="0"/>
                <a:ea typeface="ＭＳ Ｐゴシック" pitchFamily="84" charset="-128"/>
              </a:defRPr>
            </a:lvl4pPr>
            <a:lvl5pPr marL="2057400" indent="-228600">
              <a:tabLst>
                <a:tab pos="233363" algn="l"/>
              </a:tabLst>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tabLst>
                <a:tab pos="233363" algn="l"/>
              </a:tabLs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tabLst>
                <a:tab pos="233363" algn="l"/>
              </a:tabLs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tabLst>
                <a:tab pos="233363" algn="l"/>
              </a:tabLs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tabLst>
                <a:tab pos="233363" algn="l"/>
              </a:tabLst>
              <a:defRPr sz="2400">
                <a:solidFill>
                  <a:schemeClr val="tx1"/>
                </a:solidFill>
                <a:latin typeface="Arial" charset="0"/>
                <a:ea typeface="ＭＳ Ｐゴシック" pitchFamily="84" charset="-128"/>
              </a:defRPr>
            </a:lvl9pPr>
          </a:lstStyle>
          <a:p>
            <a:pPr eaLnBrk="1" hangingPunct="1">
              <a:lnSpc>
                <a:spcPct val="95000"/>
              </a:lnSpc>
              <a:spcBef>
                <a:spcPct val="20000"/>
              </a:spcBef>
              <a:spcAft>
                <a:spcPct val="20000"/>
              </a:spcAft>
              <a:buClr>
                <a:srgbClr val="FF0000"/>
              </a:buClr>
            </a:pPr>
            <a:r>
              <a:rPr lang="en-US" sz="2600" dirty="0"/>
              <a:t>The force between two charged objects depends on the distance between them.</a:t>
            </a:r>
            <a:endParaRPr lang="en-US" sz="2600" b="1" dirty="0"/>
          </a:p>
        </p:txBody>
      </p:sp>
      <p:pic>
        <p:nvPicPr>
          <p:cNvPr id="24581" name="Picture 6" descr="Figure_UNTBL25_1_4"/>
          <p:cNvPicPr>
            <a:picLocks noChangeAspect="1" noChangeArrowheads="1"/>
          </p:cNvPicPr>
          <p:nvPr/>
        </p:nvPicPr>
        <p:blipFill>
          <a:blip r:embed="rId2">
            <a:extLst>
              <a:ext uri="{28A0092B-C50C-407E-A947-70E740481C1C}">
                <a14:useLocalDpi xmlns:a14="http://schemas.microsoft.com/office/drawing/2010/main" val="0"/>
              </a:ext>
            </a:extLst>
          </a:blip>
          <a:srcRect t="4959" b="41322"/>
          <a:stretch>
            <a:fillRect/>
          </a:stretch>
        </p:blipFill>
        <p:spPr bwMode="auto">
          <a:xfrm>
            <a:off x="2211858" y="1134761"/>
            <a:ext cx="4078827" cy="3746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6572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5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457200" y="179388"/>
            <a:ext cx="4914900" cy="735012"/>
          </a:xfrm>
        </p:spPr>
        <p:txBody>
          <a:bodyPr/>
          <a:lstStyle/>
          <a:p>
            <a:r>
              <a:rPr lang="en-US" dirty="0" smtClean="0"/>
              <a:t>Coulomb’s Law</a:t>
            </a:r>
          </a:p>
        </p:txBody>
      </p:sp>
      <p:sp>
        <p:nvSpPr>
          <p:cNvPr id="1028" name="Rectangle 3"/>
          <p:cNvSpPr>
            <a:spLocks noGrp="1" noChangeArrowheads="1"/>
          </p:cNvSpPr>
          <p:nvPr>
            <p:ph type="body" idx="1"/>
          </p:nvPr>
        </p:nvSpPr>
        <p:spPr>
          <a:xfrm>
            <a:off x="438150" y="1009650"/>
            <a:ext cx="8229600" cy="5448300"/>
          </a:xfrm>
        </p:spPr>
        <p:txBody>
          <a:bodyPr/>
          <a:lstStyle/>
          <a:p>
            <a:pPr>
              <a:lnSpc>
                <a:spcPct val="90000"/>
              </a:lnSpc>
            </a:pPr>
            <a:r>
              <a:rPr lang="en-US" sz="2800" dirty="0" smtClean="0"/>
              <a:t>The magnitude of the force, </a:t>
            </a:r>
            <a:r>
              <a:rPr lang="en-US" sz="2800" i="1" dirty="0" smtClean="0"/>
              <a:t>F</a:t>
            </a:r>
            <a:r>
              <a:rPr lang="en-US" sz="2800" dirty="0" smtClean="0"/>
              <a:t>, between two point charges depends on the product of their charges, and the distance between them.</a:t>
            </a:r>
          </a:p>
          <a:p>
            <a:pPr>
              <a:lnSpc>
                <a:spcPct val="90000"/>
              </a:lnSpc>
            </a:pPr>
            <a:r>
              <a:rPr lang="en-US" sz="2800" dirty="0" smtClean="0"/>
              <a:t>In equation form: 			</a:t>
            </a:r>
          </a:p>
          <a:p>
            <a:pPr>
              <a:lnSpc>
                <a:spcPct val="150000"/>
              </a:lnSpc>
              <a:buFontTx/>
              <a:buNone/>
            </a:pPr>
            <a:r>
              <a:rPr lang="en-US" sz="2800" dirty="0" smtClean="0"/>
              <a:t>					</a:t>
            </a:r>
            <a:r>
              <a:rPr lang="en-US" sz="2800" i="1" dirty="0" smtClean="0"/>
              <a:t>k</a:t>
            </a:r>
            <a:r>
              <a:rPr lang="en-US" sz="2800" dirty="0" smtClean="0"/>
              <a:t> = 9×10</a:t>
            </a:r>
            <a:r>
              <a:rPr lang="en-US" sz="2800" baseline="30000" dirty="0" smtClean="0"/>
              <a:t>9</a:t>
            </a:r>
            <a:r>
              <a:rPr lang="en-US" sz="2800" dirty="0" smtClean="0"/>
              <a:t> Nm</a:t>
            </a:r>
            <a:r>
              <a:rPr lang="en-US" sz="2800" baseline="30000" dirty="0" smtClean="0"/>
              <a:t>2</a:t>
            </a:r>
            <a:r>
              <a:rPr lang="en-US" sz="2800" dirty="0" smtClean="0"/>
              <a:t>/C</a:t>
            </a:r>
            <a:r>
              <a:rPr lang="en-US" sz="2800" baseline="30000" dirty="0" smtClean="0"/>
              <a:t>2</a:t>
            </a:r>
          </a:p>
          <a:p>
            <a:pPr>
              <a:lnSpc>
                <a:spcPct val="110000"/>
              </a:lnSpc>
            </a:pPr>
            <a:r>
              <a:rPr lang="en-US" sz="2800" dirty="0" smtClean="0"/>
              <a:t>Unit of charge is </a:t>
            </a:r>
            <a:r>
              <a:rPr lang="en-US" sz="2800" b="1" dirty="0" smtClean="0"/>
              <a:t>coulomb</a:t>
            </a:r>
            <a:r>
              <a:rPr lang="en-US" sz="2800" dirty="0" smtClean="0"/>
              <a:t>, C</a:t>
            </a:r>
          </a:p>
          <a:p>
            <a:pPr>
              <a:lnSpc>
                <a:spcPct val="90000"/>
              </a:lnSpc>
            </a:pPr>
            <a:r>
              <a:rPr lang="en-US" sz="2800" dirty="0" smtClean="0"/>
              <a:t>Similar to Newton’s law of gravitation for masses</a:t>
            </a:r>
          </a:p>
          <a:p>
            <a:pPr>
              <a:lnSpc>
                <a:spcPct val="90000"/>
              </a:lnSpc>
            </a:pPr>
            <a:r>
              <a:rPr lang="en-US" sz="2800" dirty="0" smtClean="0"/>
              <a:t>Underlies the bonding forces between molecules</a:t>
            </a:r>
          </a:p>
          <a:p>
            <a:pPr marL="0"/>
            <a:r>
              <a:rPr lang="en-US" sz="2800" dirty="0" smtClean="0"/>
              <a:t>Electrical forces may be either attractive or repulsive.</a:t>
            </a:r>
          </a:p>
          <a:p>
            <a:pPr marL="0"/>
            <a:r>
              <a:rPr lang="en-US" sz="2800" dirty="0" smtClean="0"/>
              <a:t>Gravitational forces are only attractive.</a:t>
            </a:r>
          </a:p>
        </p:txBody>
      </p:sp>
      <mc:AlternateContent xmlns:mc="http://schemas.openxmlformats.org/markup-compatibility/2006" xmlns:a14="http://schemas.microsoft.com/office/drawing/2010/main">
        <mc:Choice Requires="a14">
          <p:sp>
            <p:nvSpPr>
              <p:cNvPr id="2" name="TextBox 1"/>
              <p:cNvSpPr txBox="1"/>
              <p:nvPr/>
            </p:nvSpPr>
            <p:spPr>
              <a:xfrm>
                <a:off x="1738650" y="2647950"/>
                <a:ext cx="1954061" cy="83029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CA" sz="2800" b="0" i="1" smtClean="0">
                          <a:latin typeface="Cambria Math"/>
                        </a:rPr>
                        <m:t>𝐹</m:t>
                      </m:r>
                      <m:r>
                        <a:rPr lang="en-CA" sz="2800" b="0" i="1" smtClean="0">
                          <a:latin typeface="Cambria Math"/>
                        </a:rPr>
                        <m:t>=</m:t>
                      </m:r>
                      <m:r>
                        <a:rPr lang="en-CA" sz="2800" b="0" i="1" smtClean="0">
                          <a:latin typeface="Cambria Math"/>
                        </a:rPr>
                        <m:t>𝑘</m:t>
                      </m:r>
                      <m:f>
                        <m:fPr>
                          <m:ctrlPr>
                            <a:rPr lang="en-CA" sz="2800" b="0" i="1" smtClean="0">
                              <a:latin typeface="Cambria Math"/>
                            </a:rPr>
                          </m:ctrlPr>
                        </m:fPr>
                        <m:num>
                          <m:sSub>
                            <m:sSubPr>
                              <m:ctrlPr>
                                <a:rPr lang="en-CA" sz="2800" b="0" i="1" smtClean="0">
                                  <a:latin typeface="Cambria Math"/>
                                </a:rPr>
                              </m:ctrlPr>
                            </m:sSubPr>
                            <m:e>
                              <m:r>
                                <a:rPr lang="en-CA" sz="2800" b="0" i="1" smtClean="0">
                                  <a:latin typeface="Cambria Math"/>
                                </a:rPr>
                                <m:t>𝑞</m:t>
                              </m:r>
                            </m:e>
                            <m:sub>
                              <m:r>
                                <a:rPr lang="en-CA" sz="2800" b="0" i="1" smtClean="0">
                                  <a:latin typeface="Cambria Math"/>
                                </a:rPr>
                                <m:t>1</m:t>
                              </m:r>
                            </m:sub>
                          </m:sSub>
                          <m:sSub>
                            <m:sSubPr>
                              <m:ctrlPr>
                                <a:rPr lang="en-CA" sz="2800" b="0" i="1" smtClean="0">
                                  <a:latin typeface="Cambria Math"/>
                                </a:rPr>
                              </m:ctrlPr>
                            </m:sSubPr>
                            <m:e>
                              <m:r>
                                <a:rPr lang="en-CA" sz="2800" b="0" i="1" smtClean="0">
                                  <a:latin typeface="Cambria Math"/>
                                </a:rPr>
                                <m:t>𝑞</m:t>
                              </m:r>
                            </m:e>
                            <m:sub>
                              <m:r>
                                <a:rPr lang="en-CA" sz="2800" b="0" i="1" smtClean="0">
                                  <a:latin typeface="Cambria Math"/>
                                </a:rPr>
                                <m:t>2</m:t>
                              </m:r>
                            </m:sub>
                          </m:sSub>
                        </m:num>
                        <m:den>
                          <m:sSup>
                            <m:sSupPr>
                              <m:ctrlPr>
                                <a:rPr lang="en-CA" sz="2800" b="0" i="1" smtClean="0">
                                  <a:latin typeface="Cambria Math"/>
                                </a:rPr>
                              </m:ctrlPr>
                            </m:sSupPr>
                            <m:e>
                              <m:r>
                                <a:rPr lang="en-CA" sz="2800" b="0" i="1" smtClean="0">
                                  <a:latin typeface="Cambria Math"/>
                                </a:rPr>
                                <m:t>𝑑</m:t>
                              </m:r>
                            </m:e>
                            <m:sup>
                              <m:r>
                                <a:rPr lang="en-CA" sz="2800" b="0" i="1" smtClean="0">
                                  <a:latin typeface="Cambria Math"/>
                                </a:rPr>
                                <m:t>2</m:t>
                              </m:r>
                            </m:sup>
                          </m:sSup>
                        </m:den>
                      </m:f>
                    </m:oMath>
                  </m:oMathPara>
                </a14:m>
                <a:endParaRPr lang="en-CA" sz="2800" dirty="0"/>
              </a:p>
            </p:txBody>
          </p:sp>
        </mc:Choice>
        <mc:Fallback xmlns="">
          <p:sp>
            <p:nvSpPr>
              <p:cNvPr id="2" name="TextBox 1"/>
              <p:cNvSpPr txBox="1">
                <a:spLocks noRot="1" noChangeAspect="1" noMove="1" noResize="1" noEditPoints="1" noAdjustHandles="1" noChangeArrowheads="1" noChangeShapeType="1" noTextEdit="1"/>
              </p:cNvSpPr>
              <p:nvPr/>
            </p:nvSpPr>
            <p:spPr>
              <a:xfrm>
                <a:off x="1738650" y="2647950"/>
                <a:ext cx="1954061" cy="830292"/>
              </a:xfrm>
              <a:prstGeom prst="rect">
                <a:avLst/>
              </a:prstGeom>
              <a:blipFill rotWithShape="1">
                <a:blip r:embed="rId2"/>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5640090" y="280660"/>
                <a:ext cx="629916"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CA" sz="2800" b="0" i="1" smtClean="0">
                              <a:latin typeface="Cambria Math"/>
                            </a:rPr>
                          </m:ctrlPr>
                        </m:sSubPr>
                        <m:e>
                          <m:r>
                            <a:rPr lang="en-CA" sz="2800" b="0" i="1" smtClean="0">
                              <a:latin typeface="Cambria Math"/>
                            </a:rPr>
                            <m:t>𝑞</m:t>
                          </m:r>
                        </m:e>
                        <m:sub>
                          <m:r>
                            <a:rPr lang="en-CA" sz="2800" b="0" i="1" smtClean="0">
                              <a:latin typeface="Cambria Math"/>
                            </a:rPr>
                            <m:t>1</m:t>
                          </m:r>
                        </m:sub>
                      </m:sSub>
                    </m:oMath>
                  </m:oMathPara>
                </a14:m>
                <a:endParaRPr lang="en-CA" sz="2800" dirty="0"/>
              </a:p>
            </p:txBody>
          </p:sp>
        </mc:Choice>
        <mc:Fallback xmlns="">
          <p:sp>
            <p:nvSpPr>
              <p:cNvPr id="6" name="TextBox 5"/>
              <p:cNvSpPr txBox="1">
                <a:spLocks noRot="1" noChangeAspect="1" noMove="1" noResize="1" noEditPoints="1" noAdjustHandles="1" noChangeArrowheads="1" noChangeShapeType="1" noTextEdit="1"/>
              </p:cNvSpPr>
              <p:nvPr/>
            </p:nvSpPr>
            <p:spPr>
              <a:xfrm>
                <a:off x="5640090" y="280660"/>
                <a:ext cx="629916" cy="523220"/>
              </a:xfrm>
              <a:prstGeom prst="rect">
                <a:avLst/>
              </a:prstGeom>
              <a:blipFill rotWithShape="1">
                <a:blip r:embed="rId3"/>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7964190" y="280660"/>
                <a:ext cx="638187"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CA" sz="2800" b="0" i="1" smtClean="0">
                              <a:latin typeface="Cambria Math"/>
                            </a:rPr>
                          </m:ctrlPr>
                        </m:sSubPr>
                        <m:e>
                          <m:r>
                            <a:rPr lang="en-CA" sz="2800" b="0" i="1" smtClean="0">
                              <a:latin typeface="Cambria Math"/>
                            </a:rPr>
                            <m:t>𝑞</m:t>
                          </m:r>
                        </m:e>
                        <m:sub>
                          <m:r>
                            <a:rPr lang="en-CA" sz="2800" b="0" i="1" smtClean="0">
                              <a:latin typeface="Cambria Math"/>
                            </a:rPr>
                            <m:t>2</m:t>
                          </m:r>
                        </m:sub>
                      </m:sSub>
                    </m:oMath>
                  </m:oMathPara>
                </a14:m>
                <a:endParaRPr lang="en-CA" sz="2800" dirty="0"/>
              </a:p>
            </p:txBody>
          </p:sp>
        </mc:Choice>
        <mc:Fallback xmlns="">
          <p:sp>
            <p:nvSpPr>
              <p:cNvPr id="7" name="TextBox 6"/>
              <p:cNvSpPr txBox="1">
                <a:spLocks noRot="1" noChangeAspect="1" noMove="1" noResize="1" noEditPoints="1" noAdjustHandles="1" noChangeArrowheads="1" noChangeShapeType="1" noTextEdit="1"/>
              </p:cNvSpPr>
              <p:nvPr/>
            </p:nvSpPr>
            <p:spPr>
              <a:xfrm>
                <a:off x="7964190" y="280660"/>
                <a:ext cx="638187" cy="523220"/>
              </a:xfrm>
              <a:prstGeom prst="rect">
                <a:avLst/>
              </a:prstGeom>
              <a:blipFill rotWithShape="1">
                <a:blip r:embed="rId4"/>
                <a:stretch>
                  <a:fillRect/>
                </a:stretch>
              </a:blipFill>
            </p:spPr>
            <p:txBody>
              <a:bodyPr/>
              <a:lstStyle/>
              <a:p>
                <a:r>
                  <a:rPr lang="en-CA">
                    <a:noFill/>
                  </a:rPr>
                  <a:t> </a:t>
                </a:r>
              </a:p>
            </p:txBody>
          </p:sp>
        </mc:Fallback>
      </mc:AlternateContent>
      <p:sp>
        <p:nvSpPr>
          <p:cNvPr id="3" name="Oval 2"/>
          <p:cNvSpPr/>
          <p:nvPr/>
        </p:nvSpPr>
        <p:spPr>
          <a:xfrm>
            <a:off x="6138606" y="411465"/>
            <a:ext cx="262800" cy="26161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Oval 8"/>
          <p:cNvSpPr/>
          <p:nvPr/>
        </p:nvSpPr>
        <p:spPr>
          <a:xfrm>
            <a:off x="7701390" y="421600"/>
            <a:ext cx="262800" cy="26161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5" name="Straight Arrow Connector 4"/>
          <p:cNvCxnSpPr/>
          <p:nvPr/>
        </p:nvCxnSpPr>
        <p:spPr>
          <a:xfrm>
            <a:off x="6270006" y="280660"/>
            <a:ext cx="1562784" cy="0"/>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 name="TextBox 11"/>
              <p:cNvSpPr txBox="1"/>
              <p:nvPr/>
            </p:nvSpPr>
            <p:spPr>
              <a:xfrm>
                <a:off x="6810456" y="199355"/>
                <a:ext cx="503856"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CA" sz="2800" b="0" i="1" smtClean="0">
                          <a:latin typeface="Cambria Math"/>
                        </a:rPr>
                        <m:t>𝑑</m:t>
                      </m:r>
                    </m:oMath>
                  </m:oMathPara>
                </a14:m>
                <a:endParaRPr lang="en-CA" sz="2800" dirty="0"/>
              </a:p>
            </p:txBody>
          </p:sp>
        </mc:Choice>
        <mc:Fallback xmlns="">
          <p:sp>
            <p:nvSpPr>
              <p:cNvPr id="12" name="TextBox 11"/>
              <p:cNvSpPr txBox="1">
                <a:spLocks noRot="1" noChangeAspect="1" noMove="1" noResize="1" noEditPoints="1" noAdjustHandles="1" noChangeArrowheads="1" noChangeShapeType="1" noTextEdit="1"/>
              </p:cNvSpPr>
              <p:nvPr/>
            </p:nvSpPr>
            <p:spPr>
              <a:xfrm>
                <a:off x="6810456" y="199355"/>
                <a:ext cx="503856" cy="523220"/>
              </a:xfrm>
              <a:prstGeom prst="rect">
                <a:avLst/>
              </a:prstGeom>
              <a:blipFill rotWithShape="1">
                <a:blip r:embed="rId5"/>
                <a:stretch>
                  <a:fillRect/>
                </a:stretch>
              </a:blipFill>
            </p:spPr>
            <p:txBody>
              <a:bodyPr/>
              <a:lstStyle/>
              <a:p>
                <a:r>
                  <a:rPr lang="en-CA">
                    <a:noFill/>
                  </a:rPr>
                  <a:t> </a:t>
                </a:r>
              </a:p>
            </p:txBody>
          </p:sp>
        </mc:Fallback>
      </mc:AlternateContent>
    </p:spTree>
    <p:extLst>
      <p:ext uri="{BB962C8B-B14F-4D97-AF65-F5344CB8AC3E}">
        <p14:creationId xmlns:p14="http://schemas.microsoft.com/office/powerpoint/2010/main" val="1549922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8">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28">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28">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28">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28">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2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2057400" y="2101850"/>
            <a:ext cx="5073650" cy="3536950"/>
            <a:chOff x="1282" y="1084"/>
            <a:chExt cx="3196" cy="2228"/>
          </a:xfrm>
        </p:grpSpPr>
        <p:pic>
          <p:nvPicPr>
            <p:cNvPr id="235523" name="Picture 3" descr="25_stt_04"/>
            <p:cNvPicPr>
              <a:picLocks noChangeAspect="1" noChangeArrowheads="1"/>
            </p:cNvPicPr>
            <p:nvPr/>
          </p:nvPicPr>
          <p:blipFill>
            <a:blip r:embed="rId3"/>
            <a:srcRect/>
            <a:stretch>
              <a:fillRect/>
            </a:stretch>
          </p:blipFill>
          <p:spPr bwMode="auto">
            <a:xfrm>
              <a:off x="1282" y="1084"/>
              <a:ext cx="3196" cy="2152"/>
            </a:xfrm>
            <a:prstGeom prst="rect">
              <a:avLst/>
            </a:prstGeom>
            <a:noFill/>
          </p:spPr>
        </p:pic>
        <p:sp>
          <p:nvSpPr>
            <p:cNvPr id="235524" name="Rectangle 4"/>
            <p:cNvSpPr>
              <a:spLocks noChangeArrowheads="1"/>
            </p:cNvSpPr>
            <p:nvPr/>
          </p:nvSpPr>
          <p:spPr bwMode="auto">
            <a:xfrm>
              <a:off x="1872" y="3072"/>
              <a:ext cx="2112" cy="240"/>
            </a:xfrm>
            <a:prstGeom prst="rect">
              <a:avLst/>
            </a:prstGeom>
            <a:solidFill>
              <a:schemeClr val="bg1"/>
            </a:solidFill>
            <a:ln w="9525">
              <a:noFill/>
              <a:miter lim="800000"/>
              <a:headEnd/>
              <a:tailEnd/>
            </a:ln>
            <a:effectLst/>
          </p:spPr>
          <p:txBody>
            <a:bodyPr wrap="none" anchor="ctr">
              <a:prstTxWarp prst="textNoShape">
                <a:avLst/>
              </a:prstTxWarp>
            </a:bodyPr>
            <a:lstStyle/>
            <a:p>
              <a:endParaRPr lang="en-US"/>
            </a:p>
          </p:txBody>
        </p:sp>
      </p:grpSp>
      <p:sp>
        <p:nvSpPr>
          <p:cNvPr id="235525" name="Text Box 5"/>
          <p:cNvSpPr txBox="1">
            <a:spLocks noChangeArrowheads="1"/>
          </p:cNvSpPr>
          <p:nvPr/>
        </p:nvSpPr>
        <p:spPr bwMode="auto">
          <a:xfrm>
            <a:off x="762000" y="304800"/>
            <a:ext cx="7651750" cy="2062103"/>
          </a:xfrm>
          <a:prstGeom prst="rect">
            <a:avLst/>
          </a:prstGeom>
          <a:noFill/>
          <a:ln w="9525">
            <a:noFill/>
            <a:miter lim="800000"/>
            <a:headEnd/>
            <a:tailEnd/>
          </a:ln>
          <a:effectLst/>
        </p:spPr>
        <p:txBody>
          <a:bodyPr>
            <a:prstTxWarp prst="textNoShape">
              <a:avLst/>
            </a:prstTxWarp>
            <a:spAutoFit/>
          </a:bodyPr>
          <a:lstStyle/>
          <a:p>
            <a:r>
              <a:rPr lang="en-US" sz="3200" b="1" dirty="0" smtClean="0">
                <a:solidFill>
                  <a:srgbClr val="316598"/>
                </a:solidFill>
                <a:latin typeface="Times New Roman" charset="0"/>
              </a:rPr>
              <a:t>Discussion question.</a:t>
            </a:r>
          </a:p>
          <a:p>
            <a:r>
              <a:rPr lang="en-US" sz="3200" b="1" dirty="0">
                <a:solidFill>
                  <a:srgbClr val="316598"/>
                </a:solidFill>
                <a:latin typeface="Times New Roman" charset="0"/>
              </a:rPr>
              <a:t>Charges A and B exert repulsive forces on each other. </a:t>
            </a:r>
            <a:r>
              <a:rPr lang="en-US" sz="3200" b="1" i="1" dirty="0" err="1">
                <a:solidFill>
                  <a:srgbClr val="316598"/>
                </a:solidFill>
                <a:latin typeface="Times New Roman" charset="0"/>
              </a:rPr>
              <a:t>q</a:t>
            </a:r>
            <a:r>
              <a:rPr lang="en-US" sz="3200" b="1" baseline="-25000" dirty="0" err="1">
                <a:solidFill>
                  <a:srgbClr val="316598"/>
                </a:solidFill>
                <a:latin typeface="Times New Roman" charset="0"/>
              </a:rPr>
              <a:t>A</a:t>
            </a:r>
            <a:r>
              <a:rPr lang="en-US" sz="3200" b="1" dirty="0">
                <a:solidFill>
                  <a:srgbClr val="316598"/>
                </a:solidFill>
                <a:latin typeface="Times New Roman" charset="0"/>
              </a:rPr>
              <a:t> = 4</a:t>
            </a:r>
            <a:r>
              <a:rPr lang="en-US" sz="3200" b="1" i="1" dirty="0">
                <a:solidFill>
                  <a:srgbClr val="316598"/>
                </a:solidFill>
                <a:latin typeface="Times New Roman" charset="0"/>
              </a:rPr>
              <a:t>q</a:t>
            </a:r>
            <a:r>
              <a:rPr lang="en-US" sz="3200" b="1" baseline="-25000" dirty="0">
                <a:solidFill>
                  <a:srgbClr val="316598"/>
                </a:solidFill>
                <a:latin typeface="Times New Roman" charset="0"/>
              </a:rPr>
              <a:t>B</a:t>
            </a:r>
            <a:r>
              <a:rPr lang="en-US" sz="3200" b="1" dirty="0">
                <a:solidFill>
                  <a:srgbClr val="316598"/>
                </a:solidFill>
                <a:latin typeface="Times New Roman" charset="0"/>
              </a:rPr>
              <a:t>. Which statement is true?</a:t>
            </a:r>
          </a:p>
        </p:txBody>
      </p:sp>
      <p:sp>
        <p:nvSpPr>
          <p:cNvPr id="235526" name="Text Box 6"/>
          <p:cNvSpPr txBox="1">
            <a:spLocks noChangeArrowheads="1"/>
          </p:cNvSpPr>
          <p:nvPr/>
        </p:nvSpPr>
        <p:spPr bwMode="auto">
          <a:xfrm>
            <a:off x="3340100" y="4708525"/>
            <a:ext cx="2914650" cy="1692275"/>
          </a:xfrm>
          <a:prstGeom prst="rect">
            <a:avLst/>
          </a:prstGeom>
          <a:noFill/>
          <a:ln w="9525">
            <a:noFill/>
            <a:miter lim="800000"/>
            <a:headEnd/>
            <a:tailEnd/>
          </a:ln>
          <a:effectLst/>
        </p:spPr>
        <p:txBody>
          <a:bodyPr wrap="none">
            <a:prstTxWarp prst="textNoShape">
              <a:avLst/>
            </a:prstTxWarp>
            <a:spAutoFit/>
          </a:bodyPr>
          <a:lstStyle/>
          <a:p>
            <a:pPr marL="342900" indent="-342900">
              <a:lnSpc>
                <a:spcPct val="125000"/>
              </a:lnSpc>
              <a:buFontTx/>
              <a:buAutoNum type="alphaUcPeriod"/>
            </a:pPr>
            <a:r>
              <a:rPr lang="en-US" sz="2800">
                <a:latin typeface="Times New Roman" charset="0"/>
              </a:rPr>
              <a:t> </a:t>
            </a:r>
            <a:r>
              <a:rPr lang="en-US" sz="2800" i="1">
                <a:latin typeface="Times New Roman" charset="0"/>
              </a:rPr>
              <a:t>F</a:t>
            </a:r>
            <a:r>
              <a:rPr lang="en-US" sz="2800" baseline="-25000">
                <a:latin typeface="Times New Roman" charset="0"/>
              </a:rPr>
              <a:t>A on B</a:t>
            </a:r>
            <a:r>
              <a:rPr lang="en-US" sz="2800">
                <a:latin typeface="Times New Roman" charset="0"/>
              </a:rPr>
              <a:t> &gt; </a:t>
            </a:r>
            <a:r>
              <a:rPr lang="en-US" sz="2800" i="1">
                <a:latin typeface="Times New Roman" charset="0"/>
              </a:rPr>
              <a:t>F</a:t>
            </a:r>
            <a:r>
              <a:rPr lang="en-US" sz="2800" baseline="-25000">
                <a:latin typeface="Times New Roman" charset="0"/>
              </a:rPr>
              <a:t>B on A</a:t>
            </a:r>
            <a:r>
              <a:rPr lang="en-US" sz="2800">
                <a:latin typeface="Times New Roman" charset="0"/>
              </a:rPr>
              <a:t> </a:t>
            </a:r>
          </a:p>
          <a:p>
            <a:pPr marL="342900" indent="-342900">
              <a:lnSpc>
                <a:spcPct val="125000"/>
              </a:lnSpc>
              <a:buFontTx/>
              <a:buAutoNum type="alphaUcPeriod"/>
            </a:pPr>
            <a:r>
              <a:rPr lang="en-US" sz="2800">
                <a:latin typeface="Times New Roman" charset="0"/>
              </a:rPr>
              <a:t> </a:t>
            </a:r>
            <a:r>
              <a:rPr lang="en-US" sz="2800" i="1">
                <a:latin typeface="Times New Roman" charset="0"/>
              </a:rPr>
              <a:t>F</a:t>
            </a:r>
            <a:r>
              <a:rPr lang="en-US" sz="2800" baseline="-25000">
                <a:latin typeface="Times New Roman" charset="0"/>
              </a:rPr>
              <a:t>A on B</a:t>
            </a:r>
            <a:r>
              <a:rPr lang="en-US" sz="2800">
                <a:latin typeface="Times New Roman" charset="0"/>
              </a:rPr>
              <a:t> &lt; </a:t>
            </a:r>
            <a:r>
              <a:rPr lang="en-US" sz="2800" i="1">
                <a:latin typeface="Times New Roman" charset="0"/>
              </a:rPr>
              <a:t>F</a:t>
            </a:r>
            <a:r>
              <a:rPr lang="en-US" sz="2800" baseline="-25000">
                <a:latin typeface="Times New Roman" charset="0"/>
              </a:rPr>
              <a:t>B on A</a:t>
            </a:r>
            <a:r>
              <a:rPr lang="en-US" sz="2800">
                <a:latin typeface="Times New Roman" charset="0"/>
              </a:rPr>
              <a:t> </a:t>
            </a:r>
          </a:p>
          <a:p>
            <a:pPr marL="342900" indent="-342900">
              <a:lnSpc>
                <a:spcPct val="125000"/>
              </a:lnSpc>
              <a:buFontTx/>
              <a:buAutoNum type="alphaUcPeriod"/>
            </a:pPr>
            <a:r>
              <a:rPr lang="en-US" sz="2800">
                <a:latin typeface="Times New Roman" charset="0"/>
              </a:rPr>
              <a:t> </a:t>
            </a:r>
            <a:r>
              <a:rPr lang="en-US" sz="2800" i="1">
                <a:latin typeface="Times New Roman" charset="0"/>
              </a:rPr>
              <a:t>F</a:t>
            </a:r>
            <a:r>
              <a:rPr lang="en-US" sz="2800" baseline="-25000">
                <a:latin typeface="Times New Roman" charset="0"/>
              </a:rPr>
              <a:t>A on B</a:t>
            </a:r>
            <a:r>
              <a:rPr lang="en-US" sz="2800">
                <a:latin typeface="Times New Roman" charset="0"/>
              </a:rPr>
              <a:t> = </a:t>
            </a:r>
            <a:r>
              <a:rPr lang="en-US" sz="2800" i="1">
                <a:latin typeface="Times New Roman" charset="0"/>
              </a:rPr>
              <a:t>F</a:t>
            </a:r>
            <a:r>
              <a:rPr lang="en-US" sz="2800" baseline="-25000">
                <a:latin typeface="Times New Roman" charset="0"/>
              </a:rPr>
              <a:t>B on A</a:t>
            </a:r>
            <a:r>
              <a:rPr lang="en-US" sz="2800">
                <a:latin typeface="Times New Roman" charset="0"/>
              </a:rPr>
              <a:t> </a:t>
            </a:r>
          </a:p>
        </p:txBody>
      </p:sp>
    </p:spTree>
    <p:extLst>
      <p:ext uri="{BB962C8B-B14F-4D97-AF65-F5344CB8AC3E}">
        <p14:creationId xmlns:p14="http://schemas.microsoft.com/office/powerpoint/2010/main" val="257448060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8" name="Picture 6" descr="http://3.bp.blogspot.com/-7RODcAQ8Tcs/T-helPNS3RI/AAAAAAAAAIs/q1d6EbRjT_g/s1600/copper-wire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37425" y="2570460"/>
            <a:ext cx="1349375" cy="1138536"/>
          </a:xfrm>
          <a:prstGeom prst="rect">
            <a:avLst/>
          </a:prstGeom>
          <a:noFill/>
          <a:extLst>
            <a:ext uri="{909E8E84-426E-40DD-AFC4-6F175D3DCCD1}">
              <a14:hiddenFill xmlns:a14="http://schemas.microsoft.com/office/drawing/2010/main">
                <a:solidFill>
                  <a:srgbClr val="FFFFFF"/>
                </a:solidFill>
              </a14:hiddenFill>
            </a:ext>
          </a:extLst>
        </p:spPr>
      </p:pic>
      <p:sp>
        <p:nvSpPr>
          <p:cNvPr id="23554" name="Rectangle 2"/>
          <p:cNvSpPr>
            <a:spLocks noGrp="1" noChangeArrowheads="1"/>
          </p:cNvSpPr>
          <p:nvPr>
            <p:ph type="title" idx="4294967295"/>
          </p:nvPr>
        </p:nvSpPr>
        <p:spPr>
          <a:xfrm>
            <a:off x="0" y="0"/>
            <a:ext cx="9144000" cy="1009650"/>
          </a:xfrm>
        </p:spPr>
        <p:txBody>
          <a:bodyPr/>
          <a:lstStyle/>
          <a:p>
            <a:pPr eaLnBrk="1" hangingPunct="1"/>
            <a:r>
              <a:rPr lang="en-US" smtClean="0"/>
              <a:t>Conductors and Insulators</a:t>
            </a:r>
          </a:p>
        </p:txBody>
      </p:sp>
      <p:sp>
        <p:nvSpPr>
          <p:cNvPr id="208899" name="Rectangle 3"/>
          <p:cNvSpPr>
            <a:spLocks noGrp="1" noChangeArrowheads="1"/>
          </p:cNvSpPr>
          <p:nvPr>
            <p:ph type="body" idx="4294967295"/>
          </p:nvPr>
        </p:nvSpPr>
        <p:spPr>
          <a:xfrm>
            <a:off x="230188" y="852488"/>
            <a:ext cx="8524875" cy="5624512"/>
          </a:xfrm>
        </p:spPr>
        <p:txBody>
          <a:bodyPr/>
          <a:lstStyle/>
          <a:p>
            <a:pPr>
              <a:lnSpc>
                <a:spcPct val="90000"/>
              </a:lnSpc>
            </a:pPr>
            <a:r>
              <a:rPr lang="en-US" sz="2800" b="1" dirty="0" smtClean="0"/>
              <a:t>Conductors</a:t>
            </a:r>
            <a:r>
              <a:rPr lang="en-US" sz="2800" dirty="0" smtClean="0"/>
              <a:t>:  Materials in which one or more of the electrons in the outer shell of its atoms are not anchored to the nuclei of particular atoms but are free to wander in the material</a:t>
            </a:r>
          </a:p>
          <a:p>
            <a:pPr lvl="1">
              <a:lnSpc>
                <a:spcPct val="90000"/>
              </a:lnSpc>
            </a:pPr>
            <a:r>
              <a:rPr lang="en-US" sz="2400" dirty="0" smtClean="0"/>
              <a:t>Example: Metals such as copper and aluminum</a:t>
            </a:r>
          </a:p>
          <a:p>
            <a:pPr lvl="1">
              <a:lnSpc>
                <a:spcPct val="90000"/>
              </a:lnSpc>
            </a:pPr>
            <a:endParaRPr lang="en-US" sz="2400" dirty="0" smtClean="0"/>
          </a:p>
          <a:p>
            <a:pPr marL="457200" lvl="1" indent="0">
              <a:lnSpc>
                <a:spcPct val="90000"/>
              </a:lnSpc>
              <a:buNone/>
            </a:pPr>
            <a:endParaRPr lang="en-US" sz="2400" dirty="0" smtClean="0"/>
          </a:p>
          <a:p>
            <a:pPr>
              <a:lnSpc>
                <a:spcPct val="90000"/>
              </a:lnSpc>
            </a:pPr>
            <a:r>
              <a:rPr lang="en-US" sz="2800" b="1" dirty="0" smtClean="0"/>
              <a:t>Insulators: </a:t>
            </a:r>
            <a:r>
              <a:rPr lang="en-US" sz="2800" dirty="0" smtClean="0"/>
              <a:t>Materials in which electrons are tightly bound and belong to particular atoms and are not free to wander about among other atoms in the material, making them flow</a:t>
            </a:r>
          </a:p>
          <a:p>
            <a:pPr lvl="1">
              <a:lnSpc>
                <a:spcPct val="90000"/>
              </a:lnSpc>
            </a:pPr>
            <a:r>
              <a:rPr lang="en-US" sz="2400" dirty="0" smtClean="0"/>
              <a:t>Example: Rubber, glass</a:t>
            </a:r>
          </a:p>
          <a:p>
            <a:pPr>
              <a:lnSpc>
                <a:spcPct val="90000"/>
              </a:lnSpc>
            </a:pPr>
            <a:endParaRPr lang="en-US" sz="2800" dirty="0" smtClean="0"/>
          </a:p>
          <a:p>
            <a:pPr>
              <a:lnSpc>
                <a:spcPct val="90000"/>
              </a:lnSpc>
            </a:pPr>
            <a:endParaRPr lang="en-US" sz="2800" dirty="0" smtClean="0"/>
          </a:p>
        </p:txBody>
      </p:sp>
      <p:pic>
        <p:nvPicPr>
          <p:cNvPr id="23560" name="Picture 8" descr="http://img.tradeindia.com/fp/2/120/39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37425" y="5051424"/>
            <a:ext cx="1806575" cy="1806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5216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889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8899">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889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idx="4294967295"/>
          </p:nvPr>
        </p:nvSpPr>
        <p:spPr>
          <a:xfrm>
            <a:off x="50800" y="302895"/>
            <a:ext cx="8229600" cy="517525"/>
          </a:xfrm>
        </p:spPr>
        <p:txBody>
          <a:bodyPr/>
          <a:lstStyle/>
          <a:p>
            <a:pPr algn="l" eaLnBrk="1" hangingPunct="1"/>
            <a:r>
              <a:rPr lang="en-US" sz="3200" dirty="0" smtClean="0">
                <a:solidFill>
                  <a:schemeClr val="tx1"/>
                </a:solidFill>
              </a:rPr>
              <a:t>Discussion Question</a:t>
            </a:r>
          </a:p>
        </p:txBody>
      </p:sp>
      <p:sp>
        <p:nvSpPr>
          <p:cNvPr id="21507" name="Text Box 3"/>
          <p:cNvSpPr txBox="1">
            <a:spLocks noChangeArrowheads="1"/>
          </p:cNvSpPr>
          <p:nvPr/>
        </p:nvSpPr>
        <p:spPr bwMode="auto">
          <a:xfrm>
            <a:off x="4363500" y="348201"/>
            <a:ext cx="3986212" cy="313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17500" indent="-317500">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eaLnBrk="1" hangingPunct="1">
              <a:spcBef>
                <a:spcPct val="20000"/>
              </a:spcBef>
              <a:spcAft>
                <a:spcPct val="20000"/>
              </a:spcAft>
              <a:buClr>
                <a:srgbClr val="93001B"/>
              </a:buClr>
              <a:buFont typeface="Wingdings" pitchFamily="84" charset="2"/>
              <a:buChar char="§"/>
            </a:pPr>
            <a:r>
              <a:rPr lang="en-US" sz="2600" dirty="0" smtClean="0"/>
              <a:t>Rub two plastic rods with wool.</a:t>
            </a:r>
          </a:p>
          <a:p>
            <a:pPr eaLnBrk="1" hangingPunct="1">
              <a:spcBef>
                <a:spcPct val="20000"/>
              </a:spcBef>
              <a:spcAft>
                <a:spcPct val="20000"/>
              </a:spcAft>
              <a:buClr>
                <a:srgbClr val="93001B"/>
              </a:buClr>
              <a:buFont typeface="Wingdings" pitchFamily="84" charset="2"/>
              <a:buChar char="§"/>
            </a:pPr>
            <a:r>
              <a:rPr lang="en-US" sz="2600" dirty="0" smtClean="0"/>
              <a:t>Hang one from a string</a:t>
            </a:r>
          </a:p>
          <a:p>
            <a:pPr eaLnBrk="1" hangingPunct="1">
              <a:spcBef>
                <a:spcPct val="20000"/>
              </a:spcBef>
              <a:spcAft>
                <a:spcPct val="20000"/>
              </a:spcAft>
              <a:buClr>
                <a:srgbClr val="93001B"/>
              </a:buClr>
              <a:buFont typeface="Wingdings" pitchFamily="84" charset="2"/>
              <a:buChar char="§"/>
            </a:pPr>
            <a:r>
              <a:rPr lang="en-US" sz="2600" dirty="0" smtClean="0"/>
              <a:t>Place the other near it.</a:t>
            </a:r>
          </a:p>
          <a:p>
            <a:pPr eaLnBrk="1" hangingPunct="1">
              <a:spcBef>
                <a:spcPct val="20000"/>
              </a:spcBef>
              <a:spcAft>
                <a:spcPct val="20000"/>
              </a:spcAft>
              <a:buClr>
                <a:srgbClr val="93001B"/>
              </a:buClr>
              <a:buFont typeface="Wingdings" pitchFamily="84" charset="2"/>
              <a:buChar char="§"/>
            </a:pPr>
            <a:r>
              <a:rPr lang="en-US" sz="2600" dirty="0" smtClean="0"/>
              <a:t>What will happen?</a:t>
            </a:r>
          </a:p>
          <a:p>
            <a:pPr eaLnBrk="1" hangingPunct="1">
              <a:spcBef>
                <a:spcPct val="20000"/>
              </a:spcBef>
              <a:spcAft>
                <a:spcPct val="20000"/>
              </a:spcAft>
              <a:buClr>
                <a:srgbClr val="93001B"/>
              </a:buClr>
              <a:buFont typeface="Wingdings" pitchFamily="84" charset="2"/>
              <a:buChar char="§"/>
            </a:pPr>
            <a:endParaRPr lang="en-US" sz="2600" dirty="0"/>
          </a:p>
        </p:txBody>
      </p:sp>
      <p:sp>
        <p:nvSpPr>
          <p:cNvPr id="21508" name="Text Box 3"/>
          <p:cNvSpPr txBox="1">
            <a:spLocks noChangeArrowheads="1"/>
          </p:cNvSpPr>
          <p:nvPr/>
        </p:nvSpPr>
        <p:spPr bwMode="auto">
          <a:xfrm>
            <a:off x="4215539" y="3267557"/>
            <a:ext cx="4787382" cy="321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7013" indent="-227013">
              <a:tabLst>
                <a:tab pos="233363" algn="l"/>
              </a:tabLst>
              <a:defRPr sz="2400">
                <a:solidFill>
                  <a:schemeClr val="tx1"/>
                </a:solidFill>
                <a:latin typeface="Arial" charset="0"/>
                <a:ea typeface="ＭＳ Ｐゴシック" pitchFamily="84" charset="-128"/>
              </a:defRPr>
            </a:lvl1pPr>
            <a:lvl2pPr marL="742950" indent="-285750">
              <a:tabLst>
                <a:tab pos="233363" algn="l"/>
              </a:tabLst>
              <a:defRPr sz="2400">
                <a:solidFill>
                  <a:schemeClr val="tx1"/>
                </a:solidFill>
                <a:latin typeface="Arial" charset="0"/>
                <a:ea typeface="ＭＳ Ｐゴシック" pitchFamily="84" charset="-128"/>
              </a:defRPr>
            </a:lvl2pPr>
            <a:lvl3pPr marL="1143000" indent="-228600">
              <a:tabLst>
                <a:tab pos="233363" algn="l"/>
              </a:tabLst>
              <a:defRPr sz="2400">
                <a:solidFill>
                  <a:schemeClr val="tx1"/>
                </a:solidFill>
                <a:latin typeface="Arial" charset="0"/>
                <a:ea typeface="ＭＳ Ｐゴシック" pitchFamily="84" charset="-128"/>
              </a:defRPr>
            </a:lvl3pPr>
            <a:lvl4pPr marL="1600200" indent="-228600">
              <a:tabLst>
                <a:tab pos="233363" algn="l"/>
              </a:tabLst>
              <a:defRPr sz="2400">
                <a:solidFill>
                  <a:schemeClr val="tx1"/>
                </a:solidFill>
                <a:latin typeface="Arial" charset="0"/>
                <a:ea typeface="ＭＳ Ｐゴシック" pitchFamily="84" charset="-128"/>
              </a:defRPr>
            </a:lvl4pPr>
            <a:lvl5pPr marL="2057400" indent="-228600">
              <a:tabLst>
                <a:tab pos="233363" algn="l"/>
              </a:tabLst>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tabLst>
                <a:tab pos="233363" algn="l"/>
              </a:tabLs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tabLst>
                <a:tab pos="233363" algn="l"/>
              </a:tabLs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tabLst>
                <a:tab pos="233363" algn="l"/>
              </a:tabLs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tabLst>
                <a:tab pos="233363" algn="l"/>
              </a:tabLst>
              <a:defRPr sz="2400">
                <a:solidFill>
                  <a:schemeClr val="tx1"/>
                </a:solidFill>
                <a:latin typeface="Arial" charset="0"/>
                <a:ea typeface="ＭＳ Ｐゴシック" pitchFamily="84" charset="-128"/>
              </a:defRPr>
            </a:lvl9pPr>
          </a:lstStyle>
          <a:p>
            <a:pPr marL="514350" indent="-514350" eaLnBrk="1" hangingPunct="1">
              <a:spcBef>
                <a:spcPct val="20000"/>
              </a:spcBef>
              <a:spcAft>
                <a:spcPct val="20000"/>
              </a:spcAft>
              <a:buClr>
                <a:srgbClr val="93001B"/>
              </a:buClr>
              <a:buFont typeface="+mj-lt"/>
              <a:buAutoNum type="alphaUcPeriod"/>
            </a:pPr>
            <a:r>
              <a:rPr lang="en-US" sz="2600" dirty="0" smtClean="0"/>
              <a:t>Nothing: no force observed</a:t>
            </a:r>
          </a:p>
          <a:p>
            <a:pPr marL="514350" indent="-514350" eaLnBrk="1" hangingPunct="1">
              <a:spcBef>
                <a:spcPct val="20000"/>
              </a:spcBef>
              <a:spcAft>
                <a:spcPct val="20000"/>
              </a:spcAft>
              <a:buClr>
                <a:srgbClr val="93001B"/>
              </a:buClr>
              <a:buFont typeface="+mj-lt"/>
              <a:buAutoNum type="alphaUcPeriod"/>
            </a:pPr>
            <a:r>
              <a:rPr lang="en-US" sz="2600" dirty="0" smtClean="0"/>
              <a:t>The hanging rod will be repelled, and move to the left</a:t>
            </a:r>
          </a:p>
          <a:p>
            <a:pPr marL="514350" indent="-514350" eaLnBrk="1" hangingPunct="1">
              <a:spcBef>
                <a:spcPct val="20000"/>
              </a:spcBef>
              <a:spcAft>
                <a:spcPct val="20000"/>
              </a:spcAft>
              <a:buClr>
                <a:srgbClr val="93001B"/>
              </a:buClr>
              <a:buFont typeface="+mj-lt"/>
              <a:buAutoNum type="alphaUcPeriod"/>
            </a:pPr>
            <a:r>
              <a:rPr lang="en-US" sz="2600" dirty="0" smtClean="0"/>
              <a:t>The hanging rod will be attracted, and move to the right</a:t>
            </a:r>
            <a:endParaRPr lang="en-US" sz="2600" dirty="0"/>
          </a:p>
        </p:txBody>
      </p:sp>
      <p:pic>
        <p:nvPicPr>
          <p:cNvPr id="21509" name="Picture 7" descr="Figure_UNTBL25_1_1"/>
          <p:cNvPicPr>
            <a:picLocks noChangeAspect="1" noChangeArrowheads="1"/>
          </p:cNvPicPr>
          <p:nvPr/>
        </p:nvPicPr>
        <p:blipFill>
          <a:blip r:embed="rId2">
            <a:extLst>
              <a:ext uri="{28A0092B-C50C-407E-A947-70E740481C1C}">
                <a14:useLocalDpi xmlns:a14="http://schemas.microsoft.com/office/drawing/2010/main" val="0"/>
              </a:ext>
            </a:extLst>
          </a:blip>
          <a:srcRect t="5359" b="39775"/>
          <a:stretch>
            <a:fillRect/>
          </a:stretch>
        </p:blipFill>
        <p:spPr bwMode="auto">
          <a:xfrm>
            <a:off x="403225" y="1174750"/>
            <a:ext cx="3635375" cy="338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945178" y="2253734"/>
            <a:ext cx="2093422" cy="880818"/>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0912" y="2670823"/>
            <a:ext cx="1400175" cy="50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p14="http://schemas.microsoft.com/office/powerpoint/2010/main">
        <mc:Choice Requires="p14">
          <p:contentPart p14:bwMode="auto" r:id="rId4">
            <p14:nvContentPartPr>
              <p14:cNvPr id="3" name="Ink 2"/>
              <p14:cNvContentPartPr/>
              <p14:nvPr/>
            </p14:nvContentPartPr>
            <p14:xfrm>
              <a:off x="8634960" y="991080"/>
              <a:ext cx="360" cy="360"/>
            </p14:xfrm>
          </p:contentPart>
        </mc:Choice>
        <mc:Fallback xmlns="">
          <p:pic>
            <p:nvPicPr>
              <p:cNvPr id="3" name="Ink 2"/>
              <p:cNvPicPr/>
              <p:nvPr/>
            </p:nvPicPr>
            <p:blipFill>
              <a:blip r:embed="rId5"/>
              <a:stretch>
                <a:fillRect/>
              </a:stretch>
            </p:blipFill>
            <p:spPr>
              <a:xfrm>
                <a:off x="8625600" y="981720"/>
                <a:ext cx="19080" cy="19080"/>
              </a:xfrm>
              <a:prstGeom prst="rect">
                <a:avLst/>
              </a:prstGeom>
            </p:spPr>
          </p:pic>
        </mc:Fallback>
      </mc:AlternateContent>
    </p:spTree>
    <p:extLst>
      <p:ext uri="{BB962C8B-B14F-4D97-AF65-F5344CB8AC3E}">
        <p14:creationId xmlns:p14="http://schemas.microsoft.com/office/powerpoint/2010/main" val="423411725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57200" y="990600"/>
            <a:ext cx="8229600" cy="1752600"/>
          </a:xfrm>
        </p:spPr>
        <p:txBody>
          <a:bodyPr/>
          <a:lstStyle/>
          <a:p>
            <a:pPr algn="l"/>
            <a:r>
              <a:rPr lang="en-US" sz="2400" smtClean="0"/>
              <a:t>When you buy a water pipe in a hardware store, the water isn’t included. When you buy copper wire, electrons</a:t>
            </a:r>
            <a:endParaRPr lang="en-US" sz="2800" b="1" i="1" smtClean="0">
              <a:latin typeface="Batang" pitchFamily="18" charset="-127"/>
              <a:ea typeface="Batang" pitchFamily="18" charset="-127"/>
            </a:endParaRPr>
          </a:p>
        </p:txBody>
      </p:sp>
      <p:sp>
        <p:nvSpPr>
          <p:cNvPr id="109571" name="Rectangle 3"/>
          <p:cNvSpPr>
            <a:spLocks noGrp="1" noChangeArrowheads="1"/>
          </p:cNvSpPr>
          <p:nvPr>
            <p:ph type="body" idx="1"/>
          </p:nvPr>
        </p:nvSpPr>
        <p:spPr>
          <a:xfrm>
            <a:off x="457200" y="2895600"/>
            <a:ext cx="8229600" cy="3962400"/>
          </a:xfrm>
        </p:spPr>
        <p:txBody>
          <a:bodyPr/>
          <a:lstStyle/>
          <a:p>
            <a:pPr marL="609600" indent="-609600">
              <a:buFontTx/>
              <a:buNone/>
            </a:pPr>
            <a:r>
              <a:rPr lang="en-US" sz="2400" dirty="0" smtClean="0"/>
              <a:t>A.	must be supplied by you, just as water must be supplied for a water pipe.</a:t>
            </a:r>
            <a:endParaRPr lang="en-US" sz="2400" dirty="0" smtClean="0">
              <a:ea typeface="Batang" pitchFamily="18" charset="-127"/>
            </a:endParaRPr>
          </a:p>
          <a:p>
            <a:pPr marL="609600" indent="-609600">
              <a:buFontTx/>
              <a:buAutoNum type="alphaUcPeriod" startAt="2"/>
            </a:pPr>
            <a:r>
              <a:rPr lang="en-US" sz="2400" dirty="0" smtClean="0"/>
              <a:t>are already in the wire.</a:t>
            </a:r>
            <a:r>
              <a:rPr lang="en-US" sz="2400" b="1" dirty="0" smtClean="0">
                <a:ea typeface="Batang" pitchFamily="18" charset="-127"/>
              </a:rPr>
              <a:t> </a:t>
            </a:r>
          </a:p>
          <a:p>
            <a:pPr marL="609600" indent="-609600">
              <a:buFontTx/>
              <a:buAutoNum type="alphaUcPeriod" startAt="2"/>
            </a:pPr>
            <a:r>
              <a:rPr lang="en-US" sz="2400" dirty="0" smtClean="0"/>
              <a:t>may fall out, which is why wires are insulated.</a:t>
            </a:r>
            <a:endParaRPr lang="en-US" sz="2400" dirty="0" smtClean="0">
              <a:ea typeface="Batang" pitchFamily="18" charset="-127"/>
            </a:endParaRPr>
          </a:p>
          <a:p>
            <a:pPr marL="609600" indent="-609600">
              <a:buFontTx/>
              <a:buAutoNum type="alphaUcPeriod" startAt="4"/>
            </a:pPr>
            <a:r>
              <a:rPr lang="en-US" sz="2400" dirty="0" smtClean="0"/>
              <a:t>None of the above.</a:t>
            </a:r>
          </a:p>
          <a:p>
            <a:pPr marL="609600" indent="-609600">
              <a:buFontTx/>
              <a:buNone/>
            </a:pPr>
            <a:endParaRPr lang="en-US" sz="2400" dirty="0" smtClean="0"/>
          </a:p>
        </p:txBody>
      </p:sp>
      <p:sp>
        <p:nvSpPr>
          <p:cNvPr id="25604" name="Rectangle 4"/>
          <p:cNvSpPr>
            <a:spLocks noChangeArrowheads="1"/>
          </p:cNvSpPr>
          <p:nvPr/>
        </p:nvSpPr>
        <p:spPr bwMode="auto">
          <a:xfrm>
            <a:off x="0" y="0"/>
            <a:ext cx="9144000" cy="762000"/>
          </a:xfrm>
          <a:prstGeom prst="rect">
            <a:avLst/>
          </a:prstGeom>
          <a:solidFill>
            <a:srgbClr val="3B79A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sz="2400" b="1">
                <a:solidFill>
                  <a:schemeClr val="bg1"/>
                </a:solidFill>
                <a:cs typeface="Arial" charset="0"/>
              </a:rPr>
              <a:t>Conductors and Insulators</a:t>
            </a:r>
          </a:p>
          <a:p>
            <a:pPr algn="ctr"/>
            <a:r>
              <a:rPr lang="en-US" sz="2400" b="1">
                <a:solidFill>
                  <a:schemeClr val="bg1"/>
                </a:solidFill>
                <a:cs typeface="Arial" charset="0"/>
              </a:rPr>
              <a:t>CHECK YOUR NEIGHBOR</a:t>
            </a:r>
            <a:r>
              <a:rPr lang="en-US" sz="2400" b="1" i="1">
                <a:solidFill>
                  <a:schemeClr val="folHlink"/>
                </a:solidFill>
                <a:cs typeface="Arial" charset="0"/>
              </a:rPr>
              <a:t> </a:t>
            </a:r>
          </a:p>
        </p:txBody>
      </p:sp>
    </p:spTree>
    <p:extLst>
      <p:ext uri="{BB962C8B-B14F-4D97-AF65-F5344CB8AC3E}">
        <p14:creationId xmlns:p14="http://schemas.microsoft.com/office/powerpoint/2010/main" val="319206636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152400" y="44624"/>
            <a:ext cx="8763000" cy="792088"/>
          </a:xfrm>
        </p:spPr>
        <p:txBody>
          <a:bodyPr/>
          <a:lstStyle/>
          <a:p>
            <a:pPr eaLnBrk="1" hangingPunct="1"/>
            <a:r>
              <a:rPr lang="en-US" dirty="0"/>
              <a:t>Before Class</a:t>
            </a:r>
            <a:r>
              <a:rPr lang="en-US" dirty="0" smtClean="0"/>
              <a:t> 9 on Monday</a:t>
            </a:r>
            <a:endParaRPr lang="en-US" dirty="0"/>
          </a:p>
        </p:txBody>
      </p:sp>
      <p:sp>
        <p:nvSpPr>
          <p:cNvPr id="28675" name="Rectangle 3"/>
          <p:cNvSpPr>
            <a:spLocks noGrp="1" noChangeArrowheads="1"/>
          </p:cNvSpPr>
          <p:nvPr>
            <p:ph type="body" idx="1"/>
          </p:nvPr>
        </p:nvSpPr>
        <p:spPr>
          <a:xfrm>
            <a:off x="107504" y="870509"/>
            <a:ext cx="8784976" cy="2702507"/>
          </a:xfrm>
        </p:spPr>
        <p:txBody>
          <a:bodyPr/>
          <a:lstStyle/>
          <a:p>
            <a:r>
              <a:rPr lang="en-CA" sz="2800" dirty="0" smtClean="0"/>
              <a:t>Problem </a:t>
            </a:r>
            <a:r>
              <a:rPr lang="en-CA" sz="2800" dirty="0"/>
              <a:t>Set 3 on </a:t>
            </a:r>
            <a:r>
              <a:rPr lang="en-CA" sz="2800" dirty="0" err="1"/>
              <a:t>MasteringPhysics</a:t>
            </a:r>
            <a:r>
              <a:rPr lang="en-CA" sz="2800" dirty="0"/>
              <a:t> due </a:t>
            </a:r>
            <a:r>
              <a:rPr lang="en-CA" sz="2800" dirty="0" smtClean="0"/>
              <a:t>Sunday </a:t>
            </a:r>
            <a:r>
              <a:rPr lang="en-CA" sz="2800" dirty="0"/>
              <a:t>at 11:59pm, </a:t>
            </a:r>
            <a:r>
              <a:rPr lang="en-CA" sz="2800" dirty="0" err="1"/>
              <a:t>Chs</a:t>
            </a:r>
            <a:r>
              <a:rPr lang="en-CA" sz="2800" dirty="0"/>
              <a:t>. 24, 25 </a:t>
            </a:r>
            <a:endParaRPr lang="en-CA" sz="2800" dirty="0" smtClean="0"/>
          </a:p>
          <a:p>
            <a:r>
              <a:rPr lang="en-CA" sz="2800" dirty="0" smtClean="0"/>
              <a:t>For Monday please read Pgs</a:t>
            </a:r>
            <a:r>
              <a:rPr lang="en-CA" sz="2800" dirty="0"/>
              <a:t>. </a:t>
            </a:r>
            <a:r>
              <a:rPr lang="en-CA" sz="2800" dirty="0" smtClean="0"/>
              <a:t>736-756</a:t>
            </a:r>
            <a:endParaRPr lang="en-CA" sz="2800" dirty="0"/>
          </a:p>
          <a:p>
            <a:r>
              <a:rPr lang="en-CA" sz="2800" dirty="0"/>
              <a:t>Ch. 25, section 25.5</a:t>
            </a:r>
            <a:br>
              <a:rPr lang="en-CA" sz="2800" dirty="0"/>
            </a:br>
            <a:r>
              <a:rPr lang="en-CA" sz="2800" dirty="0"/>
              <a:t>Ch. 26, sections 26.1 and 26.2</a:t>
            </a:r>
          </a:p>
          <a:p>
            <a:r>
              <a:rPr lang="en-US" sz="2800" dirty="0" smtClean="0"/>
              <a:t>Please </a:t>
            </a:r>
            <a:r>
              <a:rPr lang="en-US" sz="2800" dirty="0"/>
              <a:t>do the short pre-class </a:t>
            </a:r>
            <a:r>
              <a:rPr lang="en-US" sz="2800" dirty="0" smtClean="0"/>
              <a:t>quiz on </a:t>
            </a:r>
            <a:r>
              <a:rPr lang="en-US" sz="2800" dirty="0" err="1" smtClean="0"/>
              <a:t>MasteringPhysics</a:t>
            </a:r>
            <a:r>
              <a:rPr lang="en-US" sz="2800" dirty="0" smtClean="0"/>
              <a:t> by Monday morning.</a:t>
            </a:r>
          </a:p>
        </p:txBody>
      </p:sp>
      <p:sp>
        <p:nvSpPr>
          <p:cNvPr id="6" name="Rectangle 3"/>
          <p:cNvSpPr txBox="1">
            <a:spLocks noChangeArrowheads="1"/>
          </p:cNvSpPr>
          <p:nvPr/>
        </p:nvSpPr>
        <p:spPr bwMode="auto">
          <a:xfrm>
            <a:off x="216177" y="5013176"/>
            <a:ext cx="8712968" cy="15879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cs typeface="+mn-cs"/>
              </a:defRPr>
            </a:lvl2pPr>
            <a:lvl3pPr marL="1143000" indent="-228600" algn="l" rtl="0" fontAlgn="base">
              <a:spcBef>
                <a:spcPct val="20000"/>
              </a:spcBef>
              <a:spcAft>
                <a:spcPct val="0"/>
              </a:spcAft>
              <a:buChar char="•"/>
              <a:defRPr sz="2400">
                <a:solidFill>
                  <a:schemeClr val="tx1"/>
                </a:solidFill>
                <a:latin typeface="+mn-lt"/>
                <a:ea typeface="+mn-ea"/>
                <a:cs typeface="+mn-cs"/>
              </a:defRPr>
            </a:lvl3pPr>
            <a:lvl4pPr marL="1600200" indent="-228600" algn="l" rtl="0" fontAlgn="base">
              <a:spcBef>
                <a:spcPct val="20000"/>
              </a:spcBef>
              <a:spcAft>
                <a:spcPct val="0"/>
              </a:spcAft>
              <a:buChar char="–"/>
              <a:defRPr sz="2000">
                <a:solidFill>
                  <a:schemeClr val="tx1"/>
                </a:solidFill>
                <a:latin typeface="+mn-lt"/>
                <a:ea typeface="+mn-ea"/>
                <a:cs typeface="+mn-cs"/>
              </a:defRPr>
            </a:lvl4pPr>
            <a:lvl5pPr marL="2057400" indent="-228600" algn="l" rtl="0" fontAlgn="base">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a:lstStyle>
          <a:p>
            <a:r>
              <a:rPr lang="en-US" sz="2800" kern="0" dirty="0" smtClean="0"/>
              <a:t>Something to think about: What </a:t>
            </a:r>
            <a:r>
              <a:rPr lang="en-US" sz="2800" b="1" i="1" kern="0" dirty="0" smtClean="0"/>
              <a:t>is</a:t>
            </a:r>
            <a:r>
              <a:rPr lang="en-US" sz="2800" kern="0" dirty="0" smtClean="0"/>
              <a:t> the electric field?  Is it real, or is just something that people made up?</a:t>
            </a:r>
            <a:endParaRPr lang="en-US" sz="2800" kern="0" dirty="0"/>
          </a:p>
        </p:txBody>
      </p:sp>
    </p:spTree>
    <p:extLst>
      <p:ext uri="{BB962C8B-B14F-4D97-AF65-F5344CB8AC3E}">
        <p14:creationId xmlns:p14="http://schemas.microsoft.com/office/powerpoint/2010/main" val="183308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67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67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67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p:bldP spid="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idx="4294967295"/>
          </p:nvPr>
        </p:nvSpPr>
        <p:spPr>
          <a:xfrm>
            <a:off x="76200" y="373380"/>
            <a:ext cx="8229600" cy="504825"/>
          </a:xfrm>
        </p:spPr>
        <p:txBody>
          <a:bodyPr/>
          <a:lstStyle/>
          <a:p>
            <a:pPr algn="r" eaLnBrk="1" hangingPunct="1"/>
            <a:r>
              <a:rPr lang="en-US" sz="3200" dirty="0" smtClean="0">
                <a:solidFill>
                  <a:schemeClr val="tx1"/>
                </a:solidFill>
              </a:rPr>
              <a:t>Discovering Electricity: Experiment 2 Conclusion</a:t>
            </a:r>
          </a:p>
        </p:txBody>
      </p:sp>
      <p:sp>
        <p:nvSpPr>
          <p:cNvPr id="22532" name="Text Box 3"/>
          <p:cNvSpPr txBox="1">
            <a:spLocks noChangeArrowheads="1"/>
          </p:cNvSpPr>
          <p:nvPr/>
        </p:nvSpPr>
        <p:spPr bwMode="auto">
          <a:xfrm>
            <a:off x="251520" y="5013176"/>
            <a:ext cx="8763000"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233363" algn="l"/>
              </a:tabLst>
              <a:defRPr sz="2400">
                <a:solidFill>
                  <a:schemeClr val="tx1"/>
                </a:solidFill>
                <a:latin typeface="Arial" charset="0"/>
                <a:ea typeface="ＭＳ Ｐゴシック" pitchFamily="84" charset="-128"/>
              </a:defRPr>
            </a:lvl1pPr>
            <a:lvl2pPr marL="742950" indent="-285750">
              <a:tabLst>
                <a:tab pos="233363" algn="l"/>
              </a:tabLst>
              <a:defRPr sz="2400">
                <a:solidFill>
                  <a:schemeClr val="tx1"/>
                </a:solidFill>
                <a:latin typeface="Arial" charset="0"/>
                <a:ea typeface="ＭＳ Ｐゴシック" pitchFamily="84" charset="-128"/>
              </a:defRPr>
            </a:lvl2pPr>
            <a:lvl3pPr marL="1143000" indent="-228600">
              <a:tabLst>
                <a:tab pos="233363" algn="l"/>
              </a:tabLst>
              <a:defRPr sz="2400">
                <a:solidFill>
                  <a:schemeClr val="tx1"/>
                </a:solidFill>
                <a:latin typeface="Arial" charset="0"/>
                <a:ea typeface="ＭＳ Ｐゴシック" pitchFamily="84" charset="-128"/>
              </a:defRPr>
            </a:lvl3pPr>
            <a:lvl4pPr marL="1600200" indent="-228600">
              <a:tabLst>
                <a:tab pos="233363" algn="l"/>
              </a:tabLst>
              <a:defRPr sz="2400">
                <a:solidFill>
                  <a:schemeClr val="tx1"/>
                </a:solidFill>
                <a:latin typeface="Arial" charset="0"/>
                <a:ea typeface="ＭＳ Ｐゴシック" pitchFamily="84" charset="-128"/>
              </a:defRPr>
            </a:lvl4pPr>
            <a:lvl5pPr marL="2057400" indent="-228600">
              <a:tabLst>
                <a:tab pos="233363" algn="l"/>
              </a:tabLst>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tabLst>
                <a:tab pos="233363" algn="l"/>
              </a:tabLs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tabLst>
                <a:tab pos="233363" algn="l"/>
              </a:tabLs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tabLst>
                <a:tab pos="233363" algn="l"/>
              </a:tabLs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tabLst>
                <a:tab pos="233363" algn="l"/>
              </a:tabLst>
              <a:defRPr sz="2400">
                <a:solidFill>
                  <a:schemeClr val="tx1"/>
                </a:solidFill>
                <a:latin typeface="Arial" charset="0"/>
                <a:ea typeface="ＭＳ Ｐゴシック" pitchFamily="84" charset="-128"/>
              </a:defRPr>
            </a:lvl9pPr>
          </a:lstStyle>
          <a:p>
            <a:pPr eaLnBrk="1" hangingPunct="1">
              <a:spcBef>
                <a:spcPct val="20000"/>
              </a:spcBef>
              <a:spcAft>
                <a:spcPct val="20000"/>
              </a:spcAft>
              <a:buClr>
                <a:srgbClr val="FF0000"/>
              </a:buClr>
            </a:pPr>
            <a:r>
              <a:rPr lang="en-US" sz="2600" dirty="0"/>
              <a:t>There is a </a:t>
            </a:r>
            <a:r>
              <a:rPr lang="en-US" sz="2600" i="1" dirty="0"/>
              <a:t>long-range repulsive force</a:t>
            </a:r>
            <a:r>
              <a:rPr lang="en-US" sz="2600" dirty="0"/>
              <a:t>, requiring no contact, between two identical objects that have been charged in the </a:t>
            </a:r>
            <a:r>
              <a:rPr lang="en-US" sz="2600" i="1" dirty="0"/>
              <a:t>same </a:t>
            </a:r>
            <a:r>
              <a:rPr lang="en-US" sz="2600" dirty="0"/>
              <a:t>way.</a:t>
            </a:r>
            <a:endParaRPr lang="en-US" sz="2600" b="1" dirty="0"/>
          </a:p>
        </p:txBody>
      </p:sp>
      <p:pic>
        <p:nvPicPr>
          <p:cNvPr id="22533" name="Picture 6" descr="Figure_UNTBL25_1_2"/>
          <p:cNvPicPr>
            <a:picLocks noChangeAspect="1" noChangeArrowheads="1"/>
          </p:cNvPicPr>
          <p:nvPr/>
        </p:nvPicPr>
        <p:blipFill>
          <a:blip r:embed="rId2">
            <a:extLst>
              <a:ext uri="{28A0092B-C50C-407E-A947-70E740481C1C}">
                <a14:useLocalDpi xmlns:a14="http://schemas.microsoft.com/office/drawing/2010/main" val="0"/>
              </a:ext>
            </a:extLst>
          </a:blip>
          <a:srcRect t="6171" b="40620"/>
          <a:stretch>
            <a:fillRect/>
          </a:stretch>
        </p:blipFill>
        <p:spPr bwMode="auto">
          <a:xfrm>
            <a:off x="2411760" y="1412776"/>
            <a:ext cx="3575050" cy="336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087727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idx="4294967295"/>
          </p:nvPr>
        </p:nvSpPr>
        <p:spPr>
          <a:xfrm>
            <a:off x="76200" y="358140"/>
            <a:ext cx="8229600" cy="517525"/>
          </a:xfrm>
        </p:spPr>
        <p:txBody>
          <a:bodyPr/>
          <a:lstStyle/>
          <a:p>
            <a:pPr algn="l" eaLnBrk="1" hangingPunct="1"/>
            <a:r>
              <a:rPr lang="en-US" sz="3200" dirty="0" smtClean="0">
                <a:solidFill>
                  <a:schemeClr val="tx1"/>
                </a:solidFill>
              </a:rPr>
              <a:t>Discussion Question</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756" y="914399"/>
            <a:ext cx="1919732" cy="28472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1120" y="2651277"/>
            <a:ext cx="2167128" cy="1268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 Box 3"/>
          <p:cNvSpPr txBox="1">
            <a:spLocks noChangeArrowheads="1"/>
          </p:cNvSpPr>
          <p:nvPr/>
        </p:nvSpPr>
        <p:spPr bwMode="auto">
          <a:xfrm>
            <a:off x="4363500" y="348201"/>
            <a:ext cx="4500084" cy="3773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17500" indent="-317500">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eaLnBrk="1" hangingPunct="1">
              <a:spcBef>
                <a:spcPct val="20000"/>
              </a:spcBef>
              <a:spcAft>
                <a:spcPct val="20000"/>
              </a:spcAft>
              <a:buClr>
                <a:srgbClr val="93001B"/>
              </a:buClr>
              <a:buFont typeface="Wingdings" pitchFamily="84" charset="2"/>
              <a:buChar char="§"/>
            </a:pPr>
            <a:r>
              <a:rPr lang="en-US" sz="2600" dirty="0" smtClean="0"/>
              <a:t>Rub a plastic rod with wool, and hang it from a string.</a:t>
            </a:r>
          </a:p>
          <a:p>
            <a:pPr eaLnBrk="1" hangingPunct="1">
              <a:spcBef>
                <a:spcPct val="20000"/>
              </a:spcBef>
              <a:spcAft>
                <a:spcPct val="20000"/>
              </a:spcAft>
              <a:buClr>
                <a:srgbClr val="93001B"/>
              </a:buClr>
              <a:buFont typeface="Wingdings" pitchFamily="84" charset="2"/>
              <a:buChar char="§"/>
            </a:pPr>
            <a:r>
              <a:rPr lang="en-US" sz="2600" dirty="0" smtClean="0"/>
              <a:t>Rub a glass rod with silk, and place it near the hanging rod.</a:t>
            </a:r>
          </a:p>
          <a:p>
            <a:pPr eaLnBrk="1" hangingPunct="1">
              <a:spcBef>
                <a:spcPct val="20000"/>
              </a:spcBef>
              <a:spcAft>
                <a:spcPct val="20000"/>
              </a:spcAft>
              <a:buClr>
                <a:srgbClr val="93001B"/>
              </a:buClr>
              <a:buFont typeface="Wingdings" pitchFamily="84" charset="2"/>
              <a:buChar char="§"/>
            </a:pPr>
            <a:r>
              <a:rPr lang="en-US" sz="2600" dirty="0" smtClean="0"/>
              <a:t>What will happen?</a:t>
            </a:r>
          </a:p>
          <a:p>
            <a:pPr eaLnBrk="1" hangingPunct="1">
              <a:spcBef>
                <a:spcPct val="20000"/>
              </a:spcBef>
              <a:spcAft>
                <a:spcPct val="20000"/>
              </a:spcAft>
              <a:buClr>
                <a:srgbClr val="93001B"/>
              </a:buClr>
              <a:buFont typeface="Wingdings" pitchFamily="84" charset="2"/>
              <a:buChar char="§"/>
            </a:pPr>
            <a:endParaRPr lang="en-US" sz="2600" dirty="0"/>
          </a:p>
        </p:txBody>
      </p:sp>
      <p:sp>
        <p:nvSpPr>
          <p:cNvPr id="9" name="Text Box 3"/>
          <p:cNvSpPr txBox="1">
            <a:spLocks noChangeArrowheads="1"/>
          </p:cNvSpPr>
          <p:nvPr/>
        </p:nvSpPr>
        <p:spPr bwMode="auto">
          <a:xfrm>
            <a:off x="3508248" y="3761743"/>
            <a:ext cx="5494673" cy="2412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7013" indent="-227013">
              <a:tabLst>
                <a:tab pos="233363" algn="l"/>
              </a:tabLst>
              <a:defRPr sz="2400">
                <a:solidFill>
                  <a:schemeClr val="tx1"/>
                </a:solidFill>
                <a:latin typeface="Arial" charset="0"/>
                <a:ea typeface="ＭＳ Ｐゴシック" pitchFamily="84" charset="-128"/>
              </a:defRPr>
            </a:lvl1pPr>
            <a:lvl2pPr marL="742950" indent="-285750">
              <a:tabLst>
                <a:tab pos="233363" algn="l"/>
              </a:tabLst>
              <a:defRPr sz="2400">
                <a:solidFill>
                  <a:schemeClr val="tx1"/>
                </a:solidFill>
                <a:latin typeface="Arial" charset="0"/>
                <a:ea typeface="ＭＳ Ｐゴシック" pitchFamily="84" charset="-128"/>
              </a:defRPr>
            </a:lvl2pPr>
            <a:lvl3pPr marL="1143000" indent="-228600">
              <a:tabLst>
                <a:tab pos="233363" algn="l"/>
              </a:tabLst>
              <a:defRPr sz="2400">
                <a:solidFill>
                  <a:schemeClr val="tx1"/>
                </a:solidFill>
                <a:latin typeface="Arial" charset="0"/>
                <a:ea typeface="ＭＳ Ｐゴシック" pitchFamily="84" charset="-128"/>
              </a:defRPr>
            </a:lvl3pPr>
            <a:lvl4pPr marL="1600200" indent="-228600">
              <a:tabLst>
                <a:tab pos="233363" algn="l"/>
              </a:tabLst>
              <a:defRPr sz="2400">
                <a:solidFill>
                  <a:schemeClr val="tx1"/>
                </a:solidFill>
                <a:latin typeface="Arial" charset="0"/>
                <a:ea typeface="ＭＳ Ｐゴシック" pitchFamily="84" charset="-128"/>
              </a:defRPr>
            </a:lvl4pPr>
            <a:lvl5pPr marL="2057400" indent="-228600">
              <a:tabLst>
                <a:tab pos="233363" algn="l"/>
              </a:tabLst>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tabLst>
                <a:tab pos="233363" algn="l"/>
              </a:tabLs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tabLst>
                <a:tab pos="233363" algn="l"/>
              </a:tabLs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tabLst>
                <a:tab pos="233363" algn="l"/>
              </a:tabLs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tabLst>
                <a:tab pos="233363" algn="l"/>
              </a:tabLst>
              <a:defRPr sz="2400">
                <a:solidFill>
                  <a:schemeClr val="tx1"/>
                </a:solidFill>
                <a:latin typeface="Arial" charset="0"/>
                <a:ea typeface="ＭＳ Ｐゴシック" pitchFamily="84" charset="-128"/>
              </a:defRPr>
            </a:lvl9pPr>
          </a:lstStyle>
          <a:p>
            <a:pPr marL="514350" indent="-514350" eaLnBrk="1" hangingPunct="1">
              <a:spcBef>
                <a:spcPct val="20000"/>
              </a:spcBef>
              <a:spcAft>
                <a:spcPct val="20000"/>
              </a:spcAft>
              <a:buClr>
                <a:srgbClr val="93001B"/>
              </a:buClr>
              <a:buFont typeface="+mj-lt"/>
              <a:buAutoNum type="alphaUcPeriod"/>
            </a:pPr>
            <a:r>
              <a:rPr lang="en-US" sz="2600" dirty="0" smtClean="0"/>
              <a:t>Nothing: no force observed</a:t>
            </a:r>
          </a:p>
          <a:p>
            <a:pPr marL="514350" indent="-514350" eaLnBrk="1" hangingPunct="1">
              <a:spcBef>
                <a:spcPct val="20000"/>
              </a:spcBef>
              <a:spcAft>
                <a:spcPct val="20000"/>
              </a:spcAft>
              <a:buClr>
                <a:srgbClr val="93001B"/>
              </a:buClr>
              <a:buFont typeface="+mj-lt"/>
              <a:buAutoNum type="alphaUcPeriod"/>
            </a:pPr>
            <a:r>
              <a:rPr lang="en-US" sz="2600" dirty="0" smtClean="0"/>
              <a:t>The hanging rod will be repelled, and move to the left</a:t>
            </a:r>
          </a:p>
          <a:p>
            <a:pPr marL="514350" indent="-514350" eaLnBrk="1" hangingPunct="1">
              <a:spcBef>
                <a:spcPct val="20000"/>
              </a:spcBef>
              <a:spcAft>
                <a:spcPct val="20000"/>
              </a:spcAft>
              <a:buClr>
                <a:srgbClr val="93001B"/>
              </a:buClr>
              <a:buFont typeface="+mj-lt"/>
              <a:buAutoNum type="alphaUcPeriod"/>
            </a:pPr>
            <a:r>
              <a:rPr lang="en-US" sz="2600" dirty="0" smtClean="0"/>
              <a:t>The hanging rod will be attracted, and move to the right</a:t>
            </a:r>
            <a:endParaRPr lang="en-US" sz="2600" dirty="0"/>
          </a:p>
        </p:txBody>
      </p:sp>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1921" y="2333505"/>
            <a:ext cx="695325" cy="100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857062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idx="4294967295"/>
          </p:nvPr>
        </p:nvSpPr>
        <p:spPr>
          <a:xfrm>
            <a:off x="76200" y="358140"/>
            <a:ext cx="8229600" cy="861060"/>
          </a:xfrm>
        </p:spPr>
        <p:txBody>
          <a:bodyPr/>
          <a:lstStyle/>
          <a:p>
            <a:pPr algn="r" eaLnBrk="1" hangingPunct="1"/>
            <a:r>
              <a:rPr lang="en-US" sz="3200" dirty="0" smtClean="0">
                <a:solidFill>
                  <a:schemeClr val="tx1"/>
                </a:solidFill>
              </a:rPr>
              <a:t>Discovering Electricity: Experiment 3 Conclusion</a:t>
            </a:r>
          </a:p>
        </p:txBody>
      </p:sp>
      <p:sp>
        <p:nvSpPr>
          <p:cNvPr id="23556" name="Text Box 3"/>
          <p:cNvSpPr txBox="1">
            <a:spLocks noChangeArrowheads="1"/>
          </p:cNvSpPr>
          <p:nvPr/>
        </p:nvSpPr>
        <p:spPr bwMode="auto">
          <a:xfrm>
            <a:off x="76200" y="4953000"/>
            <a:ext cx="8915400"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eaLnBrk="1" hangingPunct="1">
              <a:spcBef>
                <a:spcPct val="20000"/>
              </a:spcBef>
              <a:spcAft>
                <a:spcPct val="20000"/>
              </a:spcAft>
              <a:buClr>
                <a:srgbClr val="FF0000"/>
              </a:buClr>
            </a:pPr>
            <a:r>
              <a:rPr lang="en-US" sz="2600" dirty="0"/>
              <a:t>These particular two types of rods are different materials, charged in a somewhat different way, and they </a:t>
            </a:r>
            <a:r>
              <a:rPr lang="en-US" sz="2600" i="1" dirty="0"/>
              <a:t>attract </a:t>
            </a:r>
            <a:r>
              <a:rPr lang="en-US" sz="2600" dirty="0"/>
              <a:t>each other rather than repel. </a:t>
            </a:r>
            <a:endParaRPr lang="en-US" sz="2600" b="1" dirty="0"/>
          </a:p>
        </p:txBody>
      </p:sp>
      <p:pic>
        <p:nvPicPr>
          <p:cNvPr id="23557" name="Picture 6" descr="Figure_UNTBL25_1_3"/>
          <p:cNvPicPr>
            <a:picLocks noChangeAspect="1" noChangeArrowheads="1"/>
          </p:cNvPicPr>
          <p:nvPr/>
        </p:nvPicPr>
        <p:blipFill>
          <a:blip r:embed="rId2">
            <a:extLst>
              <a:ext uri="{28A0092B-C50C-407E-A947-70E740481C1C}">
                <a14:useLocalDpi xmlns:a14="http://schemas.microsoft.com/office/drawing/2010/main" val="0"/>
              </a:ext>
            </a:extLst>
          </a:blip>
          <a:srcRect t="6360" b="34340"/>
          <a:stretch>
            <a:fillRect/>
          </a:stretch>
        </p:blipFill>
        <p:spPr bwMode="auto">
          <a:xfrm>
            <a:off x="446088" y="1219200"/>
            <a:ext cx="3565525" cy="313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433293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idx="4294967295"/>
          </p:nvPr>
        </p:nvSpPr>
        <p:spPr>
          <a:xfrm>
            <a:off x="50800" y="302895"/>
            <a:ext cx="8229600" cy="517525"/>
          </a:xfrm>
        </p:spPr>
        <p:txBody>
          <a:bodyPr/>
          <a:lstStyle/>
          <a:p>
            <a:pPr algn="l" eaLnBrk="1" hangingPunct="1"/>
            <a:r>
              <a:rPr lang="en-US" sz="3200" dirty="0" smtClean="0">
                <a:solidFill>
                  <a:schemeClr val="tx1"/>
                </a:solidFill>
              </a:rPr>
              <a:t>Discussion Question</a:t>
            </a:r>
          </a:p>
        </p:txBody>
      </p:sp>
      <p:sp>
        <p:nvSpPr>
          <p:cNvPr id="21507" name="Text Box 3"/>
          <p:cNvSpPr txBox="1">
            <a:spLocks noChangeArrowheads="1"/>
          </p:cNvSpPr>
          <p:nvPr/>
        </p:nvSpPr>
        <p:spPr bwMode="auto">
          <a:xfrm>
            <a:off x="4038600" y="348201"/>
            <a:ext cx="4800600" cy="3613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17500" indent="-317500">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eaLnBrk="1" hangingPunct="1">
              <a:spcBef>
                <a:spcPct val="20000"/>
              </a:spcBef>
              <a:spcAft>
                <a:spcPct val="20000"/>
              </a:spcAft>
              <a:buClr>
                <a:srgbClr val="93001B"/>
              </a:buClr>
              <a:buFont typeface="Wingdings" pitchFamily="84" charset="2"/>
              <a:buChar char="§"/>
            </a:pPr>
            <a:r>
              <a:rPr lang="en-US" sz="2600" dirty="0" smtClean="0"/>
              <a:t>Rub two plastic rods with wool, hang one from a string, place the other near it so it repels the hanging rod.</a:t>
            </a:r>
          </a:p>
          <a:p>
            <a:pPr eaLnBrk="1" hangingPunct="1">
              <a:spcBef>
                <a:spcPct val="20000"/>
              </a:spcBef>
              <a:spcAft>
                <a:spcPct val="20000"/>
              </a:spcAft>
              <a:buClr>
                <a:srgbClr val="93001B"/>
              </a:buClr>
              <a:buFont typeface="Wingdings" pitchFamily="84" charset="2"/>
              <a:buChar char="§"/>
            </a:pPr>
            <a:r>
              <a:rPr lang="en-US" sz="2600" dirty="0" smtClean="0"/>
              <a:t>What happens if you increase the distance between the two rods?</a:t>
            </a:r>
          </a:p>
          <a:p>
            <a:pPr eaLnBrk="1" hangingPunct="1">
              <a:spcBef>
                <a:spcPct val="20000"/>
              </a:spcBef>
              <a:spcAft>
                <a:spcPct val="20000"/>
              </a:spcAft>
              <a:buClr>
                <a:srgbClr val="93001B"/>
              </a:buClr>
              <a:buFont typeface="Wingdings" pitchFamily="84" charset="2"/>
              <a:buChar char="§"/>
            </a:pPr>
            <a:endParaRPr lang="en-US" sz="2600" dirty="0"/>
          </a:p>
        </p:txBody>
      </p:sp>
      <p:sp>
        <p:nvSpPr>
          <p:cNvPr id="21508" name="Text Box 3"/>
          <p:cNvSpPr txBox="1">
            <a:spLocks noChangeArrowheads="1"/>
          </p:cNvSpPr>
          <p:nvPr/>
        </p:nvSpPr>
        <p:spPr bwMode="auto">
          <a:xfrm>
            <a:off x="3966307" y="3961498"/>
            <a:ext cx="5177693" cy="2412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7013" indent="-227013">
              <a:tabLst>
                <a:tab pos="233363" algn="l"/>
              </a:tabLst>
              <a:defRPr sz="2400">
                <a:solidFill>
                  <a:schemeClr val="tx1"/>
                </a:solidFill>
                <a:latin typeface="Arial" charset="0"/>
                <a:ea typeface="ＭＳ Ｐゴシック" pitchFamily="84" charset="-128"/>
              </a:defRPr>
            </a:lvl1pPr>
            <a:lvl2pPr marL="742950" indent="-285750">
              <a:tabLst>
                <a:tab pos="233363" algn="l"/>
              </a:tabLst>
              <a:defRPr sz="2400">
                <a:solidFill>
                  <a:schemeClr val="tx1"/>
                </a:solidFill>
                <a:latin typeface="Arial" charset="0"/>
                <a:ea typeface="ＭＳ Ｐゴシック" pitchFamily="84" charset="-128"/>
              </a:defRPr>
            </a:lvl2pPr>
            <a:lvl3pPr marL="1143000" indent="-228600">
              <a:tabLst>
                <a:tab pos="233363" algn="l"/>
              </a:tabLst>
              <a:defRPr sz="2400">
                <a:solidFill>
                  <a:schemeClr val="tx1"/>
                </a:solidFill>
                <a:latin typeface="Arial" charset="0"/>
                <a:ea typeface="ＭＳ Ｐゴシック" pitchFamily="84" charset="-128"/>
              </a:defRPr>
            </a:lvl3pPr>
            <a:lvl4pPr marL="1600200" indent="-228600">
              <a:tabLst>
                <a:tab pos="233363" algn="l"/>
              </a:tabLst>
              <a:defRPr sz="2400">
                <a:solidFill>
                  <a:schemeClr val="tx1"/>
                </a:solidFill>
                <a:latin typeface="Arial" charset="0"/>
                <a:ea typeface="ＭＳ Ｐゴシック" pitchFamily="84" charset="-128"/>
              </a:defRPr>
            </a:lvl4pPr>
            <a:lvl5pPr marL="2057400" indent="-228600">
              <a:tabLst>
                <a:tab pos="233363" algn="l"/>
              </a:tabLst>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tabLst>
                <a:tab pos="233363" algn="l"/>
              </a:tabLs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tabLst>
                <a:tab pos="233363" algn="l"/>
              </a:tabLs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tabLst>
                <a:tab pos="233363" algn="l"/>
              </a:tabLs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tabLst>
                <a:tab pos="233363" algn="l"/>
              </a:tabLst>
              <a:defRPr sz="2400">
                <a:solidFill>
                  <a:schemeClr val="tx1"/>
                </a:solidFill>
                <a:latin typeface="Arial" charset="0"/>
                <a:ea typeface="ＭＳ Ｐゴシック" pitchFamily="84" charset="-128"/>
              </a:defRPr>
            </a:lvl9pPr>
          </a:lstStyle>
          <a:p>
            <a:pPr marL="514350" indent="-514350" eaLnBrk="1" hangingPunct="1">
              <a:spcBef>
                <a:spcPct val="20000"/>
              </a:spcBef>
              <a:spcAft>
                <a:spcPct val="20000"/>
              </a:spcAft>
              <a:buClr>
                <a:srgbClr val="93001B"/>
              </a:buClr>
              <a:buFont typeface="+mj-lt"/>
              <a:buAutoNum type="alphaUcPeriod"/>
            </a:pPr>
            <a:r>
              <a:rPr lang="en-US" sz="2600" dirty="0" smtClean="0"/>
              <a:t>Nothing: no change in force</a:t>
            </a:r>
          </a:p>
          <a:p>
            <a:pPr marL="514350" indent="-514350" eaLnBrk="1" hangingPunct="1">
              <a:spcBef>
                <a:spcPct val="20000"/>
              </a:spcBef>
              <a:spcAft>
                <a:spcPct val="20000"/>
              </a:spcAft>
              <a:buClr>
                <a:srgbClr val="93001B"/>
              </a:buClr>
              <a:buFont typeface="+mj-lt"/>
              <a:buAutoNum type="alphaUcPeriod"/>
            </a:pPr>
            <a:r>
              <a:rPr lang="en-US" sz="2600" dirty="0" smtClean="0"/>
              <a:t>The repulsive force will decrease</a:t>
            </a:r>
          </a:p>
          <a:p>
            <a:pPr marL="514350" indent="-514350" eaLnBrk="1" hangingPunct="1">
              <a:spcBef>
                <a:spcPct val="20000"/>
              </a:spcBef>
              <a:spcAft>
                <a:spcPct val="20000"/>
              </a:spcAft>
              <a:buClr>
                <a:srgbClr val="93001B"/>
              </a:buClr>
              <a:buFont typeface="+mj-lt"/>
              <a:buAutoNum type="alphaUcPeriod"/>
            </a:pPr>
            <a:r>
              <a:rPr lang="en-US" sz="2600" dirty="0" smtClean="0"/>
              <a:t>The repulsive force will increase</a:t>
            </a:r>
            <a:endParaRPr lang="en-US" sz="2600" dirty="0"/>
          </a:p>
        </p:txBody>
      </p:sp>
      <p:sp>
        <p:nvSpPr>
          <p:cNvPr id="2" name="Rectangle 1"/>
          <p:cNvSpPr/>
          <p:nvPr/>
        </p:nvSpPr>
        <p:spPr>
          <a:xfrm>
            <a:off x="1828800" y="2386739"/>
            <a:ext cx="2209800" cy="1115878"/>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ectangle 6"/>
          <p:cNvSpPr/>
          <p:nvPr/>
        </p:nvSpPr>
        <p:spPr>
          <a:xfrm>
            <a:off x="1485253" y="3267557"/>
            <a:ext cx="1104900" cy="557939"/>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8" name="Picture 6" descr="Figure_UNTBL25_1_2"/>
          <p:cNvPicPr>
            <a:picLocks noChangeAspect="1" noChangeArrowheads="1"/>
          </p:cNvPicPr>
          <p:nvPr/>
        </p:nvPicPr>
        <p:blipFill>
          <a:blip r:embed="rId2">
            <a:extLst>
              <a:ext uri="{28A0092B-C50C-407E-A947-70E740481C1C}">
                <a14:useLocalDpi xmlns:a14="http://schemas.microsoft.com/office/drawing/2010/main" val="0"/>
              </a:ext>
            </a:extLst>
          </a:blip>
          <a:srcRect t="6171" b="40620"/>
          <a:stretch>
            <a:fillRect/>
          </a:stretch>
        </p:blipFill>
        <p:spPr bwMode="auto">
          <a:xfrm>
            <a:off x="250178" y="875221"/>
            <a:ext cx="3575050" cy="336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186289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idx="4294967295"/>
          </p:nvPr>
        </p:nvSpPr>
        <p:spPr>
          <a:xfrm>
            <a:off x="106680" y="426720"/>
            <a:ext cx="8229600" cy="441325"/>
          </a:xfrm>
        </p:spPr>
        <p:txBody>
          <a:bodyPr/>
          <a:lstStyle/>
          <a:p>
            <a:pPr algn="r" eaLnBrk="1" hangingPunct="1"/>
            <a:r>
              <a:rPr lang="en-US" sz="3200" dirty="0" smtClean="0">
                <a:solidFill>
                  <a:schemeClr val="tx1"/>
                </a:solidFill>
              </a:rPr>
              <a:t>Discovering Electricity: Experiment 4 Conclusion</a:t>
            </a:r>
          </a:p>
        </p:txBody>
      </p:sp>
      <p:sp>
        <p:nvSpPr>
          <p:cNvPr id="24580" name="Text Box 3"/>
          <p:cNvSpPr txBox="1">
            <a:spLocks noChangeArrowheads="1"/>
          </p:cNvSpPr>
          <p:nvPr/>
        </p:nvSpPr>
        <p:spPr bwMode="auto">
          <a:xfrm>
            <a:off x="76200" y="5085184"/>
            <a:ext cx="8534400" cy="1232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233363" algn="l"/>
              </a:tabLst>
              <a:defRPr sz="2400">
                <a:solidFill>
                  <a:schemeClr val="tx1"/>
                </a:solidFill>
                <a:latin typeface="Arial" charset="0"/>
                <a:ea typeface="ＭＳ Ｐゴシック" pitchFamily="84" charset="-128"/>
              </a:defRPr>
            </a:lvl1pPr>
            <a:lvl2pPr marL="742950" indent="-285750">
              <a:tabLst>
                <a:tab pos="233363" algn="l"/>
              </a:tabLst>
              <a:defRPr sz="2400">
                <a:solidFill>
                  <a:schemeClr val="tx1"/>
                </a:solidFill>
                <a:latin typeface="Arial" charset="0"/>
                <a:ea typeface="ＭＳ Ｐゴシック" pitchFamily="84" charset="-128"/>
              </a:defRPr>
            </a:lvl2pPr>
            <a:lvl3pPr marL="1143000" indent="-228600">
              <a:tabLst>
                <a:tab pos="233363" algn="l"/>
              </a:tabLst>
              <a:defRPr sz="2400">
                <a:solidFill>
                  <a:schemeClr val="tx1"/>
                </a:solidFill>
                <a:latin typeface="Arial" charset="0"/>
                <a:ea typeface="ＭＳ Ｐゴシック" pitchFamily="84" charset="-128"/>
              </a:defRPr>
            </a:lvl3pPr>
            <a:lvl4pPr marL="1600200" indent="-228600">
              <a:tabLst>
                <a:tab pos="233363" algn="l"/>
              </a:tabLst>
              <a:defRPr sz="2400">
                <a:solidFill>
                  <a:schemeClr val="tx1"/>
                </a:solidFill>
                <a:latin typeface="Arial" charset="0"/>
                <a:ea typeface="ＭＳ Ｐゴシック" pitchFamily="84" charset="-128"/>
              </a:defRPr>
            </a:lvl4pPr>
            <a:lvl5pPr marL="2057400" indent="-228600">
              <a:tabLst>
                <a:tab pos="233363" algn="l"/>
              </a:tabLst>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tabLst>
                <a:tab pos="233363" algn="l"/>
              </a:tabLs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tabLst>
                <a:tab pos="233363" algn="l"/>
              </a:tabLs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tabLst>
                <a:tab pos="233363" algn="l"/>
              </a:tabLs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tabLst>
                <a:tab pos="233363" algn="l"/>
              </a:tabLst>
              <a:defRPr sz="2400">
                <a:solidFill>
                  <a:schemeClr val="tx1"/>
                </a:solidFill>
                <a:latin typeface="Arial" charset="0"/>
                <a:ea typeface="ＭＳ Ｐゴシック" pitchFamily="84" charset="-128"/>
              </a:defRPr>
            </a:lvl9pPr>
          </a:lstStyle>
          <a:p>
            <a:pPr eaLnBrk="1" hangingPunct="1">
              <a:lnSpc>
                <a:spcPct val="95000"/>
              </a:lnSpc>
              <a:spcBef>
                <a:spcPct val="20000"/>
              </a:spcBef>
              <a:spcAft>
                <a:spcPct val="20000"/>
              </a:spcAft>
              <a:buClr>
                <a:srgbClr val="FF0000"/>
              </a:buClr>
            </a:pPr>
            <a:r>
              <a:rPr lang="en-US" sz="2600" dirty="0"/>
              <a:t>The force between two charged objects depends on the distance between </a:t>
            </a:r>
            <a:r>
              <a:rPr lang="en-US" sz="2600" dirty="0" smtClean="0"/>
              <a:t>them; the greater the distance, the less the force.</a:t>
            </a:r>
            <a:endParaRPr lang="en-US" sz="2600" b="1" dirty="0"/>
          </a:p>
        </p:txBody>
      </p:sp>
      <p:pic>
        <p:nvPicPr>
          <p:cNvPr id="24581" name="Picture 6" descr="Figure_UNTBL25_1_4"/>
          <p:cNvPicPr>
            <a:picLocks noChangeAspect="1" noChangeArrowheads="1"/>
          </p:cNvPicPr>
          <p:nvPr/>
        </p:nvPicPr>
        <p:blipFill>
          <a:blip r:embed="rId2">
            <a:extLst>
              <a:ext uri="{28A0092B-C50C-407E-A947-70E740481C1C}">
                <a14:useLocalDpi xmlns:a14="http://schemas.microsoft.com/office/drawing/2010/main" val="0"/>
              </a:ext>
            </a:extLst>
          </a:blip>
          <a:srcRect t="4959" b="41322"/>
          <a:stretch>
            <a:fillRect/>
          </a:stretch>
        </p:blipFill>
        <p:spPr bwMode="auto">
          <a:xfrm>
            <a:off x="2051720" y="1295399"/>
            <a:ext cx="3754760" cy="3448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99658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5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idx="4294967295"/>
          </p:nvPr>
        </p:nvSpPr>
        <p:spPr>
          <a:xfrm>
            <a:off x="76200" y="358140"/>
            <a:ext cx="8229600" cy="517525"/>
          </a:xfrm>
        </p:spPr>
        <p:txBody>
          <a:bodyPr/>
          <a:lstStyle/>
          <a:p>
            <a:pPr algn="l" eaLnBrk="1" hangingPunct="1"/>
            <a:r>
              <a:rPr lang="en-US" sz="3200" dirty="0" smtClean="0">
                <a:solidFill>
                  <a:schemeClr val="tx1"/>
                </a:solidFill>
              </a:rPr>
              <a:t>Discussion Question</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756" y="914399"/>
            <a:ext cx="1919732" cy="28472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1120" y="2651277"/>
            <a:ext cx="2167128" cy="1268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 Box 3"/>
          <p:cNvSpPr txBox="1">
            <a:spLocks noChangeArrowheads="1"/>
          </p:cNvSpPr>
          <p:nvPr/>
        </p:nvSpPr>
        <p:spPr bwMode="auto">
          <a:xfrm>
            <a:off x="4363500" y="348201"/>
            <a:ext cx="4500084" cy="3373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17500" indent="-317500">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eaLnBrk="1" hangingPunct="1">
              <a:spcBef>
                <a:spcPct val="20000"/>
              </a:spcBef>
              <a:spcAft>
                <a:spcPct val="20000"/>
              </a:spcAft>
              <a:buClr>
                <a:srgbClr val="93001B"/>
              </a:buClr>
              <a:buFont typeface="Wingdings" pitchFamily="84" charset="2"/>
              <a:buChar char="§"/>
            </a:pPr>
            <a:r>
              <a:rPr lang="en-US" sz="2600" dirty="0" smtClean="0"/>
              <a:t>Hang a neutral object from a string.</a:t>
            </a:r>
          </a:p>
          <a:p>
            <a:pPr eaLnBrk="1" hangingPunct="1">
              <a:spcBef>
                <a:spcPct val="20000"/>
              </a:spcBef>
              <a:spcAft>
                <a:spcPct val="20000"/>
              </a:spcAft>
              <a:buClr>
                <a:srgbClr val="93001B"/>
              </a:buClr>
              <a:buFont typeface="Wingdings" pitchFamily="84" charset="2"/>
              <a:buChar char="§"/>
            </a:pPr>
            <a:r>
              <a:rPr lang="en-US" sz="2600" dirty="0" smtClean="0"/>
              <a:t>Rub a glass rod with silk, and place it near the hanging object.</a:t>
            </a:r>
          </a:p>
          <a:p>
            <a:pPr eaLnBrk="1" hangingPunct="1">
              <a:spcBef>
                <a:spcPct val="20000"/>
              </a:spcBef>
              <a:spcAft>
                <a:spcPct val="20000"/>
              </a:spcAft>
              <a:buClr>
                <a:srgbClr val="93001B"/>
              </a:buClr>
              <a:buFont typeface="Wingdings" pitchFamily="84" charset="2"/>
              <a:buChar char="§"/>
            </a:pPr>
            <a:r>
              <a:rPr lang="en-US" sz="2600" dirty="0" smtClean="0"/>
              <a:t>What will happen?</a:t>
            </a:r>
          </a:p>
          <a:p>
            <a:pPr eaLnBrk="1" hangingPunct="1">
              <a:spcBef>
                <a:spcPct val="20000"/>
              </a:spcBef>
              <a:spcAft>
                <a:spcPct val="20000"/>
              </a:spcAft>
              <a:buClr>
                <a:srgbClr val="93001B"/>
              </a:buClr>
              <a:buFont typeface="Wingdings" pitchFamily="84" charset="2"/>
              <a:buChar char="§"/>
            </a:pPr>
            <a:endParaRPr lang="en-US" sz="2600" dirty="0"/>
          </a:p>
        </p:txBody>
      </p:sp>
      <p:sp>
        <p:nvSpPr>
          <p:cNvPr id="9" name="Text Box 3"/>
          <p:cNvSpPr txBox="1">
            <a:spLocks noChangeArrowheads="1"/>
          </p:cNvSpPr>
          <p:nvPr/>
        </p:nvSpPr>
        <p:spPr bwMode="auto">
          <a:xfrm>
            <a:off x="3508248" y="3761743"/>
            <a:ext cx="5494673" cy="2412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7013" indent="-227013">
              <a:tabLst>
                <a:tab pos="233363" algn="l"/>
              </a:tabLst>
              <a:defRPr sz="2400">
                <a:solidFill>
                  <a:schemeClr val="tx1"/>
                </a:solidFill>
                <a:latin typeface="Arial" charset="0"/>
                <a:ea typeface="ＭＳ Ｐゴシック" pitchFamily="84" charset="-128"/>
              </a:defRPr>
            </a:lvl1pPr>
            <a:lvl2pPr marL="742950" indent="-285750">
              <a:tabLst>
                <a:tab pos="233363" algn="l"/>
              </a:tabLst>
              <a:defRPr sz="2400">
                <a:solidFill>
                  <a:schemeClr val="tx1"/>
                </a:solidFill>
                <a:latin typeface="Arial" charset="0"/>
                <a:ea typeface="ＭＳ Ｐゴシック" pitchFamily="84" charset="-128"/>
              </a:defRPr>
            </a:lvl2pPr>
            <a:lvl3pPr marL="1143000" indent="-228600">
              <a:tabLst>
                <a:tab pos="233363" algn="l"/>
              </a:tabLst>
              <a:defRPr sz="2400">
                <a:solidFill>
                  <a:schemeClr val="tx1"/>
                </a:solidFill>
                <a:latin typeface="Arial" charset="0"/>
                <a:ea typeface="ＭＳ Ｐゴシック" pitchFamily="84" charset="-128"/>
              </a:defRPr>
            </a:lvl3pPr>
            <a:lvl4pPr marL="1600200" indent="-228600">
              <a:tabLst>
                <a:tab pos="233363" algn="l"/>
              </a:tabLst>
              <a:defRPr sz="2400">
                <a:solidFill>
                  <a:schemeClr val="tx1"/>
                </a:solidFill>
                <a:latin typeface="Arial" charset="0"/>
                <a:ea typeface="ＭＳ Ｐゴシック" pitchFamily="84" charset="-128"/>
              </a:defRPr>
            </a:lvl4pPr>
            <a:lvl5pPr marL="2057400" indent="-228600">
              <a:tabLst>
                <a:tab pos="233363" algn="l"/>
              </a:tabLst>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tabLst>
                <a:tab pos="233363" algn="l"/>
              </a:tabLs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tabLst>
                <a:tab pos="233363" algn="l"/>
              </a:tabLs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tabLst>
                <a:tab pos="233363" algn="l"/>
              </a:tabLs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tabLst>
                <a:tab pos="233363" algn="l"/>
              </a:tabLst>
              <a:defRPr sz="2400">
                <a:solidFill>
                  <a:schemeClr val="tx1"/>
                </a:solidFill>
                <a:latin typeface="Arial" charset="0"/>
                <a:ea typeface="ＭＳ Ｐゴシック" pitchFamily="84" charset="-128"/>
              </a:defRPr>
            </a:lvl9pPr>
          </a:lstStyle>
          <a:p>
            <a:pPr marL="514350" indent="-514350" eaLnBrk="1" hangingPunct="1">
              <a:spcBef>
                <a:spcPct val="20000"/>
              </a:spcBef>
              <a:spcAft>
                <a:spcPct val="20000"/>
              </a:spcAft>
              <a:buClr>
                <a:srgbClr val="93001B"/>
              </a:buClr>
              <a:buFont typeface="+mj-lt"/>
              <a:buAutoNum type="alphaUcPeriod"/>
            </a:pPr>
            <a:r>
              <a:rPr lang="en-US" sz="2600" dirty="0" smtClean="0"/>
              <a:t>Nothing: no force observed</a:t>
            </a:r>
          </a:p>
          <a:p>
            <a:pPr marL="514350" indent="-514350" eaLnBrk="1" hangingPunct="1">
              <a:spcBef>
                <a:spcPct val="20000"/>
              </a:spcBef>
              <a:spcAft>
                <a:spcPct val="20000"/>
              </a:spcAft>
              <a:buClr>
                <a:srgbClr val="93001B"/>
              </a:buClr>
              <a:buFont typeface="+mj-lt"/>
              <a:buAutoNum type="alphaUcPeriod"/>
            </a:pPr>
            <a:r>
              <a:rPr lang="en-US" sz="2600" dirty="0" smtClean="0"/>
              <a:t>The hanging object will be repelled, and move to the left</a:t>
            </a:r>
          </a:p>
          <a:p>
            <a:pPr marL="514350" indent="-514350" eaLnBrk="1" hangingPunct="1">
              <a:spcBef>
                <a:spcPct val="20000"/>
              </a:spcBef>
              <a:spcAft>
                <a:spcPct val="20000"/>
              </a:spcAft>
              <a:buClr>
                <a:srgbClr val="93001B"/>
              </a:buClr>
              <a:buFont typeface="+mj-lt"/>
              <a:buAutoNum type="alphaUcPeriod"/>
            </a:pPr>
            <a:r>
              <a:rPr lang="en-US" sz="2600" dirty="0" smtClean="0"/>
              <a:t>The hanging object will be attracted, and move to the right</a:t>
            </a:r>
            <a:endParaRPr lang="en-US" sz="2600" dirty="0"/>
          </a:p>
        </p:txBody>
      </p:sp>
      <p:sp>
        <p:nvSpPr>
          <p:cNvPr id="10" name="Rectangle 9"/>
          <p:cNvSpPr/>
          <p:nvPr/>
        </p:nvSpPr>
        <p:spPr>
          <a:xfrm>
            <a:off x="-4318" y="2475077"/>
            <a:ext cx="930910" cy="557939"/>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extBox 1"/>
          <p:cNvSpPr txBox="1"/>
          <p:nvPr/>
        </p:nvSpPr>
        <p:spPr>
          <a:xfrm>
            <a:off x="207264" y="2406496"/>
            <a:ext cx="950976" cy="646331"/>
          </a:xfrm>
          <a:prstGeom prst="rect">
            <a:avLst/>
          </a:prstGeom>
          <a:noFill/>
        </p:spPr>
        <p:txBody>
          <a:bodyPr wrap="square" rtlCol="0">
            <a:spAutoFit/>
          </a:bodyPr>
          <a:lstStyle/>
          <a:p>
            <a:r>
              <a:rPr lang="en-CA" dirty="0" smtClean="0">
                <a:latin typeface="Times New Roman" pitchFamily="18" charset="0"/>
                <a:cs typeface="Times New Roman" pitchFamily="18" charset="0"/>
              </a:rPr>
              <a:t>Neutral Object</a:t>
            </a:r>
            <a:endParaRPr lang="en-CA" dirty="0">
              <a:latin typeface="Times New Roman" pitchFamily="18" charset="0"/>
              <a:cs typeface="Times New Roman" pitchFamily="18" charset="0"/>
            </a:endParaRPr>
          </a:p>
        </p:txBody>
      </p:sp>
    </p:spTree>
    <p:extLst>
      <p:ext uri="{BB962C8B-B14F-4D97-AF65-F5344CB8AC3E}">
        <p14:creationId xmlns:p14="http://schemas.microsoft.com/office/powerpoint/2010/main" val="1651980446"/>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5927</TotalTime>
  <Words>1484</Words>
  <Application>Microsoft Office PowerPoint</Application>
  <PresentationFormat>On-screen Show (4:3)</PresentationFormat>
  <Paragraphs>183</Paragraphs>
  <Slides>31</Slides>
  <Notes>6</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Default Design</vt:lpstr>
      <vt:lpstr>PHY132 Introduction to Physics II  Class 8 – Outline:</vt:lpstr>
      <vt:lpstr>Discovering Electricity: Experiment 1</vt:lpstr>
      <vt:lpstr>Discussion Question</vt:lpstr>
      <vt:lpstr>Discovering Electricity: Experiment 2 Conclusion</vt:lpstr>
      <vt:lpstr>Discussion Question</vt:lpstr>
      <vt:lpstr>Discovering Electricity: Experiment 3 Conclusion</vt:lpstr>
      <vt:lpstr>Discussion Question</vt:lpstr>
      <vt:lpstr>Discovering Electricity: Experiment 4 Conclusion</vt:lpstr>
      <vt:lpstr>Discussion Question</vt:lpstr>
      <vt:lpstr>Discovering Electricity: Experiment 5 Conclusion</vt:lpstr>
      <vt:lpstr>PowerPoint Presentation</vt:lpstr>
      <vt:lpstr>Charge Polarization</vt:lpstr>
      <vt:lpstr>Charge Polarization</vt:lpstr>
      <vt:lpstr>Benjamin Franklin (1706-1790)</vt:lpstr>
      <vt:lpstr>Electric Force</vt:lpstr>
      <vt:lpstr>20th Century Discovery:  Atomic Structure</vt:lpstr>
      <vt:lpstr>PowerPoint Presentation</vt:lpstr>
      <vt:lpstr>PowerPoint Presentation</vt:lpstr>
      <vt:lpstr>PowerPoint Presentation</vt:lpstr>
      <vt:lpstr>PowerPoint Presentation</vt:lpstr>
      <vt:lpstr>When you rub a glass rod with silk, the glass rod becomes positively charged.  (As per Benjamin Franklin’s definition of “positive”.) What is going on here? </vt:lpstr>
      <vt:lpstr>When you rub a plastic rod with fur or wool, the plastic rod becomes negatively charged.  (As per Benjamin Franklin’s definition of “negative”.) What is going on here? </vt:lpstr>
      <vt:lpstr>PowerPoint Presentation</vt:lpstr>
      <vt:lpstr>PowerPoint Presentation</vt:lpstr>
      <vt:lpstr>Conservation of Charge</vt:lpstr>
      <vt:lpstr>Recall: Discovering Electricity: Experiment 4</vt:lpstr>
      <vt:lpstr>Coulomb’s Law</vt:lpstr>
      <vt:lpstr>PowerPoint Presentation</vt:lpstr>
      <vt:lpstr>Conductors and Insulators</vt:lpstr>
      <vt:lpstr>When you buy a water pipe in a hardware store, the water isn’t included. When you buy copper wire, electrons</vt:lpstr>
      <vt:lpstr>Before Class 9 on Monday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PHY132 Introduction to Physics II</dc:title>
  <dc:creator>Jason Harlow</dc:creator>
  <cp:lastModifiedBy>Jason Harlow</cp:lastModifiedBy>
  <cp:revision>211</cp:revision>
  <cp:lastPrinted>2014-01-29T15:53:43Z</cp:lastPrinted>
  <dcterms:created xsi:type="dcterms:W3CDTF">2010-09-20T13:36:26Z</dcterms:created>
  <dcterms:modified xsi:type="dcterms:W3CDTF">2015-01-27T12:39:06Z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