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0" r:id="rId2"/>
    <p:sldId id="521" r:id="rId3"/>
    <p:sldId id="594" r:id="rId4"/>
    <p:sldId id="585" r:id="rId5"/>
    <p:sldId id="588" r:id="rId6"/>
    <p:sldId id="508" r:id="rId7"/>
    <p:sldId id="586" r:id="rId8"/>
    <p:sldId id="510" r:id="rId9"/>
    <p:sldId id="511" r:id="rId10"/>
    <p:sldId id="534" r:id="rId11"/>
    <p:sldId id="542" r:id="rId12"/>
    <p:sldId id="544" r:id="rId13"/>
    <p:sldId id="545" r:id="rId14"/>
    <p:sldId id="587" r:id="rId15"/>
    <p:sldId id="592" r:id="rId16"/>
    <p:sldId id="546" r:id="rId17"/>
    <p:sldId id="547" r:id="rId18"/>
    <p:sldId id="595" r:id="rId19"/>
    <p:sldId id="550" r:id="rId20"/>
    <p:sldId id="589" r:id="rId21"/>
    <p:sldId id="590" r:id="rId22"/>
    <p:sldId id="591" r:id="rId23"/>
    <p:sldId id="551" r:id="rId24"/>
    <p:sldId id="552" r:id="rId25"/>
    <p:sldId id="557" r:id="rId26"/>
    <p:sldId id="558" r:id="rId27"/>
    <p:sldId id="563" r:id="rId28"/>
    <p:sldId id="570" r:id="rId29"/>
    <p:sldId id="572" r:id="rId30"/>
    <p:sldId id="573" r:id="rId31"/>
    <p:sldId id="574" r:id="rId32"/>
    <p:sldId id="575" r:id="rId33"/>
    <p:sldId id="578" r:id="rId34"/>
    <p:sldId id="579" r:id="rId35"/>
    <p:sldId id="580" r:id="rId36"/>
    <p:sldId id="581" r:id="rId37"/>
    <p:sldId id="506" r:id="rId3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94660"/>
  </p:normalViewPr>
  <p:slideViewPr>
    <p:cSldViewPr>
      <p:cViewPr varScale="1">
        <p:scale>
          <a:sx n="58" d="100"/>
          <a:sy n="58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4-02-03T16:42:21.2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21729 13990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8" y="4387446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4EF74B5F-D91E-4AFA-8D5A-FDC9BD74C2E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37219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4F619AED-D254-481A-91CE-DD69B89D2FA4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38A85EE-B474-42AE-B704-88A4C7DDC9A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0E8785D2-2E82-45C9-AA67-7E1778438620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ABE4EE54-0340-4F27-9D1A-D4EA3B5B03B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1EB42D98-7FCB-4362-B881-6ABE1C6E36BF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436CFA6D-0EB5-40C5-9332-8890550EAFDF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4FB46176-5213-4764-B916-7FEA3A245A72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9B1BA7A-4EDF-41CE-9599-2CB5E7D0D694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AB73FF01-F3A7-4412-8765-8B2240984DA5}" type="slidenum">
              <a:rPr lang="en-US" altLang="en-US" sz="1200"/>
              <a:pPr algn="r" eaLnBrk="1" hangingPunct="1"/>
              <a:t>26</a:t>
            </a:fld>
            <a:endParaRPr lang="en-US" altLang="en-US" sz="1200"/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4C12DCC-1D83-4173-B1D2-97492B075B2B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BF61B8EE-1999-4921-932B-E025094DB618}" type="slidenum">
              <a:rPr lang="en-US" altLang="en-US" sz="1200"/>
              <a:pPr algn="r" eaLnBrk="1" hangingPunct="1"/>
              <a:t>28</a:t>
            </a:fld>
            <a:endParaRPr lang="en-US" altLang="en-US" sz="1200"/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EAE825B-629D-4609-A7A8-D8EBB51F79AF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A7C243A2-DB31-4067-8BD0-00FDB38503A6}" type="slidenum">
              <a:rPr lang="en-US" altLang="en-US" sz="1200"/>
              <a:pPr algn="r" eaLnBrk="1" hangingPunct="1"/>
              <a:t>36</a:t>
            </a:fld>
            <a:endParaRPr lang="en-US" altLang="en-US" sz="1200"/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4/42/Electric_dipole_field_lines.svg/454px-Electric_dipole_field_lin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252" y="-1035496"/>
            <a:ext cx="9433048" cy="90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221088"/>
            <a:ext cx="8208912" cy="21602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88" y="4149080"/>
            <a:ext cx="8712968" cy="2448272"/>
          </a:xfrm>
        </p:spPr>
        <p:txBody>
          <a:bodyPr/>
          <a:lstStyle/>
          <a:p>
            <a:r>
              <a:rPr lang="en-CA" dirty="0" smtClean="0"/>
              <a:t>Finishing off chapter 25, Starting chapter 26..</a:t>
            </a:r>
          </a:p>
          <a:p>
            <a:r>
              <a:rPr lang="en-CA" dirty="0"/>
              <a:t>The Field Model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Electric Field of a Point Charge, and many point charges</a:t>
            </a:r>
            <a:endParaRPr lang="en-CA" dirty="0" smtClean="0"/>
          </a:p>
        </p:txBody>
      </p:sp>
      <p:sp>
        <p:nvSpPr>
          <p:cNvPr id="6" name="Rectangle 5"/>
          <p:cNvSpPr/>
          <p:nvPr/>
        </p:nvSpPr>
        <p:spPr>
          <a:xfrm>
            <a:off x="1403648" y="404664"/>
            <a:ext cx="6336704" cy="10801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6406" y="332656"/>
            <a:ext cx="8229600" cy="1143000"/>
          </a:xfrm>
        </p:spPr>
        <p:txBody>
          <a:bodyPr/>
          <a:lstStyle/>
          <a:p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9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7" name="Picture 11" descr="CH25_PPT_Slide_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282700"/>
            <a:ext cx="551497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2"/>
          <p:cNvSpPr>
            <a:spLocks/>
          </p:cNvSpPr>
          <p:nvPr/>
        </p:nvSpPr>
        <p:spPr bwMode="auto">
          <a:xfrm>
            <a:off x="452438" y="1333500"/>
            <a:ext cx="356076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600"/>
              <a:t>Which is the direction </a:t>
            </a:r>
            <a:br>
              <a:rPr lang="en-US" altLang="en-US" sz="2600"/>
            </a:br>
            <a:r>
              <a:rPr lang="en-US" altLang="en-US" sz="2600"/>
              <a:t>of the net force on the charge at the lower left?</a:t>
            </a:r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76200" y="55563"/>
            <a:ext cx="9067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/>
            <a:r>
              <a:rPr lang="en-US" altLang="en-US" sz="3200" dirty="0" smtClean="0"/>
              <a:t>Thinking about </a:t>
            </a:r>
            <a:r>
              <a:rPr lang="en-US" altLang="en-US" sz="3200" b="1" dirty="0" smtClean="0"/>
              <a:t>Electric Force</a:t>
            </a:r>
            <a:endParaRPr lang="en-US" altLang="en-US" sz="3200" b="1" dirty="0"/>
          </a:p>
        </p:txBody>
      </p:sp>
      <p:sp>
        <p:nvSpPr>
          <p:cNvPr id="80901" name="Rectangle 44"/>
          <p:cNvSpPr>
            <a:spLocks/>
          </p:cNvSpPr>
          <p:nvPr/>
        </p:nvSpPr>
        <p:spPr bwMode="auto">
          <a:xfrm>
            <a:off x="4127500" y="5699125"/>
            <a:ext cx="2349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>
                <a:latin typeface="Times New Roman" pitchFamily="84" charset="0"/>
              </a:rPr>
              <a:t>E.  None of these.</a:t>
            </a:r>
          </a:p>
        </p:txBody>
      </p:sp>
    </p:spTree>
    <p:extLst>
      <p:ext uri="{BB962C8B-B14F-4D97-AF65-F5344CB8AC3E}">
        <p14:creationId xmlns:p14="http://schemas.microsoft.com/office/powerpoint/2010/main" val="397368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/>
          </p:cNvSpPr>
          <p:nvPr/>
        </p:nvSpPr>
        <p:spPr bwMode="auto">
          <a:xfrm>
            <a:off x="457200" y="1382713"/>
            <a:ext cx="457200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/>
              <a:t>The direction of the force </a:t>
            </a:r>
            <a:br>
              <a:rPr lang="en-US" altLang="en-US"/>
            </a:br>
            <a:r>
              <a:rPr lang="en-US" altLang="en-US"/>
              <a:t>on charge </a:t>
            </a:r>
            <a:r>
              <a:rPr lang="en-US" altLang="en-US">
                <a:latin typeface="Times New Roman" pitchFamily="84" charset="0"/>
              </a:rPr>
              <a:t>–</a:t>
            </a:r>
            <a:r>
              <a:rPr lang="en-US" altLang="en-US" i="1">
                <a:latin typeface="Times New Roman" pitchFamily="84" charset="0"/>
              </a:rPr>
              <a:t>q</a:t>
            </a:r>
            <a:r>
              <a:rPr lang="en-US" altLang="en-US"/>
              <a:t> is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Up.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Down.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Left.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Right.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The force on </a:t>
            </a:r>
            <a:r>
              <a:rPr lang="en-US" altLang="en-US">
                <a:latin typeface="Times New Roman" pitchFamily="84" charset="0"/>
              </a:rPr>
              <a:t>–</a:t>
            </a:r>
            <a:r>
              <a:rPr lang="en-US" altLang="en-US" i="1">
                <a:latin typeface="Times New Roman" pitchFamily="84" charset="0"/>
              </a:rPr>
              <a:t>q</a:t>
            </a:r>
            <a:r>
              <a:rPr lang="en-US" altLang="en-US"/>
              <a:t> is zero.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76200" y="50800"/>
            <a:ext cx="7407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25.11</a:t>
            </a:r>
          </a:p>
        </p:txBody>
      </p:sp>
      <p:pic>
        <p:nvPicPr>
          <p:cNvPr id="89092" name="Picture 18" descr="CH25_PPT_Slide_84-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7" b="28014"/>
          <a:stretch>
            <a:fillRect/>
          </a:stretch>
        </p:blipFill>
        <p:spPr bwMode="auto">
          <a:xfrm>
            <a:off x="4568825" y="1311275"/>
            <a:ext cx="41179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55563"/>
            <a:ext cx="9067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/>
            <a:r>
              <a:rPr lang="en-US" altLang="en-US" sz="3200" dirty="0" smtClean="0"/>
              <a:t>Thinking about </a:t>
            </a:r>
            <a:r>
              <a:rPr lang="en-US" altLang="en-US" sz="3200" b="1" dirty="0" smtClean="0"/>
              <a:t>Electric Force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254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96838"/>
            <a:ext cx="8775700" cy="667866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Field Model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50800" y="1028700"/>
            <a:ext cx="734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photos show the </a:t>
            </a:r>
            <a:br>
              <a:rPr lang="en-US" altLang="en-US" sz="2600" dirty="0"/>
            </a:br>
            <a:r>
              <a:rPr lang="en-US" altLang="en-US" sz="2600" dirty="0"/>
              <a:t>patterns that iron filings </a:t>
            </a:r>
            <a:br>
              <a:rPr lang="en-US" altLang="en-US" sz="2600" dirty="0"/>
            </a:br>
            <a:r>
              <a:rPr lang="en-US" altLang="en-US" sz="2600" dirty="0"/>
              <a:t>make when sprinkled </a:t>
            </a:r>
            <a:br>
              <a:rPr lang="en-US" altLang="en-US" sz="2600" dirty="0"/>
            </a:br>
            <a:r>
              <a:rPr lang="en-US" altLang="en-US" sz="2600" dirty="0"/>
              <a:t>around a magnet.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These patterns suggest </a:t>
            </a:r>
            <a:br>
              <a:rPr lang="en-US" altLang="en-US" sz="2600" dirty="0"/>
            </a:br>
            <a:r>
              <a:rPr lang="en-US" altLang="en-US" sz="2600" dirty="0"/>
              <a:t>that </a:t>
            </a:r>
            <a:r>
              <a:rPr lang="en-US" altLang="en-US" sz="2600" i="1" dirty="0"/>
              <a:t>space itself </a:t>
            </a:r>
            <a:r>
              <a:rPr lang="en-US" altLang="en-US" sz="2600" dirty="0"/>
              <a:t>around </a:t>
            </a:r>
            <a:br>
              <a:rPr lang="en-US" altLang="en-US" sz="2600" dirty="0"/>
            </a:br>
            <a:r>
              <a:rPr lang="en-US" altLang="en-US" sz="2600" dirty="0"/>
              <a:t>the magnet is filled with </a:t>
            </a:r>
            <a:br>
              <a:rPr lang="en-US" altLang="en-US" sz="2600" dirty="0"/>
            </a:br>
            <a:r>
              <a:rPr lang="en-US" altLang="en-US" sz="2600" dirty="0"/>
              <a:t>magnetic influence.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This is called the </a:t>
            </a:r>
            <a:br>
              <a:rPr lang="en-US" altLang="en-US" sz="2600" dirty="0"/>
            </a:br>
            <a:r>
              <a:rPr lang="en-US" altLang="en-US" sz="2600" b="1" dirty="0"/>
              <a:t>magnetic field</a:t>
            </a:r>
            <a:r>
              <a:rPr lang="en-US" altLang="en-US" sz="2600" dirty="0"/>
              <a:t>.</a:t>
            </a:r>
            <a:endParaRPr lang="en-US" altLang="en-US" sz="2600" b="1" dirty="0"/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concept of such a “field” was first introduced by Michael Faraday in 1821.</a:t>
            </a:r>
          </a:p>
        </p:txBody>
      </p:sp>
      <p:pic>
        <p:nvPicPr>
          <p:cNvPr id="91140" name="Picture 5" descr="25_2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"/>
          <a:stretch>
            <a:fillRect/>
          </a:stretch>
        </p:blipFill>
        <p:spPr bwMode="auto">
          <a:xfrm>
            <a:off x="4711700" y="1201738"/>
            <a:ext cx="41402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8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5" descr="25_2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3575622" y="279326"/>
            <a:ext cx="5568378" cy="65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218" y="15280"/>
            <a:ext cx="3939381" cy="490538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Field Model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6038" y="1028700"/>
            <a:ext cx="39925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A </a:t>
            </a:r>
            <a:r>
              <a:rPr lang="en-US" altLang="en-US" sz="2600" i="1" dirty="0"/>
              <a:t>field</a:t>
            </a:r>
            <a:r>
              <a:rPr lang="en-US" altLang="en-US" sz="2600" dirty="0"/>
              <a:t> is a function that assigns a vector to every point in space.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alteration of space around a mass is called the </a:t>
            </a:r>
            <a:r>
              <a:rPr lang="en-US" altLang="en-US" sz="2600" i="1" dirty="0"/>
              <a:t>gravitational field.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Similarly, the space around a charge is altered to create the </a:t>
            </a:r>
            <a:r>
              <a:rPr lang="en-US" altLang="en-US" sz="2600" b="1" dirty="0"/>
              <a:t>electric field</a:t>
            </a:r>
            <a:r>
              <a:rPr lang="en-US" altLang="en-US" sz="2600" dirty="0"/>
              <a:t>.</a:t>
            </a: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1902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6" descr="CH25_PPT_Slide_25-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30650" r="96432" b="32430"/>
          <a:stretch>
            <a:fillRect/>
          </a:stretch>
        </p:blipFill>
        <p:spPr bwMode="auto">
          <a:xfrm>
            <a:off x="768499" y="4823103"/>
            <a:ext cx="27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5" descr="CH25_PPT_Slide_25-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30650" r="96432" b="32430"/>
          <a:stretch>
            <a:fillRect/>
          </a:stretch>
        </p:blipFill>
        <p:spPr bwMode="auto">
          <a:xfrm>
            <a:off x="776437" y="3989665"/>
            <a:ext cx="27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24" descr="CH25_PPT_Slide_25-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30650" r="96432" b="32430"/>
          <a:stretch>
            <a:fillRect/>
          </a:stretch>
        </p:blipFill>
        <p:spPr bwMode="auto">
          <a:xfrm>
            <a:off x="4103837" y="1535331"/>
            <a:ext cx="27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38100"/>
            <a:ext cx="8775700" cy="1302668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</a:t>
            </a:r>
          </a:p>
        </p:txBody>
      </p:sp>
      <p:sp>
        <p:nvSpPr>
          <p:cNvPr id="94214" name="Text Box 4"/>
          <p:cNvSpPr txBox="1">
            <a:spLocks noChangeArrowheads="1"/>
          </p:cNvSpPr>
          <p:nvPr/>
        </p:nvSpPr>
        <p:spPr bwMode="auto">
          <a:xfrm>
            <a:off x="335112" y="1112044"/>
            <a:ext cx="830021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A charged particle with charge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dirty="0">
                <a:cs typeface="Arial" charset="0"/>
              </a:rPr>
              <a:t> at a point in space where the electric field is    experiences an electric force:</a:t>
            </a:r>
            <a:endParaRPr lang="en-US" altLang="en-US" b="1" dirty="0">
              <a:cs typeface="Arial" charset="0"/>
            </a:endParaRPr>
          </a:p>
        </p:txBody>
      </p:sp>
      <p:sp>
        <p:nvSpPr>
          <p:cNvPr id="94215" name="Text Box 3"/>
          <p:cNvSpPr txBox="1">
            <a:spLocks noChangeArrowheads="1"/>
          </p:cNvSpPr>
          <p:nvPr/>
        </p:nvSpPr>
        <p:spPr bwMode="auto">
          <a:xfrm>
            <a:off x="28724" y="3608665"/>
            <a:ext cx="87884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If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dirty="0"/>
              <a:t> is positive, the force on the particle is in the direction of   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.</a:t>
            </a:r>
            <a:r>
              <a:rPr lang="en-US" altLang="en-US" sz="2600" dirty="0">
                <a:cs typeface="Arial" charset="0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force on a negative charge is </a:t>
            </a:r>
            <a:r>
              <a:rPr lang="en-US" altLang="en-US" sz="2600" i="1" dirty="0">
                <a:cs typeface="Arial" charset="0"/>
              </a:rPr>
              <a:t>opposite </a:t>
            </a:r>
            <a:r>
              <a:rPr lang="en-US" altLang="en-US" sz="2600" dirty="0">
                <a:cs typeface="Arial" charset="0"/>
              </a:rPr>
              <a:t>the direction of   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.</a:t>
            </a:r>
          </a:p>
        </p:txBody>
      </p:sp>
      <p:pic>
        <p:nvPicPr>
          <p:cNvPr id="94218" name="Picture 27" descr="CH25_PPT_Slide_25-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6"/>
          <a:stretch>
            <a:fillRect/>
          </a:stretch>
        </p:blipFill>
        <p:spPr bwMode="auto">
          <a:xfrm>
            <a:off x="3348187" y="2728119"/>
            <a:ext cx="18224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3740" y="5402540"/>
            <a:ext cx="84629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The units of the electric field are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N/C</a:t>
            </a:r>
            <a:r>
              <a:rPr lang="en-US" altLang="en-US" sz="2600" dirty="0">
                <a:cs typeface="Arial" charset="0"/>
              </a:rPr>
              <a:t>. The magnitude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E</a:t>
            </a:r>
            <a:r>
              <a:rPr lang="en-US" altLang="en-US" sz="2600" dirty="0">
                <a:cs typeface="Arial" charset="0"/>
              </a:rPr>
              <a:t> of the electric field is called the </a:t>
            </a:r>
            <a:r>
              <a:rPr lang="en-US" altLang="en-US" sz="2600" b="1" dirty="0">
                <a:cs typeface="Arial" charset="0"/>
              </a:rPr>
              <a:t>electric field strength.</a:t>
            </a:r>
            <a:endParaRPr lang="en-US" altLang="en-US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879475" y="2143125"/>
            <a:ext cx="98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500">
                <a:solidFill>
                  <a:srgbClr val="000000"/>
                </a:solidFill>
                <a:latin typeface="MT Extra" pitchFamily="84" charset="0"/>
              </a:rPr>
              <a:t> </a:t>
            </a:r>
            <a:endParaRPr lang="en-US" altLang="en-US"/>
          </a:p>
        </p:txBody>
      </p:sp>
      <p:pic>
        <p:nvPicPr>
          <p:cNvPr id="22534" name="Picture 12" descr="26_01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"/>
          <a:stretch>
            <a:fillRect/>
          </a:stretch>
        </p:blipFill>
        <p:spPr bwMode="auto">
          <a:xfrm>
            <a:off x="1259632" y="188640"/>
            <a:ext cx="6901408" cy="682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5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50800"/>
            <a:ext cx="5041900" cy="484188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Force</a:t>
            </a:r>
          </a:p>
        </p:txBody>
      </p:sp>
      <p:pic>
        <p:nvPicPr>
          <p:cNvPr id="93189" name="Picture 9" descr="25_25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" b="3415"/>
          <a:stretch>
            <a:fillRect/>
          </a:stretch>
        </p:blipFill>
        <p:spPr bwMode="auto">
          <a:xfrm>
            <a:off x="1691680" y="836712"/>
            <a:ext cx="68611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9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38100"/>
            <a:ext cx="3746500" cy="509588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Electric Field</a:t>
            </a:r>
          </a:p>
        </p:txBody>
      </p:sp>
      <p:pic>
        <p:nvPicPr>
          <p:cNvPr id="94216" name="Picture 13" descr="25_25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"/>
          <a:stretch>
            <a:fillRect/>
          </a:stretch>
        </p:blipFill>
        <p:spPr bwMode="auto">
          <a:xfrm>
            <a:off x="1668438" y="821078"/>
            <a:ext cx="6676950" cy="542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Example.</a:t>
            </a:r>
          </a:p>
          <a:p>
            <a:r>
              <a:rPr lang="en-CA" sz="2400" dirty="0" smtClean="0"/>
              <a:t>A 0.10 g honeybee has an electric charge.</a:t>
            </a:r>
          </a:p>
          <a:p>
            <a:r>
              <a:rPr lang="en-CA" sz="2400" dirty="0" smtClean="0"/>
              <a:t>There is a natural electric field near the earth’s surface of 100 N/C, downward.</a:t>
            </a:r>
          </a:p>
          <a:p>
            <a:r>
              <a:rPr lang="en-CA" sz="2400" dirty="0" smtClean="0"/>
              <a:t>What electric charge would the bee have to have to hang suspended in the air, without even flapping her wings?</a:t>
            </a:r>
            <a:endParaRPr lang="en-CA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199" y="25400"/>
            <a:ext cx="8919941" cy="88332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Point Charge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98477" y="2043279"/>
            <a:ext cx="8697664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electric </a:t>
            </a:r>
            <a:r>
              <a:rPr lang="en-US" altLang="en-US" sz="2800" dirty="0" smtClean="0"/>
              <a:t>field at a distance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 smtClean="0"/>
              <a:t> away from a point charge,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/>
              <a:t>, </a:t>
            </a:r>
            <a:r>
              <a:rPr lang="en-US" altLang="en-US" sz="2800" dirty="0"/>
              <a:t>is given by:</a:t>
            </a:r>
          </a:p>
        </p:txBody>
      </p:sp>
      <p:pic>
        <p:nvPicPr>
          <p:cNvPr id="97285" name="Picture 7" descr="CH25_PPT_Slide_25-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71"/>
          <a:stretch>
            <a:fillRect/>
          </a:stretch>
        </p:blipFill>
        <p:spPr bwMode="auto">
          <a:xfrm>
            <a:off x="1444728" y="3176972"/>
            <a:ext cx="640516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/>
          </p:cNvSpPr>
          <p:nvPr/>
        </p:nvSpPr>
        <p:spPr bwMode="auto">
          <a:xfrm>
            <a:off x="457200" y="1279525"/>
            <a:ext cx="8153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/>
              <a:t>Identical metal spheres are initially charged as shown.</a:t>
            </a:r>
          </a:p>
          <a:p>
            <a:pPr eaLnBrk="1" hangingPunct="1"/>
            <a:r>
              <a:rPr lang="en-US" altLang="en-US"/>
              <a:t>Spheres P and Q are touched together and then separated.</a:t>
            </a:r>
          </a:p>
          <a:p>
            <a:pPr eaLnBrk="1" hangingPunct="1"/>
            <a:r>
              <a:rPr lang="en-US" altLang="en-US"/>
              <a:t>Then spheres Q and R are touched together and separated.</a:t>
            </a:r>
          </a:p>
          <a:p>
            <a:pPr eaLnBrk="1" hangingPunct="1"/>
            <a:r>
              <a:rPr lang="en-US" altLang="en-US"/>
              <a:t>Afterward the charge on </a:t>
            </a:r>
            <a:br>
              <a:rPr lang="en-US" altLang="en-US"/>
            </a:br>
            <a:r>
              <a:rPr lang="en-US" altLang="en-US"/>
              <a:t>sphere R is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AutoNum type="alphaUcPeriod"/>
            </a:pPr>
            <a:r>
              <a:rPr lang="en-US" altLang="en-US"/>
              <a:t>   </a:t>
            </a:r>
            <a:r>
              <a:rPr lang="en-US" altLang="en-US">
                <a:latin typeface="Times New Roman" pitchFamily="84" charset="0"/>
              </a:rPr>
              <a:t>–1 nC or less.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AutoNum type="alphaUcPeriod"/>
            </a:pPr>
            <a:r>
              <a:rPr lang="en-US" altLang="en-US"/>
              <a:t>   </a:t>
            </a:r>
            <a:r>
              <a:rPr lang="en-US" altLang="en-US">
                <a:latin typeface="Times New Roman" pitchFamily="84" charset="0"/>
              </a:rPr>
              <a:t>–0.5 nC.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AutoNum type="alphaUcPeriod"/>
            </a:pPr>
            <a:r>
              <a:rPr lang="en-US" altLang="en-US"/>
              <a:t>   </a:t>
            </a:r>
            <a:r>
              <a:rPr lang="en-US" altLang="en-US">
                <a:latin typeface="Times New Roman" pitchFamily="84" charset="0"/>
              </a:rPr>
              <a:t>0 nC.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AutoNum type="alphaUcPeriod"/>
            </a:pPr>
            <a:r>
              <a:rPr lang="en-US" altLang="en-US"/>
              <a:t>   </a:t>
            </a:r>
            <a:r>
              <a:rPr lang="en-US" altLang="en-US">
                <a:latin typeface="Times New Roman" pitchFamily="84" charset="0"/>
              </a:rPr>
              <a:t>+0.5 nC.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AutoNum type="alphaUcPeriod"/>
            </a:pPr>
            <a:r>
              <a:rPr lang="en-US" altLang="en-US"/>
              <a:t>   </a:t>
            </a:r>
            <a:r>
              <a:rPr lang="en-US" altLang="en-US">
                <a:latin typeface="Times New Roman" pitchFamily="84" charset="0"/>
              </a:rPr>
              <a:t>+1.0 nC or more.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76200" y="50800"/>
            <a:ext cx="7407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/>
            <a:r>
              <a:rPr lang="en-US" altLang="en-US" sz="3200" dirty="0" smtClean="0"/>
              <a:t>Fun with Charge Conservation!!!</a:t>
            </a:r>
            <a:endParaRPr lang="en-US" altLang="en-US" sz="3200" dirty="0"/>
          </a:p>
        </p:txBody>
      </p:sp>
      <p:pic>
        <p:nvPicPr>
          <p:cNvPr id="67589" name="Picture 4" descr="CH25_PPT_Slide_63-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5" b="24542"/>
          <a:stretch>
            <a:fillRect/>
          </a:stretch>
        </p:blipFill>
        <p:spPr bwMode="auto">
          <a:xfrm>
            <a:off x="4495800" y="2667000"/>
            <a:ext cx="37084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81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5400"/>
            <a:ext cx="8888288" cy="1041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Point Charge</a:t>
            </a:r>
          </a:p>
        </p:txBody>
      </p:sp>
      <p:pic>
        <p:nvPicPr>
          <p:cNvPr id="97284" name="Picture 6" descr="25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1170162" y="1916832"/>
            <a:ext cx="7992888" cy="1313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070" y="5517232"/>
            <a:ext cx="8982458" cy="1512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115616" y="1916832"/>
            <a:ext cx="746720" cy="756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92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6" descr="25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1163688" y="-2907704"/>
            <a:ext cx="7992888" cy="1313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5400"/>
            <a:ext cx="8888288" cy="1041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Point Charge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070" y="5517232"/>
            <a:ext cx="8982458" cy="1512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56141" y="-135396"/>
            <a:ext cx="8982458" cy="54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160984" y="805880"/>
            <a:ext cx="746720" cy="756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8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6" descr="25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1160240" y="-7463258"/>
            <a:ext cx="7992888" cy="1313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141" y="-135396"/>
            <a:ext cx="8982458" cy="828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5400"/>
            <a:ext cx="8888288" cy="1041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Point Charge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1196752"/>
            <a:ext cx="746720" cy="756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4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62" y="34330"/>
            <a:ext cx="8720138" cy="73037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Point Charge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0800" y="1333500"/>
            <a:ext cx="41783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If we calculate the field at a sufficient number of points in space, we can draw a </a:t>
            </a:r>
            <a:r>
              <a:rPr lang="en-US" altLang="en-US" sz="2600" b="1" dirty="0"/>
              <a:t>field diagram</a:t>
            </a:r>
            <a:r>
              <a:rPr lang="en-US" altLang="en-US" sz="2600" dirty="0"/>
              <a:t>.</a:t>
            </a:r>
            <a:r>
              <a:rPr lang="en-US" altLang="en-US" sz="2600" b="1" dirty="0"/>
              <a:t> </a:t>
            </a:r>
            <a:endParaRPr lang="en-US" altLang="en-US" sz="2600" dirty="0"/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Notice that the field vectors all point straight away from charge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i="1" dirty="0"/>
              <a:t>.</a:t>
            </a:r>
            <a:endParaRPr lang="en-US" altLang="en-US" sz="2600" dirty="0"/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Also notice how quickly the arrows decrease in length due to the inverse-square dependence on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i="1" dirty="0"/>
              <a:t>.</a:t>
            </a:r>
          </a:p>
        </p:txBody>
      </p:sp>
      <p:pic>
        <p:nvPicPr>
          <p:cNvPr id="98308" name="Picture 5" descr="25_2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"/>
          <a:stretch>
            <a:fillRect/>
          </a:stretch>
        </p:blipFill>
        <p:spPr bwMode="auto">
          <a:xfrm>
            <a:off x="4438650" y="1333500"/>
            <a:ext cx="44767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822440" y="50364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3080" y="5027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8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1" descr="CH25_PPT_Slide_94-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10771"/>
          <a:stretch>
            <a:fillRect/>
          </a:stretch>
        </p:blipFill>
        <p:spPr bwMode="auto">
          <a:xfrm>
            <a:off x="5359400" y="1371600"/>
            <a:ext cx="32258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2"/>
          <p:cNvSpPr>
            <a:spLocks/>
          </p:cNvSpPr>
          <p:nvPr/>
        </p:nvSpPr>
        <p:spPr bwMode="auto">
          <a:xfrm>
            <a:off x="490538" y="1357313"/>
            <a:ext cx="5148262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At which point is the electric </a:t>
            </a:r>
            <a:br>
              <a:rPr lang="en-US" altLang="en-US" sz="2600"/>
            </a:br>
            <a:r>
              <a:rPr lang="en-US" altLang="en-US" sz="2600"/>
              <a:t>field stronger?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endParaRPr lang="en-US" altLang="en-US" sz="2600"/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endParaRPr lang="en-US" altLang="en-US" sz="260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  Point A.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  Point B.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  Not enough information to tell.</a:t>
            </a:r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76200" y="50800"/>
            <a:ext cx="7407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25.12</a:t>
            </a:r>
          </a:p>
        </p:txBody>
      </p:sp>
    </p:spTree>
    <p:extLst>
      <p:ext uri="{BB962C8B-B14F-4D97-AF65-F5344CB8AC3E}">
        <p14:creationId xmlns:p14="http://schemas.microsoft.com/office/powerpoint/2010/main" val="3754213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7" descr="25_2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3"/>
          <a:stretch>
            <a:fillRect/>
          </a:stretch>
        </p:blipFill>
        <p:spPr bwMode="auto">
          <a:xfrm>
            <a:off x="4848225" y="1219200"/>
            <a:ext cx="399097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39700"/>
            <a:ext cx="8763000" cy="62500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Point Charge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50800" y="1028700"/>
            <a:ext cx="4178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/>
              <a:t>Using unit vector notation, the electric field at a distance </a:t>
            </a:r>
            <a:r>
              <a:rPr lang="en-US" altLang="en-US" sz="2600" i="1">
                <a:latin typeface="Times New Roman" pitchFamily="84" charset="0"/>
                <a:cs typeface="Times New Roman" pitchFamily="84" charset="0"/>
              </a:rPr>
              <a:t>r</a:t>
            </a:r>
            <a:r>
              <a:rPr lang="en-US" altLang="en-US" sz="2600"/>
              <a:t> from a point charge </a:t>
            </a:r>
            <a:r>
              <a:rPr lang="en-US" altLang="en-US" sz="2600" i="1">
                <a:latin typeface="Times New Roman" pitchFamily="84" charset="0"/>
                <a:cs typeface="Times New Roman" pitchFamily="84" charset="0"/>
              </a:rPr>
              <a:t>q</a:t>
            </a:r>
            <a:r>
              <a:rPr lang="en-US" altLang="en-US" sz="2600"/>
              <a:t> is:</a:t>
            </a:r>
            <a:endParaRPr lang="en-US" altLang="en-US" sz="2600" i="1"/>
          </a:p>
        </p:txBody>
      </p:sp>
      <p:sp>
        <p:nvSpPr>
          <p:cNvPr id="104453" name="Text Box 3"/>
          <p:cNvSpPr txBox="1">
            <a:spLocks noChangeArrowheads="1"/>
          </p:cNvSpPr>
          <p:nvPr/>
        </p:nvSpPr>
        <p:spPr bwMode="auto">
          <a:xfrm>
            <a:off x="50800" y="3924300"/>
            <a:ext cx="5283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A negative sign in front of </a:t>
            </a:r>
            <a:br>
              <a:rPr lang="en-US" altLang="en-US" sz="2600" dirty="0"/>
            </a:br>
            <a:r>
              <a:rPr lang="en-US" altLang="en-US" sz="2600" dirty="0"/>
              <a:t>a vector simply reverses </a:t>
            </a:r>
            <a:br>
              <a:rPr lang="en-US" altLang="en-US" sz="2600" dirty="0"/>
            </a:br>
            <a:r>
              <a:rPr lang="en-US" altLang="en-US" sz="2600" dirty="0"/>
              <a:t>its direction.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the electric field of a negative point charge.</a:t>
            </a:r>
            <a:endParaRPr lang="en-US" altLang="en-US" sz="2600" i="1" dirty="0"/>
          </a:p>
        </p:txBody>
      </p:sp>
      <p:pic>
        <p:nvPicPr>
          <p:cNvPr id="104454" name="Picture 9" descr="25_KeyEquation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59796" b="20238"/>
          <a:stretch>
            <a:fillRect/>
          </a:stretch>
        </p:blipFill>
        <p:spPr bwMode="auto">
          <a:xfrm>
            <a:off x="467544" y="2639098"/>
            <a:ext cx="3761556" cy="127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2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0" descr="CH25_PPT_Slide_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695450"/>
            <a:ext cx="48228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>
            <a:spLocks/>
          </p:cNvSpPr>
          <p:nvPr/>
        </p:nvSpPr>
        <p:spPr bwMode="auto">
          <a:xfrm>
            <a:off x="457200" y="1003300"/>
            <a:ext cx="60452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/>
              <a:t>Which is the electric field at the dot?</a:t>
            </a:r>
          </a:p>
        </p:txBody>
      </p:sp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76200" y="50800"/>
            <a:ext cx="7407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25.14</a:t>
            </a:r>
          </a:p>
        </p:txBody>
      </p:sp>
      <p:sp>
        <p:nvSpPr>
          <p:cNvPr id="105477" name="Rectangle 17"/>
          <p:cNvSpPr>
            <a:spLocks/>
          </p:cNvSpPr>
          <p:nvPr/>
        </p:nvSpPr>
        <p:spPr bwMode="auto">
          <a:xfrm>
            <a:off x="2501900" y="5567363"/>
            <a:ext cx="236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>
                <a:latin typeface="Times New Roman" pitchFamily="84" charset="0"/>
              </a:rPr>
              <a:t>E.  None of these.</a:t>
            </a:r>
          </a:p>
        </p:txBody>
      </p:sp>
    </p:spTree>
    <p:extLst>
      <p:ext uri="{BB962C8B-B14F-4D97-AF65-F5344CB8AC3E}">
        <p14:creationId xmlns:p14="http://schemas.microsoft.com/office/powerpoint/2010/main" val="2677194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0324"/>
            <a:ext cx="8744272" cy="84839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Multiple Point Charges</a:t>
            </a:r>
          </a:p>
        </p:txBody>
      </p:sp>
      <p:grpSp>
        <p:nvGrpSpPr>
          <p:cNvPr id="23555" name="Group 7"/>
          <p:cNvGrpSpPr>
            <a:grpSpLocks/>
          </p:cNvGrpSpPr>
          <p:nvPr/>
        </p:nvGrpSpPr>
        <p:grpSpPr bwMode="auto">
          <a:xfrm>
            <a:off x="60325" y="1273175"/>
            <a:ext cx="8312150" cy="2314575"/>
            <a:chOff x="38" y="802"/>
            <a:chExt cx="5236" cy="1458"/>
          </a:xfrm>
        </p:grpSpPr>
        <p:sp>
          <p:nvSpPr>
            <p:cNvPr id="23558" name="Text Box 3"/>
            <p:cNvSpPr txBox="1">
              <a:spLocks noChangeArrowheads="1"/>
            </p:cNvSpPr>
            <p:nvPr/>
          </p:nvSpPr>
          <p:spPr bwMode="auto">
            <a:xfrm>
              <a:off x="38" y="802"/>
              <a:ext cx="5236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6550" indent="-33655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/>
                <a:t>Suppose the source of an electric field is a group of point charges</a:t>
              </a:r>
              <a:r>
                <a:rPr lang="en-US" altLang="en-US" sz="2600" dirty="0">
                  <a:latin typeface="Times New Roman" pitchFamily="84" charset="0"/>
                </a:rPr>
                <a:t> </a:t>
              </a:r>
              <a:r>
                <a:rPr lang="en-US" altLang="en-US" sz="2600" i="1" dirty="0">
                  <a:latin typeface="Times New Roman" pitchFamily="84" charset="0"/>
                </a:rPr>
                <a:t>q</a:t>
              </a:r>
              <a:r>
                <a:rPr lang="en-US" altLang="en-US" sz="2600" baseline="-25000" dirty="0">
                  <a:latin typeface="Times New Roman" pitchFamily="84" charset="0"/>
                </a:rPr>
                <a:t>1</a:t>
              </a:r>
              <a:r>
                <a:rPr lang="en-US" altLang="en-US" sz="2600" dirty="0"/>
                <a:t>, </a:t>
              </a:r>
              <a:r>
                <a:rPr lang="en-US" altLang="en-US" sz="2600" i="1" dirty="0">
                  <a:latin typeface="Times New Roman" pitchFamily="84" charset="0"/>
                </a:rPr>
                <a:t>q</a:t>
              </a:r>
              <a:r>
                <a:rPr lang="en-US" altLang="en-US" sz="2600" baseline="-25000" dirty="0">
                  <a:latin typeface="Times New Roman" pitchFamily="84" charset="0"/>
                </a:rPr>
                <a:t>2</a:t>
              </a:r>
              <a:r>
                <a:rPr lang="en-US" altLang="en-US" sz="2600" dirty="0"/>
                <a:t>, …</a:t>
              </a:r>
            </a:p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/>
                <a:t>The net electric field </a:t>
              </a:r>
              <a:r>
                <a:rPr lang="en-US" altLang="en-US" sz="2600" i="1" dirty="0" err="1">
                  <a:latin typeface="Times New Roman" pitchFamily="84" charset="0"/>
                </a:rPr>
                <a:t>E</a:t>
              </a:r>
              <a:r>
                <a:rPr lang="en-US" altLang="en-US" sz="2600" baseline="-25000" dirty="0" err="1">
                  <a:latin typeface="Times New Roman" pitchFamily="84" charset="0"/>
                </a:rPr>
                <a:t>net</a:t>
              </a:r>
              <a:r>
                <a:rPr lang="en-US" altLang="en-US" sz="2600" dirty="0"/>
                <a:t> at each point in space is a superposition of the electric fields due to each individual charge:</a:t>
              </a:r>
            </a:p>
          </p:txBody>
        </p:sp>
        <p:pic>
          <p:nvPicPr>
            <p:cNvPr id="23559" name="Picture 6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87" b="56766"/>
            <a:stretch>
              <a:fillRect/>
            </a:stretch>
          </p:blipFill>
          <p:spPr bwMode="auto">
            <a:xfrm>
              <a:off x="2256" y="1364"/>
              <a:ext cx="19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7" name="Picture 9" descr="CH26_PPT_Slide_26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4"/>
          <a:stretch>
            <a:fillRect/>
          </a:stretch>
        </p:blipFill>
        <p:spPr bwMode="auto">
          <a:xfrm>
            <a:off x="1259632" y="3622774"/>
            <a:ext cx="6722953" cy="206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9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/>
          </p:cNvSpPr>
          <p:nvPr/>
        </p:nvSpPr>
        <p:spPr bwMode="auto">
          <a:xfrm>
            <a:off x="457200" y="914400"/>
            <a:ext cx="41830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/>
              <a:t>When </a:t>
            </a:r>
            <a:r>
              <a:rPr lang="en-US" altLang="en-US" i="1">
                <a:latin typeface="Times New Roman" pitchFamily="84" charset="0"/>
              </a:rPr>
              <a:t>r</a:t>
            </a:r>
            <a:r>
              <a:rPr lang="en-US" altLang="en-US">
                <a:latin typeface="Times New Roman" pitchFamily="84" charset="0"/>
              </a:rPr>
              <a:t> </a:t>
            </a:r>
            <a:r>
              <a:rPr lang="en-US" altLang="en-US">
                <a:latin typeface="Symbol" pitchFamily="84" charset="2"/>
                <a:sym typeface="Symbol" pitchFamily="84" charset="2"/>
              </a:rPr>
              <a:t></a:t>
            </a:r>
            <a:r>
              <a:rPr lang="en-US" altLang="en-US">
                <a:latin typeface="Times New Roman" pitchFamily="84" charset="0"/>
              </a:rPr>
              <a:t> </a:t>
            </a:r>
            <a:r>
              <a:rPr lang="en-US" altLang="en-US" i="1">
                <a:latin typeface="Times New Roman" pitchFamily="84" charset="0"/>
              </a:rPr>
              <a:t>d</a:t>
            </a:r>
            <a:r>
              <a:rPr lang="en-US" altLang="en-US"/>
              <a:t>, the electric field strength at the dot is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6200" y="104775"/>
            <a:ext cx="7407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26.3 </a:t>
            </a:r>
          </a:p>
        </p:txBody>
      </p:sp>
      <p:sp>
        <p:nvSpPr>
          <p:cNvPr id="30724" name="Rectangle 34"/>
          <p:cNvSpPr>
            <a:spLocks/>
          </p:cNvSpPr>
          <p:nvPr/>
        </p:nvSpPr>
        <p:spPr bwMode="auto">
          <a:xfrm>
            <a:off x="381000" y="1597025"/>
            <a:ext cx="4699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en-US" altLang="en-US"/>
              <a:t>A.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en-US"/>
              <a:t>B.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en-US"/>
              <a:t>C.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en-US"/>
              <a:t>D.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en-US"/>
              <a:t>E.</a:t>
            </a:r>
          </a:p>
        </p:txBody>
      </p:sp>
      <p:pic>
        <p:nvPicPr>
          <p:cNvPr id="30727" name="Picture 36" descr="CH26_PPT_Slide_26-2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905000"/>
            <a:ext cx="879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7" descr="CH26_PPT_Slide_26-2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786063"/>
            <a:ext cx="8921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8" descr="CH26_PPT_Slide_26-2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95700"/>
            <a:ext cx="889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39" descr="CH26_PPT_Slide_26-2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97400"/>
            <a:ext cx="16700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40" descr="CH26_PPT_Slide_26-27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97525"/>
            <a:ext cx="7683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26_PPT_Slide_27-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0" b="13115"/>
          <a:stretch>
            <a:fillRect/>
          </a:stretch>
        </p:blipFill>
        <p:spPr bwMode="auto">
          <a:xfrm>
            <a:off x="4581525" y="1244600"/>
            <a:ext cx="4244975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12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95226" y="260648"/>
            <a:ext cx="8340799" cy="596429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Electric Dipoles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325" y="1768475"/>
            <a:ext cx="35210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6550" indent="-3365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Two equal but opposite charges separated by a small distance form an </a:t>
            </a:r>
            <a:r>
              <a:rPr lang="en-US" altLang="en-US" sz="2600" i="1" dirty="0"/>
              <a:t>electric dipole.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two examples.</a:t>
            </a:r>
          </a:p>
        </p:txBody>
      </p:sp>
      <p:pic>
        <p:nvPicPr>
          <p:cNvPr id="32773" name="Picture 6" descr="26_0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"/>
          <a:stretch>
            <a:fillRect/>
          </a:stretch>
        </p:blipFill>
        <p:spPr bwMode="auto">
          <a:xfrm>
            <a:off x="3089176" y="907926"/>
            <a:ext cx="5781770" cy="560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4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.rakuten.com/PIC/48937857/0/1/1000/48937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phonecan.com/media/blogs/phonecan/cha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33513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laptopabcok.com/PicManage/MyWebsiteImages/2013_06_LXbusdcVJnwt/original/01d8c0c0f34c9b2eb39644469ce12fd3-WP-20410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270555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cdn.cultofmac.com/wp-content/uploads/2012/05/2216941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" y="3177357"/>
            <a:ext cx="1224743" cy="99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75" y="620688"/>
            <a:ext cx="46336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What is </a:t>
            </a:r>
            <a:r>
              <a:rPr lang="en-CA" sz="3200" b="1" dirty="0" smtClean="0"/>
              <a:t>electric current?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It’s something to do with the electrons moving through the metal wires.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What is </a:t>
            </a:r>
            <a:r>
              <a:rPr lang="en-CA" sz="3200" b="1" dirty="0" smtClean="0"/>
              <a:t>voltage?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It’s what pushes the current.</a:t>
            </a:r>
            <a:endParaRPr lang="en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2505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2075" y="76200"/>
            <a:ext cx="7772400" cy="4572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Dipole Moment</a:t>
            </a:r>
          </a:p>
        </p:txBody>
      </p:sp>
      <p:grpSp>
        <p:nvGrpSpPr>
          <p:cNvPr id="33795" name="Group 9"/>
          <p:cNvGrpSpPr>
            <a:grpSpLocks/>
          </p:cNvGrpSpPr>
          <p:nvPr/>
        </p:nvGrpSpPr>
        <p:grpSpPr bwMode="auto">
          <a:xfrm>
            <a:off x="60325" y="2743200"/>
            <a:ext cx="3938588" cy="1758950"/>
            <a:chOff x="38" y="2211"/>
            <a:chExt cx="2481" cy="1108"/>
          </a:xfrm>
        </p:grpSpPr>
        <p:pic>
          <p:nvPicPr>
            <p:cNvPr id="33800" name="Picture 8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87" b="56766"/>
            <a:stretch>
              <a:fillRect/>
            </a:stretch>
          </p:blipFill>
          <p:spPr bwMode="auto">
            <a:xfrm>
              <a:off x="1738" y="2448"/>
              <a:ext cx="19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Text Box 3"/>
            <p:cNvSpPr txBox="1">
              <a:spLocks noChangeArrowheads="1"/>
            </p:cNvSpPr>
            <p:nvPr/>
          </p:nvSpPr>
          <p:spPr bwMode="auto">
            <a:xfrm>
              <a:off x="38" y="2211"/>
              <a:ext cx="2481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6550" indent="-33655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/>
                <a:t>It is useful to define the dipole moment </a:t>
              </a:r>
              <a:r>
                <a:rPr lang="en-US" altLang="en-US" sz="2600" i="1">
                  <a:latin typeface="Times New Roman" pitchFamily="84" charset="0"/>
                </a:rPr>
                <a:t>p</a:t>
              </a:r>
              <a:r>
                <a:rPr lang="en-US" altLang="en-US" sz="2600"/>
                <a:t>, shown in the figure, as the vector:</a:t>
              </a:r>
            </a:p>
          </p:txBody>
        </p:sp>
      </p:grp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44450" y="5589588"/>
            <a:ext cx="8301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6550" indent="-3365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800" dirty="0"/>
              <a:t>The SI units of the dipole moment are </a:t>
            </a:r>
            <a:r>
              <a:rPr lang="en-US" altLang="en-US" sz="2800" dirty="0">
                <a:latin typeface="Times New Roman" pitchFamily="84" charset="0"/>
              </a:rPr>
              <a:t>C m</a:t>
            </a:r>
            <a:r>
              <a:rPr lang="en-US" altLang="en-US" sz="2800" dirty="0"/>
              <a:t>.</a:t>
            </a:r>
          </a:p>
        </p:txBody>
      </p:sp>
      <p:pic>
        <p:nvPicPr>
          <p:cNvPr id="33798" name="Picture 11" descr="26_0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"/>
          <a:stretch>
            <a:fillRect/>
          </a:stretch>
        </p:blipFill>
        <p:spPr bwMode="auto">
          <a:xfrm>
            <a:off x="4572000" y="754063"/>
            <a:ext cx="427037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2" descr="CH26_PPT_Slide_26-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84"/>
          <a:stretch>
            <a:fillRect/>
          </a:stretch>
        </p:blipFill>
        <p:spPr bwMode="auto">
          <a:xfrm>
            <a:off x="457200" y="4724400"/>
            <a:ext cx="8182844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0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6838" y="76200"/>
            <a:ext cx="8513762" cy="51435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Dipole Electric Field at Two Points</a:t>
            </a:r>
          </a:p>
        </p:txBody>
      </p:sp>
      <p:pic>
        <p:nvPicPr>
          <p:cNvPr id="34820" name="Picture 5" descr="26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1924050" y="758825"/>
            <a:ext cx="529272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9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26_KeyEquatio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r="18793"/>
          <a:stretch>
            <a:fillRect/>
          </a:stretch>
        </p:blipFill>
        <p:spPr bwMode="auto">
          <a:xfrm>
            <a:off x="1181100" y="1295400"/>
            <a:ext cx="67167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0" descr="26_KeyEquation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7" r="27707"/>
          <a:stretch>
            <a:fillRect/>
          </a:stretch>
        </p:blipFill>
        <p:spPr bwMode="auto">
          <a:xfrm>
            <a:off x="2095500" y="4278313"/>
            <a:ext cx="49530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23813" y="838200"/>
            <a:ext cx="82994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 The electric field at a point on the axis of a dipole is:</a:t>
            </a:r>
            <a:endParaRPr lang="en-US" altLang="en-US" sz="2600">
              <a:cs typeface="Times New Roman" pitchFamily="84" charset="0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9538" y="200024"/>
            <a:ext cx="8566918" cy="420663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Dipole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58738" y="2508250"/>
            <a:ext cx="8255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dirty="0">
                <a:cs typeface="Arial" charset="0"/>
              </a:rPr>
              <a:t>   where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 is the distance measured from the </a:t>
            </a:r>
            <a:r>
              <a:rPr lang="en-US" altLang="en-US" sz="2600" i="1" dirty="0">
                <a:cs typeface="Arial" charset="0"/>
              </a:rPr>
              <a:t>center</a:t>
            </a:r>
            <a:r>
              <a:rPr lang="en-US" altLang="en-US" sz="2600" dirty="0">
                <a:cs typeface="Arial" charset="0"/>
              </a:rPr>
              <a:t> of the dipole.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in the plane that bisects and is perpendicular to the dipole is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9050" y="5376863"/>
            <a:ext cx="8294688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field is opposite to the dipole direction, and it is only half the strength of the on-axis field at the same distance.</a:t>
            </a:r>
          </a:p>
        </p:txBody>
      </p:sp>
    </p:spTree>
    <p:extLst>
      <p:ext uri="{BB962C8B-B14F-4D97-AF65-F5344CB8AC3E}">
        <p14:creationId xmlns:p14="http://schemas.microsoft.com/office/powerpoint/2010/main" val="33407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032375" y="2627313"/>
            <a:ext cx="3748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800">
                <a:cs typeface="Arial" charset="0"/>
              </a:rPr>
              <a:t>This figure represents the electric field of a dipole as a field-vector diagram. </a:t>
            </a:r>
            <a:endParaRPr lang="en-US" altLang="en-US" sz="2800">
              <a:cs typeface="Times New Roman" pitchFamily="8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6688"/>
            <a:ext cx="7772400" cy="304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Dipole</a:t>
            </a:r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352425" y="1069975"/>
            <a:ext cx="576263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pic>
        <p:nvPicPr>
          <p:cNvPr id="38918" name="Picture 8" descr="26_08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"/>
          <a:stretch>
            <a:fillRect/>
          </a:stretch>
        </p:blipFill>
        <p:spPr bwMode="auto">
          <a:xfrm>
            <a:off x="254000" y="762000"/>
            <a:ext cx="424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2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00075" y="5486400"/>
            <a:ext cx="8239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800">
                <a:cs typeface="Arial" charset="0"/>
              </a:rPr>
              <a:t>This figure represents the electric field of a dipole using electric field lines.</a:t>
            </a:r>
            <a:endParaRPr lang="en-US" altLang="en-US" sz="2800">
              <a:cs typeface="Times New Roman" pitchFamily="84" charset="0"/>
            </a:endParaRP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352425" y="1069975"/>
            <a:ext cx="576263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6200" y="166688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Field of a Dipole</a:t>
            </a:r>
          </a:p>
        </p:txBody>
      </p:sp>
      <p:pic>
        <p:nvPicPr>
          <p:cNvPr id="39942" name="Picture 11" descr="26_08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" b="2727"/>
          <a:stretch>
            <a:fillRect/>
          </a:stretch>
        </p:blipFill>
        <p:spPr bwMode="auto">
          <a:xfrm>
            <a:off x="1295400" y="766763"/>
            <a:ext cx="647700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1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49875" y="2181225"/>
            <a:ext cx="364172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800">
                <a:cs typeface="Arial" charset="0"/>
              </a:rPr>
              <a:t>This figure represents the electric field of two same-sign charges using electric field lines.</a:t>
            </a:r>
            <a:endParaRPr lang="en-US" altLang="en-US" sz="2800">
              <a:cs typeface="Times New Roman" pitchFamily="8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7788" y="57150"/>
            <a:ext cx="9053512" cy="52705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Two Equal Positive Charges</a:t>
            </a:r>
          </a:p>
        </p:txBody>
      </p:sp>
      <p:pic>
        <p:nvPicPr>
          <p:cNvPr id="40965" name="Picture 7" descr="26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1"/>
          <a:stretch>
            <a:fillRect/>
          </a:stretch>
        </p:blipFill>
        <p:spPr bwMode="auto">
          <a:xfrm>
            <a:off x="327025" y="1117600"/>
            <a:ext cx="43211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4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471488" y="1028700"/>
            <a:ext cx="44815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Two protons, A and B, are in an electric field. Which proton has the larger acceleration? 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6200" y="185738"/>
            <a:ext cx="74072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26.4 </a:t>
            </a:r>
          </a:p>
        </p:txBody>
      </p:sp>
      <p:sp>
        <p:nvSpPr>
          <p:cNvPr id="41988" name="Rectangle 2"/>
          <p:cNvSpPr>
            <a:spLocks/>
          </p:cNvSpPr>
          <p:nvPr/>
        </p:nvSpPr>
        <p:spPr bwMode="auto">
          <a:xfrm>
            <a:off x="471488" y="2705100"/>
            <a:ext cx="44815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68325" indent="-5683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Proton A.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Proton B.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Both have the same acceleration.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 </a:t>
            </a:r>
          </a:p>
        </p:txBody>
      </p:sp>
      <p:pic>
        <p:nvPicPr>
          <p:cNvPr id="41990" name="Picture 2" descr="CH26_PPT_Slide_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r="10139" b="6058"/>
          <a:stretch>
            <a:fillRect/>
          </a:stretch>
        </p:blipFill>
        <p:spPr bwMode="auto">
          <a:xfrm>
            <a:off x="5105400" y="1479550"/>
            <a:ext cx="37338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769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792088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10 on Wednesday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169" y="1196752"/>
            <a:ext cx="8784976" cy="2702507"/>
          </a:xfrm>
        </p:spPr>
        <p:txBody>
          <a:bodyPr/>
          <a:lstStyle/>
          <a:p>
            <a:r>
              <a:rPr lang="en-CA" sz="2800" dirty="0" smtClean="0"/>
              <a:t>Please read over the rest of Chapter 26, or at least watch the pre-class video.</a:t>
            </a:r>
          </a:p>
          <a:p>
            <a:r>
              <a:rPr lang="en-CA" sz="2800" dirty="0" smtClean="0"/>
              <a:t>Please complete the pre-class quiz due on Wednesday morning.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7881" y="3789040"/>
            <a:ext cx="87129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Something to think about or google: Does lightning go up or down?  If the ground is neutral and the cloud-cover is positive, can lightning be  the electrons jumping up to the clouds?</a:t>
            </a:r>
          </a:p>
        </p:txBody>
      </p:sp>
    </p:spTree>
    <p:extLst>
      <p:ext uri="{BB962C8B-B14F-4D97-AF65-F5344CB8AC3E}">
        <p14:creationId xmlns:p14="http://schemas.microsoft.com/office/powerpoint/2010/main" val="1833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381000"/>
            <a:ext cx="5410200" cy="5712296"/>
          </a:xfrm>
        </p:spPr>
        <p:txBody>
          <a:bodyPr/>
          <a:lstStyle/>
          <a:p>
            <a:pPr algn="ctr">
              <a:spcAft>
                <a:spcPts val="5400"/>
              </a:spcAft>
            </a:pPr>
            <a:r>
              <a:rPr lang="en-US" dirty="0" smtClean="0"/>
              <a:t>Electric Charge, </a:t>
            </a:r>
            <a:r>
              <a:rPr lang="en-US" i="1" dirty="0" err="1" smtClean="0">
                <a:latin typeface="Times New Roman"/>
                <a:cs typeface="Times New Roman"/>
              </a:rPr>
              <a:t>q</a:t>
            </a:r>
            <a:endParaRPr lang="en-US" i="1" dirty="0" smtClean="0">
              <a:latin typeface="Times New Roman"/>
              <a:cs typeface="Times New Roman"/>
            </a:endParaRPr>
          </a:p>
          <a:p>
            <a:pPr algn="ctr">
              <a:spcAft>
                <a:spcPts val="5400"/>
              </a:spcAft>
            </a:pPr>
            <a:r>
              <a:rPr lang="en-US" dirty="0" smtClean="0"/>
              <a:t>Electric Force, </a:t>
            </a:r>
            <a:r>
              <a:rPr lang="en-US" i="1" dirty="0" smtClean="0">
                <a:latin typeface="Times New Roman"/>
                <a:cs typeface="Times New Roman"/>
              </a:rPr>
              <a:t>F</a:t>
            </a:r>
          </a:p>
          <a:p>
            <a:pPr algn="ctr">
              <a:spcAft>
                <a:spcPts val="5400"/>
              </a:spcAft>
            </a:pPr>
            <a:r>
              <a:rPr lang="en-US" dirty="0" smtClean="0"/>
              <a:t>Electric Field, </a:t>
            </a:r>
            <a:r>
              <a:rPr lang="en-US" i="1" dirty="0" smtClean="0">
                <a:latin typeface="Times New Roman"/>
                <a:cs typeface="Times New Roman"/>
              </a:rPr>
              <a:t>E</a:t>
            </a:r>
          </a:p>
          <a:p>
            <a:pPr algn="ctr">
              <a:spcAft>
                <a:spcPts val="5400"/>
              </a:spcAft>
            </a:pPr>
            <a:r>
              <a:rPr lang="en-US" dirty="0" smtClean="0"/>
              <a:t>Electric Potential, </a:t>
            </a:r>
            <a:r>
              <a:rPr lang="en-US" i="1" dirty="0" smtClean="0">
                <a:latin typeface="Times New Roman"/>
                <a:cs typeface="Times New Roman"/>
              </a:rPr>
              <a:t>V</a:t>
            </a:r>
          </a:p>
          <a:p>
            <a:pPr algn="ctr">
              <a:spcAft>
                <a:spcPts val="5400"/>
              </a:spcAft>
            </a:pPr>
            <a:r>
              <a:rPr lang="en-US" dirty="0" smtClean="0"/>
              <a:t>Current and Ohm’s Law: 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58544" y="1066800"/>
            <a:ext cx="457200" cy="609600"/>
          </a:xfrm>
          <a:prstGeom prst="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858544" y="2286000"/>
            <a:ext cx="457200" cy="609600"/>
          </a:xfrm>
          <a:prstGeom prst="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858544" y="3581400"/>
            <a:ext cx="457200" cy="609600"/>
          </a:xfrm>
          <a:prstGeom prst="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858544" y="4876800"/>
            <a:ext cx="457200" cy="609600"/>
          </a:xfrm>
          <a:prstGeom prst="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660232" y="2996952"/>
            <a:ext cx="2085095" cy="369332"/>
            <a:chOff x="6096000" y="3069712"/>
            <a:chExt cx="2085095" cy="369332"/>
          </a:xfrm>
        </p:grpSpPr>
        <p:cxnSp>
          <p:nvCxnSpPr>
            <p:cNvPr id="9" name="Straight Arrow Connector 8"/>
            <p:cNvCxnSpPr/>
            <p:nvPr/>
          </p:nvCxnSpPr>
          <p:spPr>
            <a:xfrm rot="10800000">
              <a:off x="6096000" y="3276600"/>
              <a:ext cx="685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683890" y="3069712"/>
              <a:ext cx="1497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are here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2987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ChunkFive Roman" pitchFamily="50" charset="0"/>
              </a:rPr>
              <a:t>Our goal:</a:t>
            </a:r>
          </a:p>
          <a:p>
            <a:r>
              <a:rPr lang="en-CA" sz="3600" dirty="0" smtClean="0">
                <a:latin typeface="ChunkFive Roman" pitchFamily="50" charset="0"/>
              </a:rPr>
              <a:t>Circuits and</a:t>
            </a:r>
          </a:p>
          <a:p>
            <a:r>
              <a:rPr lang="en-CA" sz="3600" dirty="0" smtClean="0">
                <a:latin typeface="ChunkFive Roman" pitchFamily="50" charset="0"/>
              </a:rPr>
              <a:t>Ohm’s Law.</a:t>
            </a:r>
          </a:p>
          <a:p>
            <a:endParaRPr lang="en-CA" sz="3600" dirty="0">
              <a:latin typeface="ChunkFive Roman" pitchFamily="50" charset="0"/>
            </a:endParaRPr>
          </a:p>
          <a:p>
            <a:r>
              <a:rPr lang="en-CA" sz="3600" dirty="0" smtClean="0">
                <a:latin typeface="ChunkFive Roman" pitchFamily="50" charset="0"/>
              </a:rPr>
              <a:t>How do we get there?</a:t>
            </a:r>
            <a:endParaRPr lang="en-CA" sz="3600" dirty="0">
              <a:latin typeface="ChunkFive Roman" pitchFamily="5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419872" y="5949280"/>
                <a:ext cx="3187924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/>
                        </a:rPr>
                        <m:t>𝑐𝑢𝑟𝑟𝑒𝑛𝑡</m:t>
                      </m:r>
                      <m:r>
                        <a:rPr lang="en-CA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latin typeface="Cambria Math"/>
                            </a:rPr>
                            <m:t>𝑣𝑜𝑙𝑡𝑎𝑔𝑒</m:t>
                          </m:r>
                        </m:num>
                        <m:den>
                          <m:r>
                            <a:rPr lang="en-CA" sz="2400" b="0" i="1" smtClean="0">
                              <a:latin typeface="Cambria Math"/>
                            </a:rPr>
                            <m:t>𝑟𝑒𝑠𝑖𝑠𝑡𝑎𝑛𝑐𝑒</m:t>
                          </m:r>
                        </m:den>
                      </m:f>
                    </m:oMath>
                  </m:oMathPara>
                </a14:m>
                <a:endParaRPr lang="en-CA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949280"/>
                <a:ext cx="3187924" cy="7937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7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1599"/>
            <a:ext cx="8991600" cy="1236663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Coulomb’s Law, and</a:t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</a:rPr>
              <a:t>The Permittivity Constant</a:t>
            </a:r>
          </a:p>
        </p:txBody>
      </p:sp>
      <p:pic>
        <p:nvPicPr>
          <p:cNvPr id="77827" name="Picture 7" descr="CH25_PPT_Slide_25-7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32201"/>
            <a:ext cx="5748775" cy="9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28" name="Group 16"/>
          <p:cNvGrpSpPr>
            <a:grpSpLocks/>
          </p:cNvGrpSpPr>
          <p:nvPr/>
        </p:nvGrpSpPr>
        <p:grpSpPr bwMode="auto">
          <a:xfrm>
            <a:off x="50800" y="1338263"/>
            <a:ext cx="8305800" cy="2314575"/>
            <a:chOff x="32" y="843"/>
            <a:chExt cx="5232" cy="1458"/>
          </a:xfrm>
        </p:grpSpPr>
        <p:sp>
          <p:nvSpPr>
            <p:cNvPr id="77834" name="Text Box 3"/>
            <p:cNvSpPr txBox="1">
              <a:spLocks noChangeArrowheads="1"/>
            </p:cNvSpPr>
            <p:nvPr/>
          </p:nvSpPr>
          <p:spPr bwMode="auto">
            <a:xfrm>
              <a:off x="32" y="843"/>
              <a:ext cx="5232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17500" indent="-3175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/>
                <a:t>We can make many future equations easier to use if we rewrite Coulomb’s law in a somewhat more complicated way.</a:t>
              </a:r>
            </a:p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/>
                <a:t>Let’s define a new constant, called the </a:t>
              </a:r>
              <a:r>
                <a:rPr lang="en-US" altLang="en-US" sz="2600" b="1" dirty="0"/>
                <a:t>permittivity constant</a:t>
              </a:r>
              <a:r>
                <a:rPr lang="en-US" altLang="en-US" sz="2600" dirty="0"/>
                <a:t> </a:t>
              </a:r>
              <a:r>
                <a:rPr lang="en-US" altLang="en-US" sz="2600" i="1" dirty="0">
                  <a:sym typeface="Symbol" pitchFamily="84" charset="2"/>
                </a:rPr>
                <a:t> </a:t>
              </a:r>
              <a:r>
                <a:rPr lang="en-US" altLang="en-US" sz="2600" baseline="-25000" dirty="0"/>
                <a:t>0</a:t>
              </a:r>
              <a:r>
                <a:rPr lang="en-US" altLang="en-US" sz="2600" dirty="0"/>
                <a:t>:</a:t>
              </a:r>
            </a:p>
          </p:txBody>
        </p:sp>
        <p:sp>
          <p:nvSpPr>
            <p:cNvPr id="77835" name="Text Box 10"/>
            <p:cNvSpPr txBox="1">
              <a:spLocks noChangeArrowheads="1"/>
            </p:cNvSpPr>
            <p:nvPr/>
          </p:nvSpPr>
          <p:spPr bwMode="auto">
            <a:xfrm flipV="1">
              <a:off x="1104" y="1980"/>
              <a:ext cx="26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r>
                <a:rPr lang="en-US" altLang="en-US" sz="2600" i="1">
                  <a:sym typeface="Symbol" pitchFamily="84" charset="2"/>
                </a:rPr>
                <a:t> </a:t>
              </a:r>
            </a:p>
          </p:txBody>
        </p:sp>
      </p:grpSp>
      <p:grpSp>
        <p:nvGrpSpPr>
          <p:cNvPr id="77829" name="Group 17"/>
          <p:cNvGrpSpPr>
            <a:grpSpLocks/>
          </p:cNvGrpSpPr>
          <p:nvPr/>
        </p:nvGrpSpPr>
        <p:grpSpPr bwMode="auto">
          <a:xfrm>
            <a:off x="50800" y="4648200"/>
            <a:ext cx="8305800" cy="552450"/>
            <a:chOff x="32" y="2928"/>
            <a:chExt cx="5232" cy="348"/>
          </a:xfrm>
        </p:grpSpPr>
        <p:sp>
          <p:nvSpPr>
            <p:cNvPr id="77832" name="Text Box 3"/>
            <p:cNvSpPr txBox="1">
              <a:spLocks noChangeArrowheads="1"/>
            </p:cNvSpPr>
            <p:nvPr/>
          </p:nvSpPr>
          <p:spPr bwMode="auto">
            <a:xfrm>
              <a:off x="32" y="2928"/>
              <a:ext cx="52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17500" indent="-3175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eaLnBrk="1" hangingPunct="1"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/>
                <a:t>Rewriting Coulomb’s law in terms of </a:t>
              </a:r>
              <a:r>
                <a:rPr lang="en-US" altLang="en-US" sz="2600" i="1" dirty="0"/>
                <a:t> </a:t>
              </a:r>
              <a:r>
                <a:rPr lang="en-US" altLang="en-US" sz="2600" baseline="-25000" dirty="0"/>
                <a:t>0</a:t>
              </a:r>
              <a:r>
                <a:rPr lang="en-US" altLang="en-US" sz="2600" dirty="0"/>
                <a:t> gives us:</a:t>
              </a:r>
            </a:p>
          </p:txBody>
        </p:sp>
        <p:sp>
          <p:nvSpPr>
            <p:cNvPr id="77833" name="Text Box 15"/>
            <p:cNvSpPr txBox="1">
              <a:spLocks noChangeArrowheads="1"/>
            </p:cNvSpPr>
            <p:nvPr/>
          </p:nvSpPr>
          <p:spPr bwMode="auto">
            <a:xfrm flipV="1">
              <a:off x="3547" y="2968"/>
              <a:ext cx="26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r>
                <a:rPr lang="en-US" altLang="en-US" sz="2600" i="1">
                  <a:sym typeface="Symbol" pitchFamily="84" charset="2"/>
                </a:rPr>
                <a:t> </a:t>
              </a:r>
            </a:p>
          </p:txBody>
        </p:sp>
      </p:grpSp>
      <p:pic>
        <p:nvPicPr>
          <p:cNvPr id="77830" name="Picture 18" descr="CH25_PPT_Slide_25-7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9"/>
          <a:stretch>
            <a:fillRect/>
          </a:stretch>
        </p:blipFill>
        <p:spPr bwMode="auto">
          <a:xfrm>
            <a:off x="2824577" y="5234136"/>
            <a:ext cx="3912774" cy="13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5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3668713" y="976313"/>
            <a:ext cx="411162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88900"/>
            <a:ext cx="7772400" cy="414338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Charge Polarization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50800" y="1346200"/>
            <a:ext cx="44323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Charge polarization produces an excess positive charge on the leaves of the electroscope, so they repel each other.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Because the electroscope has no </a:t>
            </a:r>
            <a:r>
              <a:rPr lang="en-US" altLang="en-US" sz="2600" i="1" dirty="0"/>
              <a:t>net </a:t>
            </a:r>
            <a:r>
              <a:rPr lang="en-US" altLang="en-US" sz="2600" dirty="0"/>
              <a:t>charge, the electron sea quickly readjusts once the rod </a:t>
            </a:r>
            <a:br>
              <a:rPr lang="en-US" altLang="en-US" sz="2600" dirty="0"/>
            </a:br>
            <a:r>
              <a:rPr lang="en-US" altLang="en-US" sz="2600" dirty="0"/>
              <a:t>is removed.</a:t>
            </a:r>
          </a:p>
        </p:txBody>
      </p:sp>
      <p:pic>
        <p:nvPicPr>
          <p:cNvPr id="54277" name="Picture 6" descr="25_11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"/>
          <a:stretch>
            <a:fillRect/>
          </a:stretch>
        </p:blipFill>
        <p:spPr bwMode="auto">
          <a:xfrm>
            <a:off x="4419600" y="1219200"/>
            <a:ext cx="46101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1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6" descr="25_13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"/>
          <a:stretch>
            <a:fillRect/>
          </a:stretch>
        </p:blipFill>
        <p:spPr bwMode="auto">
          <a:xfrm>
            <a:off x="4067944" y="2640211"/>
            <a:ext cx="12350031" cy="42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8100"/>
            <a:ext cx="7772400" cy="4953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Electric Dipole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269875" y="2705100"/>
            <a:ext cx="576263" cy="563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525165" y="692696"/>
            <a:ext cx="847566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457200" indent="-4572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Even a single atom can become polarized.</a:t>
            </a:r>
          </a:p>
          <a:p>
            <a:pPr marL="457200" indent="-4572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600" dirty="0" smtClean="0"/>
          </a:p>
          <a:p>
            <a:pPr marL="457200" indent="-4572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The </a:t>
            </a:r>
            <a:r>
              <a:rPr lang="en-US" altLang="en-US" sz="2600" dirty="0"/>
              <a:t>figure below shows how a neutral atom is polarized by an external charge, forming an </a:t>
            </a:r>
            <a:r>
              <a:rPr lang="en-US" altLang="en-US" sz="2600" b="1" dirty="0"/>
              <a:t>electric dipole</a:t>
            </a:r>
            <a:r>
              <a:rPr lang="en-US" altLang="en-US" sz="26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812360" y="3429000"/>
            <a:ext cx="1656184" cy="1512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5661" y="2852936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Atom all alone: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513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6" descr="25_13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"/>
          <a:stretch>
            <a:fillRect/>
          </a:stretch>
        </p:blipFill>
        <p:spPr bwMode="auto">
          <a:xfrm>
            <a:off x="-3318574" y="2614451"/>
            <a:ext cx="12350031" cy="42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8100"/>
            <a:ext cx="7772400" cy="4953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Electric Dipole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269875" y="2705100"/>
            <a:ext cx="576263" cy="563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525165" y="692696"/>
            <a:ext cx="847566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457200" indent="-4572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Even a single atom can become polarized.</a:t>
            </a:r>
          </a:p>
          <a:p>
            <a:pPr marL="457200" indent="-4572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600" dirty="0" smtClean="0"/>
          </a:p>
          <a:p>
            <a:pPr marL="457200" indent="-4572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The </a:t>
            </a:r>
            <a:r>
              <a:rPr lang="en-US" altLang="en-US" sz="2600" dirty="0"/>
              <a:t>figure below shows how a neutral atom is polarized by an external charge, forming an </a:t>
            </a:r>
            <a:r>
              <a:rPr lang="en-US" altLang="en-US" sz="2600" b="1" dirty="0"/>
              <a:t>electric dipole</a:t>
            </a:r>
            <a:r>
              <a:rPr lang="en-US" altLang="en-US" sz="2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-558217" y="5517232"/>
            <a:ext cx="1656184" cy="1512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5661" y="2852936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Atom near + charge: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925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8100"/>
            <a:ext cx="7772400" cy="509588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Dipole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660900" y="1339850"/>
            <a:ext cx="43688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When an insulator is brought near an external charge, all the individual atoms inside the insulator become polarized.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polarization force acting </a:t>
            </a:r>
            <a:r>
              <a:rPr lang="en-US" altLang="en-US" sz="2600" i="1" dirty="0"/>
              <a:t>on each atom </a:t>
            </a:r>
            <a:r>
              <a:rPr lang="en-US" altLang="en-US" sz="2600" dirty="0"/>
              <a:t>produces a net polarization force toward the external charge.</a:t>
            </a:r>
            <a:endParaRPr lang="en-US" altLang="en-US" sz="2600" b="1" dirty="0"/>
          </a:p>
        </p:txBody>
      </p:sp>
      <p:pic>
        <p:nvPicPr>
          <p:cNvPr id="57348" name="Picture 5" descr="25_1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2"/>
          <a:stretch>
            <a:fillRect/>
          </a:stretch>
        </p:blipFill>
        <p:spPr bwMode="auto">
          <a:xfrm>
            <a:off x="152400" y="1676400"/>
            <a:ext cx="43037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7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7051</TotalTime>
  <Words>1103</Words>
  <Application>Microsoft Office PowerPoint</Application>
  <PresentationFormat>On-screen Show (4:3)</PresentationFormat>
  <Paragraphs>167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PHY132 Introduction to Physics II  Class 9 – Outline:</vt:lpstr>
      <vt:lpstr>PowerPoint Presentation</vt:lpstr>
      <vt:lpstr>PowerPoint Presentation</vt:lpstr>
      <vt:lpstr>PowerPoint Presentation</vt:lpstr>
      <vt:lpstr>Coulomb’s Law, and The Permittivity Constant</vt:lpstr>
      <vt:lpstr>Charge Polarization</vt:lpstr>
      <vt:lpstr>The Electric Dipole</vt:lpstr>
      <vt:lpstr>The Electric Dipole</vt:lpstr>
      <vt:lpstr>The Electric Dipole</vt:lpstr>
      <vt:lpstr>PowerPoint Presentation</vt:lpstr>
      <vt:lpstr>PowerPoint Presentation</vt:lpstr>
      <vt:lpstr>The Field Model</vt:lpstr>
      <vt:lpstr>The Field Model</vt:lpstr>
      <vt:lpstr>The Electric Field</vt:lpstr>
      <vt:lpstr>PowerPoint Presentation</vt:lpstr>
      <vt:lpstr>The Electric Force</vt:lpstr>
      <vt:lpstr>The Electric Field</vt:lpstr>
      <vt:lpstr>PowerPoint Presentation</vt:lpstr>
      <vt:lpstr>The Electric Field of a Point Charge</vt:lpstr>
      <vt:lpstr>The Electric Field of a Point Charge</vt:lpstr>
      <vt:lpstr>The Electric Field of a Point Charge</vt:lpstr>
      <vt:lpstr>The Electric Field of a Point Charge</vt:lpstr>
      <vt:lpstr>The Electric Field of a Point Charge</vt:lpstr>
      <vt:lpstr>PowerPoint Presentation</vt:lpstr>
      <vt:lpstr>The Electric Field of a Point Charge</vt:lpstr>
      <vt:lpstr>PowerPoint Presentation</vt:lpstr>
      <vt:lpstr>The Electric Field of Multiple Point Charges</vt:lpstr>
      <vt:lpstr>PowerPoint Presentation</vt:lpstr>
      <vt:lpstr>Electric Dipoles</vt:lpstr>
      <vt:lpstr>The Dipole Moment</vt:lpstr>
      <vt:lpstr>The Dipole Electric Field at Two Points</vt:lpstr>
      <vt:lpstr>The Electric Field of a Dipole</vt:lpstr>
      <vt:lpstr>The Electric Field of a Dipole</vt:lpstr>
      <vt:lpstr>PowerPoint Presentation</vt:lpstr>
      <vt:lpstr>The Electric Field of Two Equal Positive Charges</vt:lpstr>
      <vt:lpstr>PowerPoint Presentation</vt:lpstr>
      <vt:lpstr>Before Class 10 on Wednesday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243</cp:revision>
  <cp:lastPrinted>2014-02-03T15:45:10Z</cp:lastPrinted>
  <dcterms:created xsi:type="dcterms:W3CDTF">2010-09-20T13:36:26Z</dcterms:created>
  <dcterms:modified xsi:type="dcterms:W3CDTF">2015-01-31T13:06:45Z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