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82" r:id="rId2"/>
    <p:sldId id="435" r:id="rId3"/>
    <p:sldId id="422" r:id="rId4"/>
    <p:sldId id="421" r:id="rId5"/>
    <p:sldId id="420" r:id="rId6"/>
    <p:sldId id="425" r:id="rId7"/>
    <p:sldId id="426" r:id="rId8"/>
    <p:sldId id="434" r:id="rId9"/>
    <p:sldId id="436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8A96"/>
    <a:srgbClr val="FFA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1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F1AC7A-A382-1944-9F1F-F30449D4AF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44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6FF646D4-3BFA-E74D-A4AF-6678D14BEF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54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5063B-CAA0-A84E-ACC6-C079E2B08E8D}" type="slidenum">
              <a:rPr lang="en-US"/>
              <a:pPr/>
              <a:t>1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A4F68FB-EE49-9343-A0ED-B0856B509A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20A5F7B-88EF-7B45-8812-1532E15AA2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1F44708-FAB7-2045-8B3A-6927164A3E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41DC41E4-161D-AD48-AF17-D1FE093EF1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ED8FF46A-E926-D546-BE79-04D6CFA622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B1C2E7EE-3F0F-F04F-BC9B-A63CA1690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0576F906-14E8-7945-A91B-E55F877418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8ED08B8-F681-A54C-8FFA-FC0952B85C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727D9AC-3F73-A348-BDD5-1BA1C41221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FAA60D5-5E86-4146-B7DB-47C3ADEC7B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22122C6-74C2-914D-A144-6F089015A4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6DD08A-62AC-B24A-8465-7668FA5057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96E55F0-21D3-514B-BCC5-621A064953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88BF4E4-0EF4-544A-89A3-67E2D5BDC6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1FEE343-5AAC-6B4F-B0C7-7D21E6D067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E62B28E-DA43-FF4F-BBBD-88F512B7E93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4000" y="546795"/>
            <a:ext cx="2540000" cy="1892300"/>
          </a:xfrm>
          <a:prstGeom prst="rect">
            <a:avLst/>
          </a:prstGeom>
        </p:spPr>
      </p:pic>
      <p:sp>
        <p:nvSpPr>
          <p:cNvPr id="257026" name="Text Box 2"/>
          <p:cNvSpPr txBox="1">
            <a:spLocks noChangeArrowheads="1"/>
          </p:cNvSpPr>
          <p:nvPr/>
        </p:nvSpPr>
        <p:spPr bwMode="auto">
          <a:xfrm>
            <a:off x="304800" y="850008"/>
            <a:ext cx="58176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 smtClean="0">
                <a:solidFill>
                  <a:srgbClr val="336699"/>
                </a:solidFill>
              </a:rPr>
              <a:t>“Capacitance”: What is it???</a:t>
            </a:r>
          </a:p>
        </p:txBody>
      </p:sp>
      <p:sp>
        <p:nvSpPr>
          <p:cNvPr id="3" name="Text Box 1028"/>
          <p:cNvSpPr txBox="1">
            <a:spLocks noChangeArrowheads="1"/>
          </p:cNvSpPr>
          <p:nvPr/>
        </p:nvSpPr>
        <p:spPr bwMode="auto">
          <a:xfrm>
            <a:off x="457200" y="1984177"/>
            <a:ext cx="74072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b="1" dirty="0" smtClean="0">
                <a:solidFill>
                  <a:srgbClr val="257CA4"/>
                </a:solidFill>
              </a:rPr>
              <a:t>I have a </a:t>
            </a:r>
            <a:r>
              <a:rPr lang="en-US" sz="3200" b="1" dirty="0" err="1" smtClean="0">
                <a:solidFill>
                  <a:srgbClr val="257CA4"/>
                </a:solidFill>
              </a:rPr>
              <a:t>supercapacitor</a:t>
            </a:r>
            <a:r>
              <a:rPr lang="en-US" sz="3200" b="1" dirty="0" smtClean="0">
                <a:solidFill>
                  <a:srgbClr val="257CA4"/>
                </a:solidFill>
              </a:rPr>
              <a:t> whose capacitance is 1 Farad.  This means</a:t>
            </a:r>
            <a:endParaRPr lang="en-US" sz="3200" b="1" dirty="0">
              <a:solidFill>
                <a:srgbClr val="257CA4"/>
              </a:solidFill>
            </a:endParaRPr>
          </a:p>
        </p:txBody>
      </p:sp>
      <p:sp>
        <p:nvSpPr>
          <p:cNvPr id="4" name="Text Box 1029"/>
          <p:cNvSpPr txBox="1">
            <a:spLocks noChangeArrowheads="1"/>
          </p:cNvSpPr>
          <p:nvPr/>
        </p:nvSpPr>
        <p:spPr bwMode="auto">
          <a:xfrm>
            <a:off x="877889" y="3166169"/>
            <a:ext cx="7275512" cy="353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buFontTx/>
              <a:buAutoNum type="alphaUcPeriod"/>
            </a:pPr>
            <a:r>
              <a:rPr lang="en-US" sz="2800" dirty="0" smtClean="0"/>
              <a:t> a current of 1 Amp flows through it when 1 Volt is applied across it.</a:t>
            </a:r>
          </a:p>
          <a:p>
            <a:pPr marL="342900" indent="-342900">
              <a:buFontTx/>
              <a:buAutoNum type="alphaUcPeriod"/>
            </a:pPr>
            <a:r>
              <a:rPr lang="en-US" sz="2800" dirty="0" smtClean="0"/>
              <a:t> 1 Coulomb is separated by 1 </a:t>
            </a:r>
            <a:r>
              <a:rPr lang="en-US" sz="2800" dirty="0" err="1" smtClean="0"/>
              <a:t>metre</a:t>
            </a:r>
            <a:r>
              <a:rPr lang="en-US" sz="2800" dirty="0" smtClean="0"/>
              <a:t>.</a:t>
            </a:r>
          </a:p>
          <a:p>
            <a:pPr marL="342900" indent="-342900">
              <a:buFontTx/>
              <a:buAutoNum type="alphaUcPeriod"/>
            </a:pPr>
            <a:r>
              <a:rPr lang="en-US" sz="2800" dirty="0" smtClean="0"/>
              <a:t> 1 Joule flows through it in 1 second.</a:t>
            </a:r>
          </a:p>
          <a:p>
            <a:pPr marL="342900" indent="-342900">
              <a:buFontTx/>
              <a:buAutoNum type="alphaUcPeriod"/>
            </a:pPr>
            <a:r>
              <a:rPr lang="en-US" sz="2800" dirty="0" smtClean="0"/>
              <a:t> it holds 1 Coulomb when 1 Volt is applied across it.</a:t>
            </a:r>
          </a:p>
          <a:p>
            <a:pPr marL="342900" indent="-342900">
              <a:buFontTx/>
              <a:buAutoNum type="alphaUcPeriod"/>
            </a:pPr>
            <a:r>
              <a:rPr lang="en-US" sz="2800" dirty="0" smtClean="0"/>
              <a:t> it attracts 1 Coulomb of charge with a force of 1 Newton.</a:t>
            </a:r>
            <a:endParaRPr lang="en-US" sz="28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76200" y="0"/>
            <a:ext cx="9067800" cy="685800"/>
          </a:xfrm>
          <a:prstGeom prst="rect">
            <a:avLst/>
          </a:prstGeom>
          <a:noFill/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3300" kern="0" smtClean="0"/>
              <a:t>PHY152H1S Practicals Week 5 Presentation</a:t>
            </a:r>
            <a:endParaRPr lang="en-US" sz="3300" b="1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316598"/>
                </a:solidFill>
              </a:rPr>
              <a:t>The “charge escalator” model of a DC battery.</a:t>
            </a:r>
            <a:endParaRPr lang="en-US" sz="2800" b="1" dirty="0">
              <a:solidFill>
                <a:srgbClr val="316598"/>
              </a:solidFill>
            </a:endParaRPr>
          </a:p>
        </p:txBody>
      </p:sp>
      <p:pic>
        <p:nvPicPr>
          <p:cNvPr id="55299" name="Picture 3" descr="Principles Boxes_p933"/>
          <p:cNvPicPr>
            <a:picLocks noChangeAspect="1" noChangeArrowheads="1"/>
          </p:cNvPicPr>
          <p:nvPr/>
        </p:nvPicPr>
        <p:blipFill>
          <a:blip r:embed="rId2"/>
          <a:srcRect l="1334" t="45747" r="50375" b="36743"/>
          <a:stretch>
            <a:fillRect/>
          </a:stretch>
        </p:blipFill>
        <p:spPr bwMode="auto">
          <a:xfrm>
            <a:off x="325438" y="1516063"/>
            <a:ext cx="8507412" cy="35956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4301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4130" name="Picture 2" descr="figure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013" y="485775"/>
            <a:ext cx="7964487" cy="580548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57200" y="609600"/>
            <a:ext cx="8001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Any two conducting objects separated by an insulator form a capacitor.</a:t>
            </a: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00100"/>
          </a:xfrm>
        </p:spPr>
        <p:txBody>
          <a:bodyPr/>
          <a:lstStyle/>
          <a:p>
            <a:r>
              <a:rPr lang="en-US" sz="3600" b="1">
                <a:solidFill>
                  <a:srgbClr val="316598"/>
                </a:solidFill>
              </a:rPr>
              <a:t>Capacitance and Capacitors</a:t>
            </a:r>
          </a:p>
        </p:txBody>
      </p:sp>
      <p:sp>
        <p:nvSpPr>
          <p:cNvPr id="303107" name="Text Box 3"/>
          <p:cNvSpPr txBox="1">
            <a:spLocks noChangeArrowheads="1"/>
          </p:cNvSpPr>
          <p:nvPr/>
        </p:nvSpPr>
        <p:spPr bwMode="auto">
          <a:xfrm>
            <a:off x="488950" y="1027113"/>
            <a:ext cx="81343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>
                <a:latin typeface="Times New Roman" charset="0"/>
              </a:rPr>
              <a:t>The ratio of the charge </a:t>
            </a:r>
            <a:r>
              <a:rPr lang="en-US" sz="2600" i="1">
                <a:latin typeface="Times New Roman" charset="0"/>
              </a:rPr>
              <a:t>Q </a:t>
            </a:r>
            <a:r>
              <a:rPr lang="en-US" sz="2600">
                <a:latin typeface="Times New Roman" charset="0"/>
              </a:rPr>
              <a:t>to the potential difference </a:t>
            </a:r>
            <a:r>
              <a:rPr lang="el-GR" sz="2600">
                <a:latin typeface="Times New Roman" charset="0"/>
                <a:ea typeface="Times New Roman" charset="0"/>
                <a:cs typeface="Times New Roman" charset="0"/>
              </a:rPr>
              <a:t>Δ</a:t>
            </a:r>
            <a:r>
              <a:rPr lang="en-US" sz="2600" i="1"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en-US" sz="2600" baseline="-25000">
                <a:latin typeface="Times New Roman" charset="0"/>
                <a:ea typeface="Times New Roman" charset="0"/>
                <a:cs typeface="Times New Roman" charset="0"/>
              </a:rPr>
              <a:t>C</a:t>
            </a:r>
            <a:r>
              <a:rPr lang="en-US" sz="260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600">
                <a:latin typeface="Times New Roman" charset="0"/>
              </a:rPr>
              <a:t>is called the </a:t>
            </a:r>
            <a:r>
              <a:rPr lang="en-US" sz="2600" b="1">
                <a:latin typeface="Times New Roman" charset="0"/>
              </a:rPr>
              <a:t>capacitance </a:t>
            </a:r>
            <a:r>
              <a:rPr lang="en-US" sz="2600" i="1">
                <a:latin typeface="Times New Roman" charset="0"/>
              </a:rPr>
              <a:t>C</a:t>
            </a:r>
            <a:r>
              <a:rPr lang="en-US" sz="2600">
                <a:latin typeface="Times New Roman" charset="0"/>
              </a:rPr>
              <a:t>:</a:t>
            </a:r>
          </a:p>
        </p:txBody>
      </p:sp>
      <p:sp>
        <p:nvSpPr>
          <p:cNvPr id="303108" name="Text Box 4"/>
          <p:cNvSpPr txBox="1">
            <a:spLocks noChangeArrowheads="1"/>
          </p:cNvSpPr>
          <p:nvPr/>
        </p:nvSpPr>
        <p:spPr bwMode="auto">
          <a:xfrm>
            <a:off x="341313" y="3070225"/>
            <a:ext cx="8134350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>
                <a:latin typeface="Times New Roman" charset="0"/>
              </a:rPr>
              <a:t>Capacitance is a purely </a:t>
            </a:r>
            <a:r>
              <a:rPr lang="en-US" sz="2600" i="1">
                <a:latin typeface="Times New Roman" charset="0"/>
              </a:rPr>
              <a:t>geometric </a:t>
            </a:r>
            <a:r>
              <a:rPr lang="en-US" sz="2600">
                <a:latin typeface="Times New Roman" charset="0"/>
              </a:rPr>
              <a:t>property of two electrodes because it depends only on their surface area and spacing. The SI unit of capacitance is the </a:t>
            </a:r>
            <a:r>
              <a:rPr lang="en-US" sz="2600" b="1">
                <a:latin typeface="Times New Roman" charset="0"/>
              </a:rPr>
              <a:t>farad</a:t>
            </a:r>
            <a:r>
              <a:rPr lang="en-US" sz="2600">
                <a:latin typeface="Times New Roman" charset="0"/>
              </a:rPr>
              <a:t>: </a:t>
            </a:r>
          </a:p>
          <a:p>
            <a:r>
              <a:rPr lang="en-US" sz="2600">
                <a:latin typeface="Times New Roman" charset="0"/>
              </a:rPr>
              <a:t>	1 farad = 1 F = 1 C/V.</a:t>
            </a:r>
          </a:p>
          <a:p>
            <a:r>
              <a:rPr lang="en-US" sz="2600" b="1">
                <a:latin typeface="Times New Roman" charset="0"/>
              </a:rPr>
              <a:t>The charge on the capacitor plates is directly proportional to the potential difference between the plates.</a:t>
            </a:r>
            <a:endParaRPr lang="en-US" sz="2600">
              <a:latin typeface="Times New Roman" charset="0"/>
            </a:endParaRPr>
          </a:p>
        </p:txBody>
      </p:sp>
      <p:pic>
        <p:nvPicPr>
          <p:cNvPr id="303109" name="Picture 5" descr="equation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905000"/>
            <a:ext cx="7543800" cy="1123950"/>
          </a:xfrm>
          <a:prstGeom prst="rect">
            <a:avLst/>
          </a:prstGeom>
          <a:noFill/>
        </p:spPr>
      </p:pic>
      <p:pic>
        <p:nvPicPr>
          <p:cNvPr id="303110" name="Picture 6" descr="equation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5791200"/>
            <a:ext cx="6704013" cy="81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45" name="Picture 5" descr="30_21Figureb-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371600"/>
            <a:ext cx="7778750" cy="5602288"/>
          </a:xfrm>
          <a:prstGeom prst="rect">
            <a:avLst/>
          </a:prstGeom>
          <a:noFill/>
        </p:spPr>
      </p:pic>
      <p:sp>
        <p:nvSpPr>
          <p:cNvPr id="317446" name="Rectangle 6"/>
          <p:cNvSpPr>
            <a:spLocks noChangeArrowheads="1"/>
          </p:cNvSpPr>
          <p:nvPr/>
        </p:nvSpPr>
        <p:spPr bwMode="auto">
          <a:xfrm>
            <a:off x="685800" y="13716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47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62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Equilibrium in a simple circuit with a battery and a parallel plate capacitor: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316598"/>
                </a:solidFill>
              </a:rPr>
              <a:t>The Energy Stored in a Capacitor</a:t>
            </a:r>
          </a:p>
        </p:txBody>
      </p:sp>
      <p:sp>
        <p:nvSpPr>
          <p:cNvPr id="307203" name="Text Box 3"/>
          <p:cNvSpPr txBox="1">
            <a:spLocks noChangeArrowheads="1"/>
          </p:cNvSpPr>
          <p:nvPr/>
        </p:nvSpPr>
        <p:spPr bwMode="auto">
          <a:xfrm>
            <a:off x="473075" y="1566863"/>
            <a:ext cx="8134350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27013" indent="-227013">
              <a:spcAft>
                <a:spcPct val="25000"/>
              </a:spcAft>
              <a:buFontTx/>
              <a:buChar char="•"/>
            </a:pPr>
            <a:r>
              <a:rPr lang="en-US" sz="2600">
                <a:latin typeface="Times New Roman" charset="0"/>
              </a:rPr>
              <a:t>Capacitors are important elements in electric circuits because of their ability to store energy. </a:t>
            </a:r>
          </a:p>
          <a:p>
            <a:pPr marL="227013" indent="-227013">
              <a:spcAft>
                <a:spcPct val="25000"/>
              </a:spcAft>
              <a:buFontTx/>
              <a:buChar char="•"/>
            </a:pPr>
            <a:r>
              <a:rPr lang="en-US" sz="2600">
                <a:latin typeface="Times New Roman" charset="0"/>
              </a:rPr>
              <a:t>The charge on the two plates is </a:t>
            </a:r>
            <a:r>
              <a:rPr lang="en-US" sz="2600">
                <a:latin typeface="Times New Roman" charset="0"/>
                <a:ea typeface="Times New Roman" charset="0"/>
                <a:cs typeface="Times New Roman" charset="0"/>
              </a:rPr>
              <a:t>±</a:t>
            </a:r>
            <a:r>
              <a:rPr lang="en-US" sz="2600" i="1">
                <a:latin typeface="Times New Roman" charset="0"/>
                <a:ea typeface="Times New Roman" charset="0"/>
                <a:cs typeface="Times New Roman" charset="0"/>
              </a:rPr>
              <a:t>Q</a:t>
            </a:r>
            <a:r>
              <a:rPr lang="en-US" sz="260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600">
                <a:latin typeface="Times New Roman" charset="0"/>
              </a:rPr>
              <a:t>and this charge separation establishes a potential difference </a:t>
            </a:r>
            <a:r>
              <a:rPr lang="el-GR" sz="2600">
                <a:latin typeface="Times New Roman" charset="0"/>
                <a:ea typeface="Times New Roman" charset="0"/>
                <a:cs typeface="Times New Roman" charset="0"/>
              </a:rPr>
              <a:t>Δ</a:t>
            </a:r>
            <a:r>
              <a:rPr lang="en-US" sz="2600" i="1"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en-US" sz="2600">
                <a:latin typeface="Times New Roman" charset="0"/>
                <a:ea typeface="Times New Roman" charset="0"/>
                <a:cs typeface="Times New Roman" charset="0"/>
              </a:rPr>
              <a:t> = </a:t>
            </a:r>
            <a:r>
              <a:rPr lang="en-US" sz="2600" i="1">
                <a:latin typeface="Times New Roman" charset="0"/>
                <a:ea typeface="Times New Roman" charset="0"/>
                <a:cs typeface="Times New Roman" charset="0"/>
              </a:rPr>
              <a:t>Q</a:t>
            </a:r>
            <a:r>
              <a:rPr lang="en-US" sz="2600"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en-US" sz="2600" i="1">
                <a:latin typeface="Times New Roman" charset="0"/>
                <a:ea typeface="Times New Roman" charset="0"/>
                <a:cs typeface="Times New Roman" charset="0"/>
              </a:rPr>
              <a:t>C</a:t>
            </a:r>
            <a:r>
              <a:rPr lang="en-US" sz="260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600">
                <a:latin typeface="Times New Roman" charset="0"/>
              </a:rPr>
              <a:t>between the two electrodes.</a:t>
            </a:r>
          </a:p>
          <a:p>
            <a:pPr marL="227013" indent="-227013">
              <a:spcAft>
                <a:spcPct val="25000"/>
              </a:spcAft>
              <a:buFontTx/>
              <a:buChar char="•"/>
            </a:pPr>
            <a:r>
              <a:rPr lang="en-US" sz="2600">
                <a:latin typeface="Times New Roman" charset="0"/>
              </a:rPr>
              <a:t>In terms of the capacitor’s potential difference, the potential energy stored in a capacitor is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90800" y="4876800"/>
          <a:ext cx="4114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6" name="Equation" r:id="rId3" imgW="1371600" imgH="381000" progId="Equation.3">
                  <p:embed/>
                </p:oleObj>
              </mc:Choice>
              <mc:Fallback>
                <p:oleObj name="Equation" r:id="rId3" imgW="1371600" imgH="38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876800"/>
                        <a:ext cx="4114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26" name="Picture 2" descr="photo_9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387350"/>
            <a:ext cx="5848350" cy="5772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35013"/>
          </a:xfrm>
        </p:spPr>
        <p:txBody>
          <a:bodyPr/>
          <a:lstStyle/>
          <a:p>
            <a:r>
              <a:rPr lang="en-US" sz="3200">
                <a:solidFill>
                  <a:srgbClr val="316598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RC Circuits</a:t>
            </a:r>
          </a:p>
        </p:txBody>
      </p:sp>
      <p:sp>
        <p:nvSpPr>
          <p:cNvPr id="379907" name="Text Box 3"/>
          <p:cNvSpPr txBox="1">
            <a:spLocks noChangeArrowheads="1"/>
          </p:cNvSpPr>
          <p:nvPr/>
        </p:nvSpPr>
        <p:spPr bwMode="auto">
          <a:xfrm>
            <a:off x="473075" y="754063"/>
            <a:ext cx="8134350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600">
                <a:latin typeface="Times New Roman" charset="0"/>
              </a:rPr>
              <a:t>  Consider a charged capacitor, an open switch, and a resistor all hooked in series. This is an </a:t>
            </a:r>
            <a:r>
              <a:rPr lang="en-US" sz="2600" i="1">
                <a:latin typeface="Times New Roman" charset="0"/>
              </a:rPr>
              <a:t>RC</a:t>
            </a:r>
            <a:r>
              <a:rPr lang="en-US" sz="2600">
                <a:latin typeface="Times New Roman" charset="0"/>
              </a:rPr>
              <a:t> Circuit. </a:t>
            </a:r>
          </a:p>
          <a:p>
            <a:pPr>
              <a:buFontTx/>
              <a:buChar char="•"/>
            </a:pPr>
            <a:r>
              <a:rPr lang="en-US" sz="2600">
                <a:latin typeface="Times New Roman" charset="0"/>
              </a:rPr>
              <a:t>  The capacitor has charge </a:t>
            </a:r>
            <a:r>
              <a:rPr lang="en-US" sz="2600" i="1">
                <a:latin typeface="Times New Roman" charset="0"/>
              </a:rPr>
              <a:t>Q</a:t>
            </a:r>
            <a:r>
              <a:rPr lang="en-US" sz="2600" baseline="-25000">
                <a:latin typeface="Times New Roman" charset="0"/>
              </a:rPr>
              <a:t>0</a:t>
            </a:r>
            <a:r>
              <a:rPr lang="en-US" sz="2600">
                <a:latin typeface="Times New Roman" charset="0"/>
              </a:rPr>
              <a:t> and potential difference </a:t>
            </a:r>
            <a:br>
              <a:rPr lang="en-US" sz="2600">
                <a:latin typeface="Times New Roman" charset="0"/>
              </a:rPr>
            </a:br>
            <a:r>
              <a:rPr lang="en-US" sz="2600">
                <a:latin typeface="Times New Roman" charset="0"/>
              </a:rPr>
              <a:t>   </a:t>
            </a:r>
            <a:r>
              <a:rPr lang="el-GR" sz="2600">
                <a:latin typeface="Times New Roman" charset="0"/>
                <a:ea typeface="Times New Roman" charset="0"/>
                <a:cs typeface="Times New Roman" charset="0"/>
              </a:rPr>
              <a:t>Δ</a:t>
            </a:r>
            <a:r>
              <a:rPr lang="en-US" sz="2600" i="1">
                <a:latin typeface="Times New Roman" charset="0"/>
              </a:rPr>
              <a:t>V</a:t>
            </a:r>
            <a:r>
              <a:rPr lang="en-US" sz="2600" baseline="-25000">
                <a:latin typeface="Times New Roman" charset="0"/>
              </a:rPr>
              <a:t>C</a:t>
            </a:r>
            <a:r>
              <a:rPr lang="en-US" sz="2600">
                <a:latin typeface="Times New Roman" charset="0"/>
              </a:rPr>
              <a:t>  = </a:t>
            </a:r>
            <a:r>
              <a:rPr lang="en-US" sz="2600" i="1">
                <a:latin typeface="Times New Roman" charset="0"/>
              </a:rPr>
              <a:t>Q</a:t>
            </a:r>
            <a:r>
              <a:rPr lang="en-US" sz="2600" baseline="-25000">
                <a:latin typeface="Times New Roman" charset="0"/>
              </a:rPr>
              <a:t>0</a:t>
            </a:r>
            <a:r>
              <a:rPr lang="en-US" sz="2600">
                <a:latin typeface="Times New Roman" charset="0"/>
              </a:rPr>
              <a:t>/</a:t>
            </a:r>
            <a:r>
              <a:rPr lang="en-US" sz="2600" i="1">
                <a:latin typeface="Times New Roman" charset="0"/>
              </a:rPr>
              <a:t>C</a:t>
            </a:r>
            <a:r>
              <a:rPr lang="en-US" sz="2600">
                <a:latin typeface="Times New Roman" charset="0"/>
              </a:rPr>
              <a:t>.</a:t>
            </a:r>
          </a:p>
          <a:p>
            <a:pPr>
              <a:buFontTx/>
              <a:buChar char="•"/>
            </a:pPr>
            <a:r>
              <a:rPr lang="en-US" sz="2600">
                <a:latin typeface="Times New Roman" charset="0"/>
              </a:rPr>
              <a:t>  There is no current, so the potential difference across the resistor is zero. </a:t>
            </a:r>
          </a:p>
          <a:p>
            <a:pPr>
              <a:buFontTx/>
              <a:buChar char="•"/>
            </a:pPr>
            <a:r>
              <a:rPr lang="en-US" sz="2600">
                <a:latin typeface="Times New Roman" charset="0"/>
              </a:rPr>
              <a:t>  At </a:t>
            </a:r>
            <a:r>
              <a:rPr lang="en-US" sz="2600" i="1">
                <a:latin typeface="Times New Roman" charset="0"/>
              </a:rPr>
              <a:t>t</a:t>
            </a:r>
            <a:r>
              <a:rPr lang="en-US" sz="2600">
                <a:latin typeface="Times New Roman" charset="0"/>
              </a:rPr>
              <a:t> = 0 the switch closes and the capacitor begins to discharge through the resistor.</a:t>
            </a:r>
          </a:p>
          <a:p>
            <a:pPr>
              <a:buFontTx/>
              <a:buChar char="•"/>
            </a:pPr>
            <a:r>
              <a:rPr lang="en-US" sz="2600">
                <a:latin typeface="Times New Roman" charset="0"/>
              </a:rPr>
              <a:t>  The capacitor charge as a function of time is</a:t>
            </a:r>
          </a:p>
        </p:txBody>
      </p:sp>
      <p:sp>
        <p:nvSpPr>
          <p:cNvPr id="379908" name="Text Box 4"/>
          <p:cNvSpPr txBox="1">
            <a:spLocks noChangeArrowheads="1"/>
          </p:cNvSpPr>
          <p:nvPr/>
        </p:nvSpPr>
        <p:spPr bwMode="auto">
          <a:xfrm>
            <a:off x="481013" y="5530850"/>
            <a:ext cx="81343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>
                <a:latin typeface="Times New Roman" charset="0"/>
              </a:rPr>
              <a:t>   where the time constant </a:t>
            </a:r>
            <a:r>
              <a:rPr lang="el-GR" sz="2600" i="1">
                <a:latin typeface="Times New Roman" charset="0"/>
                <a:ea typeface="Times New Roman" charset="0"/>
                <a:cs typeface="Times New Roman" charset="0"/>
              </a:rPr>
              <a:t>τ</a:t>
            </a:r>
            <a:r>
              <a:rPr lang="en-US" sz="260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600">
                <a:latin typeface="Times New Roman" charset="0"/>
              </a:rPr>
              <a:t>is</a:t>
            </a:r>
          </a:p>
        </p:txBody>
      </p:sp>
      <p:pic>
        <p:nvPicPr>
          <p:cNvPr id="379909" name="Picture 5" descr="equation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4419600"/>
            <a:ext cx="2982913" cy="1077913"/>
          </a:xfrm>
          <a:prstGeom prst="rect">
            <a:avLst/>
          </a:prstGeom>
          <a:noFill/>
        </p:spPr>
      </p:pic>
      <p:pic>
        <p:nvPicPr>
          <p:cNvPr id="379910" name="Picture 6" descr="equation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8838" y="5921375"/>
            <a:ext cx="1708150" cy="631825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5181600" y="48006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019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027" name="Picture 3" descr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9144000" cy="5715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7466" y="5562600"/>
            <a:ext cx="438453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C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Ohm × 1 Farad = 1 second.</a:t>
            </a:r>
            <a:endParaRPr lang="en-C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66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</TotalTime>
  <Words>282</Words>
  <Application>Microsoft Office PowerPoint</Application>
  <PresentationFormat>On-screen Show (4:3)</PresentationFormat>
  <Paragraphs>29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Equation</vt:lpstr>
      <vt:lpstr>PowerPoint Presentation</vt:lpstr>
      <vt:lpstr>The “charge escalator” model of a DC battery.</vt:lpstr>
      <vt:lpstr>PowerPoint Presentation</vt:lpstr>
      <vt:lpstr>Capacitance and Capacitors</vt:lpstr>
      <vt:lpstr>PowerPoint Presentation</vt:lpstr>
      <vt:lpstr>The Energy Stored in a Capacitor</vt:lpstr>
      <vt:lpstr>PowerPoint Presentation</vt:lpstr>
      <vt:lpstr>RC Circuits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PHY132 Introduction to Physics II</dc:title>
  <dc:creator>Jason Harlow</dc:creator>
  <cp:lastModifiedBy>Jason Harlow</cp:lastModifiedBy>
  <cp:revision>110</cp:revision>
  <cp:lastPrinted>2010-10-27T14:23:33Z</cp:lastPrinted>
  <dcterms:created xsi:type="dcterms:W3CDTF">2010-10-27T13:37:04Z</dcterms:created>
  <dcterms:modified xsi:type="dcterms:W3CDTF">2015-02-24T03:10:01Z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