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5" r:id="rId1"/>
  </p:sldMasterIdLst>
  <p:notesMasterIdLst>
    <p:notesMasterId r:id="rId51"/>
  </p:notesMasterIdLst>
  <p:sldIdLst>
    <p:sldId id="256" r:id="rId2"/>
    <p:sldId id="446" r:id="rId3"/>
    <p:sldId id="565" r:id="rId4"/>
    <p:sldId id="355" r:id="rId5"/>
    <p:sldId id="529" r:id="rId6"/>
    <p:sldId id="538" r:id="rId7"/>
    <p:sldId id="303" r:id="rId8"/>
    <p:sldId id="330" r:id="rId9"/>
    <p:sldId id="530" r:id="rId10"/>
    <p:sldId id="473" r:id="rId11"/>
    <p:sldId id="517" r:id="rId12"/>
    <p:sldId id="512" r:id="rId13"/>
    <p:sldId id="461" r:id="rId14"/>
    <p:sldId id="546" r:id="rId15"/>
    <p:sldId id="471" r:id="rId16"/>
    <p:sldId id="524" r:id="rId17"/>
    <p:sldId id="520" r:id="rId18"/>
    <p:sldId id="566" r:id="rId19"/>
    <p:sldId id="569" r:id="rId20"/>
    <p:sldId id="567" r:id="rId21"/>
    <p:sldId id="502" r:id="rId22"/>
    <p:sldId id="503" r:id="rId23"/>
    <p:sldId id="505" r:id="rId24"/>
    <p:sldId id="547" r:id="rId25"/>
    <p:sldId id="516" r:id="rId26"/>
    <p:sldId id="488" r:id="rId27"/>
    <p:sldId id="539" r:id="rId28"/>
    <p:sldId id="487" r:id="rId29"/>
    <p:sldId id="540" r:id="rId30"/>
    <p:sldId id="291" r:id="rId31"/>
    <p:sldId id="549" r:id="rId32"/>
    <p:sldId id="272" r:id="rId33"/>
    <p:sldId id="570" r:id="rId34"/>
    <p:sldId id="541" r:id="rId35"/>
    <p:sldId id="341" r:id="rId36"/>
    <p:sldId id="265" r:id="rId37"/>
    <p:sldId id="551" r:id="rId38"/>
    <p:sldId id="552" r:id="rId39"/>
    <p:sldId id="553" r:id="rId40"/>
    <p:sldId id="554" r:id="rId41"/>
    <p:sldId id="555" r:id="rId42"/>
    <p:sldId id="556" r:id="rId43"/>
    <p:sldId id="557" r:id="rId44"/>
    <p:sldId id="558" r:id="rId45"/>
    <p:sldId id="550" r:id="rId46"/>
    <p:sldId id="564" r:id="rId47"/>
    <p:sldId id="561" r:id="rId48"/>
    <p:sldId id="562" r:id="rId49"/>
    <p:sldId id="5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AC83A4-0DD3-AA4F-905F-06FD8E01BDD9}">
          <p14:sldIdLst>
            <p14:sldId id="256"/>
            <p14:sldId id="446"/>
            <p14:sldId id="565"/>
            <p14:sldId id="355"/>
            <p14:sldId id="529"/>
            <p14:sldId id="538"/>
            <p14:sldId id="303"/>
            <p14:sldId id="330"/>
            <p14:sldId id="530"/>
            <p14:sldId id="473"/>
            <p14:sldId id="517"/>
            <p14:sldId id="512"/>
            <p14:sldId id="461"/>
            <p14:sldId id="546"/>
            <p14:sldId id="471"/>
            <p14:sldId id="524"/>
          </p14:sldIdLst>
        </p14:section>
        <p14:section name="Hydro - Apply it to electrons" id="{33328763-948E-8442-BD1F-212B9D4CA12F}">
          <p14:sldIdLst>
            <p14:sldId id="520"/>
            <p14:sldId id="566"/>
            <p14:sldId id="569"/>
            <p14:sldId id="567"/>
            <p14:sldId id="502"/>
            <p14:sldId id="503"/>
            <p14:sldId id="505"/>
            <p14:sldId id="547"/>
          </p14:sldIdLst>
        </p14:section>
        <p14:section name="Proposal: Use field" id="{7560BB6D-D4BA-E241-87DB-6720D1A023AB}">
          <p14:sldIdLst>
            <p14:sldId id="516"/>
            <p14:sldId id="488"/>
            <p14:sldId id="539"/>
            <p14:sldId id="487"/>
            <p14:sldId id="540"/>
            <p14:sldId id="291"/>
            <p14:sldId id="549"/>
          </p14:sldIdLst>
        </p14:section>
        <p14:section name="Hydro-Boltzmann results" id="{401666F7-BC77-BF4D-AEDE-CFC5054EF76E}">
          <p14:sldIdLst>
            <p14:sldId id="272"/>
            <p14:sldId id="570"/>
          </p14:sldIdLst>
        </p14:section>
        <p14:section name="Hall viscosity" id="{DFDAEB9D-E1BE-2D44-9DC3-6FCBD41AC57C}">
          <p14:sldIdLst>
            <p14:sldId id="541"/>
            <p14:sldId id="341"/>
            <p14:sldId id="265"/>
            <p14:sldId id="551"/>
            <p14:sldId id="552"/>
            <p14:sldId id="553"/>
            <p14:sldId id="554"/>
            <p14:sldId id="555"/>
            <p14:sldId id="556"/>
            <p14:sldId id="557"/>
            <p14:sldId id="558"/>
            <p14:sldId id="550"/>
          </p14:sldIdLst>
        </p14:section>
        <p14:section name="Conclusions" id="{9935EBE7-2EE8-3346-8DE4-C1795603D572}">
          <p14:sldIdLst/>
        </p14:section>
        <p14:section name="Extra slides" id="{FE1C80E4-857C-9D4B-AB67-A5DD268D4F52}">
          <p14:sldIdLst>
            <p14:sldId id="564"/>
            <p14:sldId id="561"/>
            <p14:sldId id="562"/>
            <p14:sldId id="5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31"/>
    <p:restoredTop sz="88774"/>
  </p:normalViewPr>
  <p:slideViewPr>
    <p:cSldViewPr snapToGrid="0" snapToObjects="1">
      <p:cViewPr>
        <p:scale>
          <a:sx n="110" d="100"/>
          <a:sy n="110" d="100"/>
        </p:scale>
        <p:origin x="56" y="5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1BA15-8208-5C4E-BF12-64F552E8AAD4}"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C0C80064-F9AD-5F42-B0D4-B7A49066920A}">
      <dgm:prSet/>
      <dgm:spPr/>
      <dgm:t>
        <a:bodyPr/>
        <a:lstStyle/>
        <a:p>
          <a:pPr rtl="0"/>
          <a:r>
            <a:rPr lang="en-US" i="1" baseline="0" dirty="0" smtClean="0"/>
            <a:t>Three regimes</a:t>
          </a:r>
          <a:endParaRPr lang="en-US" dirty="0"/>
        </a:p>
      </dgm:t>
    </dgm:pt>
    <dgm:pt modelId="{18C61165-E92E-E34F-9CC4-D3AD71871E44}" type="parTrans" cxnId="{0F6C5C31-E249-2C4A-9F31-3F56F958366F}">
      <dgm:prSet/>
      <dgm:spPr/>
      <dgm:t>
        <a:bodyPr/>
        <a:lstStyle/>
        <a:p>
          <a:endParaRPr lang="en-US"/>
        </a:p>
      </dgm:t>
    </dgm:pt>
    <dgm:pt modelId="{CFB8D36C-3A40-7048-8535-340C5FB07863}" type="sibTrans" cxnId="{0F6C5C31-E249-2C4A-9F31-3F56F958366F}">
      <dgm:prSet/>
      <dgm:spPr/>
      <dgm:t>
        <a:bodyPr/>
        <a:lstStyle/>
        <a:p>
          <a:endParaRPr lang="en-US"/>
        </a:p>
      </dgm:t>
    </dgm:pt>
    <dgm:pt modelId="{8821D29C-B627-9D43-B66C-1E97B7FB2A7C}" type="pres">
      <dgm:prSet presAssocID="{AC11BA15-8208-5C4E-BF12-64F552E8AAD4}" presName="linear" presStyleCnt="0">
        <dgm:presLayoutVars>
          <dgm:animLvl val="lvl"/>
          <dgm:resizeHandles val="exact"/>
        </dgm:presLayoutVars>
      </dgm:prSet>
      <dgm:spPr/>
      <dgm:t>
        <a:bodyPr/>
        <a:lstStyle/>
        <a:p>
          <a:endParaRPr lang="en-US"/>
        </a:p>
      </dgm:t>
    </dgm:pt>
    <dgm:pt modelId="{68B1F739-2863-9A41-AB54-2B71A66E0DF1}" type="pres">
      <dgm:prSet presAssocID="{C0C80064-F9AD-5F42-B0D4-B7A49066920A}" presName="parentText" presStyleLbl="node1" presStyleIdx="0" presStyleCnt="1">
        <dgm:presLayoutVars>
          <dgm:chMax val="0"/>
          <dgm:bulletEnabled val="1"/>
        </dgm:presLayoutVars>
      </dgm:prSet>
      <dgm:spPr/>
      <dgm:t>
        <a:bodyPr/>
        <a:lstStyle/>
        <a:p>
          <a:endParaRPr lang="en-US"/>
        </a:p>
      </dgm:t>
    </dgm:pt>
  </dgm:ptLst>
  <dgm:cxnLst>
    <dgm:cxn modelId="{D09AD74A-F5ED-BD42-9D3F-942A46AD930E}" type="presOf" srcId="{AC11BA15-8208-5C4E-BF12-64F552E8AAD4}" destId="{8821D29C-B627-9D43-B66C-1E97B7FB2A7C}" srcOrd="0" destOrd="0" presId="urn:microsoft.com/office/officeart/2005/8/layout/vList2"/>
    <dgm:cxn modelId="{0F6C5C31-E249-2C4A-9F31-3F56F958366F}" srcId="{AC11BA15-8208-5C4E-BF12-64F552E8AAD4}" destId="{C0C80064-F9AD-5F42-B0D4-B7A49066920A}" srcOrd="0" destOrd="0" parTransId="{18C61165-E92E-E34F-9CC4-D3AD71871E44}" sibTransId="{CFB8D36C-3A40-7048-8535-340C5FB07863}"/>
    <dgm:cxn modelId="{16290C0D-1A1D-BF4A-8308-4CD7ACB4C9AE}" type="presOf" srcId="{C0C80064-F9AD-5F42-B0D4-B7A49066920A}" destId="{68B1F739-2863-9A41-AB54-2B71A66E0DF1}" srcOrd="0" destOrd="0" presId="urn:microsoft.com/office/officeart/2005/8/layout/vList2"/>
    <dgm:cxn modelId="{D9F01013-8B9C-3A49-A5F9-C3B35956BC4D}" type="presParOf" srcId="{8821D29C-B627-9D43-B66C-1E97B7FB2A7C}" destId="{68B1F739-2863-9A41-AB54-2B71A66E0DF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1F739-2863-9A41-AB54-2B71A66E0DF1}">
      <dsp:nvSpPr>
        <dsp:cNvPr id="0" name=""/>
        <dsp:cNvSpPr/>
      </dsp:nvSpPr>
      <dsp:spPr>
        <a:xfrm>
          <a:off x="0" y="423"/>
          <a:ext cx="2590691" cy="6955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i="1" kern="1200" baseline="0" dirty="0" smtClean="0"/>
            <a:t>Three regimes</a:t>
          </a:r>
          <a:endParaRPr lang="en-US" sz="2900" kern="1200" dirty="0"/>
        </a:p>
      </dsp:txBody>
      <dsp:txXfrm>
        <a:off x="33955" y="34378"/>
        <a:ext cx="2522781" cy="6276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1F37D-E76C-3D4C-AA56-DBE8597718CF}" type="datetimeFigureOut">
              <a:rPr lang="en-US" smtClean="0"/>
              <a:t>12/12/19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9A8CA-8975-454A-8878-797C647185EF}" type="slidenum">
              <a:rPr lang="en-US" smtClean="0"/>
              <a:t>‹#›</a:t>
            </a:fld>
            <a:endParaRPr lang="en-US"/>
          </a:p>
        </p:txBody>
      </p:sp>
    </p:spTree>
    <p:extLst>
      <p:ext uri="{BB962C8B-B14F-4D97-AF65-F5344CB8AC3E}">
        <p14:creationId xmlns:p14="http://schemas.microsoft.com/office/powerpoint/2010/main" val="60103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a:t>
            </a:r>
            <a:r>
              <a:rPr lang="en-US" baseline="0" dirty="0" smtClean="0"/>
              <a:t> collisions conserve total momentum. We can therefore define a density of momentum (or equivalently a local average velocity) for each small hydrodynamic cell, which has a size of order l. One can then study the dynamics of this coarse-grained local velocity field. There are two dominant terms: the first one is the average external force per unit volume applied to the system at that point. The second one is internal to the fluid and arises from collisions between particles. These collisions create a diffusion of momentum, which leads to viscosity.</a:t>
            </a:r>
            <a:endParaRPr lang="en-US" dirty="0"/>
          </a:p>
        </p:txBody>
      </p:sp>
      <p:sp>
        <p:nvSpPr>
          <p:cNvPr id="4" name="Slide Number Placeholder 3"/>
          <p:cNvSpPr>
            <a:spLocks noGrp="1"/>
          </p:cNvSpPr>
          <p:nvPr>
            <p:ph type="sldNum" sz="quarter" idx="10"/>
          </p:nvPr>
        </p:nvSpPr>
        <p:spPr/>
        <p:txBody>
          <a:bodyPr/>
          <a:lstStyle/>
          <a:p>
            <a:fld id="{2729A8CA-8975-454A-8878-797C647185EF}" type="slidenum">
              <a:rPr lang="en-US" smtClean="0"/>
              <a:t>11</a:t>
            </a:fld>
            <a:endParaRPr lang="en-US"/>
          </a:p>
        </p:txBody>
      </p:sp>
    </p:spTree>
    <p:extLst>
      <p:ext uri="{BB962C8B-B14F-4D97-AF65-F5344CB8AC3E}">
        <p14:creationId xmlns:p14="http://schemas.microsoft.com/office/powerpoint/2010/main" val="214505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a:t>
            </a:r>
            <a:r>
              <a:rPr lang="en-US" baseline="0" dirty="0" smtClean="0"/>
              <a:t> collisions conserve total momentum. We can therefore define a density of momentum (or equivalently a local average velocity) for each small hydrodynamic cell, which has a size of order l. One can then study the dynamics of this coarse-grained local velocity field. There are two dominant terms: the first one is the average external force per unit volume applied to the system at that point. The second one is internal to the fluid and arises from collisions between particles. These collisions create a diffusion of momentum, which leads to viscosity.</a:t>
            </a:r>
            <a:endParaRPr lang="en-US" dirty="0"/>
          </a:p>
        </p:txBody>
      </p:sp>
      <p:sp>
        <p:nvSpPr>
          <p:cNvPr id="4" name="Slide Number Placeholder 3"/>
          <p:cNvSpPr>
            <a:spLocks noGrp="1"/>
          </p:cNvSpPr>
          <p:nvPr>
            <p:ph type="sldNum" sz="quarter" idx="10"/>
          </p:nvPr>
        </p:nvSpPr>
        <p:spPr/>
        <p:txBody>
          <a:bodyPr/>
          <a:lstStyle/>
          <a:p>
            <a:fld id="{2729A8CA-8975-454A-8878-797C647185EF}" type="slidenum">
              <a:rPr lang="en-US" smtClean="0"/>
              <a:t>21</a:t>
            </a:fld>
            <a:endParaRPr lang="en-US"/>
          </a:p>
        </p:txBody>
      </p:sp>
    </p:spTree>
    <p:extLst>
      <p:ext uri="{BB962C8B-B14F-4D97-AF65-F5344CB8AC3E}">
        <p14:creationId xmlns:p14="http://schemas.microsoft.com/office/powerpoint/2010/main" val="72714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a:t>
            </a:r>
            <a:r>
              <a:rPr lang="en-US" baseline="0" dirty="0" smtClean="0"/>
              <a:t> collisions conserve total momentum. We can therefore define a density of momentum (or equivalently a local average velocity) for each small hydrodynamic cell, which has a size of order l. One can then study the dynamics of this coarse-grained local velocity field. There are two dominant terms: the first one is the average external force per unit volume applied to the system at that point. The second one is internal to the fluid and arises from collisions between particles. These collisions create a diffusion of momentum, which leads to viscosity.</a:t>
            </a:r>
            <a:endParaRPr lang="en-US" dirty="0"/>
          </a:p>
        </p:txBody>
      </p:sp>
      <p:sp>
        <p:nvSpPr>
          <p:cNvPr id="4" name="Slide Number Placeholder 3"/>
          <p:cNvSpPr>
            <a:spLocks noGrp="1"/>
          </p:cNvSpPr>
          <p:nvPr>
            <p:ph type="sldNum" sz="quarter" idx="10"/>
          </p:nvPr>
        </p:nvSpPr>
        <p:spPr/>
        <p:txBody>
          <a:bodyPr/>
          <a:lstStyle/>
          <a:p>
            <a:fld id="{2729A8CA-8975-454A-8878-797C647185EF}" type="slidenum">
              <a:rPr lang="en-US" smtClean="0"/>
              <a:t>22</a:t>
            </a:fld>
            <a:endParaRPr lang="en-US"/>
          </a:p>
        </p:txBody>
      </p:sp>
    </p:spTree>
    <p:extLst>
      <p:ext uri="{BB962C8B-B14F-4D97-AF65-F5344CB8AC3E}">
        <p14:creationId xmlns:p14="http://schemas.microsoft.com/office/powerpoint/2010/main" val="176510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9A8CA-8975-454A-8878-797C647185EF}" type="slidenum">
              <a:rPr lang="en-US" smtClean="0"/>
              <a:t>47</a:t>
            </a:fld>
            <a:endParaRPr lang="en-US"/>
          </a:p>
        </p:txBody>
      </p:sp>
    </p:spTree>
    <p:extLst>
      <p:ext uri="{BB962C8B-B14F-4D97-AF65-F5344CB8AC3E}">
        <p14:creationId xmlns:p14="http://schemas.microsoft.com/office/powerpoint/2010/main" val="70057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9A8CA-8975-454A-8878-797C647185EF}" type="slidenum">
              <a:rPr lang="en-US" smtClean="0"/>
              <a:t>48</a:t>
            </a:fld>
            <a:endParaRPr lang="en-US"/>
          </a:p>
        </p:txBody>
      </p:sp>
    </p:spTree>
    <p:extLst>
      <p:ext uri="{BB962C8B-B14F-4D97-AF65-F5344CB8AC3E}">
        <p14:creationId xmlns:p14="http://schemas.microsoft.com/office/powerpoint/2010/main" val="194743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425CE8-94E7-C741-8A78-3D9B4C01A095}"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20915059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25CE8-94E7-C741-8A78-3D9B4C01A095}"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3730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25CE8-94E7-C741-8A78-3D9B4C01A095}"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205393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25CE8-94E7-C741-8A78-3D9B4C01A095}"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192825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25CE8-94E7-C741-8A78-3D9B4C01A095}"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44873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425CE8-94E7-C741-8A78-3D9B4C01A095}" type="datetimeFigureOut">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130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425CE8-94E7-C741-8A78-3D9B4C01A095}" type="datetimeFigureOut">
              <a:rPr lang="en-US" smtClean="0"/>
              <a:t>12/12/19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38532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425CE8-94E7-C741-8A78-3D9B4C01A095}" type="datetimeFigureOut">
              <a:rPr lang="en-US" smtClean="0"/>
              <a:t>12/12/19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145266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25CE8-94E7-C741-8A78-3D9B4C01A095}" type="datetimeFigureOut">
              <a:rPr lang="en-US" smtClean="0"/>
              <a:t>12/12/19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2301147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425CE8-94E7-C741-8A78-3D9B4C01A095}" type="datetimeFigureOut">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20686437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425CE8-94E7-C741-8A78-3D9B4C01A095}" type="datetimeFigureOut">
              <a:rPr lang="en-US" smtClean="0"/>
              <a:t>12/12/19</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D003070-5E18-2648-8987-53AAD1E938F6}" type="slidenum">
              <a:rPr lang="en-US" smtClean="0"/>
              <a:t>‹#›</a:t>
            </a:fld>
            <a:endParaRPr lang="en-US"/>
          </a:p>
        </p:txBody>
      </p:sp>
    </p:spTree>
    <p:extLst>
      <p:ext uri="{BB962C8B-B14F-4D97-AF65-F5344CB8AC3E}">
        <p14:creationId xmlns:p14="http://schemas.microsoft.com/office/powerpoint/2010/main" val="2081938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25CE8-94E7-C741-8A78-3D9B4C01A095}" type="datetimeFigureOut">
              <a:rPr lang="en-US" smtClean="0"/>
              <a:t>12/12/19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03070-5E18-2648-8987-53AAD1E938F6}" type="slidenum">
              <a:rPr lang="en-US" smtClean="0"/>
              <a:t>‹#›</a:t>
            </a:fld>
            <a:endParaRPr lang="en-US"/>
          </a:p>
        </p:txBody>
      </p:sp>
    </p:spTree>
    <p:extLst>
      <p:ext uri="{BB962C8B-B14F-4D97-AF65-F5344CB8AC3E}">
        <p14:creationId xmlns:p14="http://schemas.microsoft.com/office/powerpoint/2010/main" val="127108415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0.em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emf"/><Relationship Id="rId10" Type="http://schemas.openxmlformats.org/officeDocument/2006/relationships/image" Target="../media/image30.png"/><Relationship Id="rId11"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1.emf"/><Relationship Id="rId7"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26.emf"/><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0.jpg"/><Relationship Id="rId5" Type="http://schemas.openxmlformats.org/officeDocument/2006/relationships/image" Target="../media/image41.jp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5.emf"/><Relationship Id="rId13" Type="http://schemas.openxmlformats.org/officeDocument/2006/relationships/image" Target="../media/image44.emf"/><Relationship Id="rId14" Type="http://schemas.openxmlformats.org/officeDocument/2006/relationships/image" Target="../media/image45.emf"/><Relationship Id="rId1" Type="http://schemas.openxmlformats.org/officeDocument/2006/relationships/slideLayout" Target="../slideLayouts/slideLayout7.xml"/><Relationship Id="rId2" Type="http://schemas.openxmlformats.org/officeDocument/2006/relationships/image" Target="../media/image36.emf"/><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0.em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emf"/><Relationship Id="rId10" Type="http://schemas.openxmlformats.org/officeDocument/2006/relationships/image" Target="../media/image30.png"/><Relationship Id="rId11"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1" Type="http://schemas.openxmlformats.org/officeDocument/2006/relationships/image" Target="../media/image47.emf"/><Relationship Id="rId12" Type="http://schemas.openxmlformats.org/officeDocument/2006/relationships/image" Target="../media/image30.png"/><Relationship Id="rId13"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20.emf"/><Relationship Id="rId6" Type="http://schemas.openxmlformats.org/officeDocument/2006/relationships/image" Target="../media/image25.emf"/><Relationship Id="rId7" Type="http://schemas.openxmlformats.org/officeDocument/2006/relationships/image" Target="../media/image26.emf"/><Relationship Id="rId8" Type="http://schemas.openxmlformats.org/officeDocument/2006/relationships/image" Target="../media/image28.png"/><Relationship Id="rId9" Type="http://schemas.openxmlformats.org/officeDocument/2006/relationships/image" Target="../media/image38.emf"/><Relationship Id="rId10" Type="http://schemas.openxmlformats.org/officeDocument/2006/relationships/image" Target="../media/image46.emf"/></Relationships>
</file>

<file path=ppt/slides/_rels/slide23.xml.rels><?xml version="1.0" encoding="UTF-8" standalone="yes"?>
<Relationships xmlns="http://schemas.openxmlformats.org/package/2006/relationships"><Relationship Id="rId11" Type="http://schemas.openxmlformats.org/officeDocument/2006/relationships/image" Target="../media/image56.emf"/><Relationship Id="rId12"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47.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emf"/><Relationship Id="rId8" Type="http://schemas.openxmlformats.org/officeDocument/2006/relationships/image" Target="../media/image53.emf"/><Relationship Id="rId9" Type="http://schemas.openxmlformats.org/officeDocument/2006/relationships/image" Target="../media/image54.emf"/><Relationship Id="rId10"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emf"/><Relationship Id="rId3" Type="http://schemas.openxmlformats.org/officeDocument/2006/relationships/image" Target="../media/image63.emf"/></Relationships>
</file>

<file path=ppt/slides/_rels/slide28.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5.emf"/><Relationship Id="rId5" Type="http://schemas.openxmlformats.org/officeDocument/2006/relationships/image" Target="../media/image66.emf"/><Relationship Id="rId1" Type="http://schemas.openxmlformats.org/officeDocument/2006/relationships/slideLayout" Target="../slideLayouts/slideLayout5.xml"/><Relationship Id="rId2" Type="http://schemas.openxmlformats.org/officeDocument/2006/relationships/image" Target="../media/image64.tiff"/></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5.emf"/><Relationship Id="rId5" Type="http://schemas.openxmlformats.org/officeDocument/2006/relationships/image" Target="../media/image66.emf"/><Relationship Id="rId1" Type="http://schemas.openxmlformats.org/officeDocument/2006/relationships/slideLayout" Target="../slideLayouts/slideLayout5.xml"/><Relationship Id="rId2" Type="http://schemas.openxmlformats.org/officeDocument/2006/relationships/image" Target="../media/image6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f"/><Relationship Id="rId3" Type="http://schemas.openxmlformats.org/officeDocument/2006/relationships/image" Target="../media/image8.tiff"/></Relationships>
</file>

<file path=ppt/slides/_rels/slide30.xml.rels><?xml version="1.0" encoding="UTF-8" standalone="yes"?>
<Relationships xmlns="http://schemas.openxmlformats.org/package/2006/relationships"><Relationship Id="rId11" Type="http://schemas.openxmlformats.org/officeDocument/2006/relationships/image" Target="../media/image74.emf"/><Relationship Id="rId12"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37.tiff"/><Relationship Id="rId6" Type="http://schemas.openxmlformats.org/officeDocument/2006/relationships/image" Target="../media/image60.tiff"/><Relationship Id="rId7" Type="http://schemas.openxmlformats.org/officeDocument/2006/relationships/image" Target="../media/image70.emf"/><Relationship Id="rId8" Type="http://schemas.openxmlformats.org/officeDocument/2006/relationships/image" Target="../media/image71.emf"/><Relationship Id="rId9" Type="http://schemas.openxmlformats.org/officeDocument/2006/relationships/image" Target="../media/image72.emf"/><Relationship Id="rId10" Type="http://schemas.openxmlformats.org/officeDocument/2006/relationships/image" Target="../media/image73.emf"/></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1" Type="http://schemas.openxmlformats.org/officeDocument/2006/relationships/slideLayout" Target="../slideLayouts/slideLayout6.xml"/><Relationship Id="rId2"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png"/><Relationship Id="rId6" Type="http://schemas.openxmlformats.org/officeDocument/2006/relationships/image" Target="../media/image37.tiff"/><Relationship Id="rId7" Type="http://schemas.openxmlformats.org/officeDocument/2006/relationships/image" Target="../media/image81.png"/><Relationship Id="rId8"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5.emf"/><Relationship Id="rId5" Type="http://schemas.openxmlformats.org/officeDocument/2006/relationships/image" Target="../media/image66.emf"/><Relationship Id="rId1" Type="http://schemas.openxmlformats.org/officeDocument/2006/relationships/slideLayout" Target="../slideLayouts/slideLayout5.xml"/><Relationship Id="rId2" Type="http://schemas.openxmlformats.org/officeDocument/2006/relationships/image" Target="../media/image64.tiff"/></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png"/><Relationship Id="rId5" Type="http://schemas.openxmlformats.org/officeDocument/2006/relationships/image" Target="../media/image86.emf"/><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emf"/><Relationship Id="rId9" Type="http://schemas.openxmlformats.org/officeDocument/2006/relationships/image" Target="../media/image90.emf"/><Relationship Id="rId10" Type="http://schemas.openxmlformats.org/officeDocument/2006/relationships/image" Target="../media/image91.emf"/><Relationship Id="rId11" Type="http://schemas.openxmlformats.org/officeDocument/2006/relationships/image" Target="../media/image92.tiff"/><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94.png"/><Relationship Id="rId5"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88.emf"/><Relationship Id="rId5" Type="http://schemas.openxmlformats.org/officeDocument/2006/relationships/image" Target="../media/image90.emf"/><Relationship Id="rId6" Type="http://schemas.openxmlformats.org/officeDocument/2006/relationships/image" Target="../media/image86.emf"/><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emf"/></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8.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12.emf"/><Relationship Id="rId5" Type="http://schemas.openxmlformats.org/officeDocument/2006/relationships/image" Target="../media/image113.emf"/><Relationship Id="rId6" Type="http://schemas.openxmlformats.org/officeDocument/2006/relationships/image" Target="../media/image114.emf"/><Relationship Id="rId7" Type="http://schemas.openxmlformats.org/officeDocument/2006/relationships/image" Target="../media/image115.png"/><Relationship Id="rId8" Type="http://schemas.openxmlformats.org/officeDocument/2006/relationships/image" Target="../media/image116.gif"/><Relationship Id="rId9" Type="http://schemas.openxmlformats.org/officeDocument/2006/relationships/image" Target="../media/image117.emf"/><Relationship Id="rId10" Type="http://schemas.openxmlformats.org/officeDocument/2006/relationships/image" Target="../media/image118.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5" Type="http://schemas.openxmlformats.org/officeDocument/2006/relationships/image" Target="../media/image122.emf"/><Relationship Id="rId6" Type="http://schemas.openxmlformats.org/officeDocument/2006/relationships/image" Target="../media/image123.emf"/><Relationship Id="rId7" Type="http://schemas.openxmlformats.org/officeDocument/2006/relationships/image" Target="../media/image115.png"/><Relationship Id="rId8" Type="http://schemas.openxmlformats.org/officeDocument/2006/relationships/image" Target="../media/image116.gif"/><Relationship Id="rId9" Type="http://schemas.openxmlformats.org/officeDocument/2006/relationships/image" Target="../media/image117.emf"/><Relationship Id="rId10" Type="http://schemas.openxmlformats.org/officeDocument/2006/relationships/image" Target="../media/image118.emf"/><Relationship Id="rId1" Type="http://schemas.openxmlformats.org/officeDocument/2006/relationships/slideLayout" Target="../slideLayouts/slideLayout6.xml"/><Relationship Id="rId2" Type="http://schemas.openxmlformats.org/officeDocument/2006/relationships/image" Target="../media/image119.em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jp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53476" y="1798514"/>
            <a:ext cx="10058400" cy="1067360"/>
          </a:xfrm>
        </p:spPr>
        <p:txBody>
          <a:bodyPr>
            <a:noAutofit/>
          </a:bodyPr>
          <a:lstStyle/>
          <a:p>
            <a:r>
              <a:rPr lang="en-US" sz="2000" dirty="0" smtClean="0"/>
              <a:t>Thomas Scaffidi</a:t>
            </a:r>
          </a:p>
          <a:p>
            <a:r>
              <a:rPr lang="en-US" sz="2000" dirty="0" smtClean="0"/>
              <a:t>University of Toronto</a:t>
            </a:r>
          </a:p>
          <a:p>
            <a:r>
              <a:rPr lang="en-US" sz="2000" dirty="0" smtClean="0"/>
              <a:t>Department </a:t>
            </a:r>
            <a:r>
              <a:rPr lang="en-US" sz="2000" dirty="0"/>
              <a:t>of Physics Colloquium</a:t>
            </a:r>
            <a:endParaRPr lang="en-US" sz="2000" dirty="0" smtClean="0"/>
          </a:p>
          <a:p>
            <a:r>
              <a:rPr lang="en-US" sz="2000" dirty="0" smtClean="0"/>
              <a:t>Sept 26th 2019</a:t>
            </a:r>
          </a:p>
          <a:p>
            <a:endParaRPr lang="en-US" dirty="0" smtClean="0"/>
          </a:p>
        </p:txBody>
      </p:sp>
      <p:pic>
        <p:nvPicPr>
          <p:cNvPr id="4" name="Picture 3"/>
          <p:cNvPicPr>
            <a:picLocks noChangeAspect="1"/>
          </p:cNvPicPr>
          <p:nvPr/>
        </p:nvPicPr>
        <p:blipFill>
          <a:blip r:embed="rId2"/>
          <a:stretch>
            <a:fillRect/>
          </a:stretch>
        </p:blipFill>
        <p:spPr>
          <a:xfrm>
            <a:off x="9383842" y="5566656"/>
            <a:ext cx="2747423" cy="1098969"/>
          </a:xfrm>
          <a:prstGeom prst="rect">
            <a:avLst/>
          </a:prstGeom>
        </p:spPr>
      </p:pic>
      <p:pic>
        <p:nvPicPr>
          <p:cNvPr id="5" name="Picture 4"/>
          <p:cNvPicPr>
            <a:picLocks noChangeAspect="1"/>
          </p:cNvPicPr>
          <p:nvPr/>
        </p:nvPicPr>
        <p:blipFill>
          <a:blip r:embed="rId3"/>
          <a:stretch>
            <a:fillRect/>
          </a:stretch>
        </p:blipFill>
        <p:spPr>
          <a:xfrm>
            <a:off x="176191" y="5596276"/>
            <a:ext cx="2982747" cy="11893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047" y="3299712"/>
            <a:ext cx="4108500" cy="1833105"/>
          </a:xfrm>
          <a:prstGeom prst="rect">
            <a:avLst/>
          </a:prstGeom>
        </p:spPr>
      </p:pic>
      <p:sp>
        <p:nvSpPr>
          <p:cNvPr id="8" name="Title 1"/>
          <p:cNvSpPr txBox="1">
            <a:spLocks/>
          </p:cNvSpPr>
          <p:nvPr/>
        </p:nvSpPr>
        <p:spPr>
          <a:xfrm>
            <a:off x="1381727" y="-1106339"/>
            <a:ext cx="9961663" cy="23042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t>Electron hydrodynamics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115" y="5030709"/>
            <a:ext cx="3289124" cy="1827291"/>
          </a:xfrm>
          <a:prstGeom prst="rect">
            <a:avLst/>
          </a:prstGeom>
        </p:spPr>
      </p:pic>
    </p:spTree>
    <p:extLst>
      <p:ext uri="{BB962C8B-B14F-4D97-AF65-F5344CB8AC3E}">
        <p14:creationId xmlns:p14="http://schemas.microsoft.com/office/powerpoint/2010/main" val="755082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Hydrodynamics</a:t>
            </a:r>
            <a:endParaRPr lang="en-US" dirty="0"/>
          </a:p>
        </p:txBody>
      </p:sp>
      <p:sp>
        <p:nvSpPr>
          <p:cNvPr id="3" name="Content Placeholder 2"/>
          <p:cNvSpPr>
            <a:spLocks noGrp="1"/>
          </p:cNvSpPr>
          <p:nvPr>
            <p:ph idx="1"/>
          </p:nvPr>
        </p:nvSpPr>
        <p:spPr>
          <a:xfrm>
            <a:off x="868680" y="1548625"/>
            <a:ext cx="9862580" cy="1593173"/>
          </a:xfrm>
        </p:spPr>
        <p:txBody>
          <a:bodyPr>
            <a:normAutofit lnSpcReduction="10000"/>
          </a:bodyPr>
          <a:lstStyle/>
          <a:p>
            <a:r>
              <a:rPr lang="en-US" dirty="0" smtClean="0"/>
              <a:t>Universal description of fluids based on conserved quantities: momentum, energy, charge,</a:t>
            </a:r>
            <a:r>
              <a:rPr lang="is-IS" dirty="0" smtClean="0"/>
              <a:t>…</a:t>
            </a:r>
          </a:p>
          <a:p>
            <a:r>
              <a:rPr lang="en-US" dirty="0" smtClean="0"/>
              <a:t>Works at length/time scales much larger than the microscopic ones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142" y="3793219"/>
            <a:ext cx="5166659" cy="755502"/>
          </a:xfrm>
          <a:prstGeom prst="rect">
            <a:avLst/>
          </a:prstGeom>
        </p:spPr>
      </p:pic>
      <p:pic>
        <p:nvPicPr>
          <p:cNvPr id="5" name="Picture 4"/>
          <p:cNvPicPr>
            <a:picLocks noChangeAspect="1"/>
          </p:cNvPicPr>
          <p:nvPr/>
        </p:nvPicPr>
        <p:blipFill>
          <a:blip r:embed="rId3"/>
          <a:stretch>
            <a:fillRect/>
          </a:stretch>
        </p:blipFill>
        <p:spPr>
          <a:xfrm>
            <a:off x="6050131" y="3436570"/>
            <a:ext cx="76349" cy="2205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142" y="4686593"/>
            <a:ext cx="5166660" cy="499606"/>
          </a:xfrm>
          <a:prstGeom prst="rect">
            <a:avLst/>
          </a:prstGeom>
        </p:spPr>
      </p:pic>
      <p:cxnSp>
        <p:nvCxnSpPr>
          <p:cNvPr id="9" name="Straight Arrow Connector 8"/>
          <p:cNvCxnSpPr/>
          <p:nvPr/>
        </p:nvCxnSpPr>
        <p:spPr>
          <a:xfrm>
            <a:off x="5445013" y="5392271"/>
            <a:ext cx="1438835" cy="0"/>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2553073" y="4789840"/>
            <a:ext cx="785531" cy="398146"/>
          </a:xfrm>
          <a:prstGeom prst="rect">
            <a:avLst/>
          </a:prstGeom>
        </p:spPr>
      </p:pic>
      <p:pic>
        <p:nvPicPr>
          <p:cNvPr id="6" name="Picture 5"/>
          <p:cNvPicPr>
            <a:picLocks noChangeAspect="1"/>
          </p:cNvPicPr>
          <p:nvPr/>
        </p:nvPicPr>
        <p:blipFill>
          <a:blip r:embed="rId6"/>
          <a:stretch>
            <a:fillRect/>
          </a:stretch>
        </p:blipFill>
        <p:spPr>
          <a:xfrm>
            <a:off x="6031305" y="5527209"/>
            <a:ext cx="798158" cy="272313"/>
          </a:xfrm>
          <a:prstGeom prst="rect">
            <a:avLst/>
          </a:prstGeom>
        </p:spPr>
      </p:pic>
      <p:sp>
        <p:nvSpPr>
          <p:cNvPr id="8" name="TextBox 7"/>
          <p:cNvSpPr txBox="1"/>
          <p:nvPr/>
        </p:nvSpPr>
        <p:spPr>
          <a:xfrm>
            <a:off x="6430384" y="3141799"/>
            <a:ext cx="3955820" cy="369332"/>
          </a:xfrm>
          <a:prstGeom prst="rect">
            <a:avLst/>
          </a:prstGeom>
          <a:noFill/>
        </p:spPr>
        <p:txBody>
          <a:bodyPr wrap="square" rtlCol="0">
            <a:spAutoFit/>
          </a:bodyPr>
          <a:lstStyle/>
          <a:p>
            <a:r>
              <a:rPr lang="en-US" dirty="0" smtClean="0"/>
              <a:t>mean free path </a:t>
            </a:r>
            <a:r>
              <a:rPr lang="en-US" smtClean="0"/>
              <a:t>(internal scattering)</a:t>
            </a:r>
            <a:endParaRPr lang="en-US" dirty="0"/>
          </a:p>
        </p:txBody>
      </p:sp>
      <p:cxnSp>
        <p:nvCxnSpPr>
          <p:cNvPr id="14" name="Straight Arrow Connector 13"/>
          <p:cNvCxnSpPr>
            <a:stCxn id="8" idx="1"/>
            <a:endCxn id="5" idx="3"/>
          </p:cNvCxnSpPr>
          <p:nvPr/>
        </p:nvCxnSpPr>
        <p:spPr>
          <a:xfrm flipH="1">
            <a:off x="6126480" y="3326465"/>
            <a:ext cx="303904" cy="220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82784" y="6117469"/>
            <a:ext cx="2412402" cy="646331"/>
          </a:xfrm>
          <a:prstGeom prst="rect">
            <a:avLst/>
          </a:prstGeom>
          <a:noFill/>
        </p:spPr>
        <p:txBody>
          <a:bodyPr wrap="square" rtlCol="0">
            <a:spAutoFit/>
          </a:bodyPr>
          <a:lstStyle/>
          <a:p>
            <a:r>
              <a:rPr lang="en-US" smtClean="0"/>
              <a:t>Wavelength of perturbation</a:t>
            </a:r>
            <a:endParaRPr lang="en-US" dirty="0"/>
          </a:p>
        </p:txBody>
      </p:sp>
      <p:cxnSp>
        <p:nvCxnSpPr>
          <p:cNvPr id="17" name="Straight Arrow Connector 16"/>
          <p:cNvCxnSpPr>
            <a:stCxn id="15" idx="1"/>
          </p:cNvCxnSpPr>
          <p:nvPr/>
        </p:nvCxnSpPr>
        <p:spPr>
          <a:xfrm flipH="1" flipV="1">
            <a:off x="6164430" y="5799522"/>
            <a:ext cx="418354" cy="641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10049529" y="114875"/>
            <a:ext cx="1993615" cy="1341418"/>
          </a:xfrm>
          <a:prstGeom prst="rect">
            <a:avLst/>
          </a:prstGeom>
        </p:spPr>
      </p:pic>
    </p:spTree>
    <p:extLst>
      <p:ext uri="{BB962C8B-B14F-4D97-AF65-F5344CB8AC3E}">
        <p14:creationId xmlns:p14="http://schemas.microsoft.com/office/powerpoint/2010/main" val="1737315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21" y="-270540"/>
            <a:ext cx="10515600" cy="1325563"/>
          </a:xfrm>
        </p:spPr>
        <p:txBody>
          <a:bodyPr>
            <a:normAutofit/>
          </a:bodyPr>
          <a:lstStyle/>
          <a:p>
            <a:r>
              <a:rPr lang="en-US" sz="3200" dirty="0" smtClean="0"/>
              <a:t>Viscous fluid description based on momentum conservation</a:t>
            </a:r>
            <a:endParaRPr lang="en-US" sz="3200" dirty="0"/>
          </a:p>
        </p:txBody>
      </p:sp>
      <p:sp>
        <p:nvSpPr>
          <p:cNvPr id="9" name="Rectangle 8"/>
          <p:cNvSpPr/>
          <p:nvPr/>
        </p:nvSpPr>
        <p:spPr>
          <a:xfrm>
            <a:off x="846028" y="3241400"/>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76" y="2028296"/>
            <a:ext cx="5163312" cy="1213104"/>
          </a:xfrm>
          <a:prstGeom prst="rect">
            <a:avLst/>
          </a:prstGeom>
        </p:spPr>
      </p:pic>
      <p:sp>
        <p:nvSpPr>
          <p:cNvPr id="8" name="Rectangle 7"/>
          <p:cNvSpPr/>
          <p:nvPr/>
        </p:nvSpPr>
        <p:spPr>
          <a:xfrm>
            <a:off x="846029" y="1943845"/>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TextBox 17"/>
          <p:cNvSpPr txBox="1"/>
          <p:nvPr/>
        </p:nvSpPr>
        <p:spPr>
          <a:xfrm>
            <a:off x="185302" y="4323384"/>
            <a:ext cx="213393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Hydrodynamics</a:t>
            </a:r>
            <a:endParaRPr lang="en-US" sz="2400" dirty="0"/>
          </a:p>
        </p:txBody>
      </p:sp>
      <p:sp>
        <p:nvSpPr>
          <p:cNvPr id="19" name="Rectangle 18"/>
          <p:cNvSpPr/>
          <p:nvPr/>
        </p:nvSpPr>
        <p:spPr>
          <a:xfrm>
            <a:off x="4116651" y="2343509"/>
            <a:ext cx="309283" cy="29133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4070535" y="3537756"/>
            <a:ext cx="76349" cy="220564"/>
          </a:xfrm>
          <a:prstGeom prst="rect">
            <a:avLst/>
          </a:prstGeom>
        </p:spPr>
      </p:pic>
      <p:cxnSp>
        <p:nvCxnSpPr>
          <p:cNvPr id="24" name="Straight Arrow Connector 23"/>
          <p:cNvCxnSpPr/>
          <p:nvPr/>
        </p:nvCxnSpPr>
        <p:spPr>
          <a:xfrm>
            <a:off x="598341" y="1934655"/>
            <a:ext cx="0" cy="1397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a:stretch>
            <a:fillRect/>
          </a:stretch>
        </p:blipFill>
        <p:spPr>
          <a:xfrm>
            <a:off x="185302" y="2489178"/>
            <a:ext cx="359038" cy="262001"/>
          </a:xfrm>
          <a:prstGeom prst="rect">
            <a:avLst/>
          </a:prstGeom>
        </p:spPr>
      </p:pic>
      <p:cxnSp>
        <p:nvCxnSpPr>
          <p:cNvPr id="27" name="Straight Arrow Connector 26"/>
          <p:cNvCxnSpPr/>
          <p:nvPr/>
        </p:nvCxnSpPr>
        <p:spPr>
          <a:xfrm flipV="1">
            <a:off x="4116650" y="2633197"/>
            <a:ext cx="154642" cy="869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Picture 91"/>
          <p:cNvPicPr>
            <a:picLocks noChangeAspect="1"/>
          </p:cNvPicPr>
          <p:nvPr/>
        </p:nvPicPr>
        <p:blipFill>
          <a:blip r:embed="rId6"/>
          <a:stretch>
            <a:fillRect/>
          </a:stretch>
        </p:blipFill>
        <p:spPr>
          <a:xfrm>
            <a:off x="6844449" y="1536788"/>
            <a:ext cx="1982389" cy="290651"/>
          </a:xfrm>
          <a:prstGeom prst="rect">
            <a:avLst/>
          </a:prstGeom>
        </p:spPr>
      </p:pic>
      <p:sp>
        <p:nvSpPr>
          <p:cNvPr id="99" name="TextBox 98"/>
          <p:cNvSpPr txBox="1"/>
          <p:nvPr/>
        </p:nvSpPr>
        <p:spPr>
          <a:xfrm>
            <a:off x="185302" y="998795"/>
            <a:ext cx="188237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Microscopics</a:t>
            </a:r>
            <a:endParaRPr lang="en-US" sz="2400" dirty="0"/>
          </a:p>
        </p:txBody>
      </p:sp>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61105" t="57685" r="923" b="9558"/>
          <a:stretch/>
        </p:blipFill>
        <p:spPr>
          <a:xfrm>
            <a:off x="8350669" y="2900657"/>
            <a:ext cx="798601" cy="471257"/>
          </a:xfrm>
          <a:prstGeom prst="rect">
            <a:avLst/>
          </a:prstGeom>
        </p:spPr>
      </p:pic>
      <p:pic>
        <p:nvPicPr>
          <p:cNvPr id="102" name="Picture 101"/>
          <p:cNvPicPr>
            <a:picLocks noChangeAspect="1"/>
          </p:cNvPicPr>
          <p:nvPr/>
        </p:nvPicPr>
        <p:blipFill rotWithShape="1">
          <a:blip r:embed="rId7">
            <a:extLst>
              <a:ext uri="{28A0092B-C50C-407E-A947-70E740481C1C}">
                <a14:useLocalDpi xmlns:a14="http://schemas.microsoft.com/office/drawing/2010/main" val="0"/>
              </a:ext>
            </a:extLst>
          </a:blip>
          <a:srcRect r="63771"/>
          <a:stretch/>
        </p:blipFill>
        <p:spPr>
          <a:xfrm>
            <a:off x="6775617" y="1933258"/>
            <a:ext cx="761938" cy="1438656"/>
          </a:xfrm>
          <a:prstGeom prst="rect">
            <a:avLst/>
          </a:prstGeom>
        </p:spPr>
      </p:pic>
      <p:pic>
        <p:nvPicPr>
          <p:cNvPr id="44" name="Picture 43"/>
          <p:cNvPicPr>
            <a:picLocks noChangeAspect="1"/>
          </p:cNvPicPr>
          <p:nvPr/>
        </p:nvPicPr>
        <p:blipFill rotWithShape="1">
          <a:blip r:embed="rId7">
            <a:extLst>
              <a:ext uri="{28A0092B-C50C-407E-A947-70E740481C1C}">
                <a14:useLocalDpi xmlns:a14="http://schemas.microsoft.com/office/drawing/2010/main" val="0"/>
              </a:ext>
            </a:extLst>
          </a:blip>
          <a:srcRect l="62028" t="1170" b="59888"/>
          <a:stretch/>
        </p:blipFill>
        <p:spPr>
          <a:xfrm>
            <a:off x="8350670" y="1926717"/>
            <a:ext cx="798601" cy="560244"/>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l="91070"/>
          <a:stretch/>
        </p:blipFill>
        <p:spPr>
          <a:xfrm>
            <a:off x="7518767" y="1933258"/>
            <a:ext cx="846586" cy="1438656"/>
          </a:xfrm>
          <a:prstGeom prst="rect">
            <a:avLst/>
          </a:prstGeom>
        </p:spPr>
      </p:pic>
      <p:pic>
        <p:nvPicPr>
          <p:cNvPr id="46" name="Picture 45"/>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7759963" y="2479510"/>
            <a:ext cx="139345" cy="155887"/>
          </a:xfrm>
          <a:prstGeom prst="rect">
            <a:avLst/>
          </a:prstGeom>
        </p:spPr>
      </p:pic>
      <p:pic>
        <p:nvPicPr>
          <p:cNvPr id="47" name="Picture 46"/>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7759964" y="2634848"/>
            <a:ext cx="139345" cy="155887"/>
          </a:xfrm>
          <a:prstGeom prst="rect">
            <a:avLst/>
          </a:prstGeom>
        </p:spPr>
      </p:pic>
      <p:cxnSp>
        <p:nvCxnSpPr>
          <p:cNvPr id="5" name="Straight Connector 4"/>
          <p:cNvCxnSpPr/>
          <p:nvPr/>
        </p:nvCxnSpPr>
        <p:spPr>
          <a:xfrm>
            <a:off x="6818192" y="1992948"/>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7818785" y="1992948"/>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6793552" y="2712791"/>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7829635" y="2708732"/>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56" name="Picture 55"/>
          <p:cNvPicPr>
            <a:picLocks noChangeAspect="1"/>
          </p:cNvPicPr>
          <p:nvPr/>
        </p:nvPicPr>
        <p:blipFill rotWithShape="1">
          <a:blip r:embed="rId7">
            <a:extLst>
              <a:ext uri="{28A0092B-C50C-407E-A947-70E740481C1C}">
                <a14:useLocalDpi xmlns:a14="http://schemas.microsoft.com/office/drawing/2010/main" val="0"/>
              </a:ext>
            </a:extLst>
          </a:blip>
          <a:srcRect l="91070"/>
          <a:stretch/>
        </p:blipFill>
        <p:spPr>
          <a:xfrm>
            <a:off x="8324312" y="2479510"/>
            <a:ext cx="824958" cy="421147"/>
          </a:xfrm>
          <a:prstGeom prst="rect">
            <a:avLst/>
          </a:prstGeom>
        </p:spPr>
      </p:pic>
      <p:cxnSp>
        <p:nvCxnSpPr>
          <p:cNvPr id="14" name="Straight Arrow Connector 13"/>
          <p:cNvCxnSpPr/>
          <p:nvPr/>
        </p:nvCxnSpPr>
        <p:spPr>
          <a:xfrm>
            <a:off x="8580491" y="3590985"/>
            <a:ext cx="1123886" cy="1747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19367" y="1705955"/>
            <a:ext cx="755904" cy="121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2" name="Picture 41"/>
          <p:cNvPicPr>
            <a:picLocks noChangeAspect="1"/>
          </p:cNvPicPr>
          <p:nvPr/>
        </p:nvPicPr>
        <p:blipFill>
          <a:blip r:embed="rId9"/>
          <a:stretch>
            <a:fillRect/>
          </a:stretch>
        </p:blipFill>
        <p:spPr>
          <a:xfrm>
            <a:off x="3641136" y="1303918"/>
            <a:ext cx="2159788" cy="323591"/>
          </a:xfrm>
          <a:prstGeom prst="rect">
            <a:avLst/>
          </a:prstGeom>
        </p:spPr>
      </p:pic>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6027" y="5280046"/>
            <a:ext cx="5166659" cy="1214935"/>
          </a:xfrm>
          <a:prstGeom prst="rect">
            <a:avLst/>
          </a:prstGeom>
        </p:spPr>
      </p:pic>
      <p:sp>
        <p:nvSpPr>
          <p:cNvPr id="63" name="Rectangle 62"/>
          <p:cNvSpPr/>
          <p:nvPr/>
        </p:nvSpPr>
        <p:spPr>
          <a:xfrm>
            <a:off x="846028" y="5197426"/>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Rectangle 63"/>
          <p:cNvSpPr/>
          <p:nvPr/>
        </p:nvSpPr>
        <p:spPr>
          <a:xfrm>
            <a:off x="846028" y="6494982"/>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ight Arrow 64"/>
          <p:cNvSpPr/>
          <p:nvPr/>
        </p:nvSpPr>
        <p:spPr>
          <a:xfrm>
            <a:off x="3413739" y="5788934"/>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ight Arrow 65"/>
          <p:cNvSpPr/>
          <p:nvPr/>
        </p:nvSpPr>
        <p:spPr>
          <a:xfrm>
            <a:off x="3413738" y="5610469"/>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Right Arrow 66"/>
          <p:cNvSpPr/>
          <p:nvPr/>
        </p:nvSpPr>
        <p:spPr>
          <a:xfrm>
            <a:off x="3413738" y="5414795"/>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Right Arrow 67"/>
          <p:cNvSpPr/>
          <p:nvPr/>
        </p:nvSpPr>
        <p:spPr>
          <a:xfrm>
            <a:off x="3413738" y="5974230"/>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9" name="Right Arrow 68"/>
          <p:cNvSpPr/>
          <p:nvPr/>
        </p:nvSpPr>
        <p:spPr>
          <a:xfrm>
            <a:off x="3413739" y="6173188"/>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Right Arrow 69"/>
          <p:cNvSpPr/>
          <p:nvPr/>
        </p:nvSpPr>
        <p:spPr>
          <a:xfrm>
            <a:off x="3411594" y="525472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1" name="Right Arrow 70"/>
          <p:cNvSpPr/>
          <p:nvPr/>
        </p:nvSpPr>
        <p:spPr>
          <a:xfrm>
            <a:off x="3411593" y="6350005"/>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1"/>
          <a:stretch>
            <a:fillRect/>
          </a:stretch>
        </p:blipFill>
        <p:spPr>
          <a:xfrm>
            <a:off x="6570924" y="5276481"/>
            <a:ext cx="4690634" cy="989340"/>
          </a:xfrm>
          <a:prstGeom prst="rect">
            <a:avLst/>
          </a:prstGeom>
        </p:spPr>
      </p:pic>
      <p:sp>
        <p:nvSpPr>
          <p:cNvPr id="3" name="TextBox 2"/>
          <p:cNvSpPr txBox="1"/>
          <p:nvPr/>
        </p:nvSpPr>
        <p:spPr>
          <a:xfrm>
            <a:off x="6185647" y="4785049"/>
            <a:ext cx="2394844" cy="369332"/>
          </a:xfrm>
          <a:prstGeom prst="rect">
            <a:avLst/>
          </a:prstGeom>
          <a:noFill/>
        </p:spPr>
        <p:txBody>
          <a:bodyPr wrap="square" rtlCol="0">
            <a:spAutoFit/>
          </a:bodyPr>
          <a:lstStyle/>
          <a:p>
            <a:r>
              <a:rPr lang="en-US" dirty="0" err="1" smtClean="0"/>
              <a:t>Navier</a:t>
            </a:r>
            <a:r>
              <a:rPr lang="en-US" dirty="0" smtClean="0"/>
              <a:t>-Stokes</a:t>
            </a:r>
            <a:endParaRPr lang="en-US" dirty="0"/>
          </a:p>
        </p:txBody>
      </p:sp>
    </p:spTree>
    <p:extLst>
      <p:ext uri="{BB962C8B-B14F-4D97-AF65-F5344CB8AC3E}">
        <p14:creationId xmlns:p14="http://schemas.microsoft.com/office/powerpoint/2010/main" val="19571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3" grpId="0" animBg="1"/>
      <p:bldP spid="64" grpId="0" animBg="1"/>
      <p:bldP spid="65" grpId="0" animBg="1"/>
      <p:bldP spid="66" grpId="0" animBg="1"/>
      <p:bldP spid="67" grpId="0" animBg="1"/>
      <p:bldP spid="68" grpId="0" animBg="1"/>
      <p:bldP spid="69" grpId="0" animBg="1"/>
      <p:bldP spid="70" grpId="0" animBg="1"/>
      <p:bldP spid="71"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9148" y="220376"/>
            <a:ext cx="3848987" cy="20024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7953153" y="149087"/>
            <a:ext cx="3767470" cy="2232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44" y="820762"/>
            <a:ext cx="2696993" cy="1313075"/>
          </a:xfrm>
          <a:prstGeom prst="rect">
            <a:avLst/>
          </a:prstGeom>
        </p:spPr>
      </p:pic>
      <p:pic>
        <p:nvPicPr>
          <p:cNvPr id="13" name="Picture 12"/>
          <p:cNvPicPr>
            <a:picLocks noChangeAspect="1"/>
          </p:cNvPicPr>
          <p:nvPr/>
        </p:nvPicPr>
        <p:blipFill>
          <a:blip r:embed="rId3"/>
          <a:stretch>
            <a:fillRect/>
          </a:stretch>
        </p:blipFill>
        <p:spPr>
          <a:xfrm>
            <a:off x="8685077" y="672865"/>
            <a:ext cx="2303621" cy="1550008"/>
          </a:xfrm>
          <a:prstGeom prst="rect">
            <a:avLst/>
          </a:prstGeom>
        </p:spPr>
      </p:pic>
      <p:sp>
        <p:nvSpPr>
          <p:cNvPr id="14" name="TextBox 13"/>
          <p:cNvSpPr txBox="1"/>
          <p:nvPr/>
        </p:nvSpPr>
        <p:spPr>
          <a:xfrm>
            <a:off x="601228" y="220376"/>
            <a:ext cx="3616907" cy="523220"/>
          </a:xfrm>
          <a:prstGeom prst="rect">
            <a:avLst/>
          </a:prstGeom>
          <a:noFill/>
        </p:spPr>
        <p:txBody>
          <a:bodyPr wrap="square" rtlCol="0">
            <a:spAutoFit/>
          </a:bodyPr>
          <a:lstStyle/>
          <a:p>
            <a:r>
              <a:rPr lang="en-US" sz="2800" b="1" dirty="0" smtClean="0"/>
              <a:t>Correlated electrons</a:t>
            </a:r>
            <a:endParaRPr lang="en-US" sz="2800" b="1" dirty="0"/>
          </a:p>
        </p:txBody>
      </p:sp>
      <p:sp>
        <p:nvSpPr>
          <p:cNvPr id="15" name="TextBox 14"/>
          <p:cNvSpPr txBox="1"/>
          <p:nvPr/>
        </p:nvSpPr>
        <p:spPr>
          <a:xfrm>
            <a:off x="8575093" y="149087"/>
            <a:ext cx="3616907" cy="523220"/>
          </a:xfrm>
          <a:prstGeom prst="rect">
            <a:avLst/>
          </a:prstGeom>
          <a:noFill/>
        </p:spPr>
        <p:txBody>
          <a:bodyPr wrap="square" rtlCol="0">
            <a:spAutoFit/>
          </a:bodyPr>
          <a:lstStyle/>
          <a:p>
            <a:r>
              <a:rPr lang="en-US" sz="2800" b="1" dirty="0" smtClean="0"/>
              <a:t>Hydrodynamics</a:t>
            </a:r>
            <a:endParaRPr lang="en-US" sz="2800" b="1" dirty="0"/>
          </a:p>
        </p:txBody>
      </p:sp>
      <p:sp>
        <p:nvSpPr>
          <p:cNvPr id="21" name="Rounded Rectangle 20"/>
          <p:cNvSpPr/>
          <p:nvPr/>
        </p:nvSpPr>
        <p:spPr>
          <a:xfrm>
            <a:off x="4218135" y="2539624"/>
            <a:ext cx="3848987" cy="17570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11" y="2944254"/>
            <a:ext cx="2824633" cy="1260277"/>
          </a:xfrm>
          <a:prstGeom prst="rect">
            <a:avLst/>
          </a:prstGeom>
        </p:spPr>
      </p:pic>
      <p:sp>
        <p:nvSpPr>
          <p:cNvPr id="25" name="TextBox 24"/>
          <p:cNvSpPr txBox="1"/>
          <p:nvPr/>
        </p:nvSpPr>
        <p:spPr>
          <a:xfrm>
            <a:off x="4310288" y="2661854"/>
            <a:ext cx="3808782" cy="523220"/>
          </a:xfrm>
          <a:prstGeom prst="rect">
            <a:avLst/>
          </a:prstGeom>
          <a:noFill/>
        </p:spPr>
        <p:txBody>
          <a:bodyPr wrap="square" rtlCol="0">
            <a:spAutoFit/>
          </a:bodyPr>
          <a:lstStyle/>
          <a:p>
            <a:r>
              <a:rPr lang="en-US" sz="2800" b="1" dirty="0" smtClean="0"/>
              <a:t>Electron hydrodynamics</a:t>
            </a:r>
            <a:endParaRPr lang="en-US" sz="2800" b="1" dirty="0"/>
          </a:p>
        </p:txBody>
      </p:sp>
      <p:sp>
        <p:nvSpPr>
          <p:cNvPr id="27" name="TextBox 26"/>
          <p:cNvSpPr txBox="1"/>
          <p:nvPr/>
        </p:nvSpPr>
        <p:spPr>
          <a:xfrm>
            <a:off x="7843661" y="5426317"/>
            <a:ext cx="3876962" cy="954107"/>
          </a:xfrm>
          <a:prstGeom prst="rect">
            <a:avLst/>
          </a:prstGeom>
          <a:noFill/>
        </p:spPr>
        <p:txBody>
          <a:bodyPr wrap="square" rtlCol="0">
            <a:spAutoFit/>
          </a:bodyPr>
          <a:lstStyle/>
          <a:p>
            <a:r>
              <a:rPr lang="en-US" sz="2800" b="1" dirty="0"/>
              <a:t>Can quantum </a:t>
            </a:r>
            <a:r>
              <a:rPr lang="en-US" sz="2800" b="1" dirty="0" smtClean="0"/>
              <a:t>mechanics </a:t>
            </a:r>
            <a:r>
              <a:rPr lang="en-US" sz="2800" b="1" i="1" dirty="0" smtClean="0"/>
              <a:t>enrich</a:t>
            </a:r>
            <a:r>
              <a:rPr lang="en-US" sz="2800" b="1" dirty="0" smtClean="0"/>
              <a:t> </a:t>
            </a:r>
            <a:r>
              <a:rPr lang="en-US" sz="2800" b="1" dirty="0"/>
              <a:t>hydrodynamics?</a:t>
            </a:r>
          </a:p>
        </p:txBody>
      </p:sp>
      <p:sp>
        <p:nvSpPr>
          <p:cNvPr id="28" name="TextBox 27"/>
          <p:cNvSpPr txBox="1"/>
          <p:nvPr/>
        </p:nvSpPr>
        <p:spPr>
          <a:xfrm>
            <a:off x="690407" y="5426317"/>
            <a:ext cx="4356522" cy="954107"/>
          </a:xfrm>
          <a:prstGeom prst="rect">
            <a:avLst/>
          </a:prstGeom>
          <a:noFill/>
        </p:spPr>
        <p:txBody>
          <a:bodyPr wrap="square" rtlCol="0">
            <a:spAutoFit/>
          </a:bodyPr>
          <a:lstStyle/>
          <a:p>
            <a:r>
              <a:rPr lang="en-US" sz="2800" b="1" dirty="0" smtClean="0"/>
              <a:t>Can quantum mechanics </a:t>
            </a:r>
            <a:r>
              <a:rPr lang="en-US" sz="2800" b="1" i="1" dirty="0" smtClean="0"/>
              <a:t>constrain</a:t>
            </a:r>
            <a:r>
              <a:rPr lang="en-US" sz="2800" b="1" dirty="0" smtClean="0"/>
              <a:t> hydrodynamics?</a:t>
            </a:r>
            <a:endParaRPr lang="en-US" sz="2800" b="1" dirty="0"/>
          </a:p>
        </p:txBody>
      </p:sp>
      <p:sp>
        <p:nvSpPr>
          <p:cNvPr id="32" name="Oval 31"/>
          <p:cNvSpPr/>
          <p:nvPr/>
        </p:nvSpPr>
        <p:spPr>
          <a:xfrm>
            <a:off x="120770" y="5257492"/>
            <a:ext cx="5106838" cy="135646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3" name="Oval 32"/>
          <p:cNvSpPr/>
          <p:nvPr/>
        </p:nvSpPr>
        <p:spPr>
          <a:xfrm>
            <a:off x="7349706" y="5257492"/>
            <a:ext cx="4710022"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ight Arrow 34"/>
          <p:cNvSpPr/>
          <p:nvPr/>
        </p:nvSpPr>
        <p:spPr>
          <a:xfrm rot="8215737">
            <a:off x="3541174" y="4488497"/>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694765">
            <a:off x="3644936" y="2134476"/>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882234">
            <a:off x="7877703" y="2144539"/>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7196">
            <a:off x="7973701" y="4473098"/>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122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ounded Rectangle 135"/>
          <p:cNvSpPr/>
          <p:nvPr/>
        </p:nvSpPr>
        <p:spPr>
          <a:xfrm>
            <a:off x="112302" y="4767025"/>
            <a:ext cx="5275019" cy="202776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5" name="Rounded Rectangle 134"/>
          <p:cNvSpPr/>
          <p:nvPr/>
        </p:nvSpPr>
        <p:spPr>
          <a:xfrm>
            <a:off x="6788644" y="4774483"/>
            <a:ext cx="5275019" cy="202776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923635" y="-192519"/>
            <a:ext cx="10515600" cy="1325563"/>
          </a:xfrm>
        </p:spPr>
        <p:txBody>
          <a:bodyPr>
            <a:normAutofit/>
          </a:bodyPr>
          <a:lstStyle/>
          <a:p>
            <a:r>
              <a:rPr lang="en-US" sz="3600" b="1" dirty="0"/>
              <a:t>Can quantum mechanics </a:t>
            </a:r>
            <a:r>
              <a:rPr lang="en-US" sz="3600" b="1" i="1" dirty="0"/>
              <a:t>constrain</a:t>
            </a:r>
            <a:r>
              <a:rPr lang="en-US" sz="3600" b="1" dirty="0"/>
              <a:t> hydrodynamics?</a:t>
            </a:r>
          </a:p>
        </p:txBody>
      </p:sp>
      <p:grpSp>
        <p:nvGrpSpPr>
          <p:cNvPr id="7" name="Group 6"/>
          <p:cNvGrpSpPr/>
          <p:nvPr/>
        </p:nvGrpSpPr>
        <p:grpSpPr>
          <a:xfrm>
            <a:off x="403716" y="1006940"/>
            <a:ext cx="1402674" cy="676147"/>
            <a:chOff x="865000" y="2659720"/>
            <a:chExt cx="5166660" cy="1397084"/>
          </a:xfrm>
        </p:grpSpPr>
        <p:sp>
          <p:nvSpPr>
            <p:cNvPr id="4" name="Rectangle 3"/>
            <p:cNvSpPr/>
            <p:nvPr/>
          </p:nvSpPr>
          <p:spPr>
            <a:xfrm>
              <a:off x="865000" y="3957275"/>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348" y="2744171"/>
              <a:ext cx="5163312" cy="1213104"/>
            </a:xfrm>
            <a:prstGeom prst="rect">
              <a:avLst/>
            </a:prstGeom>
          </p:spPr>
        </p:pic>
        <p:sp>
          <p:nvSpPr>
            <p:cNvPr id="6" name="Rectangle 5"/>
            <p:cNvSpPr/>
            <p:nvPr/>
          </p:nvSpPr>
          <p:spPr>
            <a:xfrm>
              <a:off x="865001" y="2659720"/>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8" name="Group 7"/>
          <p:cNvGrpSpPr/>
          <p:nvPr/>
        </p:nvGrpSpPr>
        <p:grpSpPr>
          <a:xfrm>
            <a:off x="3480464" y="1025208"/>
            <a:ext cx="1412797" cy="676147"/>
            <a:chOff x="865000" y="2659720"/>
            <a:chExt cx="5166660" cy="1397084"/>
          </a:xfrm>
        </p:grpSpPr>
        <p:sp>
          <p:nvSpPr>
            <p:cNvPr id="9" name="Rectangle 8"/>
            <p:cNvSpPr/>
            <p:nvPr/>
          </p:nvSpPr>
          <p:spPr>
            <a:xfrm>
              <a:off x="865000" y="3957275"/>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8348" y="2744171"/>
              <a:ext cx="5163312" cy="1213104"/>
            </a:xfrm>
            <a:prstGeom prst="rect">
              <a:avLst/>
            </a:prstGeom>
          </p:spPr>
        </p:pic>
        <p:sp>
          <p:nvSpPr>
            <p:cNvPr id="11" name="Rectangle 10"/>
            <p:cNvSpPr/>
            <p:nvPr/>
          </p:nvSpPr>
          <p:spPr>
            <a:xfrm>
              <a:off x="865001" y="2659720"/>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11"/>
          <p:cNvGrpSpPr/>
          <p:nvPr/>
        </p:nvGrpSpPr>
        <p:grpSpPr>
          <a:xfrm>
            <a:off x="9624028" y="1019506"/>
            <a:ext cx="1412797" cy="676147"/>
            <a:chOff x="865000" y="2659720"/>
            <a:chExt cx="5166660" cy="1397084"/>
          </a:xfrm>
        </p:grpSpPr>
        <p:sp>
          <p:nvSpPr>
            <p:cNvPr id="13" name="Rectangle 12"/>
            <p:cNvSpPr/>
            <p:nvPr/>
          </p:nvSpPr>
          <p:spPr>
            <a:xfrm>
              <a:off x="865000" y="3957275"/>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68348" y="2744171"/>
              <a:ext cx="5163312" cy="1213104"/>
            </a:xfrm>
            <a:prstGeom prst="rect">
              <a:avLst/>
            </a:prstGeom>
          </p:spPr>
        </p:pic>
        <p:sp>
          <p:nvSpPr>
            <p:cNvPr id="15" name="Rectangle 14"/>
            <p:cNvSpPr/>
            <p:nvPr/>
          </p:nvSpPr>
          <p:spPr>
            <a:xfrm>
              <a:off x="865001" y="2659720"/>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9" name="TextBox 28"/>
          <p:cNvSpPr txBox="1"/>
          <p:nvPr/>
        </p:nvSpPr>
        <p:spPr>
          <a:xfrm>
            <a:off x="8886317" y="984130"/>
            <a:ext cx="1896534" cy="584775"/>
          </a:xfrm>
          <a:prstGeom prst="rect">
            <a:avLst/>
          </a:prstGeom>
          <a:noFill/>
        </p:spPr>
        <p:txBody>
          <a:bodyPr wrap="square" rtlCol="0">
            <a:spAutoFit/>
          </a:bodyPr>
          <a:lstStyle/>
          <a:p>
            <a:r>
              <a:rPr lang="is-IS" sz="3200" dirty="0" smtClean="0"/>
              <a:t>…</a:t>
            </a:r>
            <a:endParaRPr lang="en-US" sz="3200" dirty="0"/>
          </a:p>
        </p:txBody>
      </p:sp>
      <p:sp>
        <p:nvSpPr>
          <p:cNvPr id="59" name="Right Brace 58"/>
          <p:cNvSpPr/>
          <p:nvPr/>
        </p:nvSpPr>
        <p:spPr>
          <a:xfrm rot="5400000">
            <a:off x="5807296" y="-3162648"/>
            <a:ext cx="603287" cy="10628177"/>
          </a:xfrm>
          <a:prstGeom prst="rightBrace">
            <a:avLst>
              <a:gd name="adj1" fmla="val 8333"/>
              <a:gd name="adj2" fmla="val 50457"/>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1" name="Group 60"/>
          <p:cNvGrpSpPr/>
          <p:nvPr/>
        </p:nvGrpSpPr>
        <p:grpSpPr>
          <a:xfrm>
            <a:off x="1975256" y="1010565"/>
            <a:ext cx="774556" cy="641299"/>
            <a:chOff x="457262" y="5254142"/>
            <a:chExt cx="2373654" cy="1445197"/>
          </a:xfrm>
        </p:grpSpPr>
        <p:pic>
          <p:nvPicPr>
            <p:cNvPr id="62" name="Picture 61"/>
            <p:cNvPicPr>
              <a:picLocks noChangeAspect="1"/>
            </p:cNvPicPr>
            <p:nvPr/>
          </p:nvPicPr>
          <p:blipFill rotWithShape="1">
            <a:blip r:embed="rId3">
              <a:extLst>
                <a:ext uri="{28A0092B-C50C-407E-A947-70E740481C1C}">
                  <a14:useLocalDpi xmlns:a14="http://schemas.microsoft.com/office/drawing/2010/main" val="0"/>
                </a:ext>
              </a:extLst>
            </a:blip>
            <a:srcRect l="61105" t="57685" r="923" b="9558"/>
            <a:stretch/>
          </p:blipFill>
          <p:spPr>
            <a:xfrm>
              <a:off x="2032314" y="6228082"/>
              <a:ext cx="798601" cy="471257"/>
            </a:xfrm>
            <a:prstGeom prst="rect">
              <a:avLst/>
            </a:prstGeom>
          </p:spPr>
        </p:pic>
        <p:pic>
          <p:nvPicPr>
            <p:cNvPr id="63" name="Picture 62"/>
            <p:cNvPicPr>
              <a:picLocks noChangeAspect="1"/>
            </p:cNvPicPr>
            <p:nvPr/>
          </p:nvPicPr>
          <p:blipFill rotWithShape="1">
            <a:blip r:embed="rId3">
              <a:extLst>
                <a:ext uri="{28A0092B-C50C-407E-A947-70E740481C1C}">
                  <a14:useLocalDpi xmlns:a14="http://schemas.microsoft.com/office/drawing/2010/main" val="0"/>
                </a:ext>
              </a:extLst>
            </a:blip>
            <a:srcRect r="63771"/>
            <a:stretch/>
          </p:blipFill>
          <p:spPr>
            <a:xfrm>
              <a:off x="457262" y="5260683"/>
              <a:ext cx="761938" cy="1438656"/>
            </a:xfrm>
            <a:prstGeom prst="rect">
              <a:avLst/>
            </a:prstGeom>
          </p:spPr>
        </p:pic>
        <p:pic>
          <p:nvPicPr>
            <p:cNvPr id="64" name="Picture 63"/>
            <p:cNvPicPr>
              <a:picLocks noChangeAspect="1"/>
            </p:cNvPicPr>
            <p:nvPr/>
          </p:nvPicPr>
          <p:blipFill rotWithShape="1">
            <a:blip r:embed="rId3">
              <a:extLst>
                <a:ext uri="{28A0092B-C50C-407E-A947-70E740481C1C}">
                  <a14:useLocalDpi xmlns:a14="http://schemas.microsoft.com/office/drawing/2010/main" val="0"/>
                </a:ext>
              </a:extLst>
            </a:blip>
            <a:srcRect l="62028" t="1170" b="59888"/>
            <a:stretch/>
          </p:blipFill>
          <p:spPr>
            <a:xfrm>
              <a:off x="2032315" y="5254142"/>
              <a:ext cx="798601" cy="560244"/>
            </a:xfrm>
            <a:prstGeom prst="rect">
              <a:avLst/>
            </a:prstGeom>
          </p:spPr>
        </p:pic>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91070"/>
            <a:stretch/>
          </p:blipFill>
          <p:spPr>
            <a:xfrm>
              <a:off x="1200412" y="5260683"/>
              <a:ext cx="846586" cy="1438656"/>
            </a:xfrm>
            <a:prstGeom prst="rect">
              <a:avLst/>
            </a:prstGeom>
          </p:spPr>
        </p:pic>
        <p:pic>
          <p:nvPicPr>
            <p:cNvPr id="66" name="Picture 65"/>
            <p:cNvPicPr>
              <a:picLocks noChangeAspect="1"/>
            </p:cNvPicPr>
            <p:nvPr/>
          </p:nvPicPr>
          <p:blipFill rotWithShape="1">
            <a:blip r:embed="rId4">
              <a:alphaModFix/>
              <a:extLst>
                <a:ext uri="{28A0092B-C50C-407E-A947-70E740481C1C}">
                  <a14:useLocalDpi xmlns:a14="http://schemas.microsoft.com/office/drawing/2010/main" val="0"/>
                </a:ext>
              </a:extLst>
            </a:blip>
            <a:srcRect l="6034" t="66984" r="92018" b="15263"/>
            <a:stretch/>
          </p:blipFill>
          <p:spPr>
            <a:xfrm>
              <a:off x="1441608" y="5806935"/>
              <a:ext cx="139345" cy="155887"/>
            </a:xfrm>
            <a:prstGeom prst="rect">
              <a:avLst/>
            </a:prstGeom>
          </p:spPr>
        </p:pic>
        <p:pic>
          <p:nvPicPr>
            <p:cNvPr id="67" name="Picture 66"/>
            <p:cNvPicPr>
              <a:picLocks noChangeAspect="1"/>
            </p:cNvPicPr>
            <p:nvPr/>
          </p:nvPicPr>
          <p:blipFill rotWithShape="1">
            <a:blip r:embed="rId4">
              <a:alphaModFix/>
              <a:extLst>
                <a:ext uri="{28A0092B-C50C-407E-A947-70E740481C1C}">
                  <a14:useLocalDpi xmlns:a14="http://schemas.microsoft.com/office/drawing/2010/main" val="0"/>
                </a:ext>
              </a:extLst>
            </a:blip>
            <a:srcRect l="6034" t="66984" r="92018" b="15263"/>
            <a:stretch/>
          </p:blipFill>
          <p:spPr>
            <a:xfrm>
              <a:off x="1441609" y="5962273"/>
              <a:ext cx="139345" cy="155887"/>
            </a:xfrm>
            <a:prstGeom prst="rect">
              <a:avLst/>
            </a:prstGeom>
          </p:spPr>
        </p:pic>
        <p:cxnSp>
          <p:nvCxnSpPr>
            <p:cNvPr id="68" name="Straight Connector 67"/>
            <p:cNvCxnSpPr/>
            <p:nvPr/>
          </p:nvCxnSpPr>
          <p:spPr>
            <a:xfrm>
              <a:off x="499837" y="5320373"/>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500430" y="5320373"/>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flipV="1">
              <a:off x="475197" y="6040216"/>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1511280" y="6036157"/>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91070"/>
            <a:stretch/>
          </p:blipFill>
          <p:spPr>
            <a:xfrm>
              <a:off x="2005957" y="5806935"/>
              <a:ext cx="824958" cy="421147"/>
            </a:xfrm>
            <a:prstGeom prst="rect">
              <a:avLst/>
            </a:prstGeom>
          </p:spPr>
        </p:pic>
      </p:grpSp>
      <p:grpSp>
        <p:nvGrpSpPr>
          <p:cNvPr id="73" name="Group 72"/>
          <p:cNvGrpSpPr/>
          <p:nvPr/>
        </p:nvGrpSpPr>
        <p:grpSpPr>
          <a:xfrm>
            <a:off x="5017777" y="1049816"/>
            <a:ext cx="814380" cy="646342"/>
            <a:chOff x="457262" y="5254142"/>
            <a:chExt cx="2373654" cy="1445197"/>
          </a:xfrm>
        </p:grpSpPr>
        <p:pic>
          <p:nvPicPr>
            <p:cNvPr id="74" name="Picture 73"/>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61105" t="57685" r="923" b="9558"/>
            <a:stretch/>
          </p:blipFill>
          <p:spPr>
            <a:xfrm>
              <a:off x="2032314" y="6228082"/>
              <a:ext cx="798601" cy="471257"/>
            </a:xfrm>
            <a:prstGeom prst="rect">
              <a:avLst/>
            </a:prstGeom>
          </p:spPr>
        </p:pic>
        <p:pic>
          <p:nvPicPr>
            <p:cNvPr id="75" name="Picture 74"/>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r="63771"/>
            <a:stretch/>
          </p:blipFill>
          <p:spPr>
            <a:xfrm>
              <a:off x="457262" y="5260683"/>
              <a:ext cx="761938" cy="1438656"/>
            </a:xfrm>
            <a:prstGeom prst="rect">
              <a:avLst/>
            </a:prstGeom>
          </p:spPr>
        </p:pic>
        <p:pic>
          <p:nvPicPr>
            <p:cNvPr id="76" name="Picture 75"/>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62028" t="1170" b="59888"/>
            <a:stretch/>
          </p:blipFill>
          <p:spPr>
            <a:xfrm>
              <a:off x="2032315" y="5254142"/>
              <a:ext cx="798601" cy="560244"/>
            </a:xfrm>
            <a:prstGeom prst="rect">
              <a:avLst/>
            </a:prstGeom>
          </p:spPr>
        </p:pic>
        <p:pic>
          <p:nvPicPr>
            <p:cNvPr id="77" name="Picture 76"/>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91070"/>
            <a:stretch/>
          </p:blipFill>
          <p:spPr>
            <a:xfrm>
              <a:off x="1200412" y="5260683"/>
              <a:ext cx="846586" cy="1438656"/>
            </a:xfrm>
            <a:prstGeom prst="rect">
              <a:avLst/>
            </a:prstGeom>
          </p:spPr>
        </p:pic>
        <p:pic>
          <p:nvPicPr>
            <p:cNvPr id="78" name="Picture 77"/>
            <p:cNvPicPr>
              <a:picLocks noChangeAspect="1"/>
            </p:cNvPicPr>
            <p:nvPr/>
          </p:nvPicPr>
          <p:blipFill rotWithShape="1">
            <a:blip r:embed="rId4">
              <a:alphaModFix/>
              <a:duotone>
                <a:prstClr val="black"/>
                <a:schemeClr val="accent2">
                  <a:tint val="45000"/>
                  <a:satMod val="400000"/>
                </a:schemeClr>
              </a:duotone>
              <a:extLst>
                <a:ext uri="{28A0092B-C50C-407E-A947-70E740481C1C}">
                  <a14:useLocalDpi xmlns:a14="http://schemas.microsoft.com/office/drawing/2010/main" val="0"/>
                </a:ext>
              </a:extLst>
            </a:blip>
            <a:srcRect l="6034" t="66984" r="92018" b="15263"/>
            <a:stretch/>
          </p:blipFill>
          <p:spPr>
            <a:xfrm>
              <a:off x="1441608" y="5806935"/>
              <a:ext cx="139345" cy="155887"/>
            </a:xfrm>
            <a:prstGeom prst="rect">
              <a:avLst/>
            </a:prstGeom>
          </p:spPr>
        </p:pic>
        <p:pic>
          <p:nvPicPr>
            <p:cNvPr id="79" name="Picture 78"/>
            <p:cNvPicPr>
              <a:picLocks noChangeAspect="1"/>
            </p:cNvPicPr>
            <p:nvPr/>
          </p:nvPicPr>
          <p:blipFill rotWithShape="1">
            <a:blip r:embed="rId4">
              <a:alphaModFix/>
              <a:duotone>
                <a:prstClr val="black"/>
                <a:schemeClr val="accent2">
                  <a:tint val="45000"/>
                  <a:satMod val="400000"/>
                </a:schemeClr>
              </a:duotone>
              <a:extLst>
                <a:ext uri="{28A0092B-C50C-407E-A947-70E740481C1C}">
                  <a14:useLocalDpi xmlns:a14="http://schemas.microsoft.com/office/drawing/2010/main" val="0"/>
                </a:ext>
              </a:extLst>
            </a:blip>
            <a:srcRect l="6034" t="66984" r="92018" b="15263"/>
            <a:stretch/>
          </p:blipFill>
          <p:spPr>
            <a:xfrm>
              <a:off x="1441609" y="5962273"/>
              <a:ext cx="139345" cy="155887"/>
            </a:xfrm>
            <a:prstGeom prst="rect">
              <a:avLst/>
            </a:prstGeom>
          </p:spPr>
        </p:pic>
        <p:cxnSp>
          <p:nvCxnSpPr>
            <p:cNvPr id="80" name="Straight Connector 79"/>
            <p:cNvCxnSpPr/>
            <p:nvPr/>
          </p:nvCxnSpPr>
          <p:spPr>
            <a:xfrm>
              <a:off x="499837" y="5320373"/>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flipV="1">
              <a:off x="1500430" y="5320373"/>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flipV="1">
              <a:off x="475197" y="6040216"/>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1511280" y="6036157"/>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84" name="Picture 83"/>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91070"/>
            <a:stretch/>
          </p:blipFill>
          <p:spPr>
            <a:xfrm>
              <a:off x="2005957" y="5806935"/>
              <a:ext cx="824958" cy="421147"/>
            </a:xfrm>
            <a:prstGeom prst="rect">
              <a:avLst/>
            </a:prstGeom>
          </p:spPr>
        </p:pic>
      </p:grpSp>
      <p:grpSp>
        <p:nvGrpSpPr>
          <p:cNvPr id="85" name="Group 84"/>
          <p:cNvGrpSpPr/>
          <p:nvPr/>
        </p:nvGrpSpPr>
        <p:grpSpPr>
          <a:xfrm>
            <a:off x="11190917" y="1013372"/>
            <a:ext cx="741373" cy="649297"/>
            <a:chOff x="457262" y="5254142"/>
            <a:chExt cx="2373654" cy="1445197"/>
          </a:xfrm>
        </p:grpSpPr>
        <p:pic>
          <p:nvPicPr>
            <p:cNvPr id="86" name="Picture 85"/>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61105" t="57685" r="923" b="9558"/>
            <a:stretch/>
          </p:blipFill>
          <p:spPr>
            <a:xfrm>
              <a:off x="2032314" y="6228082"/>
              <a:ext cx="798601" cy="471257"/>
            </a:xfrm>
            <a:prstGeom prst="rect">
              <a:avLst/>
            </a:prstGeom>
          </p:spPr>
        </p:pic>
        <p:pic>
          <p:nvPicPr>
            <p:cNvPr id="87" name="Picture 86"/>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63771"/>
            <a:stretch/>
          </p:blipFill>
          <p:spPr>
            <a:xfrm>
              <a:off x="457262" y="5260683"/>
              <a:ext cx="761938" cy="1438656"/>
            </a:xfrm>
            <a:prstGeom prst="rect">
              <a:avLst/>
            </a:prstGeom>
          </p:spPr>
        </p:pic>
        <p:pic>
          <p:nvPicPr>
            <p:cNvPr id="88" name="Picture 87"/>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62028" t="1170" b="59888"/>
            <a:stretch/>
          </p:blipFill>
          <p:spPr>
            <a:xfrm>
              <a:off x="2032315" y="5254142"/>
              <a:ext cx="798601" cy="560244"/>
            </a:xfrm>
            <a:prstGeom prst="rect">
              <a:avLst/>
            </a:prstGeom>
          </p:spPr>
        </p:pic>
        <p:pic>
          <p:nvPicPr>
            <p:cNvPr id="89" name="Picture 88"/>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91070"/>
            <a:stretch/>
          </p:blipFill>
          <p:spPr>
            <a:xfrm>
              <a:off x="1200412" y="5260683"/>
              <a:ext cx="846586" cy="1438656"/>
            </a:xfrm>
            <a:prstGeom prst="rect">
              <a:avLst/>
            </a:prstGeom>
          </p:spPr>
        </p:pic>
        <p:pic>
          <p:nvPicPr>
            <p:cNvPr id="90" name="Picture 89"/>
            <p:cNvPicPr>
              <a:picLocks noChangeAspect="1"/>
            </p:cNvPicPr>
            <p:nvPr/>
          </p:nvPicPr>
          <p:blipFill rotWithShape="1">
            <a:blip r:embed="rId4">
              <a:alphaModFix/>
              <a:duotone>
                <a:prstClr val="black"/>
                <a:schemeClr val="accent4">
                  <a:tint val="45000"/>
                  <a:satMod val="400000"/>
                </a:schemeClr>
              </a:duotone>
              <a:extLst>
                <a:ext uri="{28A0092B-C50C-407E-A947-70E740481C1C}">
                  <a14:useLocalDpi xmlns:a14="http://schemas.microsoft.com/office/drawing/2010/main" val="0"/>
                </a:ext>
              </a:extLst>
            </a:blip>
            <a:srcRect l="6034" t="66984" r="92018" b="15263"/>
            <a:stretch/>
          </p:blipFill>
          <p:spPr>
            <a:xfrm>
              <a:off x="1441608" y="5806935"/>
              <a:ext cx="139345" cy="155887"/>
            </a:xfrm>
            <a:prstGeom prst="rect">
              <a:avLst/>
            </a:prstGeom>
          </p:spPr>
        </p:pic>
        <p:pic>
          <p:nvPicPr>
            <p:cNvPr id="91" name="Picture 90"/>
            <p:cNvPicPr>
              <a:picLocks noChangeAspect="1"/>
            </p:cNvPicPr>
            <p:nvPr/>
          </p:nvPicPr>
          <p:blipFill rotWithShape="1">
            <a:blip r:embed="rId4">
              <a:alphaModFix/>
              <a:duotone>
                <a:prstClr val="black"/>
                <a:schemeClr val="accent4">
                  <a:tint val="45000"/>
                  <a:satMod val="400000"/>
                </a:schemeClr>
              </a:duotone>
              <a:extLst>
                <a:ext uri="{28A0092B-C50C-407E-A947-70E740481C1C}">
                  <a14:useLocalDpi xmlns:a14="http://schemas.microsoft.com/office/drawing/2010/main" val="0"/>
                </a:ext>
              </a:extLst>
            </a:blip>
            <a:srcRect l="6034" t="66984" r="92018" b="15263"/>
            <a:stretch/>
          </p:blipFill>
          <p:spPr>
            <a:xfrm>
              <a:off x="1441609" y="5962273"/>
              <a:ext cx="139345" cy="155887"/>
            </a:xfrm>
            <a:prstGeom prst="rect">
              <a:avLst/>
            </a:prstGeom>
          </p:spPr>
        </p:pic>
        <p:cxnSp>
          <p:nvCxnSpPr>
            <p:cNvPr id="92" name="Straight Connector 91"/>
            <p:cNvCxnSpPr/>
            <p:nvPr/>
          </p:nvCxnSpPr>
          <p:spPr>
            <a:xfrm>
              <a:off x="499837" y="5320373"/>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flipV="1">
              <a:off x="1500430" y="5320373"/>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flipV="1">
              <a:off x="475197" y="6040216"/>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a:off x="1511280" y="6036157"/>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96" name="Picture 95"/>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91070"/>
            <a:stretch/>
          </p:blipFill>
          <p:spPr>
            <a:xfrm>
              <a:off x="2005957" y="5806935"/>
              <a:ext cx="824958" cy="421147"/>
            </a:xfrm>
            <a:prstGeom prst="rect">
              <a:avLst/>
            </a:prstGeom>
          </p:spPr>
        </p:pic>
      </p:grpSp>
      <p:grpSp>
        <p:nvGrpSpPr>
          <p:cNvPr id="101" name="Group 100"/>
          <p:cNvGrpSpPr/>
          <p:nvPr/>
        </p:nvGrpSpPr>
        <p:grpSpPr>
          <a:xfrm>
            <a:off x="4893261" y="2639519"/>
            <a:ext cx="2177839" cy="603529"/>
            <a:chOff x="6972292" y="2470025"/>
            <a:chExt cx="5041392" cy="1397085"/>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292" y="2552645"/>
              <a:ext cx="5041392" cy="1214935"/>
            </a:xfrm>
            <a:prstGeom prst="rect">
              <a:avLst/>
            </a:prstGeom>
          </p:spPr>
        </p:pic>
        <p:sp>
          <p:nvSpPr>
            <p:cNvPr id="103" name="Rectangle 102"/>
            <p:cNvSpPr/>
            <p:nvPr/>
          </p:nvSpPr>
          <p:spPr>
            <a:xfrm>
              <a:off x="6972292" y="2470025"/>
              <a:ext cx="5041153"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4" name="Rectangle 103"/>
            <p:cNvSpPr/>
            <p:nvPr/>
          </p:nvSpPr>
          <p:spPr>
            <a:xfrm>
              <a:off x="6972292" y="3767581"/>
              <a:ext cx="5041153"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Right Arrow 104"/>
            <p:cNvSpPr/>
            <p:nvPr/>
          </p:nvSpPr>
          <p:spPr>
            <a:xfrm>
              <a:off x="9540003" y="3061533"/>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Right Arrow 105"/>
            <p:cNvSpPr/>
            <p:nvPr/>
          </p:nvSpPr>
          <p:spPr>
            <a:xfrm>
              <a:off x="9540002" y="2883068"/>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7" name="Right Arrow 106"/>
            <p:cNvSpPr/>
            <p:nvPr/>
          </p:nvSpPr>
          <p:spPr>
            <a:xfrm>
              <a:off x="9540002" y="2687394"/>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8" name="Right Arrow 107"/>
            <p:cNvSpPr/>
            <p:nvPr/>
          </p:nvSpPr>
          <p:spPr>
            <a:xfrm>
              <a:off x="9540002" y="3246829"/>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9" name="Right Arrow 108"/>
            <p:cNvSpPr/>
            <p:nvPr/>
          </p:nvSpPr>
          <p:spPr>
            <a:xfrm>
              <a:off x="9540003" y="3445787"/>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0" name="Right Arrow 109"/>
            <p:cNvSpPr/>
            <p:nvPr/>
          </p:nvSpPr>
          <p:spPr>
            <a:xfrm>
              <a:off x="9537858" y="2527327"/>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1" name="Right Arrow 110"/>
            <p:cNvSpPr/>
            <p:nvPr/>
          </p:nvSpPr>
          <p:spPr>
            <a:xfrm>
              <a:off x="9537857" y="3622604"/>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12" name="Picture 111"/>
          <p:cNvPicPr>
            <a:picLocks noChangeAspect="1"/>
          </p:cNvPicPr>
          <p:nvPr/>
        </p:nvPicPr>
        <p:blipFill>
          <a:blip r:embed="rId6"/>
          <a:stretch>
            <a:fillRect/>
          </a:stretch>
        </p:blipFill>
        <p:spPr>
          <a:xfrm>
            <a:off x="4080555" y="3342000"/>
            <a:ext cx="3492213" cy="736571"/>
          </a:xfrm>
          <a:prstGeom prst="rect">
            <a:avLst/>
          </a:prstGeom>
        </p:spPr>
      </p:pic>
      <p:grpSp>
        <p:nvGrpSpPr>
          <p:cNvPr id="114" name="Group 113"/>
          <p:cNvGrpSpPr/>
          <p:nvPr/>
        </p:nvGrpSpPr>
        <p:grpSpPr>
          <a:xfrm>
            <a:off x="6340953" y="1033279"/>
            <a:ext cx="1412797" cy="676147"/>
            <a:chOff x="865000" y="2659720"/>
            <a:chExt cx="5166660" cy="1397084"/>
          </a:xfrm>
        </p:grpSpPr>
        <p:sp>
          <p:nvSpPr>
            <p:cNvPr id="115" name="Rectangle 114"/>
            <p:cNvSpPr/>
            <p:nvPr/>
          </p:nvSpPr>
          <p:spPr>
            <a:xfrm>
              <a:off x="865000" y="3957275"/>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6" name="Picture 115"/>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68348" y="2744171"/>
              <a:ext cx="5163312" cy="1213104"/>
            </a:xfrm>
            <a:prstGeom prst="rect">
              <a:avLst/>
            </a:prstGeom>
          </p:spPr>
        </p:pic>
        <p:sp>
          <p:nvSpPr>
            <p:cNvPr id="117" name="Rectangle 116"/>
            <p:cNvSpPr/>
            <p:nvPr/>
          </p:nvSpPr>
          <p:spPr>
            <a:xfrm>
              <a:off x="865001" y="2659720"/>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18" name="Group 117"/>
          <p:cNvGrpSpPr/>
          <p:nvPr/>
        </p:nvGrpSpPr>
        <p:grpSpPr>
          <a:xfrm>
            <a:off x="7878266" y="1057887"/>
            <a:ext cx="814380" cy="646342"/>
            <a:chOff x="457262" y="5254142"/>
            <a:chExt cx="2373654" cy="1445197"/>
          </a:xfrm>
        </p:grpSpPr>
        <p:pic>
          <p:nvPicPr>
            <p:cNvPr id="119" name="Picture 118"/>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61105" t="57685" r="923" b="9558"/>
            <a:stretch/>
          </p:blipFill>
          <p:spPr>
            <a:xfrm>
              <a:off x="2032314" y="6228082"/>
              <a:ext cx="798601" cy="471257"/>
            </a:xfrm>
            <a:prstGeom prst="rect">
              <a:avLst/>
            </a:prstGeom>
          </p:spPr>
        </p:pic>
        <p:pic>
          <p:nvPicPr>
            <p:cNvPr id="120" name="Picture 119"/>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63771"/>
            <a:stretch/>
          </p:blipFill>
          <p:spPr>
            <a:xfrm>
              <a:off x="457262" y="5260683"/>
              <a:ext cx="761938" cy="1438656"/>
            </a:xfrm>
            <a:prstGeom prst="rect">
              <a:avLst/>
            </a:prstGeom>
          </p:spPr>
        </p:pic>
        <p:pic>
          <p:nvPicPr>
            <p:cNvPr id="121" name="Picture 120"/>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62028" t="1170" b="59888"/>
            <a:stretch/>
          </p:blipFill>
          <p:spPr>
            <a:xfrm>
              <a:off x="2032315" y="5254142"/>
              <a:ext cx="798601" cy="560244"/>
            </a:xfrm>
            <a:prstGeom prst="rect">
              <a:avLst/>
            </a:prstGeom>
          </p:spPr>
        </p:pic>
        <p:pic>
          <p:nvPicPr>
            <p:cNvPr id="122" name="Picture 121"/>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91070"/>
            <a:stretch/>
          </p:blipFill>
          <p:spPr>
            <a:xfrm>
              <a:off x="1200412" y="5260683"/>
              <a:ext cx="846586" cy="1438656"/>
            </a:xfrm>
            <a:prstGeom prst="rect">
              <a:avLst/>
            </a:prstGeom>
          </p:spPr>
        </p:pic>
        <p:pic>
          <p:nvPicPr>
            <p:cNvPr id="123" name="Picture 122"/>
            <p:cNvPicPr>
              <a:picLocks noChangeAspect="1"/>
            </p:cNvPicPr>
            <p:nvPr/>
          </p:nvPicPr>
          <p:blipFill rotWithShape="1">
            <a:blip r:embed="rId4">
              <a:alphaModFix/>
              <a:duotone>
                <a:prstClr val="black"/>
                <a:schemeClr val="accent5">
                  <a:tint val="45000"/>
                  <a:satMod val="400000"/>
                </a:schemeClr>
              </a:duotone>
              <a:extLst>
                <a:ext uri="{28A0092B-C50C-407E-A947-70E740481C1C}">
                  <a14:useLocalDpi xmlns:a14="http://schemas.microsoft.com/office/drawing/2010/main" val="0"/>
                </a:ext>
              </a:extLst>
            </a:blip>
            <a:srcRect l="6034" t="66984" r="92018" b="15263"/>
            <a:stretch/>
          </p:blipFill>
          <p:spPr>
            <a:xfrm>
              <a:off x="1441608" y="5806935"/>
              <a:ext cx="139345" cy="155887"/>
            </a:xfrm>
            <a:prstGeom prst="rect">
              <a:avLst/>
            </a:prstGeom>
          </p:spPr>
        </p:pic>
        <p:pic>
          <p:nvPicPr>
            <p:cNvPr id="124" name="Picture 123"/>
            <p:cNvPicPr>
              <a:picLocks noChangeAspect="1"/>
            </p:cNvPicPr>
            <p:nvPr/>
          </p:nvPicPr>
          <p:blipFill rotWithShape="1">
            <a:blip r:embed="rId4">
              <a:alphaModFix/>
              <a:duotone>
                <a:prstClr val="black"/>
                <a:schemeClr val="accent5">
                  <a:tint val="45000"/>
                  <a:satMod val="400000"/>
                </a:schemeClr>
              </a:duotone>
              <a:extLst>
                <a:ext uri="{28A0092B-C50C-407E-A947-70E740481C1C}">
                  <a14:useLocalDpi xmlns:a14="http://schemas.microsoft.com/office/drawing/2010/main" val="0"/>
                </a:ext>
              </a:extLst>
            </a:blip>
            <a:srcRect l="6034" t="66984" r="92018" b="15263"/>
            <a:stretch/>
          </p:blipFill>
          <p:spPr>
            <a:xfrm>
              <a:off x="1441609" y="5962273"/>
              <a:ext cx="139345" cy="155887"/>
            </a:xfrm>
            <a:prstGeom prst="rect">
              <a:avLst/>
            </a:prstGeom>
          </p:spPr>
        </p:pic>
        <p:cxnSp>
          <p:nvCxnSpPr>
            <p:cNvPr id="125" name="Straight Connector 124"/>
            <p:cNvCxnSpPr/>
            <p:nvPr/>
          </p:nvCxnSpPr>
          <p:spPr>
            <a:xfrm>
              <a:off x="499837" y="5320373"/>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26" name="Straight Connector 125"/>
            <p:cNvCxnSpPr/>
            <p:nvPr/>
          </p:nvCxnSpPr>
          <p:spPr>
            <a:xfrm flipV="1">
              <a:off x="1500430" y="5320373"/>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flipV="1">
              <a:off x="475197" y="6040216"/>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28" name="Straight Connector 127"/>
            <p:cNvCxnSpPr/>
            <p:nvPr/>
          </p:nvCxnSpPr>
          <p:spPr>
            <a:xfrm>
              <a:off x="1511280" y="6036157"/>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129" name="Picture 128"/>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91070"/>
            <a:stretch/>
          </p:blipFill>
          <p:spPr>
            <a:xfrm>
              <a:off x="2005957" y="5806935"/>
              <a:ext cx="824958" cy="421147"/>
            </a:xfrm>
            <a:prstGeom prst="rect">
              <a:avLst/>
            </a:prstGeom>
          </p:spPr>
        </p:pic>
      </p:grpSp>
      <p:sp>
        <p:nvSpPr>
          <p:cNvPr id="17" name="Oval 16"/>
          <p:cNvSpPr/>
          <p:nvPr/>
        </p:nvSpPr>
        <p:spPr>
          <a:xfrm>
            <a:off x="6064903" y="3497784"/>
            <a:ext cx="280965" cy="5973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2377086" y="4041922"/>
            <a:ext cx="3561882" cy="589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89149" y="4841533"/>
            <a:ext cx="4999590" cy="369332"/>
          </a:xfrm>
          <a:prstGeom prst="rect">
            <a:avLst/>
          </a:prstGeom>
          <a:noFill/>
        </p:spPr>
        <p:txBody>
          <a:bodyPr wrap="square" rtlCol="0">
            <a:spAutoFit/>
          </a:bodyPr>
          <a:lstStyle/>
          <a:p>
            <a:r>
              <a:rPr lang="en-US" b="1" dirty="0" smtClean="0"/>
              <a:t>Classically</a:t>
            </a:r>
            <a:endParaRPr lang="en-US" b="1" dirty="0"/>
          </a:p>
        </p:txBody>
      </p:sp>
      <p:cxnSp>
        <p:nvCxnSpPr>
          <p:cNvPr id="130" name="Straight Arrow Connector 129"/>
          <p:cNvCxnSpPr/>
          <p:nvPr/>
        </p:nvCxnSpPr>
        <p:spPr>
          <a:xfrm>
            <a:off x="6377542" y="4023003"/>
            <a:ext cx="2682818" cy="608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8208087" y="4787557"/>
            <a:ext cx="4999590" cy="369332"/>
          </a:xfrm>
          <a:prstGeom prst="rect">
            <a:avLst/>
          </a:prstGeom>
          <a:noFill/>
        </p:spPr>
        <p:txBody>
          <a:bodyPr wrap="square" rtlCol="0">
            <a:spAutoFit/>
          </a:bodyPr>
          <a:lstStyle/>
          <a:p>
            <a:r>
              <a:rPr lang="en-US" b="1" dirty="0" smtClean="0"/>
              <a:t>Quantum mechanically</a:t>
            </a:r>
            <a:endParaRPr lang="en-US" b="1" dirty="0"/>
          </a:p>
        </p:txBody>
      </p:sp>
      <p:sp>
        <p:nvSpPr>
          <p:cNvPr id="132" name="Rectangle 131"/>
          <p:cNvSpPr/>
          <p:nvPr/>
        </p:nvSpPr>
        <p:spPr>
          <a:xfrm>
            <a:off x="6788644" y="6432916"/>
            <a:ext cx="5670767" cy="369332"/>
          </a:xfrm>
          <a:prstGeom prst="rect">
            <a:avLst/>
          </a:prstGeom>
        </p:spPr>
        <p:txBody>
          <a:bodyPr wrap="square">
            <a:spAutoFit/>
          </a:bodyPr>
          <a:lstStyle/>
          <a:p>
            <a:r>
              <a:rPr lang="en-US" dirty="0" smtClean="0"/>
              <a:t>Conjectured fundamental bound based on holography.</a:t>
            </a:r>
          </a:p>
        </p:txBody>
      </p:sp>
      <p:pic>
        <p:nvPicPr>
          <p:cNvPr id="133" name="Picture 132"/>
          <p:cNvPicPr>
            <a:picLocks noChangeAspect="1"/>
          </p:cNvPicPr>
          <p:nvPr/>
        </p:nvPicPr>
        <p:blipFill>
          <a:blip r:embed="rId7"/>
          <a:stretch>
            <a:fillRect/>
          </a:stretch>
        </p:blipFill>
        <p:spPr>
          <a:xfrm>
            <a:off x="8418653" y="5207233"/>
            <a:ext cx="1674566" cy="842549"/>
          </a:xfrm>
          <a:prstGeom prst="rect">
            <a:avLst/>
          </a:prstGeom>
        </p:spPr>
      </p:pic>
      <p:sp>
        <p:nvSpPr>
          <p:cNvPr id="134" name="Rectangle 133"/>
          <p:cNvSpPr/>
          <p:nvPr/>
        </p:nvSpPr>
        <p:spPr>
          <a:xfrm>
            <a:off x="7892873" y="6195795"/>
            <a:ext cx="2653419" cy="307777"/>
          </a:xfrm>
          <a:prstGeom prst="rect">
            <a:avLst/>
          </a:prstGeom>
        </p:spPr>
        <p:txBody>
          <a:bodyPr wrap="none">
            <a:spAutoFit/>
          </a:bodyPr>
          <a:lstStyle/>
          <a:p>
            <a:r>
              <a:rPr lang="en-US" sz="1400" dirty="0"/>
              <a:t>[</a:t>
            </a:r>
            <a:r>
              <a:rPr lang="en-US" sz="1400" dirty="0" err="1"/>
              <a:t>Kovtun</a:t>
            </a:r>
            <a:r>
              <a:rPr lang="en-US" sz="1400" dirty="0"/>
              <a:t>, Son, </a:t>
            </a:r>
            <a:r>
              <a:rPr lang="en-US" sz="1400" dirty="0" err="1"/>
              <a:t>Starinets</a:t>
            </a:r>
            <a:r>
              <a:rPr lang="en-US" sz="1400" dirty="0"/>
              <a:t>, PRL 2005]</a:t>
            </a:r>
          </a:p>
        </p:txBody>
      </p:sp>
      <p:sp>
        <p:nvSpPr>
          <p:cNvPr id="26" name="TextBox 25"/>
          <p:cNvSpPr txBox="1"/>
          <p:nvPr/>
        </p:nvSpPr>
        <p:spPr>
          <a:xfrm>
            <a:off x="1132154" y="5482743"/>
            <a:ext cx="3761107" cy="369332"/>
          </a:xfrm>
          <a:prstGeom prst="rect">
            <a:avLst/>
          </a:prstGeom>
          <a:noFill/>
        </p:spPr>
        <p:txBody>
          <a:bodyPr wrap="square" rtlCol="0">
            <a:spAutoFit/>
          </a:bodyPr>
          <a:lstStyle/>
          <a:p>
            <a:r>
              <a:rPr lang="en-US" smtClean="0"/>
              <a:t>Viscosity can take any value</a:t>
            </a:r>
            <a:endParaRPr lang="en-US"/>
          </a:p>
        </p:txBody>
      </p:sp>
    </p:spTree>
    <p:extLst>
      <p:ext uri="{BB962C8B-B14F-4D97-AF65-F5344CB8AC3E}">
        <p14:creationId xmlns:p14="http://schemas.microsoft.com/office/powerpoint/2010/main" val="20679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5" grpId="0" animBg="1"/>
      <p:bldP spid="17" grpId="0" animBg="1"/>
      <p:bldP spid="22" grpId="0"/>
      <p:bldP spid="131" grpId="0"/>
      <p:bldP spid="132" grpId="0"/>
      <p:bldP spid="13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9148" y="220376"/>
            <a:ext cx="3848987" cy="20024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7953153" y="149087"/>
            <a:ext cx="3767470" cy="2232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44" y="820762"/>
            <a:ext cx="2696993" cy="1313075"/>
          </a:xfrm>
          <a:prstGeom prst="rect">
            <a:avLst/>
          </a:prstGeom>
        </p:spPr>
      </p:pic>
      <p:pic>
        <p:nvPicPr>
          <p:cNvPr id="13" name="Picture 12"/>
          <p:cNvPicPr>
            <a:picLocks noChangeAspect="1"/>
          </p:cNvPicPr>
          <p:nvPr/>
        </p:nvPicPr>
        <p:blipFill>
          <a:blip r:embed="rId3"/>
          <a:stretch>
            <a:fillRect/>
          </a:stretch>
        </p:blipFill>
        <p:spPr>
          <a:xfrm>
            <a:off x="8685077" y="672865"/>
            <a:ext cx="2303621" cy="1550008"/>
          </a:xfrm>
          <a:prstGeom prst="rect">
            <a:avLst/>
          </a:prstGeom>
        </p:spPr>
      </p:pic>
      <p:sp>
        <p:nvSpPr>
          <p:cNvPr id="14" name="TextBox 13"/>
          <p:cNvSpPr txBox="1"/>
          <p:nvPr/>
        </p:nvSpPr>
        <p:spPr>
          <a:xfrm>
            <a:off x="601228" y="220376"/>
            <a:ext cx="3616907" cy="523220"/>
          </a:xfrm>
          <a:prstGeom prst="rect">
            <a:avLst/>
          </a:prstGeom>
          <a:noFill/>
        </p:spPr>
        <p:txBody>
          <a:bodyPr wrap="square" rtlCol="0">
            <a:spAutoFit/>
          </a:bodyPr>
          <a:lstStyle/>
          <a:p>
            <a:r>
              <a:rPr lang="en-US" sz="2800" b="1" dirty="0" smtClean="0"/>
              <a:t>Correlated electrons</a:t>
            </a:r>
            <a:endParaRPr lang="en-US" sz="2800" b="1" dirty="0"/>
          </a:p>
        </p:txBody>
      </p:sp>
      <p:sp>
        <p:nvSpPr>
          <p:cNvPr id="15" name="TextBox 14"/>
          <p:cNvSpPr txBox="1"/>
          <p:nvPr/>
        </p:nvSpPr>
        <p:spPr>
          <a:xfrm>
            <a:off x="8575093" y="149087"/>
            <a:ext cx="3616907" cy="523220"/>
          </a:xfrm>
          <a:prstGeom prst="rect">
            <a:avLst/>
          </a:prstGeom>
          <a:noFill/>
        </p:spPr>
        <p:txBody>
          <a:bodyPr wrap="square" rtlCol="0">
            <a:spAutoFit/>
          </a:bodyPr>
          <a:lstStyle/>
          <a:p>
            <a:r>
              <a:rPr lang="en-US" sz="2800" b="1" dirty="0" smtClean="0"/>
              <a:t>Hydrodynamics</a:t>
            </a:r>
            <a:endParaRPr lang="en-US" sz="2800" b="1" dirty="0"/>
          </a:p>
        </p:txBody>
      </p:sp>
      <p:sp>
        <p:nvSpPr>
          <p:cNvPr id="21" name="Rounded Rectangle 20"/>
          <p:cNvSpPr/>
          <p:nvPr/>
        </p:nvSpPr>
        <p:spPr>
          <a:xfrm>
            <a:off x="4218135" y="2539624"/>
            <a:ext cx="3848987" cy="17570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11" y="2944254"/>
            <a:ext cx="2824633" cy="1260277"/>
          </a:xfrm>
          <a:prstGeom prst="rect">
            <a:avLst/>
          </a:prstGeom>
        </p:spPr>
      </p:pic>
      <p:sp>
        <p:nvSpPr>
          <p:cNvPr id="25" name="TextBox 24"/>
          <p:cNvSpPr txBox="1"/>
          <p:nvPr/>
        </p:nvSpPr>
        <p:spPr>
          <a:xfrm>
            <a:off x="4310288" y="2661854"/>
            <a:ext cx="3808782" cy="523220"/>
          </a:xfrm>
          <a:prstGeom prst="rect">
            <a:avLst/>
          </a:prstGeom>
          <a:noFill/>
        </p:spPr>
        <p:txBody>
          <a:bodyPr wrap="square" rtlCol="0">
            <a:spAutoFit/>
          </a:bodyPr>
          <a:lstStyle/>
          <a:p>
            <a:r>
              <a:rPr lang="en-US" sz="2800" b="1" dirty="0" smtClean="0"/>
              <a:t>Electron hydrodynamics</a:t>
            </a:r>
            <a:endParaRPr lang="en-US" sz="2800" b="1" dirty="0"/>
          </a:p>
        </p:txBody>
      </p:sp>
      <p:sp>
        <p:nvSpPr>
          <p:cNvPr id="27" name="TextBox 26"/>
          <p:cNvSpPr txBox="1"/>
          <p:nvPr/>
        </p:nvSpPr>
        <p:spPr>
          <a:xfrm>
            <a:off x="7843661" y="5426317"/>
            <a:ext cx="3876962" cy="954107"/>
          </a:xfrm>
          <a:prstGeom prst="rect">
            <a:avLst/>
          </a:prstGeom>
          <a:noFill/>
        </p:spPr>
        <p:txBody>
          <a:bodyPr wrap="square" rtlCol="0">
            <a:spAutoFit/>
          </a:bodyPr>
          <a:lstStyle/>
          <a:p>
            <a:r>
              <a:rPr lang="en-US" sz="2800" b="1" dirty="0"/>
              <a:t>Can quantum </a:t>
            </a:r>
            <a:r>
              <a:rPr lang="en-US" sz="2800" b="1" dirty="0" smtClean="0"/>
              <a:t>mechanics </a:t>
            </a:r>
            <a:r>
              <a:rPr lang="en-US" sz="2800" b="1" i="1" dirty="0" smtClean="0"/>
              <a:t>enrich</a:t>
            </a:r>
            <a:r>
              <a:rPr lang="en-US" sz="2800" b="1" dirty="0" smtClean="0"/>
              <a:t> </a:t>
            </a:r>
            <a:r>
              <a:rPr lang="en-US" sz="2800" b="1" dirty="0"/>
              <a:t>hydrodynamics?</a:t>
            </a:r>
          </a:p>
        </p:txBody>
      </p:sp>
      <p:sp>
        <p:nvSpPr>
          <p:cNvPr id="28" name="TextBox 27"/>
          <p:cNvSpPr txBox="1"/>
          <p:nvPr/>
        </p:nvSpPr>
        <p:spPr>
          <a:xfrm>
            <a:off x="690407" y="5426317"/>
            <a:ext cx="4356522" cy="954107"/>
          </a:xfrm>
          <a:prstGeom prst="rect">
            <a:avLst/>
          </a:prstGeom>
          <a:noFill/>
        </p:spPr>
        <p:txBody>
          <a:bodyPr wrap="square" rtlCol="0">
            <a:spAutoFit/>
          </a:bodyPr>
          <a:lstStyle/>
          <a:p>
            <a:r>
              <a:rPr lang="en-US" sz="2800" b="1" dirty="0" smtClean="0"/>
              <a:t>Can quantum mechanics </a:t>
            </a:r>
            <a:r>
              <a:rPr lang="en-US" sz="2800" b="1" i="1" dirty="0" smtClean="0"/>
              <a:t>constrain</a:t>
            </a:r>
            <a:r>
              <a:rPr lang="en-US" sz="2800" b="1" dirty="0" smtClean="0"/>
              <a:t> hydrodynamics?</a:t>
            </a:r>
            <a:endParaRPr lang="en-US" sz="2800" b="1" dirty="0"/>
          </a:p>
        </p:txBody>
      </p:sp>
      <p:sp>
        <p:nvSpPr>
          <p:cNvPr id="32" name="Oval 31"/>
          <p:cNvSpPr/>
          <p:nvPr/>
        </p:nvSpPr>
        <p:spPr>
          <a:xfrm>
            <a:off x="120770" y="5257492"/>
            <a:ext cx="5106838"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p:nvPr/>
        </p:nvSpPr>
        <p:spPr>
          <a:xfrm>
            <a:off x="7349706" y="5257492"/>
            <a:ext cx="4710022" cy="135646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Right Arrow 34"/>
          <p:cNvSpPr/>
          <p:nvPr/>
        </p:nvSpPr>
        <p:spPr>
          <a:xfrm rot="8215737">
            <a:off x="3541174" y="4488497"/>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694765">
            <a:off x="3644936" y="2134476"/>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882234">
            <a:off x="7877703" y="2144539"/>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7196">
            <a:off x="7973701" y="4473098"/>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576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6765" y="-113672"/>
            <a:ext cx="109214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Can quantum mechanics </a:t>
            </a:r>
            <a:r>
              <a:rPr lang="en-US" sz="4000" b="1" i="1" dirty="0" smtClean="0"/>
              <a:t>enrich</a:t>
            </a:r>
            <a:r>
              <a:rPr lang="en-US" sz="4000" b="1" dirty="0" smtClean="0"/>
              <a:t> hydrodynamics? </a:t>
            </a:r>
            <a:endParaRPr lang="en-US" sz="4000" b="1" dirty="0"/>
          </a:p>
        </p:txBody>
      </p:sp>
      <p:sp>
        <p:nvSpPr>
          <p:cNvPr id="8" name="TextBox 7"/>
          <p:cNvSpPr txBox="1"/>
          <p:nvPr/>
        </p:nvSpPr>
        <p:spPr>
          <a:xfrm>
            <a:off x="8495138" y="2366598"/>
            <a:ext cx="2590094" cy="1015663"/>
          </a:xfrm>
          <a:prstGeom prst="rect">
            <a:avLst/>
          </a:prstGeom>
          <a:noFill/>
        </p:spPr>
        <p:txBody>
          <a:bodyPr wrap="square" rtlCol="0">
            <a:spAutoFit/>
          </a:bodyPr>
          <a:lstStyle/>
          <a:p>
            <a:r>
              <a:rPr lang="en-US" sz="2000" b="1" dirty="0" smtClean="0"/>
              <a:t>Topological effects:</a:t>
            </a:r>
          </a:p>
          <a:p>
            <a:r>
              <a:rPr lang="en-US" sz="2000" b="1" dirty="0" smtClean="0"/>
              <a:t>Berry phase, Hall viscosity,</a:t>
            </a:r>
            <a:r>
              <a:rPr lang="is-IS" sz="2000" b="1" dirty="0" smtClean="0"/>
              <a:t>…</a:t>
            </a:r>
            <a:endParaRPr lang="en-US" sz="2000" b="1" dirty="0"/>
          </a:p>
        </p:txBody>
      </p:sp>
      <p:sp>
        <p:nvSpPr>
          <p:cNvPr id="14" name="Rectangle 13"/>
          <p:cNvSpPr/>
          <p:nvPr/>
        </p:nvSpPr>
        <p:spPr>
          <a:xfrm>
            <a:off x="3810594" y="2259861"/>
            <a:ext cx="2324080" cy="1015663"/>
          </a:xfrm>
          <a:prstGeom prst="rect">
            <a:avLst/>
          </a:prstGeom>
        </p:spPr>
        <p:txBody>
          <a:bodyPr wrap="square">
            <a:spAutoFit/>
          </a:bodyPr>
          <a:lstStyle/>
          <a:p>
            <a:r>
              <a:rPr lang="en-US" sz="2000" b="1" dirty="0" smtClean="0"/>
              <a:t>Relativistic fluids: graphene, </a:t>
            </a:r>
            <a:r>
              <a:rPr lang="en-US" sz="2000" b="1" dirty="0" err="1" smtClean="0"/>
              <a:t>Weyl</a:t>
            </a:r>
            <a:r>
              <a:rPr lang="en-US" sz="2000" b="1" dirty="0" smtClean="0"/>
              <a:t> semimetals,</a:t>
            </a:r>
            <a:r>
              <a:rPr lang="is-IS" sz="2000" b="1" dirty="0" smtClean="0"/>
              <a:t>…</a:t>
            </a:r>
            <a:endParaRPr lang="en-US" sz="2000" b="1"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8034" r="24814" b="45130"/>
          <a:stretch/>
        </p:blipFill>
        <p:spPr>
          <a:xfrm>
            <a:off x="3514371" y="3471574"/>
            <a:ext cx="2515171" cy="1981717"/>
          </a:xfrm>
          <a:prstGeom prst="rect">
            <a:avLst/>
          </a:prstGeom>
        </p:spPr>
      </p:pic>
      <p:pic>
        <p:nvPicPr>
          <p:cNvPr id="7" name="Picture 6"/>
          <p:cNvPicPr>
            <a:picLocks noChangeAspect="1"/>
          </p:cNvPicPr>
          <p:nvPr/>
        </p:nvPicPr>
        <p:blipFill>
          <a:blip r:embed="rId3"/>
          <a:stretch>
            <a:fillRect/>
          </a:stretch>
        </p:blipFill>
        <p:spPr>
          <a:xfrm>
            <a:off x="3407505" y="1016101"/>
            <a:ext cx="1138838" cy="679903"/>
          </a:xfrm>
          <a:prstGeom prst="rect">
            <a:avLst/>
          </a:prstGeom>
        </p:spPr>
      </p:pic>
      <p:sp>
        <p:nvSpPr>
          <p:cNvPr id="9" name="TextBox 8"/>
          <p:cNvSpPr txBox="1"/>
          <p:nvPr/>
        </p:nvSpPr>
        <p:spPr>
          <a:xfrm>
            <a:off x="933118" y="1185045"/>
            <a:ext cx="2474387" cy="369332"/>
          </a:xfrm>
          <a:prstGeom prst="rect">
            <a:avLst/>
          </a:prstGeom>
          <a:noFill/>
        </p:spPr>
        <p:txBody>
          <a:bodyPr wrap="square" rtlCol="0">
            <a:spAutoFit/>
          </a:bodyPr>
          <a:lstStyle/>
          <a:p>
            <a:r>
              <a:rPr lang="en-US" smtClean="0"/>
              <a:t>For electrons in </a:t>
            </a:r>
            <a:r>
              <a:rPr lang="en-US" dirty="0" smtClean="0"/>
              <a:t>a solid:</a:t>
            </a:r>
            <a:endParaRPr lang="en-US" dirty="0"/>
          </a:p>
        </p:txBody>
      </p:sp>
      <p:pic>
        <p:nvPicPr>
          <p:cNvPr id="11" name="Picture 10"/>
          <p:cNvPicPr>
            <a:picLocks noChangeAspect="1"/>
          </p:cNvPicPr>
          <p:nvPr/>
        </p:nvPicPr>
        <p:blipFill>
          <a:blip r:embed="rId4"/>
          <a:stretch>
            <a:fillRect/>
          </a:stretch>
        </p:blipFill>
        <p:spPr>
          <a:xfrm>
            <a:off x="5822930" y="1211891"/>
            <a:ext cx="3214933" cy="336976"/>
          </a:xfrm>
          <a:prstGeom prst="rect">
            <a:avLst/>
          </a:prstGeom>
        </p:spPr>
      </p:pic>
      <p:cxnSp>
        <p:nvCxnSpPr>
          <p:cNvPr id="13" name="Straight Connector 12"/>
          <p:cNvCxnSpPr/>
          <p:nvPr/>
        </p:nvCxnSpPr>
        <p:spPr>
          <a:xfrm>
            <a:off x="3407505" y="1016101"/>
            <a:ext cx="1138838" cy="6799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407505" y="958017"/>
            <a:ext cx="1138838" cy="737987"/>
          </a:xfrm>
          <a:prstGeom prst="line">
            <a:avLst/>
          </a:prstGeom>
        </p:spPr>
        <p:style>
          <a:lnRef idx="1">
            <a:schemeClr val="accent1"/>
          </a:lnRef>
          <a:fillRef idx="0">
            <a:schemeClr val="accent1"/>
          </a:fillRef>
          <a:effectRef idx="0">
            <a:schemeClr val="accent1"/>
          </a:effectRef>
          <a:fontRef idx="minor">
            <a:schemeClr val="tx1"/>
          </a:fontRef>
        </p:style>
      </p:cxnSp>
      <p:sp>
        <p:nvSpPr>
          <p:cNvPr id="35" name="Right Arrow 34"/>
          <p:cNvSpPr/>
          <p:nvPr/>
        </p:nvSpPr>
        <p:spPr>
          <a:xfrm>
            <a:off x="4663253" y="1204568"/>
            <a:ext cx="881005" cy="349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484" y="3939030"/>
            <a:ext cx="2824633" cy="1260277"/>
          </a:xfrm>
          <a:prstGeom prst="rect">
            <a:avLst/>
          </a:prstGeom>
        </p:spPr>
      </p:pic>
      <p:cxnSp>
        <p:nvCxnSpPr>
          <p:cNvPr id="3" name="Straight Arrow Connector 2"/>
          <p:cNvCxnSpPr/>
          <p:nvPr/>
        </p:nvCxnSpPr>
        <p:spPr>
          <a:xfrm flipH="1">
            <a:off x="5671596" y="1548867"/>
            <a:ext cx="2176039" cy="615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692587" y="1649933"/>
            <a:ext cx="345277" cy="648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421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9148" y="220376"/>
            <a:ext cx="3848987" cy="20024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7953153" y="149087"/>
            <a:ext cx="3767470" cy="2232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44" y="820762"/>
            <a:ext cx="2696993" cy="1313075"/>
          </a:xfrm>
          <a:prstGeom prst="rect">
            <a:avLst/>
          </a:prstGeom>
        </p:spPr>
      </p:pic>
      <p:pic>
        <p:nvPicPr>
          <p:cNvPr id="13" name="Picture 12"/>
          <p:cNvPicPr>
            <a:picLocks noChangeAspect="1"/>
          </p:cNvPicPr>
          <p:nvPr/>
        </p:nvPicPr>
        <p:blipFill>
          <a:blip r:embed="rId3"/>
          <a:stretch>
            <a:fillRect/>
          </a:stretch>
        </p:blipFill>
        <p:spPr>
          <a:xfrm>
            <a:off x="8685077" y="672865"/>
            <a:ext cx="2303621" cy="1550008"/>
          </a:xfrm>
          <a:prstGeom prst="rect">
            <a:avLst/>
          </a:prstGeom>
        </p:spPr>
      </p:pic>
      <p:sp>
        <p:nvSpPr>
          <p:cNvPr id="14" name="TextBox 13"/>
          <p:cNvSpPr txBox="1"/>
          <p:nvPr/>
        </p:nvSpPr>
        <p:spPr>
          <a:xfrm>
            <a:off x="601228" y="220376"/>
            <a:ext cx="3616907" cy="523220"/>
          </a:xfrm>
          <a:prstGeom prst="rect">
            <a:avLst/>
          </a:prstGeom>
          <a:noFill/>
        </p:spPr>
        <p:txBody>
          <a:bodyPr wrap="square" rtlCol="0">
            <a:spAutoFit/>
          </a:bodyPr>
          <a:lstStyle/>
          <a:p>
            <a:r>
              <a:rPr lang="en-US" sz="2800" b="1" dirty="0" smtClean="0"/>
              <a:t>Correlated electrons</a:t>
            </a:r>
            <a:endParaRPr lang="en-US" sz="2800" b="1" dirty="0"/>
          </a:p>
        </p:txBody>
      </p:sp>
      <p:sp>
        <p:nvSpPr>
          <p:cNvPr id="15" name="TextBox 14"/>
          <p:cNvSpPr txBox="1"/>
          <p:nvPr/>
        </p:nvSpPr>
        <p:spPr>
          <a:xfrm>
            <a:off x="8575093" y="149087"/>
            <a:ext cx="3616907" cy="523220"/>
          </a:xfrm>
          <a:prstGeom prst="rect">
            <a:avLst/>
          </a:prstGeom>
          <a:noFill/>
        </p:spPr>
        <p:txBody>
          <a:bodyPr wrap="square" rtlCol="0">
            <a:spAutoFit/>
          </a:bodyPr>
          <a:lstStyle/>
          <a:p>
            <a:r>
              <a:rPr lang="en-US" sz="2800" b="1" dirty="0" smtClean="0"/>
              <a:t>Hydrodynamics</a:t>
            </a:r>
            <a:endParaRPr lang="en-US" sz="2800" b="1" dirty="0"/>
          </a:p>
        </p:txBody>
      </p:sp>
      <p:sp>
        <p:nvSpPr>
          <p:cNvPr id="21" name="Rounded Rectangle 20"/>
          <p:cNvSpPr/>
          <p:nvPr/>
        </p:nvSpPr>
        <p:spPr>
          <a:xfrm>
            <a:off x="4218135" y="2539624"/>
            <a:ext cx="3848987" cy="17570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11" y="2944254"/>
            <a:ext cx="2824633" cy="1260277"/>
          </a:xfrm>
          <a:prstGeom prst="rect">
            <a:avLst/>
          </a:prstGeom>
        </p:spPr>
      </p:pic>
      <p:sp>
        <p:nvSpPr>
          <p:cNvPr id="25" name="TextBox 24"/>
          <p:cNvSpPr txBox="1"/>
          <p:nvPr/>
        </p:nvSpPr>
        <p:spPr>
          <a:xfrm>
            <a:off x="4310288" y="2661854"/>
            <a:ext cx="3808782" cy="523220"/>
          </a:xfrm>
          <a:prstGeom prst="rect">
            <a:avLst/>
          </a:prstGeom>
          <a:noFill/>
        </p:spPr>
        <p:txBody>
          <a:bodyPr wrap="square" rtlCol="0">
            <a:spAutoFit/>
          </a:bodyPr>
          <a:lstStyle/>
          <a:p>
            <a:r>
              <a:rPr lang="en-US" sz="2800" b="1" dirty="0" smtClean="0"/>
              <a:t>Electron hydrodynamics</a:t>
            </a:r>
            <a:endParaRPr lang="en-US" sz="2800" b="1" dirty="0"/>
          </a:p>
        </p:txBody>
      </p:sp>
      <p:sp>
        <p:nvSpPr>
          <p:cNvPr id="27" name="TextBox 26"/>
          <p:cNvSpPr txBox="1"/>
          <p:nvPr/>
        </p:nvSpPr>
        <p:spPr>
          <a:xfrm>
            <a:off x="7843661" y="5426317"/>
            <a:ext cx="3876962" cy="954107"/>
          </a:xfrm>
          <a:prstGeom prst="rect">
            <a:avLst/>
          </a:prstGeom>
          <a:noFill/>
        </p:spPr>
        <p:txBody>
          <a:bodyPr wrap="square" rtlCol="0">
            <a:spAutoFit/>
          </a:bodyPr>
          <a:lstStyle/>
          <a:p>
            <a:r>
              <a:rPr lang="en-US" sz="2800" b="1" dirty="0"/>
              <a:t>Can quantum </a:t>
            </a:r>
            <a:r>
              <a:rPr lang="en-US" sz="2800" b="1" dirty="0" smtClean="0"/>
              <a:t>mechanics e</a:t>
            </a:r>
            <a:r>
              <a:rPr lang="en-US" sz="2800" b="1" i="1" dirty="0" smtClean="0"/>
              <a:t>nrich</a:t>
            </a:r>
            <a:r>
              <a:rPr lang="en-US" sz="2800" b="1" dirty="0" smtClean="0"/>
              <a:t> </a:t>
            </a:r>
            <a:r>
              <a:rPr lang="en-US" sz="2800" b="1" dirty="0"/>
              <a:t>hydrodynamics?</a:t>
            </a:r>
          </a:p>
        </p:txBody>
      </p:sp>
      <p:sp>
        <p:nvSpPr>
          <p:cNvPr id="28" name="TextBox 27"/>
          <p:cNvSpPr txBox="1"/>
          <p:nvPr/>
        </p:nvSpPr>
        <p:spPr>
          <a:xfrm>
            <a:off x="690407" y="5426317"/>
            <a:ext cx="4356522" cy="954107"/>
          </a:xfrm>
          <a:prstGeom prst="rect">
            <a:avLst/>
          </a:prstGeom>
          <a:noFill/>
        </p:spPr>
        <p:txBody>
          <a:bodyPr wrap="square" rtlCol="0">
            <a:spAutoFit/>
          </a:bodyPr>
          <a:lstStyle/>
          <a:p>
            <a:r>
              <a:rPr lang="en-US" sz="2800" b="1" dirty="0" smtClean="0"/>
              <a:t>Can quantum mechanics </a:t>
            </a:r>
            <a:r>
              <a:rPr lang="en-US" sz="2800" b="1" i="1" dirty="0" smtClean="0"/>
              <a:t>constrain</a:t>
            </a:r>
            <a:r>
              <a:rPr lang="en-US" sz="2800" b="1" dirty="0" smtClean="0"/>
              <a:t> hydrodynamics?</a:t>
            </a:r>
            <a:endParaRPr lang="en-US" sz="2800" b="1" dirty="0"/>
          </a:p>
        </p:txBody>
      </p:sp>
      <p:sp>
        <p:nvSpPr>
          <p:cNvPr id="32" name="Oval 31"/>
          <p:cNvSpPr/>
          <p:nvPr/>
        </p:nvSpPr>
        <p:spPr>
          <a:xfrm>
            <a:off x="120770" y="5257492"/>
            <a:ext cx="5106838"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p:nvPr/>
        </p:nvSpPr>
        <p:spPr>
          <a:xfrm>
            <a:off x="7349706" y="5257492"/>
            <a:ext cx="4710022"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ight Arrow 34"/>
          <p:cNvSpPr/>
          <p:nvPr/>
        </p:nvSpPr>
        <p:spPr>
          <a:xfrm rot="8215737">
            <a:off x="3541174" y="4488497"/>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694765">
            <a:off x="3644936" y="2134476"/>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882234">
            <a:off x="7877703" y="2144539"/>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7196">
            <a:off x="7973701" y="4473098"/>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117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Electron hydrodynamics – What and why?</a:t>
            </a:r>
          </a:p>
          <a:p>
            <a:r>
              <a:rPr lang="en-US" b="1" dirty="0" smtClean="0">
                <a:ln w="22225">
                  <a:solidFill>
                    <a:schemeClr val="accent2"/>
                  </a:solidFill>
                  <a:prstDash val="solid"/>
                </a:ln>
                <a:solidFill>
                  <a:schemeClr val="accent2">
                    <a:lumMod val="40000"/>
                    <a:lumOff val="60000"/>
                  </a:schemeClr>
                </a:solidFill>
              </a:rPr>
              <a:t>Viscous Fermi liquids</a:t>
            </a:r>
          </a:p>
          <a:p>
            <a:r>
              <a:rPr lang="en-US" dirty="0" smtClean="0"/>
              <a:t>Using magnetic fields to detect viscous effects</a:t>
            </a:r>
          </a:p>
          <a:p>
            <a:r>
              <a:rPr lang="en-US" dirty="0" smtClean="0"/>
              <a:t>Conclusion and outlook</a:t>
            </a:r>
          </a:p>
        </p:txBody>
      </p:sp>
    </p:spTree>
    <p:extLst>
      <p:ext uri="{BB962C8B-B14F-4D97-AF65-F5344CB8AC3E}">
        <p14:creationId xmlns:p14="http://schemas.microsoft.com/office/powerpoint/2010/main" val="1954687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71162" y="-230323"/>
            <a:ext cx="10515600" cy="1325563"/>
          </a:xfrm>
        </p:spPr>
        <p:txBody>
          <a:bodyPr/>
          <a:lstStyle/>
          <a:p>
            <a:r>
              <a:rPr lang="en-US" dirty="0" smtClean="0"/>
              <a:t>Hydrodynamic flow of electrons possible if</a:t>
            </a:r>
            <a:r>
              <a:rPr lang="is-IS" dirty="0" smtClean="0"/>
              <a:t>…</a:t>
            </a:r>
            <a:endParaRPr lang="en-US" dirty="0"/>
          </a:p>
        </p:txBody>
      </p:sp>
      <p:pic>
        <p:nvPicPr>
          <p:cNvPr id="9" name="Picture 8"/>
          <p:cNvPicPr>
            <a:picLocks noChangeAspect="1"/>
          </p:cNvPicPr>
          <p:nvPr/>
        </p:nvPicPr>
        <p:blipFill>
          <a:blip r:embed="rId2"/>
          <a:stretch>
            <a:fillRect/>
          </a:stretch>
        </p:blipFill>
        <p:spPr>
          <a:xfrm>
            <a:off x="4303309" y="1098511"/>
            <a:ext cx="3517900" cy="406400"/>
          </a:xfrm>
          <a:prstGeom prst="rect">
            <a:avLst/>
          </a:prstGeom>
        </p:spPr>
      </p:pic>
      <p:cxnSp>
        <p:nvCxnSpPr>
          <p:cNvPr id="11" name="Straight Arrow Connector 10"/>
          <p:cNvCxnSpPr/>
          <p:nvPr/>
        </p:nvCxnSpPr>
        <p:spPr>
          <a:xfrm flipV="1">
            <a:off x="2604527" y="1635243"/>
            <a:ext cx="1698782" cy="7045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H="1" flipV="1">
            <a:off x="7821210" y="1635243"/>
            <a:ext cx="1349009" cy="7045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flipV="1">
            <a:off x="6062259" y="1635243"/>
            <a:ext cx="0" cy="7045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5217076" y="2425774"/>
            <a:ext cx="2818151" cy="523220"/>
          </a:xfrm>
          <a:prstGeom prst="rect">
            <a:avLst/>
          </a:prstGeom>
          <a:noFill/>
        </p:spPr>
        <p:txBody>
          <a:bodyPr wrap="square" rtlCol="0">
            <a:spAutoFit/>
          </a:bodyPr>
          <a:lstStyle/>
          <a:p>
            <a:r>
              <a:rPr lang="en-US" sz="2800" dirty="0"/>
              <a:t>S</a:t>
            </a:r>
            <a:r>
              <a:rPr lang="en-US" sz="2800" dirty="0" smtClean="0"/>
              <a:t>ample size</a:t>
            </a:r>
            <a:endParaRPr lang="en-US" sz="2800" dirty="0"/>
          </a:p>
        </p:txBody>
      </p:sp>
      <p:pic>
        <p:nvPicPr>
          <p:cNvPr id="24" name="Picture 23"/>
          <p:cNvPicPr>
            <a:picLocks noChangeAspect="1"/>
          </p:cNvPicPr>
          <p:nvPr/>
        </p:nvPicPr>
        <p:blipFill>
          <a:blip r:embed="rId3"/>
          <a:stretch>
            <a:fillRect/>
          </a:stretch>
        </p:blipFill>
        <p:spPr>
          <a:xfrm>
            <a:off x="4513750" y="2990503"/>
            <a:ext cx="3092314" cy="2100324"/>
          </a:xfrm>
          <a:prstGeom prst="rect">
            <a:avLst/>
          </a:prstGeom>
        </p:spPr>
      </p:pic>
      <p:cxnSp>
        <p:nvCxnSpPr>
          <p:cNvPr id="26" name="Straight Arrow Connector 25"/>
          <p:cNvCxnSpPr/>
          <p:nvPr/>
        </p:nvCxnSpPr>
        <p:spPr>
          <a:xfrm>
            <a:off x="6107689" y="3524979"/>
            <a:ext cx="0" cy="101328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5513238" y="3775388"/>
            <a:ext cx="594451" cy="523220"/>
          </a:xfrm>
          <a:prstGeom prst="rect">
            <a:avLst/>
          </a:prstGeom>
          <a:noFill/>
        </p:spPr>
        <p:txBody>
          <a:bodyPr wrap="square" rtlCol="0">
            <a:spAutoFit/>
          </a:bodyPr>
          <a:lstStyle/>
          <a:p>
            <a:r>
              <a:rPr lang="en-US" sz="2800" dirty="0" smtClean="0">
                <a:ln w="0"/>
                <a:solidFill>
                  <a:schemeClr val="accent1"/>
                </a:solidFill>
                <a:effectLst>
                  <a:outerShdw blurRad="38100" dist="25400" dir="5400000" algn="ctr" rotWithShape="0">
                    <a:srgbClr val="6E747A">
                      <a:alpha val="43000"/>
                    </a:srgbClr>
                  </a:outerShdw>
                </a:effectLst>
              </a:rPr>
              <a:t>W</a:t>
            </a:r>
            <a:endParaRPr lang="en-US" sz="2800" dirty="0">
              <a:ln w="0"/>
              <a:solidFill>
                <a:schemeClr val="accent1"/>
              </a:solidFill>
              <a:effectLst>
                <a:outerShdw blurRad="38100" dist="25400" dir="5400000" algn="ctr" rotWithShape="0">
                  <a:srgbClr val="6E747A">
                    <a:alpha val="43000"/>
                  </a:srgbClr>
                </a:outerShdw>
              </a:effectLst>
            </a:endParaRPr>
          </a:p>
        </p:txBody>
      </p:sp>
      <p:sp>
        <p:nvSpPr>
          <p:cNvPr id="17" name="TextBox 16"/>
          <p:cNvSpPr txBox="1"/>
          <p:nvPr/>
        </p:nvSpPr>
        <p:spPr>
          <a:xfrm>
            <a:off x="8677978" y="2476517"/>
            <a:ext cx="3530380" cy="1323439"/>
          </a:xfrm>
          <a:prstGeom prst="rect">
            <a:avLst/>
          </a:prstGeom>
          <a:noFill/>
        </p:spPr>
        <p:txBody>
          <a:bodyPr wrap="square" rtlCol="0">
            <a:spAutoFit/>
          </a:bodyPr>
          <a:lstStyle/>
          <a:p>
            <a:r>
              <a:rPr lang="en-US" sz="2000" dirty="0" smtClean="0"/>
              <a:t>Momentum-relaxing mean free path (“external scattering”):</a:t>
            </a:r>
          </a:p>
          <a:p>
            <a:pPr marL="457200" indent="-457200">
              <a:buFont typeface="Arial" charset="0"/>
              <a:buChar char="•"/>
            </a:pPr>
            <a:r>
              <a:rPr lang="en-US" sz="2000" dirty="0" smtClean="0"/>
              <a:t>Impurities</a:t>
            </a:r>
          </a:p>
          <a:p>
            <a:pPr marL="457200" indent="-457200">
              <a:buFont typeface="Arial" charset="0"/>
              <a:buChar char="•"/>
            </a:pPr>
            <a:r>
              <a:rPr lang="en-US" sz="2000" dirty="0" smtClean="0"/>
              <a:t>Phonons</a:t>
            </a:r>
          </a:p>
        </p:txBody>
      </p:sp>
      <p:sp>
        <p:nvSpPr>
          <p:cNvPr id="18" name="TextBox 17"/>
          <p:cNvSpPr txBox="1"/>
          <p:nvPr/>
        </p:nvSpPr>
        <p:spPr>
          <a:xfrm>
            <a:off x="545825" y="2499670"/>
            <a:ext cx="3623149" cy="1015663"/>
          </a:xfrm>
          <a:prstGeom prst="rect">
            <a:avLst/>
          </a:prstGeom>
          <a:noFill/>
        </p:spPr>
        <p:txBody>
          <a:bodyPr wrap="square" rtlCol="0">
            <a:spAutoFit/>
          </a:bodyPr>
          <a:lstStyle/>
          <a:p>
            <a:r>
              <a:rPr lang="en-US" sz="2000" dirty="0" smtClean="0"/>
              <a:t>Momentum-conserving mean free path (“internal scattering”):</a:t>
            </a:r>
          </a:p>
          <a:p>
            <a:pPr marL="457200" indent="-457200">
              <a:buFont typeface="Arial" charset="0"/>
              <a:buChar char="•"/>
            </a:pPr>
            <a:r>
              <a:rPr lang="en-US" sz="2000" dirty="0" smtClean="0"/>
              <a:t>e-e scattering </a:t>
            </a:r>
          </a:p>
        </p:txBody>
      </p:sp>
      <p:sp>
        <p:nvSpPr>
          <p:cNvPr id="2" name="TextBox 1"/>
          <p:cNvSpPr txBox="1"/>
          <p:nvPr/>
        </p:nvSpPr>
        <p:spPr>
          <a:xfrm>
            <a:off x="1909296" y="6236748"/>
            <a:ext cx="11045339" cy="646331"/>
          </a:xfrm>
          <a:prstGeom prst="rect">
            <a:avLst/>
          </a:prstGeom>
          <a:noFill/>
        </p:spPr>
        <p:txBody>
          <a:bodyPr wrap="square" rtlCol="0">
            <a:spAutoFit/>
          </a:bodyPr>
          <a:lstStyle/>
          <a:p>
            <a:r>
              <a:rPr lang="en-US" dirty="0" smtClean="0"/>
              <a:t>[</a:t>
            </a:r>
            <a:r>
              <a:rPr lang="en-US" dirty="0" err="1" smtClean="0"/>
              <a:t>Gurzhi</a:t>
            </a:r>
            <a:r>
              <a:rPr lang="en-US" dirty="0" smtClean="0"/>
              <a:t> 1963</a:t>
            </a:r>
            <a:r>
              <a:rPr lang="en-US" dirty="0"/>
              <a:t>] [</a:t>
            </a:r>
            <a:r>
              <a:rPr lang="nb-NO" i="1" dirty="0" err="1"/>
              <a:t>Spivak</a:t>
            </a:r>
            <a:r>
              <a:rPr lang="nb-NO" i="1" dirty="0"/>
              <a:t>, </a:t>
            </a:r>
            <a:r>
              <a:rPr lang="nb-NO" i="1" dirty="0" err="1"/>
              <a:t>Kivelson</a:t>
            </a:r>
            <a:r>
              <a:rPr lang="nb-NO" i="1" dirty="0"/>
              <a:t> 2006] </a:t>
            </a:r>
            <a:r>
              <a:rPr lang="en-US" dirty="0" smtClean="0"/>
              <a:t>[</a:t>
            </a:r>
            <a:r>
              <a:rPr lang="en-US" dirty="0" err="1" smtClean="0"/>
              <a:t>Hruska</a:t>
            </a:r>
            <a:r>
              <a:rPr lang="en-US" dirty="0" smtClean="0"/>
              <a:t>, </a:t>
            </a:r>
            <a:r>
              <a:rPr lang="en-US" dirty="0" err="1" smtClean="0"/>
              <a:t>Spivak</a:t>
            </a:r>
            <a:r>
              <a:rPr lang="en-US" dirty="0" smtClean="0"/>
              <a:t> 2011] </a:t>
            </a:r>
            <a:r>
              <a:rPr lang="nb-NO" i="1" dirty="0" smtClean="0"/>
              <a:t>[</a:t>
            </a:r>
            <a:r>
              <a:rPr lang="nb-NO" i="1" dirty="0" err="1" smtClean="0"/>
              <a:t>Andreev</a:t>
            </a:r>
            <a:r>
              <a:rPr lang="nb-NO" i="1" dirty="0" smtClean="0"/>
              <a:t> </a:t>
            </a:r>
            <a:r>
              <a:rPr lang="nb-NO" i="1" dirty="0" err="1" smtClean="0"/>
              <a:t>Kivelson</a:t>
            </a:r>
            <a:r>
              <a:rPr lang="nb-NO" i="1" dirty="0" smtClean="0"/>
              <a:t> </a:t>
            </a:r>
            <a:r>
              <a:rPr lang="nb-NO" i="1" dirty="0" err="1" smtClean="0"/>
              <a:t>Spivak</a:t>
            </a:r>
            <a:r>
              <a:rPr lang="nb-NO" i="1" dirty="0" smtClean="0"/>
              <a:t> 2011] [</a:t>
            </a:r>
            <a:r>
              <a:rPr lang="nb-NO" i="1" dirty="0" err="1" smtClean="0"/>
              <a:t>Torre,Tomadin,Geim,Spivak</a:t>
            </a:r>
            <a:r>
              <a:rPr lang="nb-NO" i="1" dirty="0" smtClean="0"/>
              <a:t> 2011] [</a:t>
            </a:r>
            <a:r>
              <a:rPr lang="nb-NO" i="1" dirty="0" err="1" smtClean="0"/>
              <a:t>Levitov</a:t>
            </a:r>
            <a:r>
              <a:rPr lang="nb-NO" i="1" dirty="0" smtClean="0"/>
              <a:t> </a:t>
            </a:r>
            <a:r>
              <a:rPr lang="nb-NO" i="1" dirty="0" err="1" smtClean="0"/>
              <a:t>Falkovich</a:t>
            </a:r>
            <a:r>
              <a:rPr lang="nb-NO" i="1" dirty="0" smtClean="0"/>
              <a:t> 2016] </a:t>
            </a:r>
            <a:r>
              <a:rPr lang="nb-NO" i="1" dirty="0" err="1" smtClean="0"/>
              <a:t>many</a:t>
            </a:r>
            <a:r>
              <a:rPr lang="nb-NO" i="1" dirty="0" smtClean="0"/>
              <a:t> more </a:t>
            </a:r>
            <a:r>
              <a:rPr lang="nb-NO" i="1" dirty="0" err="1" smtClean="0"/>
              <a:t>papers</a:t>
            </a:r>
            <a:r>
              <a:rPr lang="nb-NO" i="1" dirty="0" smtClean="0"/>
              <a:t>...</a:t>
            </a:r>
            <a:endParaRPr lang="nb-NO" i="1" dirty="0"/>
          </a:p>
        </p:txBody>
      </p:sp>
      <p:pic>
        <p:nvPicPr>
          <p:cNvPr id="14" name="Picture 13"/>
          <p:cNvPicPr>
            <a:picLocks noChangeAspect="1"/>
          </p:cNvPicPr>
          <p:nvPr/>
        </p:nvPicPr>
        <p:blipFill>
          <a:blip r:embed="rId4"/>
          <a:stretch>
            <a:fillRect/>
          </a:stretch>
        </p:blipFill>
        <p:spPr>
          <a:xfrm>
            <a:off x="948241" y="3688320"/>
            <a:ext cx="1982389" cy="29065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61105" t="57685" r="923" b="9558"/>
          <a:stretch/>
        </p:blipFill>
        <p:spPr>
          <a:xfrm>
            <a:off x="2454461" y="5052189"/>
            <a:ext cx="798601" cy="47125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r="63771"/>
          <a:stretch/>
        </p:blipFill>
        <p:spPr>
          <a:xfrm>
            <a:off x="879409" y="4084790"/>
            <a:ext cx="761938" cy="1438656"/>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62028" t="1170" b="59888"/>
          <a:stretch/>
        </p:blipFill>
        <p:spPr>
          <a:xfrm>
            <a:off x="2454462" y="4078249"/>
            <a:ext cx="798601" cy="560244"/>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91070"/>
          <a:stretch/>
        </p:blipFill>
        <p:spPr>
          <a:xfrm>
            <a:off x="1622559" y="4084790"/>
            <a:ext cx="846586" cy="1438656"/>
          </a:xfrm>
          <a:prstGeom prst="rect">
            <a:avLst/>
          </a:prstGeom>
        </p:spPr>
      </p:pic>
      <p:pic>
        <p:nvPicPr>
          <p:cNvPr id="25" name="Picture 24"/>
          <p:cNvPicPr>
            <a:picLocks noChangeAspect="1"/>
          </p:cNvPicPr>
          <p:nvPr/>
        </p:nvPicPr>
        <p:blipFill rotWithShape="1">
          <a:blip r:embed="rId6">
            <a:alphaModFix/>
            <a:extLst>
              <a:ext uri="{28A0092B-C50C-407E-A947-70E740481C1C}">
                <a14:useLocalDpi xmlns:a14="http://schemas.microsoft.com/office/drawing/2010/main" val="0"/>
              </a:ext>
            </a:extLst>
          </a:blip>
          <a:srcRect l="6034" t="66984" r="92018" b="15263"/>
          <a:stretch/>
        </p:blipFill>
        <p:spPr>
          <a:xfrm>
            <a:off x="1863755" y="4631042"/>
            <a:ext cx="139345" cy="155887"/>
          </a:xfrm>
          <a:prstGeom prst="rect">
            <a:avLst/>
          </a:prstGeom>
        </p:spPr>
      </p:pic>
      <p:pic>
        <p:nvPicPr>
          <p:cNvPr id="28" name="Picture 27"/>
          <p:cNvPicPr>
            <a:picLocks noChangeAspect="1"/>
          </p:cNvPicPr>
          <p:nvPr/>
        </p:nvPicPr>
        <p:blipFill rotWithShape="1">
          <a:blip r:embed="rId6">
            <a:alphaModFix/>
            <a:extLst>
              <a:ext uri="{28A0092B-C50C-407E-A947-70E740481C1C}">
                <a14:useLocalDpi xmlns:a14="http://schemas.microsoft.com/office/drawing/2010/main" val="0"/>
              </a:ext>
            </a:extLst>
          </a:blip>
          <a:srcRect l="6034" t="66984" r="92018" b="15263"/>
          <a:stretch/>
        </p:blipFill>
        <p:spPr>
          <a:xfrm>
            <a:off x="1863756" y="4786380"/>
            <a:ext cx="139345" cy="155887"/>
          </a:xfrm>
          <a:prstGeom prst="rect">
            <a:avLst/>
          </a:prstGeom>
        </p:spPr>
      </p:pic>
      <p:cxnSp>
        <p:nvCxnSpPr>
          <p:cNvPr id="29" name="Straight Connector 28"/>
          <p:cNvCxnSpPr/>
          <p:nvPr/>
        </p:nvCxnSpPr>
        <p:spPr>
          <a:xfrm>
            <a:off x="921984" y="4144480"/>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1922577" y="4144480"/>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897344" y="4864323"/>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933427" y="4860264"/>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91070"/>
          <a:stretch/>
        </p:blipFill>
        <p:spPr>
          <a:xfrm>
            <a:off x="2428104" y="4631042"/>
            <a:ext cx="824958" cy="421147"/>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91070"/>
          <a:stretch/>
        </p:blipFill>
        <p:spPr>
          <a:xfrm>
            <a:off x="9523985" y="4172228"/>
            <a:ext cx="2185416" cy="1424931"/>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r="63771" b="50778"/>
          <a:stretch/>
        </p:blipFill>
        <p:spPr>
          <a:xfrm>
            <a:off x="9534520" y="4172229"/>
            <a:ext cx="761938" cy="708131"/>
          </a:xfrm>
          <a:prstGeom prst="rect">
            <a:avLst/>
          </a:prstGeom>
        </p:spPr>
      </p:pic>
      <p:sp>
        <p:nvSpPr>
          <p:cNvPr id="36" name="Explosion 1 35"/>
          <p:cNvSpPr/>
          <p:nvPr/>
        </p:nvSpPr>
        <p:spPr>
          <a:xfrm>
            <a:off x="10492430" y="4757576"/>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37" name="Straight Connector 36"/>
          <p:cNvCxnSpPr/>
          <p:nvPr/>
        </p:nvCxnSpPr>
        <p:spPr>
          <a:xfrm>
            <a:off x="9659628" y="4252595"/>
            <a:ext cx="941175" cy="57903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9585570" y="4908683"/>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39" name="Picture 38"/>
          <p:cNvPicPr>
            <a:picLocks noChangeAspect="1"/>
          </p:cNvPicPr>
          <p:nvPr/>
        </p:nvPicPr>
        <p:blipFill rotWithShape="1">
          <a:blip r:embed="rId6">
            <a:alphaModFix/>
            <a:extLst>
              <a:ext uri="{28A0092B-C50C-407E-A947-70E740481C1C}">
                <a14:useLocalDpi xmlns:a14="http://schemas.microsoft.com/office/drawing/2010/main" val="0"/>
              </a:ext>
            </a:extLst>
          </a:blip>
          <a:srcRect l="6034" t="66984" r="92018" b="15263"/>
          <a:stretch/>
        </p:blipFill>
        <p:spPr>
          <a:xfrm>
            <a:off x="9775373" y="5111202"/>
            <a:ext cx="140116" cy="156749"/>
          </a:xfrm>
          <a:prstGeom prst="rect">
            <a:avLst/>
          </a:prstGeom>
        </p:spPr>
      </p:pic>
      <p:cxnSp>
        <p:nvCxnSpPr>
          <p:cNvPr id="40" name="Straight Arrow Connector 39"/>
          <p:cNvCxnSpPr/>
          <p:nvPr/>
        </p:nvCxnSpPr>
        <p:spPr>
          <a:xfrm flipH="1">
            <a:off x="9915489" y="5031467"/>
            <a:ext cx="334564" cy="1581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41" name="Picture 40"/>
          <p:cNvPicPr>
            <a:picLocks noChangeAspect="1"/>
          </p:cNvPicPr>
          <p:nvPr/>
        </p:nvPicPr>
        <p:blipFill>
          <a:blip r:embed="rId7"/>
          <a:stretch>
            <a:fillRect/>
          </a:stretch>
        </p:blipFill>
        <p:spPr>
          <a:xfrm>
            <a:off x="10265847" y="3788485"/>
            <a:ext cx="779492" cy="310120"/>
          </a:xfrm>
          <a:prstGeom prst="rect">
            <a:avLst/>
          </a:prstGeom>
        </p:spPr>
      </p:pic>
    </p:spTree>
    <p:extLst>
      <p:ext uri="{BB962C8B-B14F-4D97-AF65-F5344CB8AC3E}">
        <p14:creationId xmlns:p14="http://schemas.microsoft.com/office/powerpoint/2010/main" val="698761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843" y="-140951"/>
            <a:ext cx="10515600" cy="1325563"/>
          </a:xfrm>
        </p:spPr>
        <p:txBody>
          <a:bodyPr>
            <a:normAutofit/>
          </a:bodyPr>
          <a:lstStyle/>
          <a:p>
            <a:r>
              <a:rPr lang="en-US" sz="3600" dirty="0" smtClean="0">
                <a:solidFill>
                  <a:schemeClr val="accent1"/>
                </a:solidFill>
              </a:rPr>
              <a:t>Which materials?</a:t>
            </a:r>
            <a:endParaRPr lang="en-US" sz="3600" dirty="0">
              <a:solidFill>
                <a:schemeClr val="accent1"/>
              </a:solidFill>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253" t="47832"/>
          <a:stretch/>
        </p:blipFill>
        <p:spPr>
          <a:xfrm>
            <a:off x="8436437" y="4126578"/>
            <a:ext cx="2802580" cy="1906757"/>
          </a:xfrm>
          <a:prstGeom prst="rect">
            <a:avLst/>
          </a:prstGeom>
        </p:spPr>
      </p:pic>
      <p:sp>
        <p:nvSpPr>
          <p:cNvPr id="15" name="TextBox 14"/>
          <p:cNvSpPr txBox="1"/>
          <p:nvPr/>
        </p:nvSpPr>
        <p:spPr>
          <a:xfrm>
            <a:off x="8826666" y="6002503"/>
            <a:ext cx="2494777" cy="523220"/>
          </a:xfrm>
          <a:prstGeom prst="rect">
            <a:avLst/>
          </a:prstGeom>
          <a:noFill/>
        </p:spPr>
        <p:txBody>
          <a:bodyPr wrap="square" rtlCol="0">
            <a:spAutoFit/>
          </a:bodyPr>
          <a:lstStyle/>
          <a:p>
            <a:r>
              <a:rPr lang="en-US" sz="1400" dirty="0" err="1" smtClean="0"/>
              <a:t>Bandurin</a:t>
            </a:r>
            <a:r>
              <a:rPr lang="en-US" sz="1400" dirty="0" smtClean="0"/>
              <a:t> et al, </a:t>
            </a:r>
            <a:r>
              <a:rPr lang="en-US" sz="1400" dirty="0"/>
              <a:t>Science 351, 1055-1058 (2016)</a:t>
            </a:r>
          </a:p>
        </p:txBody>
      </p:sp>
      <p:pic>
        <p:nvPicPr>
          <p:cNvPr id="23" name="Picture 22"/>
          <p:cNvPicPr>
            <a:picLocks noChangeAspect="1"/>
          </p:cNvPicPr>
          <p:nvPr/>
        </p:nvPicPr>
        <p:blipFill>
          <a:blip r:embed="rId3"/>
          <a:stretch>
            <a:fillRect/>
          </a:stretch>
        </p:blipFill>
        <p:spPr>
          <a:xfrm>
            <a:off x="4278348" y="876338"/>
            <a:ext cx="3517900" cy="406400"/>
          </a:xfrm>
          <a:prstGeom prst="rect">
            <a:avLst/>
          </a:prstGeom>
        </p:spPr>
      </p:pic>
      <p:cxnSp>
        <p:nvCxnSpPr>
          <p:cNvPr id="24" name="Straight Arrow Connector 23"/>
          <p:cNvCxnSpPr/>
          <p:nvPr/>
        </p:nvCxnSpPr>
        <p:spPr>
          <a:xfrm flipV="1">
            <a:off x="3886337" y="1505187"/>
            <a:ext cx="411163" cy="46798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2555511" y="2089954"/>
            <a:ext cx="2204975" cy="646331"/>
          </a:xfrm>
          <a:prstGeom prst="rect">
            <a:avLst/>
          </a:prstGeom>
          <a:noFill/>
        </p:spPr>
        <p:txBody>
          <a:bodyPr wrap="square" rtlCol="0">
            <a:spAutoFit/>
          </a:bodyPr>
          <a:lstStyle/>
          <a:p>
            <a:r>
              <a:rPr lang="en-US"/>
              <a:t>S</a:t>
            </a:r>
            <a:r>
              <a:rPr lang="en-US" smtClean="0"/>
              <a:t>trong interactions, not too low T</a:t>
            </a:r>
            <a:endParaRPr lang="en-US" dirty="0"/>
          </a:p>
        </p:txBody>
      </p:sp>
      <p:cxnSp>
        <p:nvCxnSpPr>
          <p:cNvPr id="28" name="Straight Arrow Connector 27"/>
          <p:cNvCxnSpPr/>
          <p:nvPr/>
        </p:nvCxnSpPr>
        <p:spPr>
          <a:xfrm flipH="1" flipV="1">
            <a:off x="7567354" y="1505188"/>
            <a:ext cx="486136" cy="5335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0" name="TextBox 29"/>
          <p:cNvSpPr txBox="1"/>
          <p:nvPr/>
        </p:nvSpPr>
        <p:spPr>
          <a:xfrm>
            <a:off x="7472819" y="2064991"/>
            <a:ext cx="1703415" cy="646331"/>
          </a:xfrm>
          <a:prstGeom prst="rect">
            <a:avLst/>
          </a:prstGeom>
          <a:noFill/>
        </p:spPr>
        <p:txBody>
          <a:bodyPr wrap="square" rtlCol="0">
            <a:spAutoFit/>
          </a:bodyPr>
          <a:lstStyle/>
          <a:p>
            <a:r>
              <a:rPr lang="en-US" smtClean="0"/>
              <a:t>Clean samples, </a:t>
            </a:r>
            <a:r>
              <a:rPr lang="en-US" dirty="0" smtClean="0"/>
              <a:t>not too high T</a:t>
            </a:r>
            <a:endParaRPr lang="en-US" dirty="0"/>
          </a:p>
        </p:txBody>
      </p:sp>
      <p:sp>
        <p:nvSpPr>
          <p:cNvPr id="31" name="TextBox 30"/>
          <p:cNvSpPr txBox="1"/>
          <p:nvPr/>
        </p:nvSpPr>
        <p:spPr>
          <a:xfrm>
            <a:off x="3076375" y="2724537"/>
            <a:ext cx="1684111" cy="369332"/>
          </a:xfrm>
          <a:prstGeom prst="rect">
            <a:avLst/>
          </a:prstGeom>
          <a:noFill/>
        </p:spPr>
        <p:txBody>
          <a:bodyPr wrap="square" rtlCol="0">
            <a:spAutoFit/>
          </a:bodyPr>
          <a:lstStyle/>
          <a:p>
            <a:r>
              <a:rPr lang="en-US" smtClean="0"/>
              <a:t>~ 1um</a:t>
            </a:r>
            <a:endParaRPr lang="en-US"/>
          </a:p>
        </p:txBody>
      </p:sp>
      <p:sp>
        <p:nvSpPr>
          <p:cNvPr id="32" name="TextBox 31"/>
          <p:cNvSpPr txBox="1"/>
          <p:nvPr/>
        </p:nvSpPr>
        <p:spPr>
          <a:xfrm>
            <a:off x="7950281" y="2737607"/>
            <a:ext cx="1684111" cy="369332"/>
          </a:xfrm>
          <a:prstGeom prst="rect">
            <a:avLst/>
          </a:prstGeom>
          <a:noFill/>
        </p:spPr>
        <p:txBody>
          <a:bodyPr wrap="square" rtlCol="0">
            <a:spAutoFit/>
          </a:bodyPr>
          <a:lstStyle/>
          <a:p>
            <a:r>
              <a:rPr lang="en-US" dirty="0" smtClean="0"/>
              <a:t>~ 100 um</a:t>
            </a:r>
            <a:endParaRPr lang="en-US" dirty="0"/>
          </a:p>
        </p:txBody>
      </p:sp>
      <p:sp>
        <p:nvSpPr>
          <p:cNvPr id="33" name="TextBox 32"/>
          <p:cNvSpPr txBox="1"/>
          <p:nvPr/>
        </p:nvSpPr>
        <p:spPr>
          <a:xfrm>
            <a:off x="5607380" y="2729256"/>
            <a:ext cx="1684111" cy="369332"/>
          </a:xfrm>
          <a:prstGeom prst="rect">
            <a:avLst/>
          </a:prstGeom>
          <a:noFill/>
        </p:spPr>
        <p:txBody>
          <a:bodyPr wrap="square" rtlCol="0">
            <a:spAutoFit/>
          </a:bodyPr>
          <a:lstStyle/>
          <a:p>
            <a:r>
              <a:rPr lang="en-US" dirty="0" smtClean="0"/>
              <a:t>~ 10 um</a:t>
            </a:r>
            <a:endParaRPr lang="en-US" dirty="0"/>
          </a:p>
        </p:txBody>
      </p:sp>
      <p:cxnSp>
        <p:nvCxnSpPr>
          <p:cNvPr id="34" name="Straight Arrow Connector 33"/>
          <p:cNvCxnSpPr>
            <a:stCxn id="37" idx="0"/>
          </p:cNvCxnSpPr>
          <p:nvPr/>
        </p:nvCxnSpPr>
        <p:spPr>
          <a:xfrm flipH="1" flipV="1">
            <a:off x="6037298" y="1428229"/>
            <a:ext cx="93825" cy="6617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7" name="TextBox 36"/>
          <p:cNvSpPr txBox="1"/>
          <p:nvPr/>
        </p:nvSpPr>
        <p:spPr>
          <a:xfrm>
            <a:off x="5055642" y="2089985"/>
            <a:ext cx="2150962" cy="369332"/>
          </a:xfrm>
          <a:prstGeom prst="rect">
            <a:avLst/>
          </a:prstGeom>
          <a:noFill/>
        </p:spPr>
        <p:txBody>
          <a:bodyPr wrap="square" rtlCol="0">
            <a:spAutoFit/>
          </a:bodyPr>
          <a:lstStyle/>
          <a:p>
            <a:r>
              <a:rPr lang="en-US" dirty="0" err="1" smtClean="0"/>
              <a:t>Mesoscopic</a:t>
            </a:r>
            <a:r>
              <a:rPr lang="en-US" dirty="0" smtClean="0"/>
              <a:t> samples</a:t>
            </a:r>
            <a:endParaRPr lang="en-US" dirty="0"/>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126" y="4249803"/>
            <a:ext cx="3211197" cy="1917694"/>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599" y="4533383"/>
            <a:ext cx="1836399" cy="1469120"/>
          </a:xfrm>
          <a:prstGeom prst="rect">
            <a:avLst/>
          </a:prstGeom>
        </p:spPr>
      </p:pic>
      <p:sp>
        <p:nvSpPr>
          <p:cNvPr id="46" name="TextBox 45"/>
          <p:cNvSpPr txBox="1"/>
          <p:nvPr/>
        </p:nvSpPr>
        <p:spPr>
          <a:xfrm>
            <a:off x="907652" y="3230879"/>
            <a:ext cx="5428526" cy="1200329"/>
          </a:xfrm>
          <a:prstGeom prst="rect">
            <a:avLst/>
          </a:prstGeom>
          <a:noFill/>
        </p:spPr>
        <p:txBody>
          <a:bodyPr wrap="square" rtlCol="0">
            <a:spAutoFit/>
          </a:bodyPr>
          <a:lstStyle/>
          <a:p>
            <a:pPr marL="285750" indent="-285750">
              <a:buFont typeface="Arial" charset="0"/>
              <a:buChar char="•"/>
            </a:pPr>
            <a:r>
              <a:rPr lang="en-US" dirty="0" smtClean="0"/>
              <a:t>2D electron gases [de Jong, </a:t>
            </a:r>
            <a:r>
              <a:rPr lang="en-US" dirty="0" err="1" smtClean="0"/>
              <a:t>Molenkamp</a:t>
            </a:r>
            <a:r>
              <a:rPr lang="en-US" dirty="0" smtClean="0"/>
              <a:t>] (1994)</a:t>
            </a:r>
          </a:p>
          <a:p>
            <a:pPr marL="285750" indent="-285750">
              <a:buFont typeface="Arial" charset="0"/>
              <a:buChar char="•"/>
            </a:pPr>
            <a:r>
              <a:rPr lang="en-US" dirty="0"/>
              <a:t>PdCoO2 (high mobility layered metal) (2016</a:t>
            </a:r>
            <a:r>
              <a:rPr lang="en-US" dirty="0" smtClean="0"/>
              <a:t>)</a:t>
            </a:r>
          </a:p>
          <a:p>
            <a:pPr marL="285750" indent="-285750">
              <a:buFont typeface="Arial" charset="0"/>
              <a:buChar char="•"/>
            </a:pPr>
            <a:r>
              <a:rPr lang="en-US" b="1" dirty="0" smtClean="0"/>
              <a:t>Graphene</a:t>
            </a:r>
            <a:r>
              <a:rPr lang="en-US" dirty="0" smtClean="0"/>
              <a:t> [</a:t>
            </a:r>
            <a:r>
              <a:rPr lang="en-US" dirty="0" err="1" smtClean="0"/>
              <a:t>Bandurin</a:t>
            </a:r>
            <a:r>
              <a:rPr lang="en-US" dirty="0" smtClean="0"/>
              <a:t> et al] [</a:t>
            </a:r>
            <a:r>
              <a:rPr lang="en-US" dirty="0" err="1" smtClean="0"/>
              <a:t>Crossno</a:t>
            </a:r>
            <a:r>
              <a:rPr lang="en-US" dirty="0" smtClean="0"/>
              <a:t> et al] (2016)</a:t>
            </a:r>
          </a:p>
          <a:p>
            <a:pPr marL="285750" indent="-285750">
              <a:buFont typeface="Arial" charset="0"/>
              <a:buChar char="•"/>
            </a:pPr>
            <a:endParaRPr lang="en-US" dirty="0"/>
          </a:p>
        </p:txBody>
      </p:sp>
    </p:spTree>
    <p:extLst>
      <p:ext uri="{BB962C8B-B14F-4D97-AF65-F5344CB8AC3E}">
        <p14:creationId xmlns:p14="http://schemas.microsoft.com/office/powerpoint/2010/main" val="5731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Could it finally be true?</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56504"/>
          <a:stretch/>
        </p:blipFill>
        <p:spPr>
          <a:xfrm>
            <a:off x="1610181" y="1846891"/>
            <a:ext cx="3365858" cy="4351338"/>
          </a:xfrm>
        </p:spPr>
      </p:pic>
      <p:sp>
        <p:nvSpPr>
          <p:cNvPr id="3" name="Equal 2"/>
          <p:cNvSpPr/>
          <p:nvPr/>
        </p:nvSpPr>
        <p:spPr>
          <a:xfrm>
            <a:off x="5571967" y="3416337"/>
            <a:ext cx="1048065" cy="66656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890438" y="2923894"/>
            <a:ext cx="1360967" cy="492443"/>
          </a:xfrm>
          <a:prstGeom prst="rect">
            <a:avLst/>
          </a:prstGeom>
          <a:noFill/>
        </p:spPr>
        <p:txBody>
          <a:bodyPr wrap="square" rtlCol="0">
            <a:spAutoFit/>
          </a:bodyPr>
          <a:lstStyle/>
          <a:p>
            <a:r>
              <a:rPr lang="en-US" sz="2600" dirty="0" smtClean="0"/>
              <a:t>?</a:t>
            </a:r>
            <a:endParaRPr lang="en-US" sz="2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399" y="2146014"/>
            <a:ext cx="5004121" cy="3753091"/>
          </a:xfrm>
          <a:prstGeom prst="rect">
            <a:avLst/>
          </a:prstGeom>
        </p:spPr>
      </p:pic>
    </p:spTree>
    <p:extLst>
      <p:ext uri="{BB962C8B-B14F-4D97-AF65-F5344CB8AC3E}">
        <p14:creationId xmlns:p14="http://schemas.microsoft.com/office/powerpoint/2010/main" val="77714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505037" y="1173988"/>
            <a:ext cx="3772025" cy="85496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err="1" smtClean="0"/>
              <a:t>Ohmic</a:t>
            </a:r>
            <a:endParaRPr lang="en-US" sz="3600" dirty="0"/>
          </a:p>
        </p:txBody>
      </p:sp>
      <p:sp>
        <p:nvSpPr>
          <p:cNvPr id="99" name="Title 1"/>
          <p:cNvSpPr txBox="1">
            <a:spLocks/>
          </p:cNvSpPr>
          <p:nvPr/>
        </p:nvSpPr>
        <p:spPr>
          <a:xfrm>
            <a:off x="340778" y="3460442"/>
            <a:ext cx="3772025" cy="85496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smtClean="0"/>
              <a:t>Viscous</a:t>
            </a:r>
            <a:endParaRPr lang="en-US" sz="3600" dirty="0"/>
          </a:p>
        </p:txBody>
      </p:sp>
      <p:sp>
        <p:nvSpPr>
          <p:cNvPr id="100" name="Title 1"/>
          <p:cNvSpPr txBox="1">
            <a:spLocks/>
          </p:cNvSpPr>
          <p:nvPr/>
        </p:nvSpPr>
        <p:spPr>
          <a:xfrm>
            <a:off x="0" y="5442824"/>
            <a:ext cx="3772025" cy="85496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smtClean="0"/>
              <a:t>Diffuse-Ballistic</a:t>
            </a:r>
            <a:endParaRPr lang="en-US" sz="3600" dirty="0"/>
          </a:p>
        </p:txBody>
      </p:sp>
      <p:pic>
        <p:nvPicPr>
          <p:cNvPr id="102" name="Picture 101"/>
          <p:cNvPicPr>
            <a:picLocks noChangeAspect="1"/>
          </p:cNvPicPr>
          <p:nvPr/>
        </p:nvPicPr>
        <p:blipFill>
          <a:blip r:embed="rId2"/>
          <a:stretch>
            <a:fillRect/>
          </a:stretch>
        </p:blipFill>
        <p:spPr>
          <a:xfrm>
            <a:off x="3020300" y="3460442"/>
            <a:ext cx="3517900" cy="406400"/>
          </a:xfrm>
          <a:prstGeom prst="rect">
            <a:avLst/>
          </a:prstGeom>
        </p:spPr>
      </p:pic>
      <p:pic>
        <p:nvPicPr>
          <p:cNvPr id="103" name="Picture 102"/>
          <p:cNvPicPr>
            <a:picLocks noChangeAspect="1"/>
          </p:cNvPicPr>
          <p:nvPr/>
        </p:nvPicPr>
        <p:blipFill>
          <a:blip r:embed="rId3"/>
          <a:stretch>
            <a:fillRect/>
          </a:stretch>
        </p:blipFill>
        <p:spPr>
          <a:xfrm>
            <a:off x="3407161" y="5537346"/>
            <a:ext cx="2984500" cy="419100"/>
          </a:xfrm>
          <a:prstGeom prst="rect">
            <a:avLst/>
          </a:prstGeom>
        </p:spPr>
      </p:pic>
      <p:pic>
        <p:nvPicPr>
          <p:cNvPr id="104" name="Picture 103"/>
          <p:cNvPicPr>
            <a:picLocks noChangeAspect="1"/>
          </p:cNvPicPr>
          <p:nvPr/>
        </p:nvPicPr>
        <p:blipFill>
          <a:blip r:embed="rId4"/>
          <a:stretch>
            <a:fillRect/>
          </a:stretch>
        </p:blipFill>
        <p:spPr>
          <a:xfrm>
            <a:off x="3623051" y="1145699"/>
            <a:ext cx="3022600" cy="419100"/>
          </a:xfrm>
          <a:prstGeom prst="rect">
            <a:avLst/>
          </a:prstGeom>
        </p:spPr>
      </p:pic>
      <p:graphicFrame>
        <p:nvGraphicFramePr>
          <p:cNvPr id="106" name="Diagram 105"/>
          <p:cNvGraphicFramePr/>
          <p:nvPr>
            <p:extLst/>
          </p:nvPr>
        </p:nvGraphicFramePr>
        <p:xfrm>
          <a:off x="56256" y="47602"/>
          <a:ext cx="2590691" cy="6964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 name="Group 3"/>
          <p:cNvGrpSpPr/>
          <p:nvPr/>
        </p:nvGrpSpPr>
        <p:grpSpPr>
          <a:xfrm>
            <a:off x="7443536" y="476427"/>
            <a:ext cx="4539643" cy="1814221"/>
            <a:chOff x="6816520" y="476427"/>
            <a:chExt cx="5166660" cy="1814221"/>
          </a:xfrm>
        </p:grpSpPr>
        <p:grpSp>
          <p:nvGrpSpPr>
            <p:cNvPr id="2" name="Group 1"/>
            <p:cNvGrpSpPr/>
            <p:nvPr/>
          </p:nvGrpSpPr>
          <p:grpSpPr>
            <a:xfrm>
              <a:off x="6816520" y="476427"/>
              <a:ext cx="5166660" cy="1814221"/>
              <a:chOff x="6816522" y="902085"/>
              <a:chExt cx="5166660" cy="1397084"/>
            </a:xfrm>
          </p:grpSpPr>
          <p:sp>
            <p:nvSpPr>
              <p:cNvPr id="56" name="Rectangle 55"/>
              <p:cNvSpPr/>
              <p:nvPr/>
            </p:nvSpPr>
            <p:spPr>
              <a:xfrm>
                <a:off x="6816522" y="2199640"/>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9870" y="986536"/>
                <a:ext cx="5163312" cy="1213104"/>
              </a:xfrm>
              <a:prstGeom prst="rect">
                <a:avLst/>
              </a:prstGeom>
            </p:spPr>
          </p:pic>
          <p:sp>
            <p:nvSpPr>
              <p:cNvPr id="58" name="Rectangle 57"/>
              <p:cNvSpPr/>
              <p:nvPr/>
            </p:nvSpPr>
            <p:spPr>
              <a:xfrm>
                <a:off x="6816523" y="902085"/>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59" name="Explosion 1 58"/>
            <p:cNvSpPr/>
            <p:nvPr/>
          </p:nvSpPr>
          <p:spPr>
            <a:xfrm>
              <a:off x="7602192" y="819594"/>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0" name="Explosion 1 59"/>
            <p:cNvSpPr/>
            <p:nvPr/>
          </p:nvSpPr>
          <p:spPr>
            <a:xfrm>
              <a:off x="7737914" y="1440010"/>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2" name="Explosion 1 61"/>
            <p:cNvSpPr/>
            <p:nvPr/>
          </p:nvSpPr>
          <p:spPr>
            <a:xfrm>
              <a:off x="8539302" y="1318425"/>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5" name="Explosion 1 64"/>
            <p:cNvSpPr/>
            <p:nvPr/>
          </p:nvSpPr>
          <p:spPr>
            <a:xfrm>
              <a:off x="7116903" y="1472361"/>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7" name="Explosion 1 66"/>
            <p:cNvSpPr/>
            <p:nvPr/>
          </p:nvSpPr>
          <p:spPr>
            <a:xfrm>
              <a:off x="8991123" y="674750"/>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8" name="Explosion 1 67"/>
            <p:cNvSpPr/>
            <p:nvPr/>
          </p:nvSpPr>
          <p:spPr>
            <a:xfrm>
              <a:off x="9564266" y="704986"/>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9" name="Explosion 1 68"/>
            <p:cNvSpPr/>
            <p:nvPr/>
          </p:nvSpPr>
          <p:spPr>
            <a:xfrm>
              <a:off x="9233768" y="108405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Explosion 1 69"/>
            <p:cNvSpPr/>
            <p:nvPr/>
          </p:nvSpPr>
          <p:spPr>
            <a:xfrm>
              <a:off x="8435474" y="868311"/>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1" name="Explosion 1 70"/>
            <p:cNvSpPr/>
            <p:nvPr/>
          </p:nvSpPr>
          <p:spPr>
            <a:xfrm>
              <a:off x="7019907" y="610987"/>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Explosion 1 71"/>
            <p:cNvSpPr/>
            <p:nvPr/>
          </p:nvSpPr>
          <p:spPr>
            <a:xfrm>
              <a:off x="9142406" y="1617205"/>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Explosion 1 74"/>
            <p:cNvSpPr/>
            <p:nvPr/>
          </p:nvSpPr>
          <p:spPr>
            <a:xfrm>
              <a:off x="10547559" y="65604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Explosion 1 75"/>
            <p:cNvSpPr/>
            <p:nvPr/>
          </p:nvSpPr>
          <p:spPr>
            <a:xfrm>
              <a:off x="10542429" y="1182638"/>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7" name="Explosion 1 76"/>
            <p:cNvSpPr/>
            <p:nvPr/>
          </p:nvSpPr>
          <p:spPr>
            <a:xfrm>
              <a:off x="9961286" y="1742468"/>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0" name="Explosion 1 79"/>
            <p:cNvSpPr/>
            <p:nvPr/>
          </p:nvSpPr>
          <p:spPr>
            <a:xfrm>
              <a:off x="11020159" y="989155"/>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1" name="Explosion 1 80"/>
            <p:cNvSpPr/>
            <p:nvPr/>
          </p:nvSpPr>
          <p:spPr>
            <a:xfrm>
              <a:off x="11526868" y="67252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2" name="Explosion 1 81"/>
            <p:cNvSpPr/>
            <p:nvPr/>
          </p:nvSpPr>
          <p:spPr>
            <a:xfrm>
              <a:off x="11416306" y="127516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3" name="Explosion 1 82"/>
            <p:cNvSpPr/>
            <p:nvPr/>
          </p:nvSpPr>
          <p:spPr>
            <a:xfrm>
              <a:off x="11082109" y="1696881"/>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6" name="Group 5"/>
          <p:cNvGrpSpPr/>
          <p:nvPr/>
        </p:nvGrpSpPr>
        <p:grpSpPr>
          <a:xfrm>
            <a:off x="7428844" y="5458472"/>
            <a:ext cx="4502874" cy="619232"/>
            <a:chOff x="6765057" y="5458472"/>
            <a:chExt cx="5166661" cy="619232"/>
          </a:xfrm>
        </p:grpSpPr>
        <p:pic>
          <p:nvPicPr>
            <p:cNvPr id="91" name="Picture 90"/>
            <p:cNvPicPr>
              <a:picLocks noChangeAspect="1"/>
            </p:cNvPicPr>
            <p:nvPr/>
          </p:nvPicPr>
          <p:blipFill rotWithShape="1">
            <a:blip r:embed="rId11">
              <a:extLst>
                <a:ext uri="{28A0092B-C50C-407E-A947-70E740481C1C}">
                  <a14:useLocalDpi xmlns:a14="http://schemas.microsoft.com/office/drawing/2010/main" val="0"/>
                </a:ext>
              </a:extLst>
            </a:blip>
            <a:srcRect t="15290" b="24980"/>
            <a:stretch/>
          </p:blipFill>
          <p:spPr>
            <a:xfrm>
              <a:off x="6765059" y="5544901"/>
              <a:ext cx="5166659" cy="451261"/>
            </a:xfrm>
            <a:prstGeom prst="rect">
              <a:avLst/>
            </a:prstGeom>
          </p:spPr>
        </p:pic>
        <p:sp>
          <p:nvSpPr>
            <p:cNvPr id="92" name="Rectangle 91"/>
            <p:cNvSpPr/>
            <p:nvPr/>
          </p:nvSpPr>
          <p:spPr>
            <a:xfrm>
              <a:off x="6765058" y="5458472"/>
              <a:ext cx="5166659" cy="815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3" name="Rectangle 92"/>
            <p:cNvSpPr/>
            <p:nvPr/>
          </p:nvSpPr>
          <p:spPr>
            <a:xfrm>
              <a:off x="6765057" y="5996162"/>
              <a:ext cx="5166659" cy="815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4" name="Explosion 1 93"/>
            <p:cNvSpPr/>
            <p:nvPr/>
          </p:nvSpPr>
          <p:spPr>
            <a:xfrm>
              <a:off x="10898836" y="5540014"/>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5" name="Group 4"/>
          <p:cNvGrpSpPr/>
          <p:nvPr/>
        </p:nvGrpSpPr>
        <p:grpSpPr>
          <a:xfrm>
            <a:off x="7010399" y="2940697"/>
            <a:ext cx="4945467" cy="1394102"/>
            <a:chOff x="6304321" y="2940697"/>
            <a:chExt cx="5651546" cy="1394102"/>
          </a:xfrm>
        </p:grpSpPr>
        <p:sp>
          <p:nvSpPr>
            <p:cNvPr id="85" name="Rectangle 84"/>
            <p:cNvSpPr/>
            <p:nvPr/>
          </p:nvSpPr>
          <p:spPr>
            <a:xfrm>
              <a:off x="6789208" y="4183167"/>
              <a:ext cx="5166659" cy="815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5856" y="3184406"/>
              <a:ext cx="5163312" cy="993874"/>
            </a:xfrm>
            <a:prstGeom prst="rect">
              <a:avLst/>
            </a:prstGeom>
          </p:spPr>
        </p:pic>
        <p:sp>
          <p:nvSpPr>
            <p:cNvPr id="87" name="Rectangle 86"/>
            <p:cNvSpPr/>
            <p:nvPr/>
          </p:nvSpPr>
          <p:spPr>
            <a:xfrm>
              <a:off x="6782509" y="3115217"/>
              <a:ext cx="5166659" cy="691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8" name="Explosion 1 87"/>
            <p:cNvSpPr/>
            <p:nvPr/>
          </p:nvSpPr>
          <p:spPr>
            <a:xfrm>
              <a:off x="7663566" y="327686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9" name="Explosion 1 88"/>
            <p:cNvSpPr/>
            <p:nvPr/>
          </p:nvSpPr>
          <p:spPr>
            <a:xfrm>
              <a:off x="9074128" y="372603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0" name="Explosion 1 89"/>
            <p:cNvSpPr/>
            <p:nvPr/>
          </p:nvSpPr>
          <p:spPr>
            <a:xfrm>
              <a:off x="10686329" y="3344832"/>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95" name="Straight Arrow Connector 94"/>
            <p:cNvCxnSpPr/>
            <p:nvPr/>
          </p:nvCxnSpPr>
          <p:spPr>
            <a:xfrm>
              <a:off x="6675253" y="3100103"/>
              <a:ext cx="0" cy="123469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p:cNvPicPr>
            <p:nvPr/>
          </p:nvPicPr>
          <p:blipFill>
            <a:blip r:embed="rId12"/>
            <a:stretch>
              <a:fillRect/>
            </a:stretch>
          </p:blipFill>
          <p:spPr>
            <a:xfrm>
              <a:off x="6304321" y="3550342"/>
              <a:ext cx="359038" cy="262001"/>
            </a:xfrm>
            <a:prstGeom prst="rect">
              <a:avLst/>
            </a:prstGeom>
          </p:spPr>
        </p:pic>
        <p:cxnSp>
          <p:nvCxnSpPr>
            <p:cNvPr id="97" name="Straight Arrow Connector 96"/>
            <p:cNvCxnSpPr/>
            <p:nvPr/>
          </p:nvCxnSpPr>
          <p:spPr>
            <a:xfrm flipH="1">
              <a:off x="10031148" y="3792633"/>
              <a:ext cx="132432" cy="16508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7750727" y="3235760"/>
              <a:ext cx="2913024" cy="1849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Picture 104"/>
            <p:cNvPicPr>
              <a:picLocks noChangeAspect="1"/>
            </p:cNvPicPr>
            <p:nvPr/>
          </p:nvPicPr>
          <p:blipFill>
            <a:blip r:embed="rId13"/>
            <a:stretch>
              <a:fillRect/>
            </a:stretch>
          </p:blipFill>
          <p:spPr>
            <a:xfrm>
              <a:off x="8965617" y="2940697"/>
              <a:ext cx="607735" cy="318812"/>
            </a:xfrm>
            <a:prstGeom prst="rect">
              <a:avLst/>
            </a:prstGeom>
          </p:spPr>
        </p:pic>
        <p:pic>
          <p:nvPicPr>
            <p:cNvPr id="107" name="Picture 106"/>
            <p:cNvPicPr>
              <a:picLocks noChangeAspect="1"/>
            </p:cNvPicPr>
            <p:nvPr/>
          </p:nvPicPr>
          <p:blipFill>
            <a:blip r:embed="rId14"/>
            <a:stretch>
              <a:fillRect/>
            </a:stretch>
          </p:blipFill>
          <p:spPr>
            <a:xfrm>
              <a:off x="10276142" y="3798889"/>
              <a:ext cx="711288" cy="373135"/>
            </a:xfrm>
            <a:prstGeom prst="rect">
              <a:avLst/>
            </a:prstGeom>
          </p:spPr>
        </p:pic>
      </p:grpSp>
      <p:sp>
        <p:nvSpPr>
          <p:cNvPr id="3" name="TextBox 2"/>
          <p:cNvSpPr txBox="1"/>
          <p:nvPr/>
        </p:nvSpPr>
        <p:spPr>
          <a:xfrm>
            <a:off x="340778" y="5996162"/>
            <a:ext cx="1921159" cy="369332"/>
          </a:xfrm>
          <a:prstGeom prst="rect">
            <a:avLst/>
          </a:prstGeom>
          <a:noFill/>
        </p:spPr>
        <p:txBody>
          <a:bodyPr wrap="square" rtlCol="0">
            <a:spAutoFit/>
          </a:bodyPr>
          <a:lstStyle/>
          <a:p>
            <a:r>
              <a:rPr lang="en-US" dirty="0" smtClean="0"/>
              <a:t>“Knudsen flow”</a:t>
            </a:r>
            <a:endParaRPr lang="en-US" dirty="0"/>
          </a:p>
        </p:txBody>
      </p:sp>
    </p:spTree>
    <p:extLst>
      <p:ext uri="{BB962C8B-B14F-4D97-AF65-F5344CB8AC3E}">
        <p14:creationId xmlns:p14="http://schemas.microsoft.com/office/powerpoint/2010/main" val="1645578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793" y="-327688"/>
            <a:ext cx="10515600" cy="1325563"/>
          </a:xfrm>
        </p:spPr>
        <p:txBody>
          <a:bodyPr/>
          <a:lstStyle/>
          <a:p>
            <a:r>
              <a:rPr lang="en-US" dirty="0" smtClean="0"/>
              <a:t>Viscous fluid</a:t>
            </a:r>
            <a:endParaRPr lang="en-US" dirty="0"/>
          </a:p>
        </p:txBody>
      </p:sp>
      <p:sp>
        <p:nvSpPr>
          <p:cNvPr id="9" name="Rectangle 8"/>
          <p:cNvSpPr/>
          <p:nvPr/>
        </p:nvSpPr>
        <p:spPr>
          <a:xfrm>
            <a:off x="846028" y="3241400"/>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76" y="2028296"/>
            <a:ext cx="5163312" cy="1213104"/>
          </a:xfrm>
          <a:prstGeom prst="rect">
            <a:avLst/>
          </a:prstGeom>
        </p:spPr>
      </p:pic>
      <p:sp>
        <p:nvSpPr>
          <p:cNvPr id="8" name="Rectangle 7"/>
          <p:cNvSpPr/>
          <p:nvPr/>
        </p:nvSpPr>
        <p:spPr>
          <a:xfrm>
            <a:off x="846029" y="1943845"/>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TextBox 17"/>
          <p:cNvSpPr txBox="1"/>
          <p:nvPr/>
        </p:nvSpPr>
        <p:spPr>
          <a:xfrm>
            <a:off x="185302" y="4323384"/>
            <a:ext cx="213393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Hydrodynamics</a:t>
            </a:r>
            <a:endParaRPr lang="en-US" sz="2400" dirty="0"/>
          </a:p>
        </p:txBody>
      </p:sp>
      <p:sp>
        <p:nvSpPr>
          <p:cNvPr id="19" name="Rectangle 18"/>
          <p:cNvSpPr/>
          <p:nvPr/>
        </p:nvSpPr>
        <p:spPr>
          <a:xfrm>
            <a:off x="4116651" y="2343509"/>
            <a:ext cx="309283" cy="29133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4070535" y="3537756"/>
            <a:ext cx="76349" cy="220564"/>
          </a:xfrm>
          <a:prstGeom prst="rect">
            <a:avLst/>
          </a:prstGeom>
        </p:spPr>
      </p:pic>
      <p:cxnSp>
        <p:nvCxnSpPr>
          <p:cNvPr id="24" name="Straight Arrow Connector 23"/>
          <p:cNvCxnSpPr/>
          <p:nvPr/>
        </p:nvCxnSpPr>
        <p:spPr>
          <a:xfrm>
            <a:off x="598341" y="1934655"/>
            <a:ext cx="0" cy="1397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a:stretch>
            <a:fillRect/>
          </a:stretch>
        </p:blipFill>
        <p:spPr>
          <a:xfrm>
            <a:off x="185302" y="2489178"/>
            <a:ext cx="359038" cy="262001"/>
          </a:xfrm>
          <a:prstGeom prst="rect">
            <a:avLst/>
          </a:prstGeom>
        </p:spPr>
      </p:pic>
      <p:cxnSp>
        <p:nvCxnSpPr>
          <p:cNvPr id="27" name="Straight Arrow Connector 26"/>
          <p:cNvCxnSpPr/>
          <p:nvPr/>
        </p:nvCxnSpPr>
        <p:spPr>
          <a:xfrm flipV="1">
            <a:off x="4116650" y="2633197"/>
            <a:ext cx="154642" cy="869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Picture 91"/>
          <p:cNvPicPr>
            <a:picLocks noChangeAspect="1"/>
          </p:cNvPicPr>
          <p:nvPr/>
        </p:nvPicPr>
        <p:blipFill>
          <a:blip r:embed="rId6"/>
          <a:stretch>
            <a:fillRect/>
          </a:stretch>
        </p:blipFill>
        <p:spPr>
          <a:xfrm>
            <a:off x="6844449" y="1536788"/>
            <a:ext cx="1982389" cy="290651"/>
          </a:xfrm>
          <a:prstGeom prst="rect">
            <a:avLst/>
          </a:prstGeom>
        </p:spPr>
      </p:pic>
      <p:sp>
        <p:nvSpPr>
          <p:cNvPr id="99" name="TextBox 98"/>
          <p:cNvSpPr txBox="1"/>
          <p:nvPr/>
        </p:nvSpPr>
        <p:spPr>
          <a:xfrm>
            <a:off x="185302" y="998795"/>
            <a:ext cx="188237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Microscopics</a:t>
            </a:r>
            <a:endParaRPr lang="en-US" sz="2400" dirty="0"/>
          </a:p>
        </p:txBody>
      </p:sp>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61105" t="57685" r="923" b="9558"/>
          <a:stretch/>
        </p:blipFill>
        <p:spPr>
          <a:xfrm>
            <a:off x="8350669" y="2900657"/>
            <a:ext cx="798601" cy="471257"/>
          </a:xfrm>
          <a:prstGeom prst="rect">
            <a:avLst/>
          </a:prstGeom>
        </p:spPr>
      </p:pic>
      <p:pic>
        <p:nvPicPr>
          <p:cNvPr id="102" name="Picture 101"/>
          <p:cNvPicPr>
            <a:picLocks noChangeAspect="1"/>
          </p:cNvPicPr>
          <p:nvPr/>
        </p:nvPicPr>
        <p:blipFill rotWithShape="1">
          <a:blip r:embed="rId7">
            <a:extLst>
              <a:ext uri="{28A0092B-C50C-407E-A947-70E740481C1C}">
                <a14:useLocalDpi xmlns:a14="http://schemas.microsoft.com/office/drawing/2010/main" val="0"/>
              </a:ext>
            </a:extLst>
          </a:blip>
          <a:srcRect r="63771"/>
          <a:stretch/>
        </p:blipFill>
        <p:spPr>
          <a:xfrm>
            <a:off x="6775617" y="1933258"/>
            <a:ext cx="761938" cy="1438656"/>
          </a:xfrm>
          <a:prstGeom prst="rect">
            <a:avLst/>
          </a:prstGeom>
        </p:spPr>
      </p:pic>
      <p:pic>
        <p:nvPicPr>
          <p:cNvPr id="44" name="Picture 43"/>
          <p:cNvPicPr>
            <a:picLocks noChangeAspect="1"/>
          </p:cNvPicPr>
          <p:nvPr/>
        </p:nvPicPr>
        <p:blipFill rotWithShape="1">
          <a:blip r:embed="rId7">
            <a:extLst>
              <a:ext uri="{28A0092B-C50C-407E-A947-70E740481C1C}">
                <a14:useLocalDpi xmlns:a14="http://schemas.microsoft.com/office/drawing/2010/main" val="0"/>
              </a:ext>
            </a:extLst>
          </a:blip>
          <a:srcRect l="62028" t="1170" b="59888"/>
          <a:stretch/>
        </p:blipFill>
        <p:spPr>
          <a:xfrm>
            <a:off x="8350670" y="1926717"/>
            <a:ext cx="798601" cy="560244"/>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l="91070"/>
          <a:stretch/>
        </p:blipFill>
        <p:spPr>
          <a:xfrm>
            <a:off x="7518767" y="1933258"/>
            <a:ext cx="846586" cy="1438656"/>
          </a:xfrm>
          <a:prstGeom prst="rect">
            <a:avLst/>
          </a:prstGeom>
        </p:spPr>
      </p:pic>
      <p:pic>
        <p:nvPicPr>
          <p:cNvPr id="46" name="Picture 45"/>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7759963" y="2479510"/>
            <a:ext cx="139345" cy="155887"/>
          </a:xfrm>
          <a:prstGeom prst="rect">
            <a:avLst/>
          </a:prstGeom>
        </p:spPr>
      </p:pic>
      <p:pic>
        <p:nvPicPr>
          <p:cNvPr id="47" name="Picture 46"/>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7759964" y="2634848"/>
            <a:ext cx="139345" cy="155887"/>
          </a:xfrm>
          <a:prstGeom prst="rect">
            <a:avLst/>
          </a:prstGeom>
        </p:spPr>
      </p:pic>
      <p:cxnSp>
        <p:nvCxnSpPr>
          <p:cNvPr id="5" name="Straight Connector 4"/>
          <p:cNvCxnSpPr/>
          <p:nvPr/>
        </p:nvCxnSpPr>
        <p:spPr>
          <a:xfrm>
            <a:off x="6818192" y="1992948"/>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7818785" y="1992948"/>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6793552" y="2712791"/>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7829635" y="2708732"/>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56" name="Picture 55"/>
          <p:cNvPicPr>
            <a:picLocks noChangeAspect="1"/>
          </p:cNvPicPr>
          <p:nvPr/>
        </p:nvPicPr>
        <p:blipFill rotWithShape="1">
          <a:blip r:embed="rId7">
            <a:extLst>
              <a:ext uri="{28A0092B-C50C-407E-A947-70E740481C1C}">
                <a14:useLocalDpi xmlns:a14="http://schemas.microsoft.com/office/drawing/2010/main" val="0"/>
              </a:ext>
            </a:extLst>
          </a:blip>
          <a:srcRect l="91070"/>
          <a:stretch/>
        </p:blipFill>
        <p:spPr>
          <a:xfrm>
            <a:off x="8324312" y="2479510"/>
            <a:ext cx="824958" cy="421147"/>
          </a:xfrm>
          <a:prstGeom prst="rect">
            <a:avLst/>
          </a:prstGeom>
        </p:spPr>
      </p:pic>
      <p:cxnSp>
        <p:nvCxnSpPr>
          <p:cNvPr id="14" name="Straight Arrow Connector 13"/>
          <p:cNvCxnSpPr/>
          <p:nvPr/>
        </p:nvCxnSpPr>
        <p:spPr>
          <a:xfrm>
            <a:off x="8580491" y="3590985"/>
            <a:ext cx="1123886" cy="1747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19367" y="1705955"/>
            <a:ext cx="755904" cy="121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2" name="Picture 41"/>
          <p:cNvPicPr>
            <a:picLocks noChangeAspect="1"/>
          </p:cNvPicPr>
          <p:nvPr/>
        </p:nvPicPr>
        <p:blipFill>
          <a:blip r:embed="rId9"/>
          <a:stretch>
            <a:fillRect/>
          </a:stretch>
        </p:blipFill>
        <p:spPr>
          <a:xfrm>
            <a:off x="3641136" y="1303918"/>
            <a:ext cx="2159788" cy="323591"/>
          </a:xfrm>
          <a:prstGeom prst="rect">
            <a:avLst/>
          </a:prstGeom>
        </p:spPr>
      </p:pic>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6027" y="5280046"/>
            <a:ext cx="5166659" cy="1214935"/>
          </a:xfrm>
          <a:prstGeom prst="rect">
            <a:avLst/>
          </a:prstGeom>
        </p:spPr>
      </p:pic>
      <p:sp>
        <p:nvSpPr>
          <p:cNvPr id="63" name="Rectangle 62"/>
          <p:cNvSpPr/>
          <p:nvPr/>
        </p:nvSpPr>
        <p:spPr>
          <a:xfrm>
            <a:off x="846028" y="5197426"/>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Rectangle 63"/>
          <p:cNvSpPr/>
          <p:nvPr/>
        </p:nvSpPr>
        <p:spPr>
          <a:xfrm>
            <a:off x="846028" y="6494982"/>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ight Arrow 64"/>
          <p:cNvSpPr/>
          <p:nvPr/>
        </p:nvSpPr>
        <p:spPr>
          <a:xfrm>
            <a:off x="3413739" y="5788934"/>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ight Arrow 65"/>
          <p:cNvSpPr/>
          <p:nvPr/>
        </p:nvSpPr>
        <p:spPr>
          <a:xfrm>
            <a:off x="3413738" y="5610469"/>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Right Arrow 66"/>
          <p:cNvSpPr/>
          <p:nvPr/>
        </p:nvSpPr>
        <p:spPr>
          <a:xfrm>
            <a:off x="3413738" y="5414795"/>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Right Arrow 67"/>
          <p:cNvSpPr/>
          <p:nvPr/>
        </p:nvSpPr>
        <p:spPr>
          <a:xfrm>
            <a:off x="3413738" y="5974230"/>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9" name="Right Arrow 68"/>
          <p:cNvSpPr/>
          <p:nvPr/>
        </p:nvSpPr>
        <p:spPr>
          <a:xfrm>
            <a:off x="3413739" y="6173188"/>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Right Arrow 69"/>
          <p:cNvSpPr/>
          <p:nvPr/>
        </p:nvSpPr>
        <p:spPr>
          <a:xfrm>
            <a:off x="3411594" y="525472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1" name="Right Arrow 70"/>
          <p:cNvSpPr/>
          <p:nvPr/>
        </p:nvSpPr>
        <p:spPr>
          <a:xfrm>
            <a:off x="3411593" y="6350005"/>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1"/>
          <a:stretch>
            <a:fillRect/>
          </a:stretch>
        </p:blipFill>
        <p:spPr>
          <a:xfrm>
            <a:off x="6570924" y="5276481"/>
            <a:ext cx="4690634" cy="989340"/>
          </a:xfrm>
          <a:prstGeom prst="rect">
            <a:avLst/>
          </a:prstGeom>
        </p:spPr>
      </p:pic>
      <p:sp>
        <p:nvSpPr>
          <p:cNvPr id="39" name="TextBox 38"/>
          <p:cNvSpPr txBox="1"/>
          <p:nvPr/>
        </p:nvSpPr>
        <p:spPr>
          <a:xfrm>
            <a:off x="6185647" y="4785049"/>
            <a:ext cx="2394844" cy="369332"/>
          </a:xfrm>
          <a:prstGeom prst="rect">
            <a:avLst/>
          </a:prstGeom>
          <a:noFill/>
        </p:spPr>
        <p:txBody>
          <a:bodyPr wrap="square" rtlCol="0">
            <a:spAutoFit/>
          </a:bodyPr>
          <a:lstStyle/>
          <a:p>
            <a:r>
              <a:rPr lang="en-US" dirty="0" err="1" smtClean="0"/>
              <a:t>Navier</a:t>
            </a:r>
            <a:r>
              <a:rPr lang="en-US" dirty="0" smtClean="0"/>
              <a:t>-Stokes</a:t>
            </a:r>
            <a:endParaRPr lang="en-US" dirty="0"/>
          </a:p>
        </p:txBody>
      </p:sp>
    </p:spTree>
    <p:extLst>
      <p:ext uri="{BB962C8B-B14F-4D97-AF65-F5344CB8AC3E}">
        <p14:creationId xmlns:p14="http://schemas.microsoft.com/office/powerpoint/2010/main" val="506536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91070"/>
          <a:stretch/>
        </p:blipFill>
        <p:spPr>
          <a:xfrm>
            <a:off x="9767785" y="1940751"/>
            <a:ext cx="2185416" cy="1424931"/>
          </a:xfrm>
          <a:prstGeom prst="rect">
            <a:avLst/>
          </a:prstGeom>
        </p:spPr>
      </p:pic>
      <p:sp>
        <p:nvSpPr>
          <p:cNvPr id="2" name="Title 1"/>
          <p:cNvSpPr>
            <a:spLocks noGrp="1"/>
          </p:cNvSpPr>
          <p:nvPr>
            <p:ph type="title"/>
          </p:nvPr>
        </p:nvSpPr>
        <p:spPr>
          <a:xfrm>
            <a:off x="383793" y="-327688"/>
            <a:ext cx="10515600" cy="1325563"/>
          </a:xfrm>
        </p:spPr>
        <p:txBody>
          <a:bodyPr/>
          <a:lstStyle/>
          <a:p>
            <a:r>
              <a:rPr lang="en-US" dirty="0" smtClean="0"/>
              <a:t>Viscous electronic fluid</a:t>
            </a:r>
            <a:endParaRPr lang="en-US" dirty="0"/>
          </a:p>
        </p:txBody>
      </p:sp>
      <p:sp>
        <p:nvSpPr>
          <p:cNvPr id="9" name="Rectangle 8"/>
          <p:cNvSpPr/>
          <p:nvPr/>
        </p:nvSpPr>
        <p:spPr>
          <a:xfrm>
            <a:off x="846028" y="3241400"/>
            <a:ext cx="5166659"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76" y="2028296"/>
            <a:ext cx="5163312" cy="1213104"/>
          </a:xfrm>
          <a:prstGeom prst="rect">
            <a:avLst/>
          </a:prstGeom>
        </p:spPr>
      </p:pic>
      <p:sp>
        <p:nvSpPr>
          <p:cNvPr id="8" name="Rectangle 7"/>
          <p:cNvSpPr/>
          <p:nvPr/>
        </p:nvSpPr>
        <p:spPr>
          <a:xfrm>
            <a:off x="846029" y="1943845"/>
            <a:ext cx="5166659" cy="844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TextBox 17"/>
          <p:cNvSpPr txBox="1"/>
          <p:nvPr/>
        </p:nvSpPr>
        <p:spPr>
          <a:xfrm>
            <a:off x="185302" y="4323384"/>
            <a:ext cx="213393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Hydrodynamics</a:t>
            </a:r>
            <a:endParaRPr lang="en-US" sz="2400" dirty="0"/>
          </a:p>
        </p:txBody>
      </p:sp>
      <p:sp>
        <p:nvSpPr>
          <p:cNvPr id="19" name="Rectangle 18"/>
          <p:cNvSpPr/>
          <p:nvPr/>
        </p:nvSpPr>
        <p:spPr>
          <a:xfrm>
            <a:off x="4116651" y="2343509"/>
            <a:ext cx="309283" cy="29133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4070535" y="3537756"/>
            <a:ext cx="76349" cy="220564"/>
          </a:xfrm>
          <a:prstGeom prst="rect">
            <a:avLst/>
          </a:prstGeom>
        </p:spPr>
      </p:pic>
      <p:cxnSp>
        <p:nvCxnSpPr>
          <p:cNvPr id="24" name="Straight Arrow Connector 23"/>
          <p:cNvCxnSpPr/>
          <p:nvPr/>
        </p:nvCxnSpPr>
        <p:spPr>
          <a:xfrm>
            <a:off x="598341" y="1934655"/>
            <a:ext cx="0" cy="1397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stretch>
            <a:fillRect/>
          </a:stretch>
        </p:blipFill>
        <p:spPr>
          <a:xfrm>
            <a:off x="185302" y="2489178"/>
            <a:ext cx="359038" cy="262001"/>
          </a:xfrm>
          <a:prstGeom prst="rect">
            <a:avLst/>
          </a:prstGeom>
        </p:spPr>
      </p:pic>
      <p:cxnSp>
        <p:nvCxnSpPr>
          <p:cNvPr id="27" name="Straight Arrow Connector 26"/>
          <p:cNvCxnSpPr/>
          <p:nvPr/>
        </p:nvCxnSpPr>
        <p:spPr>
          <a:xfrm flipV="1">
            <a:off x="4116650" y="2633197"/>
            <a:ext cx="154642" cy="869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94888" y="1703266"/>
            <a:ext cx="755904" cy="121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2" name="Picture 91"/>
          <p:cNvPicPr>
            <a:picLocks noChangeAspect="1"/>
          </p:cNvPicPr>
          <p:nvPr/>
        </p:nvPicPr>
        <p:blipFill>
          <a:blip r:embed="rId7"/>
          <a:stretch>
            <a:fillRect/>
          </a:stretch>
        </p:blipFill>
        <p:spPr>
          <a:xfrm>
            <a:off x="6844449" y="1536788"/>
            <a:ext cx="1982389" cy="290651"/>
          </a:xfrm>
          <a:prstGeom prst="rect">
            <a:avLst/>
          </a:prstGeom>
        </p:spPr>
      </p:pic>
      <p:sp>
        <p:nvSpPr>
          <p:cNvPr id="99" name="TextBox 98"/>
          <p:cNvSpPr txBox="1"/>
          <p:nvPr/>
        </p:nvSpPr>
        <p:spPr>
          <a:xfrm>
            <a:off x="185302" y="998795"/>
            <a:ext cx="188237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Microscopics</a:t>
            </a:r>
            <a:endParaRPr lang="en-US" sz="2400" dirty="0"/>
          </a:p>
        </p:txBody>
      </p:sp>
      <p:pic>
        <p:nvPicPr>
          <p:cNvPr id="55" name="Picture 54"/>
          <p:cNvPicPr>
            <a:picLocks noChangeAspect="1"/>
          </p:cNvPicPr>
          <p:nvPr/>
        </p:nvPicPr>
        <p:blipFill rotWithShape="1">
          <a:blip r:embed="rId3">
            <a:extLst>
              <a:ext uri="{28A0092B-C50C-407E-A947-70E740481C1C}">
                <a14:useLocalDpi xmlns:a14="http://schemas.microsoft.com/office/drawing/2010/main" val="0"/>
              </a:ext>
            </a:extLst>
          </a:blip>
          <a:srcRect l="61105" t="57685" r="923" b="9558"/>
          <a:stretch/>
        </p:blipFill>
        <p:spPr>
          <a:xfrm>
            <a:off x="8350669" y="2900657"/>
            <a:ext cx="798601" cy="471257"/>
          </a:xfrm>
          <a:prstGeom prst="rect">
            <a:avLst/>
          </a:prstGeom>
        </p:spPr>
      </p:pic>
      <p:pic>
        <p:nvPicPr>
          <p:cNvPr id="102" name="Picture 101"/>
          <p:cNvPicPr>
            <a:picLocks noChangeAspect="1"/>
          </p:cNvPicPr>
          <p:nvPr/>
        </p:nvPicPr>
        <p:blipFill rotWithShape="1">
          <a:blip r:embed="rId3">
            <a:extLst>
              <a:ext uri="{28A0092B-C50C-407E-A947-70E740481C1C}">
                <a14:useLocalDpi xmlns:a14="http://schemas.microsoft.com/office/drawing/2010/main" val="0"/>
              </a:ext>
            </a:extLst>
          </a:blip>
          <a:srcRect r="63771"/>
          <a:stretch/>
        </p:blipFill>
        <p:spPr>
          <a:xfrm>
            <a:off x="6775617" y="1933258"/>
            <a:ext cx="761938" cy="1438656"/>
          </a:xfrm>
          <a:prstGeom prst="rect">
            <a:avLst/>
          </a:prstGeom>
        </p:spPr>
      </p:pic>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62028" t="1170" b="59888"/>
          <a:stretch/>
        </p:blipFill>
        <p:spPr>
          <a:xfrm>
            <a:off x="8350670" y="1926717"/>
            <a:ext cx="798601" cy="560244"/>
          </a:xfrm>
          <a:prstGeom prst="rect">
            <a:avLst/>
          </a:prstGeom>
        </p:spPr>
      </p:pic>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91070"/>
          <a:stretch/>
        </p:blipFill>
        <p:spPr>
          <a:xfrm>
            <a:off x="7518767" y="1933258"/>
            <a:ext cx="846586" cy="1438656"/>
          </a:xfrm>
          <a:prstGeom prst="rect">
            <a:avLst/>
          </a:prstGeom>
        </p:spPr>
      </p:pic>
      <p:pic>
        <p:nvPicPr>
          <p:cNvPr id="46" name="Picture 45"/>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7759963" y="2479510"/>
            <a:ext cx="139345" cy="155887"/>
          </a:xfrm>
          <a:prstGeom prst="rect">
            <a:avLst/>
          </a:prstGeom>
        </p:spPr>
      </p:pic>
      <p:pic>
        <p:nvPicPr>
          <p:cNvPr id="47" name="Picture 46"/>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7759964" y="2634848"/>
            <a:ext cx="139345" cy="155887"/>
          </a:xfrm>
          <a:prstGeom prst="rect">
            <a:avLst/>
          </a:prstGeom>
        </p:spPr>
      </p:pic>
      <p:cxnSp>
        <p:nvCxnSpPr>
          <p:cNvPr id="5" name="Straight Connector 4"/>
          <p:cNvCxnSpPr/>
          <p:nvPr/>
        </p:nvCxnSpPr>
        <p:spPr>
          <a:xfrm>
            <a:off x="6818192" y="1992948"/>
            <a:ext cx="1011443" cy="56803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7818785" y="1992948"/>
            <a:ext cx="1160268" cy="569486"/>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6793552" y="2712791"/>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7829635" y="2708732"/>
            <a:ext cx="1049183" cy="596951"/>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56" name="Picture 55"/>
          <p:cNvPicPr>
            <a:picLocks noChangeAspect="1"/>
          </p:cNvPicPr>
          <p:nvPr/>
        </p:nvPicPr>
        <p:blipFill rotWithShape="1">
          <a:blip r:embed="rId3">
            <a:extLst>
              <a:ext uri="{28A0092B-C50C-407E-A947-70E740481C1C}">
                <a14:useLocalDpi xmlns:a14="http://schemas.microsoft.com/office/drawing/2010/main" val="0"/>
              </a:ext>
            </a:extLst>
          </a:blip>
          <a:srcRect l="91070"/>
          <a:stretch/>
        </p:blipFill>
        <p:spPr>
          <a:xfrm>
            <a:off x="8324312" y="2479510"/>
            <a:ext cx="824958" cy="421147"/>
          </a:xfrm>
          <a:prstGeom prst="rect">
            <a:avLst/>
          </a:prstGeom>
        </p:spPr>
      </p:pic>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r="63771" b="50778"/>
          <a:stretch/>
        </p:blipFill>
        <p:spPr>
          <a:xfrm>
            <a:off x="9778320" y="1940752"/>
            <a:ext cx="761938" cy="708131"/>
          </a:xfrm>
          <a:prstGeom prst="rect">
            <a:avLst/>
          </a:prstGeom>
        </p:spPr>
      </p:pic>
      <p:sp>
        <p:nvSpPr>
          <p:cNvPr id="4" name="Explosion 1 3"/>
          <p:cNvSpPr/>
          <p:nvPr/>
        </p:nvSpPr>
        <p:spPr>
          <a:xfrm>
            <a:off x="2441895" y="2789074"/>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Explosion 1 53"/>
          <p:cNvSpPr/>
          <p:nvPr/>
        </p:nvSpPr>
        <p:spPr>
          <a:xfrm>
            <a:off x="2058017" y="2224995"/>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Explosion 1 56"/>
          <p:cNvSpPr/>
          <p:nvPr/>
        </p:nvSpPr>
        <p:spPr>
          <a:xfrm>
            <a:off x="2765408" y="2149973"/>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8" name="Explosion 1 57"/>
          <p:cNvSpPr/>
          <p:nvPr/>
        </p:nvSpPr>
        <p:spPr>
          <a:xfrm>
            <a:off x="3658866" y="2764643"/>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9" name="Explosion 1 58"/>
          <p:cNvSpPr/>
          <p:nvPr/>
        </p:nvSpPr>
        <p:spPr>
          <a:xfrm>
            <a:off x="4520222" y="2147293"/>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0" name="Explosion 1 59"/>
          <p:cNvSpPr/>
          <p:nvPr/>
        </p:nvSpPr>
        <p:spPr>
          <a:xfrm>
            <a:off x="4991435" y="282465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1" name="Explosion 1 60"/>
          <p:cNvSpPr/>
          <p:nvPr/>
        </p:nvSpPr>
        <p:spPr>
          <a:xfrm>
            <a:off x="10736230" y="2526099"/>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62" name="Straight Connector 61"/>
          <p:cNvCxnSpPr/>
          <p:nvPr/>
        </p:nvCxnSpPr>
        <p:spPr>
          <a:xfrm>
            <a:off x="9903428" y="2021118"/>
            <a:ext cx="941175" cy="57903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flipV="1">
            <a:off x="9829370" y="2677206"/>
            <a:ext cx="1028182" cy="513424"/>
          </a:xfrm>
          <a:prstGeom prst="line">
            <a:avLst/>
          </a:prstGeom>
          <a:ln>
            <a:prstDash val="sysDash"/>
          </a:ln>
        </p:spPr>
        <p:style>
          <a:lnRef idx="1">
            <a:schemeClr val="dk1"/>
          </a:lnRef>
          <a:fillRef idx="0">
            <a:schemeClr val="dk1"/>
          </a:fillRef>
          <a:effectRef idx="0">
            <a:schemeClr val="dk1"/>
          </a:effectRef>
          <a:fontRef idx="minor">
            <a:schemeClr val="tx1"/>
          </a:fontRef>
        </p:style>
      </p:cxnSp>
      <p:pic>
        <p:nvPicPr>
          <p:cNvPr id="65" name="Picture 64"/>
          <p:cNvPicPr>
            <a:picLocks noChangeAspect="1"/>
          </p:cNvPicPr>
          <p:nvPr/>
        </p:nvPicPr>
        <p:blipFill rotWithShape="1">
          <a:blip r:embed="rId8">
            <a:alphaModFix/>
            <a:extLst>
              <a:ext uri="{28A0092B-C50C-407E-A947-70E740481C1C}">
                <a14:useLocalDpi xmlns:a14="http://schemas.microsoft.com/office/drawing/2010/main" val="0"/>
              </a:ext>
            </a:extLst>
          </a:blip>
          <a:srcRect l="6034" t="66984" r="92018" b="15263"/>
          <a:stretch/>
        </p:blipFill>
        <p:spPr>
          <a:xfrm>
            <a:off x="10019173" y="2879725"/>
            <a:ext cx="140116" cy="156749"/>
          </a:xfrm>
          <a:prstGeom prst="rect">
            <a:avLst/>
          </a:prstGeom>
        </p:spPr>
      </p:pic>
      <p:cxnSp>
        <p:nvCxnSpPr>
          <p:cNvPr id="12" name="Straight Arrow Connector 11"/>
          <p:cNvCxnSpPr>
            <a:endCxn id="65" idx="3"/>
          </p:cNvCxnSpPr>
          <p:nvPr/>
        </p:nvCxnSpPr>
        <p:spPr>
          <a:xfrm flipH="1">
            <a:off x="10159289" y="2799990"/>
            <a:ext cx="334564" cy="1581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1" name="Picture 20"/>
          <p:cNvPicPr>
            <a:picLocks noChangeAspect="1"/>
          </p:cNvPicPr>
          <p:nvPr/>
        </p:nvPicPr>
        <p:blipFill>
          <a:blip r:embed="rId9"/>
          <a:stretch>
            <a:fillRect/>
          </a:stretch>
        </p:blipFill>
        <p:spPr>
          <a:xfrm>
            <a:off x="10509647" y="1557008"/>
            <a:ext cx="779492" cy="310120"/>
          </a:xfrm>
          <a:prstGeom prst="rect">
            <a:avLst/>
          </a:prstGeom>
        </p:spPr>
      </p:pic>
      <p:pic>
        <p:nvPicPr>
          <p:cNvPr id="6" name="Picture 5"/>
          <p:cNvPicPr>
            <a:picLocks noChangeAspect="1"/>
          </p:cNvPicPr>
          <p:nvPr/>
        </p:nvPicPr>
        <p:blipFill>
          <a:blip r:embed="rId10"/>
          <a:stretch>
            <a:fillRect/>
          </a:stretch>
        </p:blipFill>
        <p:spPr>
          <a:xfrm>
            <a:off x="3552875" y="1251493"/>
            <a:ext cx="2177341" cy="293574"/>
          </a:xfrm>
          <a:prstGeom prst="rect">
            <a:avLst/>
          </a:prstGeom>
        </p:spPr>
      </p:pic>
      <p:cxnSp>
        <p:nvCxnSpPr>
          <p:cNvPr id="14" name="Straight Arrow Connector 13"/>
          <p:cNvCxnSpPr/>
          <p:nvPr/>
        </p:nvCxnSpPr>
        <p:spPr>
          <a:xfrm>
            <a:off x="8077200" y="3537756"/>
            <a:ext cx="1123886" cy="17477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flipH="1">
            <a:off x="10493853" y="3563839"/>
            <a:ext cx="350751" cy="1860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a:blip r:embed="rId11"/>
          <a:stretch>
            <a:fillRect/>
          </a:stretch>
        </p:blipFill>
        <p:spPr>
          <a:xfrm>
            <a:off x="7239338" y="165395"/>
            <a:ext cx="1587500" cy="533400"/>
          </a:xfrm>
          <a:prstGeom prst="rect">
            <a:avLst/>
          </a:prstGeom>
        </p:spPr>
      </p:pic>
      <p:pic>
        <p:nvPicPr>
          <p:cNvPr id="66" name="Picture 6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6027" y="5280046"/>
            <a:ext cx="5166659" cy="1214935"/>
          </a:xfrm>
          <a:prstGeom prst="rect">
            <a:avLst/>
          </a:prstGeom>
        </p:spPr>
      </p:pic>
      <p:sp>
        <p:nvSpPr>
          <p:cNvPr id="67" name="Rectangle 66"/>
          <p:cNvSpPr/>
          <p:nvPr/>
        </p:nvSpPr>
        <p:spPr>
          <a:xfrm>
            <a:off x="846028" y="5197426"/>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ectangle 67"/>
          <p:cNvSpPr/>
          <p:nvPr/>
        </p:nvSpPr>
        <p:spPr>
          <a:xfrm>
            <a:off x="846028" y="6494982"/>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9" name="Right Arrow 68"/>
          <p:cNvSpPr/>
          <p:nvPr/>
        </p:nvSpPr>
        <p:spPr>
          <a:xfrm>
            <a:off x="3413739" y="5788934"/>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Right Arrow 69"/>
          <p:cNvSpPr/>
          <p:nvPr/>
        </p:nvSpPr>
        <p:spPr>
          <a:xfrm>
            <a:off x="3413738" y="5610469"/>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1" name="Right Arrow 70"/>
          <p:cNvSpPr/>
          <p:nvPr/>
        </p:nvSpPr>
        <p:spPr>
          <a:xfrm>
            <a:off x="3413738" y="5414795"/>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Right Arrow 71"/>
          <p:cNvSpPr/>
          <p:nvPr/>
        </p:nvSpPr>
        <p:spPr>
          <a:xfrm>
            <a:off x="3413738" y="5974230"/>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3" name="Right Arrow 72"/>
          <p:cNvSpPr/>
          <p:nvPr/>
        </p:nvSpPr>
        <p:spPr>
          <a:xfrm>
            <a:off x="3413739" y="6173188"/>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4" name="Right Arrow 73"/>
          <p:cNvSpPr/>
          <p:nvPr/>
        </p:nvSpPr>
        <p:spPr>
          <a:xfrm>
            <a:off x="3411594" y="525472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5" name="Right Arrow 74"/>
          <p:cNvSpPr/>
          <p:nvPr/>
        </p:nvSpPr>
        <p:spPr>
          <a:xfrm>
            <a:off x="3411593" y="6350005"/>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3"/>
          <a:stretch>
            <a:fillRect/>
          </a:stretch>
        </p:blipFill>
        <p:spPr>
          <a:xfrm>
            <a:off x="6570924" y="5451346"/>
            <a:ext cx="5236065" cy="856981"/>
          </a:xfrm>
          <a:prstGeom prst="rect">
            <a:avLst/>
          </a:prstGeom>
        </p:spPr>
      </p:pic>
      <p:sp>
        <p:nvSpPr>
          <p:cNvPr id="77" name="Explosion 1 76"/>
          <p:cNvSpPr/>
          <p:nvPr/>
        </p:nvSpPr>
        <p:spPr>
          <a:xfrm>
            <a:off x="1154541" y="2666856"/>
            <a:ext cx="242645" cy="289688"/>
          </a:xfrm>
          <a:prstGeom prst="irregularSeal1">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60482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9" y="-246526"/>
            <a:ext cx="3162822" cy="1325563"/>
          </a:xfrm>
        </p:spPr>
        <p:txBody>
          <a:bodyPr/>
          <a:lstStyle/>
          <a:p>
            <a:r>
              <a:rPr lang="en-US" dirty="0" smtClean="0"/>
              <a:t>Two regimes</a:t>
            </a:r>
            <a:endParaRPr lang="en-US" dirty="0"/>
          </a:p>
        </p:txBody>
      </p:sp>
      <p:grpSp>
        <p:nvGrpSpPr>
          <p:cNvPr id="3" name="Group 2"/>
          <p:cNvGrpSpPr/>
          <p:nvPr/>
        </p:nvGrpSpPr>
        <p:grpSpPr>
          <a:xfrm>
            <a:off x="8719812" y="2710159"/>
            <a:ext cx="3136054" cy="840368"/>
            <a:chOff x="513714" y="2353491"/>
            <a:chExt cx="5213589" cy="139708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14" y="2436111"/>
              <a:ext cx="5213589" cy="1214935"/>
            </a:xfrm>
            <a:prstGeom prst="rect">
              <a:avLst/>
            </a:prstGeom>
          </p:spPr>
        </p:pic>
        <p:sp>
          <p:nvSpPr>
            <p:cNvPr id="5" name="Rectangle 4"/>
            <p:cNvSpPr/>
            <p:nvPr/>
          </p:nvSpPr>
          <p:spPr>
            <a:xfrm>
              <a:off x="513715" y="2353491"/>
              <a:ext cx="5213342"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ectangle 5"/>
            <p:cNvSpPr/>
            <p:nvPr/>
          </p:nvSpPr>
          <p:spPr>
            <a:xfrm>
              <a:off x="513715" y="3651047"/>
              <a:ext cx="5213342"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ight Arrow 6"/>
            <p:cNvSpPr/>
            <p:nvPr/>
          </p:nvSpPr>
          <p:spPr>
            <a:xfrm>
              <a:off x="3081426" y="2944999"/>
              <a:ext cx="605233"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ight Arrow 7"/>
            <p:cNvSpPr/>
            <p:nvPr/>
          </p:nvSpPr>
          <p:spPr>
            <a:xfrm>
              <a:off x="3081424" y="2766534"/>
              <a:ext cx="60961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a:off x="3081425" y="2570860"/>
              <a:ext cx="60523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ight Arrow 9"/>
            <p:cNvSpPr/>
            <p:nvPr/>
          </p:nvSpPr>
          <p:spPr>
            <a:xfrm>
              <a:off x="3081425" y="3130295"/>
              <a:ext cx="609609"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Arrow 10"/>
            <p:cNvSpPr/>
            <p:nvPr/>
          </p:nvSpPr>
          <p:spPr>
            <a:xfrm>
              <a:off x="3081425" y="3329253"/>
              <a:ext cx="605233"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ight Arrow 11"/>
            <p:cNvSpPr/>
            <p:nvPr/>
          </p:nvSpPr>
          <p:spPr>
            <a:xfrm>
              <a:off x="3079281" y="2410793"/>
              <a:ext cx="607450"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ight Arrow 12"/>
            <p:cNvSpPr/>
            <p:nvPr/>
          </p:nvSpPr>
          <p:spPr>
            <a:xfrm>
              <a:off x="3079279" y="3506070"/>
              <a:ext cx="60745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5" name="TextBox 14"/>
          <p:cNvSpPr txBox="1"/>
          <p:nvPr/>
        </p:nvSpPr>
        <p:spPr>
          <a:xfrm>
            <a:off x="8477335" y="1868787"/>
            <a:ext cx="105083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Ohmic</a:t>
            </a:r>
            <a:endParaRPr lang="en-US" sz="2400" dirty="0"/>
          </a:p>
        </p:txBody>
      </p:sp>
      <p:grpSp>
        <p:nvGrpSpPr>
          <p:cNvPr id="14" name="Group 13"/>
          <p:cNvGrpSpPr/>
          <p:nvPr/>
        </p:nvGrpSpPr>
        <p:grpSpPr>
          <a:xfrm>
            <a:off x="1446201" y="2709792"/>
            <a:ext cx="3131850" cy="846865"/>
            <a:chOff x="495949" y="5033019"/>
            <a:chExt cx="5166659" cy="1397085"/>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49" y="5115639"/>
              <a:ext cx="5166659" cy="1214935"/>
            </a:xfrm>
            <a:prstGeom prst="rect">
              <a:avLst/>
            </a:prstGeom>
          </p:spPr>
        </p:pic>
        <p:sp>
          <p:nvSpPr>
            <p:cNvPr id="27" name="Rectangle 26"/>
            <p:cNvSpPr/>
            <p:nvPr/>
          </p:nvSpPr>
          <p:spPr>
            <a:xfrm>
              <a:off x="495950" y="5033019"/>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Rectangle 27"/>
            <p:cNvSpPr/>
            <p:nvPr/>
          </p:nvSpPr>
          <p:spPr>
            <a:xfrm>
              <a:off x="495950" y="6330575"/>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ight Arrow 28"/>
            <p:cNvSpPr/>
            <p:nvPr/>
          </p:nvSpPr>
          <p:spPr>
            <a:xfrm>
              <a:off x="3063661" y="5624527"/>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ight Arrow 29"/>
            <p:cNvSpPr/>
            <p:nvPr/>
          </p:nvSpPr>
          <p:spPr>
            <a:xfrm>
              <a:off x="3063660" y="5446062"/>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ight Arrow 30"/>
            <p:cNvSpPr/>
            <p:nvPr/>
          </p:nvSpPr>
          <p:spPr>
            <a:xfrm>
              <a:off x="3063660" y="5250388"/>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ight Arrow 31"/>
            <p:cNvSpPr/>
            <p:nvPr/>
          </p:nvSpPr>
          <p:spPr>
            <a:xfrm>
              <a:off x="3063660" y="5809823"/>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ight Arrow 32"/>
            <p:cNvSpPr/>
            <p:nvPr/>
          </p:nvSpPr>
          <p:spPr>
            <a:xfrm>
              <a:off x="3063661" y="6008781"/>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ight Arrow 33"/>
            <p:cNvSpPr/>
            <p:nvPr/>
          </p:nvSpPr>
          <p:spPr>
            <a:xfrm>
              <a:off x="3061516" y="5090321"/>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ight Arrow 34"/>
            <p:cNvSpPr/>
            <p:nvPr/>
          </p:nvSpPr>
          <p:spPr>
            <a:xfrm>
              <a:off x="3061515" y="618559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36" name="TextBox 35"/>
          <p:cNvSpPr txBox="1"/>
          <p:nvPr/>
        </p:nvSpPr>
        <p:spPr>
          <a:xfrm>
            <a:off x="1037871" y="1982845"/>
            <a:ext cx="117827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t>Viscous</a:t>
            </a:r>
            <a:endParaRPr lang="en-US" sz="2400" dirty="0"/>
          </a:p>
        </p:txBody>
      </p:sp>
      <p:pic>
        <p:nvPicPr>
          <p:cNvPr id="47" name="Picture 46"/>
          <p:cNvPicPr>
            <a:picLocks noChangeAspect="1"/>
          </p:cNvPicPr>
          <p:nvPr/>
        </p:nvPicPr>
        <p:blipFill>
          <a:blip r:embed="rId3"/>
          <a:stretch>
            <a:fillRect/>
          </a:stretch>
        </p:blipFill>
        <p:spPr>
          <a:xfrm>
            <a:off x="10690946" y="225617"/>
            <a:ext cx="1242080" cy="417339"/>
          </a:xfrm>
          <a:prstGeom prst="rect">
            <a:avLst/>
          </a:prstGeom>
        </p:spPr>
      </p:pic>
      <p:pic>
        <p:nvPicPr>
          <p:cNvPr id="48" name="Picture 47"/>
          <p:cNvPicPr>
            <a:picLocks noChangeAspect="1"/>
          </p:cNvPicPr>
          <p:nvPr/>
        </p:nvPicPr>
        <p:blipFill>
          <a:blip r:embed="rId4"/>
          <a:stretch>
            <a:fillRect/>
          </a:stretch>
        </p:blipFill>
        <p:spPr>
          <a:xfrm>
            <a:off x="9654364" y="3858719"/>
            <a:ext cx="1399873" cy="518919"/>
          </a:xfrm>
          <a:prstGeom prst="rect">
            <a:avLst/>
          </a:prstGeom>
        </p:spPr>
      </p:pic>
      <p:pic>
        <p:nvPicPr>
          <p:cNvPr id="49" name="Picture 48"/>
          <p:cNvPicPr>
            <a:picLocks noChangeAspect="1"/>
          </p:cNvPicPr>
          <p:nvPr/>
        </p:nvPicPr>
        <p:blipFill>
          <a:blip r:embed="rId5"/>
          <a:stretch>
            <a:fillRect/>
          </a:stretch>
        </p:blipFill>
        <p:spPr>
          <a:xfrm>
            <a:off x="9927636" y="2041838"/>
            <a:ext cx="1326825" cy="533397"/>
          </a:xfrm>
          <a:prstGeom prst="rect">
            <a:avLst/>
          </a:prstGeom>
        </p:spPr>
      </p:pic>
      <p:sp>
        <p:nvSpPr>
          <p:cNvPr id="52" name="TextBox 51"/>
          <p:cNvSpPr txBox="1"/>
          <p:nvPr/>
        </p:nvSpPr>
        <p:spPr>
          <a:xfrm>
            <a:off x="18508" y="2620060"/>
            <a:ext cx="1442094" cy="1477328"/>
          </a:xfrm>
          <a:prstGeom prst="rect">
            <a:avLst/>
          </a:prstGeom>
          <a:noFill/>
        </p:spPr>
        <p:txBody>
          <a:bodyPr wrap="square" rtlCol="0">
            <a:spAutoFit/>
          </a:bodyPr>
          <a:lstStyle/>
          <a:p>
            <a:r>
              <a:rPr lang="en-US" dirty="0" smtClean="0">
                <a:solidFill>
                  <a:schemeClr val="accent2"/>
                </a:solidFill>
              </a:rPr>
              <a:t>Non-local relation between current and electric field!</a:t>
            </a:r>
            <a:endParaRPr lang="en-US" dirty="0">
              <a:solidFill>
                <a:schemeClr val="accent2"/>
              </a:solidFill>
            </a:endParaRPr>
          </a:p>
        </p:txBody>
      </p:sp>
      <p:pic>
        <p:nvPicPr>
          <p:cNvPr id="54" name="Picture 53"/>
          <p:cNvPicPr>
            <a:picLocks noChangeAspect="1"/>
          </p:cNvPicPr>
          <p:nvPr/>
        </p:nvPicPr>
        <p:blipFill>
          <a:blip r:embed="rId6"/>
          <a:stretch>
            <a:fillRect/>
          </a:stretch>
        </p:blipFill>
        <p:spPr>
          <a:xfrm>
            <a:off x="4067711" y="109969"/>
            <a:ext cx="4015779" cy="872162"/>
          </a:xfrm>
          <a:prstGeom prst="rect">
            <a:avLst/>
          </a:prstGeom>
        </p:spPr>
      </p:pic>
      <p:pic>
        <p:nvPicPr>
          <p:cNvPr id="55" name="Picture 54"/>
          <p:cNvPicPr>
            <a:picLocks noChangeAspect="1"/>
          </p:cNvPicPr>
          <p:nvPr/>
        </p:nvPicPr>
        <p:blipFill>
          <a:blip r:embed="rId7"/>
          <a:stretch>
            <a:fillRect/>
          </a:stretch>
        </p:blipFill>
        <p:spPr>
          <a:xfrm>
            <a:off x="1756735" y="3700690"/>
            <a:ext cx="2667000" cy="850900"/>
          </a:xfrm>
          <a:prstGeom prst="rect">
            <a:avLst/>
          </a:prstGeom>
        </p:spPr>
      </p:pic>
      <p:sp>
        <p:nvSpPr>
          <p:cNvPr id="16" name="Down Arrow 15"/>
          <p:cNvSpPr/>
          <p:nvPr/>
        </p:nvSpPr>
        <p:spPr>
          <a:xfrm rot="18654754">
            <a:off x="7270294" y="1137271"/>
            <a:ext cx="401052" cy="1315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423374">
            <a:off x="7215001" y="1414931"/>
            <a:ext cx="1803995" cy="646331"/>
          </a:xfrm>
          <a:prstGeom prst="rect">
            <a:avLst/>
          </a:prstGeom>
          <a:noFill/>
        </p:spPr>
        <p:txBody>
          <a:bodyPr wrap="square" rtlCol="0">
            <a:spAutoFit/>
          </a:bodyPr>
          <a:lstStyle/>
          <a:p>
            <a:r>
              <a:rPr lang="en-US" dirty="0" smtClean="0"/>
              <a:t>If term dominates</a:t>
            </a:r>
            <a:endParaRPr lang="en-US" dirty="0"/>
          </a:p>
        </p:txBody>
      </p:sp>
      <p:sp>
        <p:nvSpPr>
          <p:cNvPr id="37" name="Down Arrow 36"/>
          <p:cNvSpPr/>
          <p:nvPr/>
        </p:nvSpPr>
        <p:spPr>
          <a:xfrm rot="3153232">
            <a:off x="4610141" y="1010875"/>
            <a:ext cx="401052" cy="156446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TextBox 37"/>
          <p:cNvSpPr txBox="1"/>
          <p:nvPr/>
        </p:nvSpPr>
        <p:spPr>
          <a:xfrm rot="19326953">
            <a:off x="3676053" y="982474"/>
            <a:ext cx="1803995" cy="646331"/>
          </a:xfrm>
          <a:prstGeom prst="rect">
            <a:avLst/>
          </a:prstGeom>
          <a:noFill/>
        </p:spPr>
        <p:txBody>
          <a:bodyPr wrap="square" rtlCol="0">
            <a:spAutoFit/>
          </a:bodyPr>
          <a:lstStyle/>
          <a:p>
            <a:r>
              <a:rPr lang="en-US" smtClean="0"/>
              <a:t>If term dominates</a:t>
            </a:r>
            <a:endParaRPr lang="en-US" dirty="0"/>
          </a:p>
        </p:txBody>
      </p:sp>
      <p:pic>
        <p:nvPicPr>
          <p:cNvPr id="18" name="Picture 17"/>
          <p:cNvPicPr>
            <a:picLocks noChangeAspect="1"/>
          </p:cNvPicPr>
          <p:nvPr/>
        </p:nvPicPr>
        <p:blipFill>
          <a:blip r:embed="rId8"/>
          <a:stretch>
            <a:fillRect/>
          </a:stretch>
        </p:blipFill>
        <p:spPr>
          <a:xfrm>
            <a:off x="2295552" y="4797548"/>
            <a:ext cx="1372147" cy="383132"/>
          </a:xfrm>
          <a:prstGeom prst="rect">
            <a:avLst/>
          </a:prstGeom>
        </p:spPr>
      </p:pic>
      <p:pic>
        <p:nvPicPr>
          <p:cNvPr id="19" name="Picture 18"/>
          <p:cNvPicPr>
            <a:picLocks noChangeAspect="1"/>
          </p:cNvPicPr>
          <p:nvPr/>
        </p:nvPicPr>
        <p:blipFill>
          <a:blip r:embed="rId9"/>
          <a:stretch>
            <a:fillRect/>
          </a:stretch>
        </p:blipFill>
        <p:spPr>
          <a:xfrm>
            <a:off x="9576565" y="4786980"/>
            <a:ext cx="1422400" cy="393700"/>
          </a:xfrm>
          <a:prstGeom prst="rect">
            <a:avLst/>
          </a:prstGeom>
        </p:spPr>
      </p:pic>
      <p:pic>
        <p:nvPicPr>
          <p:cNvPr id="39" name="Picture 38"/>
          <p:cNvPicPr>
            <a:picLocks noChangeAspect="1"/>
          </p:cNvPicPr>
          <p:nvPr/>
        </p:nvPicPr>
        <p:blipFill rotWithShape="1">
          <a:blip r:embed="rId10"/>
          <a:srcRect r="80295" b="58598"/>
          <a:stretch/>
        </p:blipFill>
        <p:spPr>
          <a:xfrm>
            <a:off x="7339912" y="4118178"/>
            <a:ext cx="1695161" cy="1731305"/>
          </a:xfrm>
          <a:prstGeom prst="rect">
            <a:avLst/>
          </a:prstGeom>
        </p:spPr>
      </p:pic>
      <p:pic>
        <p:nvPicPr>
          <p:cNvPr id="40" name="Picture 39"/>
          <p:cNvPicPr>
            <a:picLocks noChangeAspect="1"/>
          </p:cNvPicPr>
          <p:nvPr/>
        </p:nvPicPr>
        <p:blipFill rotWithShape="1">
          <a:blip r:embed="rId10"/>
          <a:srcRect l="20089" r="61806" b="57219"/>
          <a:stretch/>
        </p:blipFill>
        <p:spPr>
          <a:xfrm>
            <a:off x="45600" y="4102432"/>
            <a:ext cx="1581410" cy="1816422"/>
          </a:xfrm>
          <a:prstGeom prst="rect">
            <a:avLst/>
          </a:prstGeom>
        </p:spPr>
      </p:pic>
      <p:sp>
        <p:nvSpPr>
          <p:cNvPr id="20" name="Oval 19"/>
          <p:cNvSpPr/>
          <p:nvPr/>
        </p:nvSpPr>
        <p:spPr>
          <a:xfrm>
            <a:off x="4928839" y="152498"/>
            <a:ext cx="959005" cy="100579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2" name="Oval 41"/>
          <p:cNvSpPr/>
          <p:nvPr/>
        </p:nvSpPr>
        <p:spPr>
          <a:xfrm>
            <a:off x="6207748" y="109969"/>
            <a:ext cx="1058025" cy="100579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11"/>
          <a:stretch>
            <a:fillRect/>
          </a:stretch>
        </p:blipFill>
        <p:spPr>
          <a:xfrm>
            <a:off x="1764093" y="5973358"/>
            <a:ext cx="2002807" cy="709128"/>
          </a:xfrm>
          <a:prstGeom prst="rect">
            <a:avLst/>
          </a:prstGeom>
        </p:spPr>
      </p:pic>
      <p:pic>
        <p:nvPicPr>
          <p:cNvPr id="23" name="Picture 22"/>
          <p:cNvPicPr>
            <a:picLocks noChangeAspect="1"/>
          </p:cNvPicPr>
          <p:nvPr/>
        </p:nvPicPr>
        <p:blipFill>
          <a:blip r:embed="rId12"/>
          <a:stretch>
            <a:fillRect/>
          </a:stretch>
        </p:blipFill>
        <p:spPr>
          <a:xfrm>
            <a:off x="9188428" y="5935843"/>
            <a:ext cx="1989801" cy="784158"/>
          </a:xfrm>
          <a:prstGeom prst="rect">
            <a:avLst/>
          </a:prstGeom>
        </p:spPr>
      </p:pic>
    </p:spTree>
    <p:extLst>
      <p:ext uri="{BB962C8B-B14F-4D97-AF65-F5344CB8AC3E}">
        <p14:creationId xmlns:p14="http://schemas.microsoft.com/office/powerpoint/2010/main" val="6665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6" grpId="0" animBg="1"/>
      <p:bldP spid="52" grpId="0"/>
      <p:bldP spid="16" grpId="0" animBg="1"/>
      <p:bldP spid="17" grpId="0"/>
      <p:bldP spid="37" grpId="0" animBg="1"/>
      <p:bldP spid="38" grpId="0"/>
      <p:bldP spid="20"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9491" y="-283858"/>
            <a:ext cx="10058400" cy="1450757"/>
          </a:xfrm>
        </p:spPr>
        <p:txBody>
          <a:bodyPr/>
          <a:lstStyle/>
          <a:p>
            <a:r>
              <a:rPr lang="en-US" dirty="0" smtClean="0"/>
              <a:t>Where did </a:t>
            </a:r>
            <a:r>
              <a:rPr lang="en-US" smtClean="0"/>
              <a:t>the convection term go?</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105" y="1500260"/>
            <a:ext cx="3201717" cy="5200579"/>
          </a:xfrm>
          <a:prstGeom prst="rect">
            <a:avLst/>
          </a:prstGeom>
        </p:spPr>
      </p:pic>
      <p:sp>
        <p:nvSpPr>
          <p:cNvPr id="17" name="Right Arrow 16"/>
          <p:cNvSpPr/>
          <p:nvPr/>
        </p:nvSpPr>
        <p:spPr>
          <a:xfrm>
            <a:off x="3151613" y="2143861"/>
            <a:ext cx="1543987" cy="509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p:cNvSpPr/>
          <p:nvPr/>
        </p:nvSpPr>
        <p:spPr>
          <a:xfrm>
            <a:off x="4998105" y="1944334"/>
            <a:ext cx="2583305" cy="8544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3"/>
          <a:stretch>
            <a:fillRect/>
          </a:stretch>
        </p:blipFill>
        <p:spPr>
          <a:xfrm>
            <a:off x="3464076" y="693104"/>
            <a:ext cx="5970337" cy="977159"/>
          </a:xfrm>
          <a:prstGeom prst="rect">
            <a:avLst/>
          </a:prstGeom>
        </p:spPr>
      </p:pic>
      <p:sp>
        <p:nvSpPr>
          <p:cNvPr id="4" name="Oval 3"/>
          <p:cNvSpPr/>
          <p:nvPr/>
        </p:nvSpPr>
        <p:spPr>
          <a:xfrm>
            <a:off x="4393096" y="923791"/>
            <a:ext cx="1152939" cy="576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64087" y="923791"/>
            <a:ext cx="1232452" cy="57646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 name="Group 6"/>
          <p:cNvGrpSpPr/>
          <p:nvPr/>
        </p:nvGrpSpPr>
        <p:grpSpPr>
          <a:xfrm>
            <a:off x="9173778" y="3423311"/>
            <a:ext cx="2583305" cy="1203832"/>
            <a:chOff x="1967396" y="3513933"/>
            <a:chExt cx="2583305" cy="1203832"/>
          </a:xfrm>
        </p:grpSpPr>
        <p:pic>
          <p:nvPicPr>
            <p:cNvPr id="3" name="Picture 2"/>
            <p:cNvPicPr>
              <a:picLocks noChangeAspect="1"/>
            </p:cNvPicPr>
            <p:nvPr/>
          </p:nvPicPr>
          <p:blipFill>
            <a:blip r:embed="rId4"/>
            <a:stretch>
              <a:fillRect/>
            </a:stretch>
          </p:blipFill>
          <p:spPr>
            <a:xfrm>
              <a:off x="1967396" y="3663665"/>
              <a:ext cx="2425700" cy="1054100"/>
            </a:xfrm>
            <a:prstGeom prst="rect">
              <a:avLst/>
            </a:prstGeom>
          </p:spPr>
        </p:pic>
        <p:sp>
          <p:nvSpPr>
            <p:cNvPr id="11" name="Oval 10"/>
            <p:cNvSpPr/>
            <p:nvPr/>
          </p:nvSpPr>
          <p:spPr>
            <a:xfrm>
              <a:off x="2946715" y="3513933"/>
              <a:ext cx="1603986" cy="5764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62191" y="4132171"/>
              <a:ext cx="1588510" cy="58559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8" name="Down Arrow 7"/>
          <p:cNvSpPr/>
          <p:nvPr/>
        </p:nvSpPr>
        <p:spPr>
          <a:xfrm>
            <a:off x="8576205" y="2047461"/>
            <a:ext cx="329256" cy="447260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TextBox 9"/>
          <p:cNvSpPr txBox="1"/>
          <p:nvPr/>
        </p:nvSpPr>
        <p:spPr>
          <a:xfrm>
            <a:off x="1987609" y="2214027"/>
            <a:ext cx="2226365" cy="369332"/>
          </a:xfrm>
          <a:prstGeom prst="rect">
            <a:avLst/>
          </a:prstGeom>
          <a:noFill/>
        </p:spPr>
        <p:txBody>
          <a:bodyPr wrap="square" rtlCol="0">
            <a:spAutoFit/>
          </a:bodyPr>
          <a:lstStyle/>
          <a:p>
            <a:r>
              <a:rPr lang="en-US" smtClean="0"/>
              <a:t>Today:</a:t>
            </a:r>
            <a:endParaRPr lang="en-US"/>
          </a:p>
        </p:txBody>
      </p:sp>
    </p:spTree>
    <p:extLst>
      <p:ext uri="{BB962C8B-B14F-4D97-AF65-F5344CB8AC3E}">
        <p14:creationId xmlns:p14="http://schemas.microsoft.com/office/powerpoint/2010/main" val="30903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Electron hydrodynamics – What and why?</a:t>
            </a:r>
          </a:p>
          <a:p>
            <a:r>
              <a:rPr lang="en-US" dirty="0" smtClean="0"/>
              <a:t>Electron hydrodynamics in good metals</a:t>
            </a:r>
          </a:p>
          <a:p>
            <a:r>
              <a:rPr lang="en-US" b="1" dirty="0" smtClean="0">
                <a:ln w="22225">
                  <a:solidFill>
                    <a:schemeClr val="accent2"/>
                  </a:solidFill>
                  <a:prstDash val="solid"/>
                </a:ln>
                <a:solidFill>
                  <a:schemeClr val="accent2">
                    <a:lumMod val="40000"/>
                    <a:lumOff val="60000"/>
                  </a:schemeClr>
                </a:solidFill>
              </a:rPr>
              <a:t>Using magnetic fields to detect hydro effects</a:t>
            </a:r>
          </a:p>
          <a:p>
            <a:r>
              <a:rPr lang="en-US" dirty="0" smtClean="0"/>
              <a:t>Conclusion and outlook</a:t>
            </a:r>
          </a:p>
        </p:txBody>
      </p:sp>
    </p:spTree>
    <p:extLst>
      <p:ext uri="{BB962C8B-B14F-4D97-AF65-F5344CB8AC3E}">
        <p14:creationId xmlns:p14="http://schemas.microsoft.com/office/powerpoint/2010/main" val="400234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to identify hydro effects?</a:t>
            </a:r>
            <a:endParaRPr lang="en-US" sz="3600" dirty="0"/>
          </a:p>
        </p:txBody>
      </p:sp>
      <p:sp>
        <p:nvSpPr>
          <p:cNvPr id="3" name="Content Placeholder 2"/>
          <p:cNvSpPr>
            <a:spLocks noGrp="1"/>
          </p:cNvSpPr>
          <p:nvPr>
            <p:ph idx="1"/>
          </p:nvPr>
        </p:nvSpPr>
        <p:spPr>
          <a:xfrm>
            <a:off x="838200" y="1646159"/>
            <a:ext cx="11083506" cy="4351338"/>
          </a:xfrm>
        </p:spPr>
        <p:txBody>
          <a:bodyPr/>
          <a:lstStyle/>
          <a:p>
            <a:r>
              <a:rPr lang="en-US" dirty="0" smtClean="0"/>
              <a:t>Idea: Look at finite size corrections to transport coefficients</a:t>
            </a:r>
          </a:p>
          <a:p>
            <a:r>
              <a:rPr lang="en-US" dirty="0" smtClean="0"/>
              <a:t>Problem: how to distinguish from ballistic effects?</a:t>
            </a:r>
          </a:p>
          <a:p>
            <a:r>
              <a:rPr lang="en-US" dirty="0" smtClean="0"/>
              <a:t>Solution: use magnetic field </a:t>
            </a:r>
            <a:endParaRPr lang="en-US" dirty="0"/>
          </a:p>
        </p:txBody>
      </p:sp>
      <p:pic>
        <p:nvPicPr>
          <p:cNvPr id="5" name="Picture 4"/>
          <p:cNvPicPr>
            <a:picLocks noChangeAspect="1"/>
          </p:cNvPicPr>
          <p:nvPr/>
        </p:nvPicPr>
        <p:blipFill>
          <a:blip r:embed="rId2"/>
          <a:stretch>
            <a:fillRect/>
          </a:stretch>
        </p:blipFill>
        <p:spPr>
          <a:xfrm>
            <a:off x="2216091" y="4169016"/>
            <a:ext cx="2788950" cy="1894277"/>
          </a:xfrm>
          <a:prstGeom prst="rect">
            <a:avLst/>
          </a:prstGeom>
        </p:spPr>
      </p:pic>
      <p:pic>
        <p:nvPicPr>
          <p:cNvPr id="6" name="Picture 5"/>
          <p:cNvPicPr>
            <a:picLocks noChangeAspect="1"/>
          </p:cNvPicPr>
          <p:nvPr/>
        </p:nvPicPr>
        <p:blipFill rotWithShape="1">
          <a:blip r:embed="rId3"/>
          <a:srcRect l="8423" t="26824" r="74455" b="3969"/>
          <a:stretch/>
        </p:blipFill>
        <p:spPr>
          <a:xfrm>
            <a:off x="3283232" y="4578523"/>
            <a:ext cx="654669" cy="1075265"/>
          </a:xfrm>
          <a:prstGeom prst="rect">
            <a:avLst/>
          </a:prstGeom>
        </p:spPr>
      </p:pic>
      <p:sp>
        <p:nvSpPr>
          <p:cNvPr id="7" name="TextBox 6"/>
          <p:cNvSpPr txBox="1"/>
          <p:nvPr/>
        </p:nvSpPr>
        <p:spPr>
          <a:xfrm>
            <a:off x="1" y="32005"/>
            <a:ext cx="3610565" cy="861774"/>
          </a:xfrm>
          <a:prstGeom prst="rect">
            <a:avLst/>
          </a:prstGeom>
          <a:noFill/>
        </p:spPr>
        <p:txBody>
          <a:bodyPr wrap="square" rtlCol="0">
            <a:spAutoFit/>
          </a:bodyPr>
          <a:lstStyle/>
          <a:p>
            <a:pPr marL="0" lvl="1"/>
            <a:r>
              <a:rPr lang="en-US" dirty="0" smtClean="0"/>
              <a:t>[TS </a:t>
            </a:r>
            <a:r>
              <a:rPr lang="en-US" dirty="0"/>
              <a:t>et al, PRL ‘17</a:t>
            </a:r>
            <a:r>
              <a:rPr lang="en-US" dirty="0" smtClean="0"/>
              <a:t>]</a:t>
            </a:r>
          </a:p>
          <a:p>
            <a:pPr marL="0" lvl="1"/>
            <a:endParaRPr lang="en-US" sz="1400" dirty="0"/>
          </a:p>
          <a:p>
            <a:endParaRPr lang="en-US" dirty="0"/>
          </a:p>
        </p:txBody>
      </p:sp>
      <p:grpSp>
        <p:nvGrpSpPr>
          <p:cNvPr id="8" name="Group 7"/>
          <p:cNvGrpSpPr/>
          <p:nvPr/>
        </p:nvGrpSpPr>
        <p:grpSpPr>
          <a:xfrm>
            <a:off x="6893537" y="3821828"/>
            <a:ext cx="4144722" cy="2709060"/>
            <a:chOff x="1079500" y="1229901"/>
            <a:chExt cx="4064000" cy="2656299"/>
          </a:xfrm>
        </p:grpSpPr>
        <p:pic>
          <p:nvPicPr>
            <p:cNvPr id="9" name="Picture 8"/>
            <p:cNvPicPr>
              <a:picLocks noChangeAspect="1"/>
            </p:cNvPicPr>
            <p:nvPr/>
          </p:nvPicPr>
          <p:blipFill rotWithShape="1">
            <a:blip r:embed="rId4"/>
            <a:srcRect b="8264"/>
            <a:stretch/>
          </p:blipFill>
          <p:spPr>
            <a:xfrm>
              <a:off x="1079500" y="1229901"/>
              <a:ext cx="4064000" cy="2656299"/>
            </a:xfrm>
            <a:prstGeom prst="rect">
              <a:avLst/>
            </a:prstGeom>
          </p:spPr>
        </p:pic>
        <p:cxnSp>
          <p:nvCxnSpPr>
            <p:cNvPr id="10" name="Straight Connector 9"/>
            <p:cNvCxnSpPr/>
            <p:nvPr/>
          </p:nvCxnSpPr>
          <p:spPr>
            <a:xfrm>
              <a:off x="3507785" y="3759200"/>
              <a:ext cx="14351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12585" y="3403600"/>
              <a:ext cx="899142" cy="369332"/>
            </a:xfrm>
            <a:prstGeom prst="rect">
              <a:avLst/>
            </a:prstGeom>
            <a:noFill/>
          </p:spPr>
          <p:txBody>
            <a:bodyPr wrap="none" rtlCol="0">
              <a:spAutoFit/>
            </a:bodyPr>
            <a:lstStyle/>
            <a:p>
              <a:r>
                <a:rPr lang="en-US" dirty="0" smtClean="0">
                  <a:solidFill>
                    <a:schemeClr val="bg1"/>
                  </a:solidFill>
                </a:rPr>
                <a:t>300 </a:t>
              </a:r>
              <a:r>
                <a:rPr lang="en-US" dirty="0" err="1" smtClean="0">
                  <a:solidFill>
                    <a:schemeClr val="bg1"/>
                  </a:solidFill>
                </a:rPr>
                <a:t>μm</a:t>
              </a:r>
              <a:endParaRPr lang="en-US" dirty="0">
                <a:solidFill>
                  <a:schemeClr val="bg1"/>
                </a:solidFill>
              </a:endParaRPr>
            </a:p>
          </p:txBody>
        </p:sp>
      </p:grpSp>
      <p:cxnSp>
        <p:nvCxnSpPr>
          <p:cNvPr id="12" name="Straight Arrow Connector 11"/>
          <p:cNvCxnSpPr/>
          <p:nvPr/>
        </p:nvCxnSpPr>
        <p:spPr>
          <a:xfrm>
            <a:off x="2103515" y="4655602"/>
            <a:ext cx="0" cy="101328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1509064" y="4906011"/>
            <a:ext cx="594451" cy="523220"/>
          </a:xfrm>
          <a:prstGeom prst="rect">
            <a:avLst/>
          </a:prstGeom>
          <a:noFill/>
        </p:spPr>
        <p:txBody>
          <a:bodyPr wrap="square" rtlCol="0">
            <a:spAutoFit/>
          </a:bodyPr>
          <a:lstStyle/>
          <a:p>
            <a:r>
              <a:rPr lang="en-US" sz="2800" dirty="0" smtClean="0">
                <a:ln w="0"/>
                <a:solidFill>
                  <a:schemeClr val="accent1"/>
                </a:solidFill>
                <a:effectLst>
                  <a:outerShdw blurRad="38100" dist="25400" dir="5400000" algn="ctr" rotWithShape="0">
                    <a:srgbClr val="6E747A">
                      <a:alpha val="43000"/>
                    </a:srgbClr>
                  </a:outerShdw>
                </a:effectLst>
              </a:rPr>
              <a:t>W</a:t>
            </a:r>
            <a:endParaRPr lang="en-US" sz="28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72284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652" y="-132973"/>
            <a:ext cx="10515600" cy="1325563"/>
          </a:xfrm>
        </p:spPr>
        <p:txBody>
          <a:bodyPr/>
          <a:lstStyle/>
          <a:p>
            <a:r>
              <a:rPr lang="en-US" dirty="0" err="1" smtClean="0"/>
              <a:t>Navier</a:t>
            </a:r>
            <a:r>
              <a:rPr lang="en-US" dirty="0" smtClean="0"/>
              <a:t>-Stokes under magnetic field</a:t>
            </a:r>
            <a:endParaRPr lang="en-US" dirty="0"/>
          </a:p>
        </p:txBody>
      </p:sp>
      <p:pic>
        <p:nvPicPr>
          <p:cNvPr id="5" name="Picture 4"/>
          <p:cNvPicPr>
            <a:picLocks noChangeAspect="1"/>
          </p:cNvPicPr>
          <p:nvPr/>
        </p:nvPicPr>
        <p:blipFill>
          <a:blip r:embed="rId2"/>
          <a:stretch>
            <a:fillRect/>
          </a:stretch>
        </p:blipFill>
        <p:spPr>
          <a:xfrm>
            <a:off x="4044097" y="1573464"/>
            <a:ext cx="4103806" cy="704516"/>
          </a:xfrm>
          <a:prstGeom prst="rect">
            <a:avLst/>
          </a:prstGeom>
        </p:spPr>
      </p:pic>
      <p:sp>
        <p:nvSpPr>
          <p:cNvPr id="6" name="Down Arrow 5"/>
          <p:cNvSpPr/>
          <p:nvPr/>
        </p:nvSpPr>
        <p:spPr>
          <a:xfrm>
            <a:off x="5887452" y="2481932"/>
            <a:ext cx="417095" cy="834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314073" y="3520074"/>
            <a:ext cx="8546432" cy="803425"/>
          </a:xfrm>
          <a:prstGeom prst="rect">
            <a:avLst/>
          </a:prstGeom>
        </p:spPr>
      </p:pic>
      <p:sp>
        <p:nvSpPr>
          <p:cNvPr id="8" name="TextBox 7"/>
          <p:cNvSpPr txBox="1"/>
          <p:nvPr/>
        </p:nvSpPr>
        <p:spPr>
          <a:xfrm>
            <a:off x="6399314" y="2714361"/>
            <a:ext cx="1748589" cy="369332"/>
          </a:xfrm>
          <a:prstGeom prst="rect">
            <a:avLst/>
          </a:prstGeom>
          <a:noFill/>
        </p:spPr>
        <p:txBody>
          <a:bodyPr wrap="square" rtlCol="0">
            <a:spAutoFit/>
          </a:bodyPr>
          <a:lstStyle/>
          <a:p>
            <a:r>
              <a:rPr lang="en-US" smtClean="0"/>
              <a:t>Add B field</a:t>
            </a:r>
            <a:endParaRPr lang="en-US"/>
          </a:p>
        </p:txBody>
      </p:sp>
      <p:sp>
        <p:nvSpPr>
          <p:cNvPr id="13" name="Oval 12"/>
          <p:cNvSpPr/>
          <p:nvPr/>
        </p:nvSpPr>
        <p:spPr>
          <a:xfrm>
            <a:off x="7363326" y="3520074"/>
            <a:ext cx="1331495" cy="68295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Oval 13"/>
          <p:cNvSpPr/>
          <p:nvPr/>
        </p:nvSpPr>
        <p:spPr>
          <a:xfrm>
            <a:off x="8943473" y="3580307"/>
            <a:ext cx="2077453" cy="68295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Arrow Connector 15"/>
          <p:cNvCxnSpPr/>
          <p:nvPr/>
        </p:nvCxnSpPr>
        <p:spPr>
          <a:xfrm flipV="1">
            <a:off x="7860632" y="4323499"/>
            <a:ext cx="128336" cy="793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74568" y="5117432"/>
            <a:ext cx="2454443" cy="369332"/>
          </a:xfrm>
          <a:prstGeom prst="rect">
            <a:avLst/>
          </a:prstGeom>
          <a:noFill/>
        </p:spPr>
        <p:txBody>
          <a:bodyPr wrap="square" rtlCol="0">
            <a:spAutoFit/>
          </a:bodyPr>
          <a:lstStyle/>
          <a:p>
            <a:r>
              <a:rPr lang="en-US" dirty="0" smtClean="0"/>
              <a:t>Lorentz force</a:t>
            </a:r>
            <a:endParaRPr lang="en-US" dirty="0"/>
          </a:p>
        </p:txBody>
      </p:sp>
      <p:sp>
        <p:nvSpPr>
          <p:cNvPr id="18" name="TextBox 17"/>
          <p:cNvSpPr txBox="1"/>
          <p:nvPr/>
        </p:nvSpPr>
        <p:spPr>
          <a:xfrm>
            <a:off x="9529011" y="5117432"/>
            <a:ext cx="2454443" cy="369332"/>
          </a:xfrm>
          <a:prstGeom prst="rect">
            <a:avLst/>
          </a:prstGeom>
          <a:noFill/>
        </p:spPr>
        <p:txBody>
          <a:bodyPr wrap="square" rtlCol="0">
            <a:spAutoFit/>
          </a:bodyPr>
          <a:lstStyle/>
          <a:p>
            <a:r>
              <a:rPr lang="en-US" dirty="0" smtClean="0"/>
              <a:t>Hall viscosity</a:t>
            </a:r>
            <a:endParaRPr lang="en-US" dirty="0"/>
          </a:p>
        </p:txBody>
      </p:sp>
      <p:cxnSp>
        <p:nvCxnSpPr>
          <p:cNvPr id="19" name="Straight Arrow Connector 18"/>
          <p:cNvCxnSpPr/>
          <p:nvPr/>
        </p:nvCxnSpPr>
        <p:spPr>
          <a:xfrm flipH="1" flipV="1">
            <a:off x="9982199" y="4383732"/>
            <a:ext cx="100265" cy="773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54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23" y="-1"/>
            <a:ext cx="10058400" cy="807970"/>
          </a:xfrm>
        </p:spPr>
        <p:txBody>
          <a:bodyPr/>
          <a:lstStyle/>
          <a:p>
            <a:r>
              <a:rPr lang="en-US" dirty="0" smtClean="0"/>
              <a:t>A tale of two viscosities</a:t>
            </a:r>
            <a:endParaRPr lang="en-US" dirty="0"/>
          </a:p>
        </p:txBody>
      </p:sp>
      <p:sp>
        <p:nvSpPr>
          <p:cNvPr id="11" name="Text Placeholder 10"/>
          <p:cNvSpPr>
            <a:spLocks noGrp="1"/>
          </p:cNvSpPr>
          <p:nvPr>
            <p:ph type="body" idx="1"/>
          </p:nvPr>
        </p:nvSpPr>
        <p:spPr>
          <a:xfrm>
            <a:off x="2438151" y="1873750"/>
            <a:ext cx="5157787" cy="823912"/>
          </a:xfrm>
        </p:spPr>
        <p:txBody>
          <a:bodyPr/>
          <a:lstStyle/>
          <a:p>
            <a:r>
              <a:rPr lang="en-US" dirty="0" smtClean="0"/>
              <a:t>Shear viscosity</a:t>
            </a:r>
            <a:endParaRPr lang="en-US" dirty="0"/>
          </a:p>
        </p:txBody>
      </p:sp>
      <p:sp>
        <p:nvSpPr>
          <p:cNvPr id="13" name="Text Placeholder 12"/>
          <p:cNvSpPr>
            <a:spLocks noGrp="1"/>
          </p:cNvSpPr>
          <p:nvPr>
            <p:ph type="body" sz="quarter" idx="3"/>
          </p:nvPr>
        </p:nvSpPr>
        <p:spPr>
          <a:xfrm>
            <a:off x="8435644" y="1873750"/>
            <a:ext cx="5183188" cy="823912"/>
          </a:xfrm>
        </p:spPr>
        <p:txBody>
          <a:bodyPr/>
          <a:lstStyle/>
          <a:p>
            <a:r>
              <a:rPr lang="en-US" dirty="0" smtClean="0"/>
              <a:t>Hall viscosity</a:t>
            </a:r>
            <a:endParaRPr lang="en-US" dirty="0"/>
          </a:p>
        </p:txBody>
      </p:sp>
      <p:pic>
        <p:nvPicPr>
          <p:cNvPr id="5" name="Picture 4"/>
          <p:cNvPicPr>
            <a:picLocks noChangeAspect="1"/>
          </p:cNvPicPr>
          <p:nvPr/>
        </p:nvPicPr>
        <p:blipFill rotWithShape="1">
          <a:blip r:embed="rId2"/>
          <a:srcRect r="55618"/>
          <a:stretch/>
        </p:blipFill>
        <p:spPr>
          <a:xfrm>
            <a:off x="2325981" y="2820191"/>
            <a:ext cx="2349333" cy="1938135"/>
          </a:xfrm>
          <a:prstGeom prst="rect">
            <a:avLst/>
          </a:prstGeom>
        </p:spPr>
      </p:pic>
      <p:cxnSp>
        <p:nvCxnSpPr>
          <p:cNvPr id="8" name="Straight Arrow Connector 7"/>
          <p:cNvCxnSpPr/>
          <p:nvPr/>
        </p:nvCxnSpPr>
        <p:spPr>
          <a:xfrm flipV="1">
            <a:off x="3486710" y="1344277"/>
            <a:ext cx="219016" cy="939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272337" y="1429132"/>
            <a:ext cx="96252" cy="789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a:srcRect l="57758"/>
          <a:stretch/>
        </p:blipFill>
        <p:spPr>
          <a:xfrm>
            <a:off x="8202447" y="2840184"/>
            <a:ext cx="2236032" cy="1938135"/>
          </a:xfrm>
          <a:prstGeom prst="rect">
            <a:avLst/>
          </a:prstGeom>
        </p:spPr>
      </p:pic>
      <p:pic>
        <p:nvPicPr>
          <p:cNvPr id="17" name="Picture 16"/>
          <p:cNvPicPr>
            <a:picLocks noChangeAspect="1"/>
          </p:cNvPicPr>
          <p:nvPr/>
        </p:nvPicPr>
        <p:blipFill>
          <a:blip r:embed="rId3"/>
          <a:stretch>
            <a:fillRect/>
          </a:stretch>
        </p:blipFill>
        <p:spPr>
          <a:xfrm>
            <a:off x="2021895" y="755265"/>
            <a:ext cx="8546432" cy="803425"/>
          </a:xfrm>
          <a:prstGeom prst="rect">
            <a:avLst/>
          </a:prstGeom>
        </p:spPr>
      </p:pic>
      <p:sp>
        <p:nvSpPr>
          <p:cNvPr id="22" name="TextBox 21"/>
          <p:cNvSpPr txBox="1"/>
          <p:nvPr/>
        </p:nvSpPr>
        <p:spPr>
          <a:xfrm>
            <a:off x="2065173" y="5149516"/>
            <a:ext cx="2870947" cy="369332"/>
          </a:xfrm>
          <a:prstGeom prst="rect">
            <a:avLst/>
          </a:prstGeom>
          <a:noFill/>
        </p:spPr>
        <p:txBody>
          <a:bodyPr wrap="square" rtlCol="0">
            <a:spAutoFit/>
          </a:bodyPr>
          <a:lstStyle/>
          <a:p>
            <a:r>
              <a:rPr lang="en-US" dirty="0" smtClean="0"/>
              <a:t>Probed by </a:t>
            </a:r>
            <a:endParaRPr lang="en-US" dirty="0"/>
          </a:p>
        </p:txBody>
      </p:sp>
      <p:pic>
        <p:nvPicPr>
          <p:cNvPr id="23" name="Picture 22"/>
          <p:cNvPicPr>
            <a:picLocks noChangeAspect="1"/>
          </p:cNvPicPr>
          <p:nvPr/>
        </p:nvPicPr>
        <p:blipFill>
          <a:blip r:embed="rId4"/>
          <a:stretch>
            <a:fillRect/>
          </a:stretch>
        </p:blipFill>
        <p:spPr>
          <a:xfrm>
            <a:off x="3394576" y="5175432"/>
            <a:ext cx="622300" cy="317500"/>
          </a:xfrm>
          <a:prstGeom prst="rect">
            <a:avLst/>
          </a:prstGeom>
        </p:spPr>
      </p:pic>
      <p:pic>
        <p:nvPicPr>
          <p:cNvPr id="24" name="Picture 23"/>
          <p:cNvPicPr>
            <a:picLocks noChangeAspect="1"/>
          </p:cNvPicPr>
          <p:nvPr/>
        </p:nvPicPr>
        <p:blipFill>
          <a:blip r:embed="rId5"/>
          <a:stretch>
            <a:fillRect/>
          </a:stretch>
        </p:blipFill>
        <p:spPr>
          <a:xfrm>
            <a:off x="9766223" y="5201863"/>
            <a:ext cx="622300" cy="342900"/>
          </a:xfrm>
          <a:prstGeom prst="rect">
            <a:avLst/>
          </a:prstGeom>
        </p:spPr>
      </p:pic>
      <p:sp>
        <p:nvSpPr>
          <p:cNvPr id="25" name="TextBox 24"/>
          <p:cNvSpPr txBox="1"/>
          <p:nvPr/>
        </p:nvSpPr>
        <p:spPr>
          <a:xfrm>
            <a:off x="8435645" y="5175431"/>
            <a:ext cx="1350040" cy="369332"/>
          </a:xfrm>
          <a:prstGeom prst="rect">
            <a:avLst/>
          </a:prstGeom>
          <a:noFill/>
        </p:spPr>
        <p:txBody>
          <a:bodyPr wrap="square" rtlCol="0">
            <a:spAutoFit/>
          </a:bodyPr>
          <a:lstStyle/>
          <a:p>
            <a:r>
              <a:rPr lang="en-US" smtClean="0"/>
              <a:t>Probed by </a:t>
            </a:r>
            <a:endParaRPr lang="en-US"/>
          </a:p>
        </p:txBody>
      </p:sp>
    </p:spTree>
    <p:extLst>
      <p:ext uri="{BB962C8B-B14F-4D97-AF65-F5344CB8AC3E}">
        <p14:creationId xmlns:p14="http://schemas.microsoft.com/office/powerpoint/2010/main" val="1901597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23" y="-1"/>
            <a:ext cx="10058400" cy="807970"/>
          </a:xfrm>
        </p:spPr>
        <p:txBody>
          <a:bodyPr/>
          <a:lstStyle/>
          <a:p>
            <a:r>
              <a:rPr lang="en-US" dirty="0" smtClean="0"/>
              <a:t>A tale of two viscosities</a:t>
            </a:r>
            <a:endParaRPr lang="en-US" dirty="0"/>
          </a:p>
        </p:txBody>
      </p:sp>
      <p:sp>
        <p:nvSpPr>
          <p:cNvPr id="11" name="Text Placeholder 10"/>
          <p:cNvSpPr>
            <a:spLocks noGrp="1"/>
          </p:cNvSpPr>
          <p:nvPr>
            <p:ph type="body" idx="1"/>
          </p:nvPr>
        </p:nvSpPr>
        <p:spPr>
          <a:xfrm>
            <a:off x="2438151" y="1873750"/>
            <a:ext cx="5157787" cy="823912"/>
          </a:xfrm>
        </p:spPr>
        <p:txBody>
          <a:bodyPr/>
          <a:lstStyle/>
          <a:p>
            <a:r>
              <a:rPr lang="en-US" dirty="0" smtClean="0"/>
              <a:t>Shear viscosity</a:t>
            </a:r>
            <a:endParaRPr lang="en-US" dirty="0"/>
          </a:p>
        </p:txBody>
      </p:sp>
      <p:sp>
        <p:nvSpPr>
          <p:cNvPr id="13" name="Text Placeholder 12"/>
          <p:cNvSpPr>
            <a:spLocks noGrp="1"/>
          </p:cNvSpPr>
          <p:nvPr>
            <p:ph type="body" sz="quarter" idx="3"/>
          </p:nvPr>
        </p:nvSpPr>
        <p:spPr>
          <a:xfrm>
            <a:off x="8435644" y="1873750"/>
            <a:ext cx="5183188" cy="823912"/>
          </a:xfrm>
        </p:spPr>
        <p:txBody>
          <a:bodyPr/>
          <a:lstStyle/>
          <a:p>
            <a:r>
              <a:rPr lang="en-US" dirty="0" smtClean="0"/>
              <a:t>Hall viscosity</a:t>
            </a:r>
            <a:endParaRPr lang="en-US" dirty="0"/>
          </a:p>
        </p:txBody>
      </p:sp>
      <p:pic>
        <p:nvPicPr>
          <p:cNvPr id="5" name="Picture 4"/>
          <p:cNvPicPr>
            <a:picLocks noChangeAspect="1"/>
          </p:cNvPicPr>
          <p:nvPr/>
        </p:nvPicPr>
        <p:blipFill rotWithShape="1">
          <a:blip r:embed="rId2"/>
          <a:srcRect r="55618"/>
          <a:stretch/>
        </p:blipFill>
        <p:spPr>
          <a:xfrm>
            <a:off x="2325981" y="2820191"/>
            <a:ext cx="2349333" cy="1938135"/>
          </a:xfrm>
          <a:prstGeom prst="rect">
            <a:avLst/>
          </a:prstGeom>
        </p:spPr>
      </p:pic>
      <p:cxnSp>
        <p:nvCxnSpPr>
          <p:cNvPr id="8" name="Straight Arrow Connector 7"/>
          <p:cNvCxnSpPr/>
          <p:nvPr/>
        </p:nvCxnSpPr>
        <p:spPr>
          <a:xfrm flipV="1">
            <a:off x="3486710" y="1344277"/>
            <a:ext cx="219016" cy="939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272337" y="1429132"/>
            <a:ext cx="96252" cy="789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a:srcRect l="57758"/>
          <a:stretch/>
        </p:blipFill>
        <p:spPr>
          <a:xfrm>
            <a:off x="8202447" y="2840184"/>
            <a:ext cx="2236032" cy="1938135"/>
          </a:xfrm>
          <a:prstGeom prst="rect">
            <a:avLst/>
          </a:prstGeom>
        </p:spPr>
      </p:pic>
      <p:pic>
        <p:nvPicPr>
          <p:cNvPr id="17" name="Picture 16"/>
          <p:cNvPicPr>
            <a:picLocks noChangeAspect="1"/>
          </p:cNvPicPr>
          <p:nvPr/>
        </p:nvPicPr>
        <p:blipFill>
          <a:blip r:embed="rId3"/>
          <a:stretch>
            <a:fillRect/>
          </a:stretch>
        </p:blipFill>
        <p:spPr>
          <a:xfrm>
            <a:off x="2021895" y="755265"/>
            <a:ext cx="8546432" cy="803425"/>
          </a:xfrm>
          <a:prstGeom prst="rect">
            <a:avLst/>
          </a:prstGeom>
        </p:spPr>
      </p:pic>
      <p:sp>
        <p:nvSpPr>
          <p:cNvPr id="22" name="TextBox 21"/>
          <p:cNvSpPr txBox="1"/>
          <p:nvPr/>
        </p:nvSpPr>
        <p:spPr>
          <a:xfrm>
            <a:off x="2065173" y="5149516"/>
            <a:ext cx="2870947" cy="369332"/>
          </a:xfrm>
          <a:prstGeom prst="rect">
            <a:avLst/>
          </a:prstGeom>
          <a:noFill/>
        </p:spPr>
        <p:txBody>
          <a:bodyPr wrap="square" rtlCol="0">
            <a:spAutoFit/>
          </a:bodyPr>
          <a:lstStyle/>
          <a:p>
            <a:r>
              <a:rPr lang="en-US" dirty="0" smtClean="0"/>
              <a:t>Probed by </a:t>
            </a:r>
            <a:endParaRPr lang="en-US" dirty="0"/>
          </a:p>
        </p:txBody>
      </p:sp>
      <p:pic>
        <p:nvPicPr>
          <p:cNvPr id="23" name="Picture 22"/>
          <p:cNvPicPr>
            <a:picLocks noChangeAspect="1"/>
          </p:cNvPicPr>
          <p:nvPr/>
        </p:nvPicPr>
        <p:blipFill>
          <a:blip r:embed="rId4"/>
          <a:stretch>
            <a:fillRect/>
          </a:stretch>
        </p:blipFill>
        <p:spPr>
          <a:xfrm>
            <a:off x="3394576" y="5175432"/>
            <a:ext cx="622300" cy="317500"/>
          </a:xfrm>
          <a:prstGeom prst="rect">
            <a:avLst/>
          </a:prstGeom>
        </p:spPr>
      </p:pic>
      <p:pic>
        <p:nvPicPr>
          <p:cNvPr id="24" name="Picture 23"/>
          <p:cNvPicPr>
            <a:picLocks noChangeAspect="1"/>
          </p:cNvPicPr>
          <p:nvPr/>
        </p:nvPicPr>
        <p:blipFill>
          <a:blip r:embed="rId5"/>
          <a:stretch>
            <a:fillRect/>
          </a:stretch>
        </p:blipFill>
        <p:spPr>
          <a:xfrm>
            <a:off x="9766223" y="5201863"/>
            <a:ext cx="622300" cy="342900"/>
          </a:xfrm>
          <a:prstGeom prst="rect">
            <a:avLst/>
          </a:prstGeom>
        </p:spPr>
      </p:pic>
      <p:sp>
        <p:nvSpPr>
          <p:cNvPr id="25" name="TextBox 24"/>
          <p:cNvSpPr txBox="1"/>
          <p:nvPr/>
        </p:nvSpPr>
        <p:spPr>
          <a:xfrm>
            <a:off x="8435645" y="5175431"/>
            <a:ext cx="1350040" cy="369332"/>
          </a:xfrm>
          <a:prstGeom prst="rect">
            <a:avLst/>
          </a:prstGeom>
          <a:noFill/>
        </p:spPr>
        <p:txBody>
          <a:bodyPr wrap="square" rtlCol="0">
            <a:spAutoFit/>
          </a:bodyPr>
          <a:lstStyle/>
          <a:p>
            <a:r>
              <a:rPr lang="en-US" smtClean="0"/>
              <a:t>Probed by </a:t>
            </a:r>
            <a:endParaRPr lang="en-US"/>
          </a:p>
        </p:txBody>
      </p:sp>
      <p:sp>
        <p:nvSpPr>
          <p:cNvPr id="3" name="Rounded Rectangle 2"/>
          <p:cNvSpPr/>
          <p:nvPr/>
        </p:nvSpPr>
        <p:spPr>
          <a:xfrm>
            <a:off x="1668379" y="2101516"/>
            <a:ext cx="3267741" cy="3801979"/>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2356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97415"/>
            <a:ext cx="10058400" cy="1450757"/>
          </a:xfrm>
        </p:spPr>
        <p:txBody>
          <a:bodyPr/>
          <a:lstStyle/>
          <a:p>
            <a:r>
              <a:rPr lang="en-US" dirty="0" smtClean="0"/>
              <a:t>Electric conduction versus water flow</a:t>
            </a:r>
            <a:endParaRPr lang="en-US" dirty="0"/>
          </a:p>
        </p:txBody>
      </p:sp>
      <p:sp>
        <p:nvSpPr>
          <p:cNvPr id="5" name="Text Placeholder 4"/>
          <p:cNvSpPr>
            <a:spLocks noGrp="1"/>
          </p:cNvSpPr>
          <p:nvPr>
            <p:ph type="body" idx="1"/>
          </p:nvPr>
        </p:nvSpPr>
        <p:spPr>
          <a:xfrm>
            <a:off x="7220811" y="1976226"/>
            <a:ext cx="5157787" cy="823912"/>
          </a:xfrm>
        </p:spPr>
        <p:txBody>
          <a:bodyPr>
            <a:normAutofit lnSpcReduction="10000"/>
          </a:bodyPr>
          <a:lstStyle/>
          <a:p>
            <a:endParaRPr lang="en-US" dirty="0" smtClean="0"/>
          </a:p>
          <a:p>
            <a:r>
              <a:rPr lang="en-US" dirty="0"/>
              <a:t>W</a:t>
            </a:r>
            <a:r>
              <a:rPr lang="en-US" dirty="0" smtClean="0"/>
              <a:t>ater</a:t>
            </a:r>
            <a:endParaRPr lang="en-US" dirty="0"/>
          </a:p>
          <a:p>
            <a:endParaRPr lang="en-US" dirty="0"/>
          </a:p>
        </p:txBody>
      </p:sp>
      <p:sp>
        <p:nvSpPr>
          <p:cNvPr id="7" name="Content Placeholder 6"/>
          <p:cNvSpPr>
            <a:spLocks noGrp="1"/>
          </p:cNvSpPr>
          <p:nvPr>
            <p:ph sz="half" idx="2"/>
          </p:nvPr>
        </p:nvSpPr>
        <p:spPr>
          <a:xfrm>
            <a:off x="7330825" y="4676016"/>
            <a:ext cx="4937760" cy="2338486"/>
          </a:xfrm>
        </p:spPr>
        <p:txBody>
          <a:bodyPr>
            <a:noAutofit/>
          </a:bodyPr>
          <a:lstStyle/>
          <a:p>
            <a:r>
              <a:rPr lang="en-US" sz="3000" dirty="0" smtClean="0"/>
              <a:t>Resistance arises through internal scattering (viscosity)</a:t>
            </a:r>
            <a:endParaRPr lang="en-US" sz="3000" dirty="0"/>
          </a:p>
        </p:txBody>
      </p:sp>
      <p:sp>
        <p:nvSpPr>
          <p:cNvPr id="6" name="Text Placeholder 5"/>
          <p:cNvSpPr>
            <a:spLocks noGrp="1"/>
          </p:cNvSpPr>
          <p:nvPr>
            <p:ph type="body" sz="quarter" idx="3"/>
          </p:nvPr>
        </p:nvSpPr>
        <p:spPr>
          <a:xfrm>
            <a:off x="1097280" y="1564270"/>
            <a:ext cx="5183188" cy="823912"/>
          </a:xfrm>
        </p:spPr>
        <p:txBody>
          <a:bodyPr/>
          <a:lstStyle/>
          <a:p>
            <a:r>
              <a:rPr lang="en-US" dirty="0"/>
              <a:t>M</a:t>
            </a:r>
            <a:r>
              <a:rPr lang="en-US" dirty="0" smtClean="0"/>
              <a:t>etal</a:t>
            </a:r>
            <a:endParaRPr lang="en-US" dirty="0"/>
          </a:p>
        </p:txBody>
      </p:sp>
      <p:sp>
        <p:nvSpPr>
          <p:cNvPr id="8" name="Content Placeholder 7"/>
          <p:cNvSpPr>
            <a:spLocks noGrp="1"/>
          </p:cNvSpPr>
          <p:nvPr>
            <p:ph sz="quarter" idx="4"/>
          </p:nvPr>
        </p:nvSpPr>
        <p:spPr>
          <a:xfrm>
            <a:off x="1029567" y="4532560"/>
            <a:ext cx="4898293" cy="2325440"/>
          </a:xfrm>
        </p:spPr>
        <p:txBody>
          <a:bodyPr>
            <a:normAutofit/>
          </a:bodyPr>
          <a:lstStyle/>
          <a:p>
            <a:r>
              <a:rPr lang="en-US" sz="3000" dirty="0" smtClean="0"/>
              <a:t>Resistance arises through external scattering  due to the lattice (impurities, phonons,</a:t>
            </a:r>
            <a:r>
              <a:rPr lang="is-IS" sz="3000" dirty="0" smtClean="0"/>
              <a:t>…)</a:t>
            </a:r>
            <a:endParaRPr lang="en-US" sz="3000" dirty="0" smtClean="0"/>
          </a:p>
          <a:p>
            <a:endParaRPr lang="en-US" dirty="0"/>
          </a:p>
        </p:txBody>
      </p:sp>
      <p:pic>
        <p:nvPicPr>
          <p:cNvPr id="10" name="Picture 9"/>
          <p:cNvPicPr>
            <a:picLocks noChangeAspect="1"/>
          </p:cNvPicPr>
          <p:nvPr/>
        </p:nvPicPr>
        <p:blipFill>
          <a:blip r:embed="rId2"/>
          <a:stretch>
            <a:fillRect/>
          </a:stretch>
        </p:blipFill>
        <p:spPr>
          <a:xfrm>
            <a:off x="2450143" y="2473641"/>
            <a:ext cx="2096608" cy="1601046"/>
          </a:xfrm>
          <a:prstGeom prst="rect">
            <a:avLst/>
          </a:prstGeom>
        </p:spPr>
      </p:pic>
      <p:pic>
        <p:nvPicPr>
          <p:cNvPr id="12" name="Picture 11"/>
          <p:cNvPicPr>
            <a:picLocks noChangeAspect="1"/>
          </p:cNvPicPr>
          <p:nvPr/>
        </p:nvPicPr>
        <p:blipFill>
          <a:blip r:embed="rId3"/>
          <a:stretch>
            <a:fillRect/>
          </a:stretch>
        </p:blipFill>
        <p:spPr>
          <a:xfrm>
            <a:off x="7782149" y="2806315"/>
            <a:ext cx="3631742" cy="1647773"/>
          </a:xfrm>
          <a:prstGeom prst="rect">
            <a:avLst/>
          </a:prstGeom>
        </p:spPr>
      </p:pic>
    </p:spTree>
    <p:extLst>
      <p:ext uri="{BB962C8B-B14F-4D97-AF65-F5344CB8AC3E}">
        <p14:creationId xmlns:p14="http://schemas.microsoft.com/office/powerpoint/2010/main" val="604851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70544" y="1048901"/>
            <a:ext cx="10163331" cy="1229193"/>
          </a:xfrm>
          <a:prstGeom prst="roundRect">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024" y="-319150"/>
            <a:ext cx="5813186" cy="1450757"/>
          </a:xfrm>
        </p:spPr>
        <p:txBody>
          <a:bodyPr>
            <a:normAutofit/>
          </a:bodyPr>
          <a:lstStyle/>
          <a:p>
            <a:r>
              <a:rPr lang="en-US" sz="4400" dirty="0" smtClean="0"/>
              <a:t>Hydrodynamic solution</a:t>
            </a:r>
            <a:endParaRPr lang="en-US" sz="4400" dirty="0"/>
          </a:p>
        </p:txBody>
      </p:sp>
      <p:pic>
        <p:nvPicPr>
          <p:cNvPr id="4" name="Picture 3"/>
          <p:cNvPicPr>
            <a:picLocks noChangeAspect="1"/>
          </p:cNvPicPr>
          <p:nvPr/>
        </p:nvPicPr>
        <p:blipFill>
          <a:blip r:embed="rId2"/>
          <a:stretch>
            <a:fillRect/>
          </a:stretch>
        </p:blipFill>
        <p:spPr>
          <a:xfrm>
            <a:off x="1762344" y="1178683"/>
            <a:ext cx="9121827" cy="853504"/>
          </a:xfrm>
          <a:prstGeom prst="rect">
            <a:avLst/>
          </a:prstGeom>
        </p:spPr>
      </p:pic>
      <p:pic>
        <p:nvPicPr>
          <p:cNvPr id="5" name="Picture 4"/>
          <p:cNvPicPr>
            <a:picLocks noChangeAspect="1"/>
          </p:cNvPicPr>
          <p:nvPr/>
        </p:nvPicPr>
        <p:blipFill>
          <a:blip r:embed="rId3"/>
          <a:stretch>
            <a:fillRect/>
          </a:stretch>
        </p:blipFill>
        <p:spPr>
          <a:xfrm>
            <a:off x="1320003" y="3615113"/>
            <a:ext cx="1980823" cy="611837"/>
          </a:xfrm>
          <a:prstGeom prst="rect">
            <a:avLst/>
          </a:prstGeom>
        </p:spPr>
      </p:pic>
      <p:pic>
        <p:nvPicPr>
          <p:cNvPr id="6" name="Picture 5"/>
          <p:cNvPicPr>
            <a:picLocks noChangeAspect="1"/>
          </p:cNvPicPr>
          <p:nvPr/>
        </p:nvPicPr>
        <p:blipFill>
          <a:blip r:embed="rId4"/>
          <a:stretch>
            <a:fillRect/>
          </a:stretch>
        </p:blipFill>
        <p:spPr>
          <a:xfrm>
            <a:off x="1283494" y="2645291"/>
            <a:ext cx="4357123" cy="820425"/>
          </a:xfrm>
          <a:prstGeom prst="rect">
            <a:avLst/>
          </a:prstGeom>
        </p:spPr>
      </p:pic>
      <p:grpSp>
        <p:nvGrpSpPr>
          <p:cNvPr id="3" name="Group 2"/>
          <p:cNvGrpSpPr/>
          <p:nvPr/>
        </p:nvGrpSpPr>
        <p:grpSpPr>
          <a:xfrm>
            <a:off x="10596528" y="0"/>
            <a:ext cx="1474694" cy="1001624"/>
            <a:chOff x="9054424" y="0"/>
            <a:chExt cx="2398061" cy="1628782"/>
          </a:xfrm>
        </p:grpSpPr>
        <p:pic>
          <p:nvPicPr>
            <p:cNvPr id="11" name="Picture 10"/>
            <p:cNvPicPr>
              <a:picLocks noChangeAspect="1"/>
            </p:cNvPicPr>
            <p:nvPr/>
          </p:nvPicPr>
          <p:blipFill>
            <a:blip r:embed="rId5"/>
            <a:stretch>
              <a:fillRect/>
            </a:stretch>
          </p:blipFill>
          <p:spPr>
            <a:xfrm>
              <a:off x="9054424" y="0"/>
              <a:ext cx="2398061" cy="1628782"/>
            </a:xfrm>
            <a:prstGeom prst="rect">
              <a:avLst/>
            </a:prstGeom>
          </p:spPr>
        </p:pic>
        <p:pic>
          <p:nvPicPr>
            <p:cNvPr id="20" name="Picture 19"/>
            <p:cNvPicPr>
              <a:picLocks noChangeAspect="1"/>
            </p:cNvPicPr>
            <p:nvPr/>
          </p:nvPicPr>
          <p:blipFill rotWithShape="1">
            <a:blip r:embed="rId6"/>
            <a:srcRect l="8423" t="26824" r="74455" b="3969"/>
            <a:stretch/>
          </p:blipFill>
          <p:spPr>
            <a:xfrm>
              <a:off x="9890410" y="368943"/>
              <a:ext cx="562913" cy="924560"/>
            </a:xfrm>
            <a:prstGeom prst="rect">
              <a:avLst/>
            </a:prstGeom>
          </p:spPr>
        </p:pic>
      </p:grpSp>
      <p:pic>
        <p:nvPicPr>
          <p:cNvPr id="14" name="Picture 13"/>
          <p:cNvPicPr>
            <a:picLocks noChangeAspect="1"/>
          </p:cNvPicPr>
          <p:nvPr/>
        </p:nvPicPr>
        <p:blipFill>
          <a:blip r:embed="rId7"/>
          <a:stretch>
            <a:fillRect/>
          </a:stretch>
        </p:blipFill>
        <p:spPr>
          <a:xfrm>
            <a:off x="1170544" y="5364706"/>
            <a:ext cx="3735745" cy="617943"/>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t="25276" b="24148"/>
          <a:stretch/>
        </p:blipFill>
        <p:spPr>
          <a:xfrm>
            <a:off x="6580717" y="2623249"/>
            <a:ext cx="5299364" cy="3468490"/>
          </a:xfrm>
          <a:prstGeom prst="rect">
            <a:avLst/>
          </a:prstGeom>
        </p:spPr>
      </p:pic>
      <p:pic>
        <p:nvPicPr>
          <p:cNvPr id="19" name="Picture 18"/>
          <p:cNvPicPr>
            <a:picLocks noChangeAspect="1"/>
          </p:cNvPicPr>
          <p:nvPr/>
        </p:nvPicPr>
        <p:blipFill>
          <a:blip r:embed="rId9"/>
          <a:stretch>
            <a:fillRect/>
          </a:stretch>
        </p:blipFill>
        <p:spPr>
          <a:xfrm>
            <a:off x="6653205" y="3860593"/>
            <a:ext cx="559899" cy="552532"/>
          </a:xfrm>
          <a:prstGeom prst="rect">
            <a:avLst/>
          </a:prstGeom>
        </p:spPr>
      </p:pic>
      <p:pic>
        <p:nvPicPr>
          <p:cNvPr id="21" name="Picture 20"/>
          <p:cNvPicPr>
            <a:picLocks noChangeAspect="1"/>
          </p:cNvPicPr>
          <p:nvPr/>
        </p:nvPicPr>
        <p:blipFill>
          <a:blip r:embed="rId10"/>
          <a:stretch>
            <a:fillRect/>
          </a:stretch>
        </p:blipFill>
        <p:spPr>
          <a:xfrm>
            <a:off x="9101181" y="6104780"/>
            <a:ext cx="776567" cy="330264"/>
          </a:xfrm>
          <a:prstGeom prst="rect">
            <a:avLst/>
          </a:prstGeom>
        </p:spPr>
      </p:pic>
      <p:sp>
        <p:nvSpPr>
          <p:cNvPr id="24" name="TextBox 23"/>
          <p:cNvSpPr txBox="1"/>
          <p:nvPr/>
        </p:nvSpPr>
        <p:spPr>
          <a:xfrm>
            <a:off x="439024" y="594376"/>
            <a:ext cx="3610565" cy="861774"/>
          </a:xfrm>
          <a:prstGeom prst="rect">
            <a:avLst/>
          </a:prstGeom>
          <a:noFill/>
        </p:spPr>
        <p:txBody>
          <a:bodyPr wrap="square" rtlCol="0">
            <a:spAutoFit/>
          </a:bodyPr>
          <a:lstStyle/>
          <a:p>
            <a:pPr marL="0" lvl="1"/>
            <a:r>
              <a:rPr lang="en-US" dirty="0" smtClean="0"/>
              <a:t>[TS </a:t>
            </a:r>
            <a:r>
              <a:rPr lang="en-US" dirty="0"/>
              <a:t>et al, PRL ‘17</a:t>
            </a:r>
            <a:r>
              <a:rPr lang="en-US" dirty="0" smtClean="0"/>
              <a:t>]</a:t>
            </a:r>
          </a:p>
          <a:p>
            <a:pPr marL="0" lvl="1"/>
            <a:endParaRPr lang="en-US" sz="1400" dirty="0"/>
          </a:p>
          <a:p>
            <a:endParaRPr lang="en-US" dirty="0"/>
          </a:p>
        </p:txBody>
      </p:sp>
      <p:cxnSp>
        <p:nvCxnSpPr>
          <p:cNvPr id="26" name="Straight Arrow Connector 25"/>
          <p:cNvCxnSpPr/>
          <p:nvPr/>
        </p:nvCxnSpPr>
        <p:spPr>
          <a:xfrm flipH="1">
            <a:off x="8479300" y="3730541"/>
            <a:ext cx="1231649" cy="16990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Picture 28"/>
          <p:cNvPicPr>
            <a:picLocks noChangeAspect="1"/>
          </p:cNvPicPr>
          <p:nvPr/>
        </p:nvPicPr>
        <p:blipFill>
          <a:blip r:embed="rId11">
            <a:duotone>
              <a:prstClr val="black"/>
              <a:schemeClr val="accent6">
                <a:tint val="45000"/>
                <a:satMod val="400000"/>
              </a:schemeClr>
            </a:duotone>
          </a:blip>
          <a:stretch>
            <a:fillRect/>
          </a:stretch>
        </p:blipFill>
        <p:spPr>
          <a:xfrm>
            <a:off x="11272427" y="5239436"/>
            <a:ext cx="798795" cy="179729"/>
          </a:xfrm>
          <a:prstGeom prst="rect">
            <a:avLst/>
          </a:prstGeom>
        </p:spPr>
      </p:pic>
      <p:pic>
        <p:nvPicPr>
          <p:cNvPr id="9" name="Picture 8"/>
          <p:cNvPicPr>
            <a:picLocks noChangeAspect="1"/>
          </p:cNvPicPr>
          <p:nvPr/>
        </p:nvPicPr>
        <p:blipFill>
          <a:blip r:embed="rId12"/>
          <a:stretch>
            <a:fillRect/>
          </a:stretch>
        </p:blipFill>
        <p:spPr>
          <a:xfrm>
            <a:off x="8229862" y="5485190"/>
            <a:ext cx="498875" cy="253275"/>
          </a:xfrm>
          <a:prstGeom prst="rect">
            <a:avLst/>
          </a:prstGeom>
        </p:spPr>
      </p:pic>
      <p:sp>
        <p:nvSpPr>
          <p:cNvPr id="7" name="TextBox 6"/>
          <p:cNvSpPr txBox="1"/>
          <p:nvPr/>
        </p:nvSpPr>
        <p:spPr>
          <a:xfrm>
            <a:off x="656163" y="4856908"/>
            <a:ext cx="5596047" cy="369332"/>
          </a:xfrm>
          <a:prstGeom prst="rect">
            <a:avLst/>
          </a:prstGeom>
          <a:noFill/>
        </p:spPr>
        <p:txBody>
          <a:bodyPr wrap="square" rtlCol="0">
            <a:spAutoFit/>
          </a:bodyPr>
          <a:lstStyle/>
          <a:p>
            <a:r>
              <a:rPr lang="en-US" dirty="0" smtClean="0"/>
              <a:t>Result from Boltzmann theory for </a:t>
            </a:r>
            <a:r>
              <a:rPr lang="en-US" smtClean="0"/>
              <a:t>a charged Fermi </a:t>
            </a:r>
            <a:r>
              <a:rPr lang="en-US" dirty="0" smtClean="0"/>
              <a:t>liquid:</a:t>
            </a:r>
            <a:endParaRPr lang="en-US" dirty="0"/>
          </a:p>
        </p:txBody>
      </p:sp>
    </p:spTree>
    <p:extLst>
      <p:ext uri="{BB962C8B-B14F-4D97-AF65-F5344CB8AC3E}">
        <p14:creationId xmlns:p14="http://schemas.microsoft.com/office/powerpoint/2010/main" val="9379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3216"/>
            <a:ext cx="10515600" cy="1325563"/>
          </a:xfrm>
        </p:spPr>
        <p:txBody>
          <a:bodyPr/>
          <a:lstStyle/>
          <a:p>
            <a:r>
              <a:rPr lang="en-US" dirty="0" err="1" smtClean="0"/>
              <a:t>Navier</a:t>
            </a:r>
            <a:r>
              <a:rPr lang="en-US" dirty="0" smtClean="0"/>
              <a:t>-Stokes is not enough</a:t>
            </a:r>
            <a:endParaRPr lang="en-US" dirty="0"/>
          </a:p>
        </p:txBody>
      </p:sp>
      <p:pic>
        <p:nvPicPr>
          <p:cNvPr id="3" name="Picture 2"/>
          <p:cNvPicPr>
            <a:picLocks noChangeAspect="1"/>
          </p:cNvPicPr>
          <p:nvPr/>
        </p:nvPicPr>
        <p:blipFill>
          <a:blip r:embed="rId2"/>
          <a:stretch>
            <a:fillRect/>
          </a:stretch>
        </p:blipFill>
        <p:spPr>
          <a:xfrm>
            <a:off x="565482" y="1913581"/>
            <a:ext cx="3517900" cy="406400"/>
          </a:xfrm>
          <a:prstGeom prst="rect">
            <a:avLst/>
          </a:prstGeom>
        </p:spPr>
      </p:pic>
      <p:sp>
        <p:nvSpPr>
          <p:cNvPr id="4" name="Right Arrow 3"/>
          <p:cNvSpPr/>
          <p:nvPr/>
        </p:nvSpPr>
        <p:spPr>
          <a:xfrm>
            <a:off x="4356098" y="1932631"/>
            <a:ext cx="1114258"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89943" y="4566436"/>
            <a:ext cx="3517901" cy="486518"/>
          </a:xfrm>
          <a:prstGeom prst="rect">
            <a:avLst/>
          </a:prstGeom>
        </p:spPr>
      </p:pic>
      <p:sp>
        <p:nvSpPr>
          <p:cNvPr id="7" name="Right Arrow 6"/>
          <p:cNvSpPr/>
          <p:nvPr/>
        </p:nvSpPr>
        <p:spPr>
          <a:xfrm>
            <a:off x="4356098" y="4622801"/>
            <a:ext cx="1114258"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743574" y="4549985"/>
            <a:ext cx="4610225" cy="85496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smtClean="0"/>
              <a:t>Kinetic </a:t>
            </a:r>
            <a:r>
              <a:rPr lang="en-US" sz="3600" dirty="0" smtClean="0"/>
              <a:t>theory</a:t>
            </a:r>
            <a:endParaRPr lang="en-US" sz="3600" dirty="0"/>
          </a:p>
        </p:txBody>
      </p:sp>
      <p:sp>
        <p:nvSpPr>
          <p:cNvPr id="23" name="Title 1"/>
          <p:cNvSpPr txBox="1">
            <a:spLocks/>
          </p:cNvSpPr>
          <p:nvPr/>
        </p:nvSpPr>
        <p:spPr>
          <a:xfrm>
            <a:off x="6743574" y="1853094"/>
            <a:ext cx="4610225" cy="85496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err="1" smtClean="0"/>
              <a:t>Navier</a:t>
            </a:r>
            <a:r>
              <a:rPr lang="en-US" sz="3600" dirty="0" smtClean="0"/>
              <a:t>-Stokes</a:t>
            </a:r>
            <a:endParaRPr lang="en-US" sz="3600" dirty="0"/>
          </a:p>
        </p:txBody>
      </p:sp>
      <p:sp>
        <p:nvSpPr>
          <p:cNvPr id="9" name="TextBox 8"/>
          <p:cNvSpPr txBox="1"/>
          <p:nvPr/>
        </p:nvSpPr>
        <p:spPr>
          <a:xfrm>
            <a:off x="340891" y="1336537"/>
            <a:ext cx="4054642" cy="369332"/>
          </a:xfrm>
          <a:prstGeom prst="rect">
            <a:avLst/>
          </a:prstGeom>
          <a:noFill/>
        </p:spPr>
        <p:txBody>
          <a:bodyPr wrap="square" rtlCol="0">
            <a:spAutoFit/>
          </a:bodyPr>
          <a:lstStyle/>
          <a:p>
            <a:r>
              <a:rPr lang="en-US" smtClean="0"/>
              <a:t>In theory:</a:t>
            </a:r>
            <a:endParaRPr lang="en-US"/>
          </a:p>
        </p:txBody>
      </p:sp>
      <p:sp>
        <p:nvSpPr>
          <p:cNvPr id="24" name="TextBox 23"/>
          <p:cNvSpPr txBox="1"/>
          <p:nvPr/>
        </p:nvSpPr>
        <p:spPr>
          <a:xfrm>
            <a:off x="340891" y="4062347"/>
            <a:ext cx="4054642" cy="369332"/>
          </a:xfrm>
          <a:prstGeom prst="rect">
            <a:avLst/>
          </a:prstGeom>
          <a:noFill/>
        </p:spPr>
        <p:txBody>
          <a:bodyPr wrap="square" rtlCol="0">
            <a:spAutoFit/>
          </a:bodyPr>
          <a:lstStyle/>
          <a:p>
            <a:r>
              <a:rPr lang="en-US" dirty="0" smtClean="0"/>
              <a:t>In practice:</a:t>
            </a:r>
            <a:endParaRPr lang="en-US" dirty="0"/>
          </a:p>
        </p:txBody>
      </p:sp>
      <p:grpSp>
        <p:nvGrpSpPr>
          <p:cNvPr id="15" name="Group 14"/>
          <p:cNvGrpSpPr/>
          <p:nvPr/>
        </p:nvGrpSpPr>
        <p:grpSpPr>
          <a:xfrm>
            <a:off x="1035045" y="5592106"/>
            <a:ext cx="10487089" cy="1138989"/>
            <a:chOff x="1219200" y="3946358"/>
            <a:chExt cx="10487089" cy="1138989"/>
          </a:xfrm>
        </p:grpSpPr>
        <p:sp>
          <p:nvSpPr>
            <p:cNvPr id="16" name="Rounded Rectangle 15"/>
            <p:cNvSpPr/>
            <p:nvPr/>
          </p:nvSpPr>
          <p:spPr>
            <a:xfrm>
              <a:off x="1219200" y="3946358"/>
              <a:ext cx="10487089" cy="1138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1581642" y="4059690"/>
              <a:ext cx="9777997" cy="840215"/>
            </a:xfrm>
            <a:prstGeom prst="rect">
              <a:avLst/>
            </a:prstGeom>
            <a:ln>
              <a:noFill/>
            </a:ln>
          </p:spPr>
        </p:pic>
      </p:grpSp>
    </p:spTree>
    <p:extLst>
      <p:ext uri="{BB962C8B-B14F-4D97-AF65-F5344CB8AC3E}">
        <p14:creationId xmlns:p14="http://schemas.microsoft.com/office/powerpoint/2010/main" val="1126928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0" y="-382271"/>
            <a:ext cx="10840885" cy="1450757"/>
          </a:xfrm>
        </p:spPr>
        <p:txBody>
          <a:bodyPr>
            <a:normAutofit/>
          </a:bodyPr>
          <a:lstStyle/>
          <a:p>
            <a:r>
              <a:rPr lang="en-US" sz="3600" dirty="0" smtClean="0"/>
              <a:t>Results of Boltzmann-hydro: </a:t>
            </a:r>
            <a:r>
              <a:rPr lang="en-US" sz="3600" dirty="0" err="1" smtClean="0"/>
              <a:t>magnetoresistance</a:t>
            </a:r>
            <a:endParaRPr lang="en-US" sz="3600" dirty="0"/>
          </a:p>
        </p:txBody>
      </p:sp>
      <p:pic>
        <p:nvPicPr>
          <p:cNvPr id="18" name="Picture 17"/>
          <p:cNvPicPr>
            <a:picLocks noChangeAspect="1"/>
          </p:cNvPicPr>
          <p:nvPr/>
        </p:nvPicPr>
        <p:blipFill>
          <a:blip r:embed="rId2"/>
          <a:stretch>
            <a:fillRect/>
          </a:stretch>
        </p:blipFill>
        <p:spPr>
          <a:xfrm>
            <a:off x="7737924" y="788295"/>
            <a:ext cx="2509773" cy="289938"/>
          </a:xfrm>
          <a:prstGeom prst="rect">
            <a:avLst/>
          </a:prstGeom>
        </p:spPr>
      </p:pic>
      <p:pic>
        <p:nvPicPr>
          <p:cNvPr id="6" name="Picture 5"/>
          <p:cNvPicPr>
            <a:picLocks noChangeAspect="1"/>
          </p:cNvPicPr>
          <p:nvPr/>
        </p:nvPicPr>
        <p:blipFill>
          <a:blip r:embed="rId3"/>
          <a:stretch>
            <a:fillRect/>
          </a:stretch>
        </p:blipFill>
        <p:spPr>
          <a:xfrm>
            <a:off x="9350908" y="5304462"/>
            <a:ext cx="669241" cy="2718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079" y="1137674"/>
            <a:ext cx="6021461" cy="451609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24" y="1093446"/>
            <a:ext cx="5602683" cy="4728357"/>
          </a:xfrm>
          <a:prstGeom prst="rect">
            <a:avLst/>
          </a:prstGeom>
        </p:spPr>
      </p:pic>
      <p:pic>
        <p:nvPicPr>
          <p:cNvPr id="13" name="Picture 12"/>
          <p:cNvPicPr>
            <a:picLocks noChangeAspect="1"/>
          </p:cNvPicPr>
          <p:nvPr/>
        </p:nvPicPr>
        <p:blipFill>
          <a:blip r:embed="rId3"/>
          <a:stretch>
            <a:fillRect/>
          </a:stretch>
        </p:blipFill>
        <p:spPr>
          <a:xfrm>
            <a:off x="3828222" y="5453216"/>
            <a:ext cx="669241" cy="271879"/>
          </a:xfrm>
          <a:prstGeom prst="rect">
            <a:avLst/>
          </a:prstGeom>
        </p:spPr>
      </p:pic>
      <p:pic>
        <p:nvPicPr>
          <p:cNvPr id="20" name="Picture 19"/>
          <p:cNvPicPr>
            <a:picLocks noChangeAspect="1"/>
          </p:cNvPicPr>
          <p:nvPr/>
        </p:nvPicPr>
        <p:blipFill>
          <a:blip r:embed="rId6"/>
          <a:stretch>
            <a:fillRect/>
          </a:stretch>
        </p:blipFill>
        <p:spPr>
          <a:xfrm>
            <a:off x="1707058" y="5636303"/>
            <a:ext cx="1798709" cy="1221697"/>
          </a:xfrm>
          <a:prstGeom prst="rect">
            <a:avLst/>
          </a:prstGeom>
        </p:spPr>
      </p:pic>
      <p:cxnSp>
        <p:nvCxnSpPr>
          <p:cNvPr id="27" name="Straight Arrow Connector 26"/>
          <p:cNvCxnSpPr/>
          <p:nvPr/>
        </p:nvCxnSpPr>
        <p:spPr>
          <a:xfrm flipV="1">
            <a:off x="2630045" y="5422282"/>
            <a:ext cx="0" cy="302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11913" t="37052" r="6506" b="32283"/>
          <a:stretch/>
        </p:blipFill>
        <p:spPr>
          <a:xfrm>
            <a:off x="1856303" y="5976356"/>
            <a:ext cx="1500218" cy="541589"/>
          </a:xfrm>
          <a:prstGeom prst="rect">
            <a:avLst/>
          </a:prstGeom>
        </p:spPr>
      </p:pic>
      <p:pic>
        <p:nvPicPr>
          <p:cNvPr id="12" name="Picture 11"/>
          <p:cNvPicPr>
            <a:picLocks noChangeAspect="1"/>
          </p:cNvPicPr>
          <p:nvPr/>
        </p:nvPicPr>
        <p:blipFill>
          <a:blip r:embed="rId3"/>
          <a:stretch>
            <a:fillRect/>
          </a:stretch>
        </p:blipFill>
        <p:spPr>
          <a:xfrm>
            <a:off x="9503393" y="5420605"/>
            <a:ext cx="669241" cy="271879"/>
          </a:xfrm>
          <a:prstGeom prst="rect">
            <a:avLst/>
          </a:prstGeom>
        </p:spPr>
      </p:pic>
      <p:pic>
        <p:nvPicPr>
          <p:cNvPr id="14" name="Picture 13"/>
          <p:cNvPicPr>
            <a:picLocks noChangeAspect="1"/>
          </p:cNvPicPr>
          <p:nvPr/>
        </p:nvPicPr>
        <p:blipFill>
          <a:blip r:embed="rId8"/>
          <a:stretch>
            <a:fillRect/>
          </a:stretch>
        </p:blipFill>
        <p:spPr>
          <a:xfrm>
            <a:off x="2349878" y="743853"/>
            <a:ext cx="2311777" cy="324633"/>
          </a:xfrm>
          <a:prstGeom prst="rect">
            <a:avLst/>
          </a:prstGeom>
        </p:spPr>
      </p:pic>
    </p:spTree>
    <p:extLst>
      <p:ext uri="{BB962C8B-B14F-4D97-AF65-F5344CB8AC3E}">
        <p14:creationId xmlns:p14="http://schemas.microsoft.com/office/powerpoint/2010/main" val="17441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425" y="-75152"/>
            <a:ext cx="10515600" cy="1325563"/>
          </a:xfrm>
        </p:spPr>
        <p:txBody>
          <a:bodyPr/>
          <a:lstStyle/>
          <a:p>
            <a:r>
              <a:rPr lang="en-US" dirty="0" smtClean="0"/>
              <a:t>Measurement of shear viscosity in graphene</a:t>
            </a:r>
            <a:endParaRPr lang="en-US" dirty="0"/>
          </a:p>
        </p:txBody>
      </p:sp>
      <p:sp>
        <p:nvSpPr>
          <p:cNvPr id="4" name="TextBox 3"/>
          <p:cNvSpPr txBox="1"/>
          <p:nvPr/>
        </p:nvSpPr>
        <p:spPr>
          <a:xfrm>
            <a:off x="838200" y="1388825"/>
            <a:ext cx="6261904" cy="369332"/>
          </a:xfrm>
          <a:prstGeom prst="rect">
            <a:avLst/>
          </a:prstGeom>
          <a:noFill/>
        </p:spPr>
        <p:txBody>
          <a:bodyPr wrap="square" rtlCol="0">
            <a:spAutoFit/>
          </a:bodyPr>
          <a:lstStyle/>
          <a:p>
            <a:r>
              <a:rPr lang="en-US" dirty="0" smtClean="0"/>
              <a:t>[</a:t>
            </a:r>
            <a:r>
              <a:rPr lang="en-US" dirty="0" err="1" smtClean="0"/>
              <a:t>Bandurin</a:t>
            </a:r>
            <a:r>
              <a:rPr lang="en-US" dirty="0" smtClean="0"/>
              <a:t> et al Science (2016)] [</a:t>
            </a:r>
            <a:r>
              <a:rPr lang="en-US" dirty="0" err="1" smtClean="0"/>
              <a:t>Berdyugin</a:t>
            </a:r>
            <a:r>
              <a:rPr lang="en-US" dirty="0" smtClean="0"/>
              <a:t> et al, Science 2018]</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087"/>
          <a:stretch/>
        </p:blipFill>
        <p:spPr>
          <a:xfrm>
            <a:off x="838200" y="4147669"/>
            <a:ext cx="2778220" cy="240706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53" t="47832"/>
          <a:stretch/>
        </p:blipFill>
        <p:spPr>
          <a:xfrm>
            <a:off x="859943" y="1932242"/>
            <a:ext cx="2802580" cy="1906757"/>
          </a:xfrm>
          <a:prstGeom prst="rect">
            <a:avLst/>
          </a:prstGeom>
        </p:spPr>
      </p:pic>
      <p:pic>
        <p:nvPicPr>
          <p:cNvPr id="7" name="Picture 6"/>
          <p:cNvPicPr>
            <a:picLocks noChangeAspect="1"/>
          </p:cNvPicPr>
          <p:nvPr/>
        </p:nvPicPr>
        <p:blipFill rotWithShape="1">
          <a:blip r:embed="rId4"/>
          <a:srcRect l="15419" t="1505" r="5966" b="20559"/>
          <a:stretch/>
        </p:blipFill>
        <p:spPr>
          <a:xfrm rot="5400000">
            <a:off x="5787953" y="1217008"/>
            <a:ext cx="4289573" cy="5861322"/>
          </a:xfrm>
          <a:prstGeom prst="rect">
            <a:avLst/>
          </a:prstGeom>
        </p:spPr>
      </p:pic>
      <p:sp>
        <p:nvSpPr>
          <p:cNvPr id="8" name="TextBox 7"/>
          <p:cNvSpPr txBox="1"/>
          <p:nvPr/>
        </p:nvSpPr>
        <p:spPr>
          <a:xfrm>
            <a:off x="9034570" y="3100850"/>
            <a:ext cx="1828831" cy="923330"/>
          </a:xfrm>
          <a:prstGeom prst="rect">
            <a:avLst/>
          </a:prstGeom>
          <a:noFill/>
        </p:spPr>
        <p:txBody>
          <a:bodyPr wrap="square" rtlCol="0">
            <a:spAutoFit/>
          </a:bodyPr>
          <a:lstStyle/>
          <a:p>
            <a:r>
              <a:rPr lang="en-US" dirty="0"/>
              <a:t>x </a:t>
            </a:r>
            <a:r>
              <a:rPr lang="en-US" b="1" dirty="0"/>
              <a:t>Electrons </a:t>
            </a:r>
            <a:r>
              <a:rPr lang="en-US" b="1" dirty="0" smtClean="0"/>
              <a:t>in graphene at T=200K</a:t>
            </a:r>
            <a:endParaRPr lang="en-US" b="1" dirty="0"/>
          </a:p>
        </p:txBody>
      </p:sp>
      <p:sp>
        <p:nvSpPr>
          <p:cNvPr id="9" name="TextBox 8"/>
          <p:cNvSpPr txBox="1"/>
          <p:nvPr/>
        </p:nvSpPr>
        <p:spPr>
          <a:xfrm rot="16200000">
            <a:off x="2348957" y="4073334"/>
            <a:ext cx="3630321" cy="461665"/>
          </a:xfrm>
          <a:prstGeom prst="rect">
            <a:avLst/>
          </a:prstGeom>
          <a:noFill/>
        </p:spPr>
        <p:txBody>
          <a:bodyPr wrap="none" rtlCol="0">
            <a:spAutoFit/>
          </a:bodyPr>
          <a:lstStyle/>
          <a:p>
            <a:r>
              <a:rPr lang="en-US" sz="2400" dirty="0"/>
              <a:t>Kinematic viscosity ( m</a:t>
            </a:r>
            <a:r>
              <a:rPr lang="en-US" sz="2400" baseline="30000" dirty="0"/>
              <a:t>2</a:t>
            </a:r>
            <a:r>
              <a:rPr lang="en-US" sz="2400" dirty="0"/>
              <a:t>·s</a:t>
            </a:r>
            <a:r>
              <a:rPr lang="en-US" sz="2400" baseline="30000" dirty="0"/>
              <a:t>−1</a:t>
            </a:r>
            <a:r>
              <a:rPr lang="en-US" sz="2400" dirty="0"/>
              <a:t>)</a:t>
            </a:r>
          </a:p>
        </p:txBody>
      </p:sp>
      <p:sp>
        <p:nvSpPr>
          <p:cNvPr id="10" name="TextBox 9"/>
          <p:cNvSpPr txBox="1"/>
          <p:nvPr/>
        </p:nvSpPr>
        <p:spPr>
          <a:xfrm>
            <a:off x="4345535" y="5570843"/>
            <a:ext cx="663463" cy="461665"/>
          </a:xfrm>
          <a:prstGeom prst="rect">
            <a:avLst/>
          </a:prstGeom>
          <a:noFill/>
        </p:spPr>
        <p:txBody>
          <a:bodyPr wrap="none" rtlCol="0">
            <a:spAutoFit/>
          </a:bodyPr>
          <a:lstStyle/>
          <a:p>
            <a:r>
              <a:rPr lang="en-US" sz="2400" dirty="0"/>
              <a:t>10</a:t>
            </a:r>
            <a:r>
              <a:rPr lang="en-US" sz="2400" baseline="30000" dirty="0"/>
              <a:t>-6</a:t>
            </a:r>
            <a:endParaRPr lang="en-US" sz="2400" dirty="0"/>
          </a:p>
        </p:txBody>
      </p:sp>
      <p:sp>
        <p:nvSpPr>
          <p:cNvPr id="11" name="TextBox 10"/>
          <p:cNvSpPr txBox="1"/>
          <p:nvPr/>
        </p:nvSpPr>
        <p:spPr>
          <a:xfrm>
            <a:off x="4344151" y="5045678"/>
            <a:ext cx="663463" cy="461665"/>
          </a:xfrm>
          <a:prstGeom prst="rect">
            <a:avLst/>
          </a:prstGeom>
          <a:noFill/>
        </p:spPr>
        <p:txBody>
          <a:bodyPr wrap="none" rtlCol="0">
            <a:spAutoFit/>
          </a:bodyPr>
          <a:lstStyle/>
          <a:p>
            <a:r>
              <a:rPr lang="en-US" sz="2400" dirty="0"/>
              <a:t>10</a:t>
            </a:r>
            <a:r>
              <a:rPr lang="en-US" sz="2400" baseline="30000" dirty="0"/>
              <a:t>-5</a:t>
            </a:r>
            <a:endParaRPr lang="en-US" sz="2400" dirty="0"/>
          </a:p>
        </p:txBody>
      </p:sp>
      <p:sp>
        <p:nvSpPr>
          <p:cNvPr id="12" name="TextBox 11"/>
          <p:cNvSpPr txBox="1"/>
          <p:nvPr/>
        </p:nvSpPr>
        <p:spPr>
          <a:xfrm>
            <a:off x="4342767" y="4520513"/>
            <a:ext cx="663463" cy="461665"/>
          </a:xfrm>
          <a:prstGeom prst="rect">
            <a:avLst/>
          </a:prstGeom>
          <a:noFill/>
        </p:spPr>
        <p:txBody>
          <a:bodyPr wrap="none" rtlCol="0">
            <a:spAutoFit/>
          </a:bodyPr>
          <a:lstStyle/>
          <a:p>
            <a:r>
              <a:rPr lang="en-US" sz="2400" dirty="0"/>
              <a:t>10</a:t>
            </a:r>
            <a:r>
              <a:rPr lang="en-US" sz="2400" baseline="30000" dirty="0"/>
              <a:t>-4</a:t>
            </a:r>
            <a:endParaRPr lang="en-US" sz="2400" dirty="0"/>
          </a:p>
        </p:txBody>
      </p:sp>
      <p:sp>
        <p:nvSpPr>
          <p:cNvPr id="13" name="TextBox 12"/>
          <p:cNvSpPr txBox="1"/>
          <p:nvPr/>
        </p:nvSpPr>
        <p:spPr>
          <a:xfrm>
            <a:off x="4341383" y="3995348"/>
            <a:ext cx="663463" cy="461665"/>
          </a:xfrm>
          <a:prstGeom prst="rect">
            <a:avLst/>
          </a:prstGeom>
          <a:noFill/>
        </p:spPr>
        <p:txBody>
          <a:bodyPr wrap="none" rtlCol="0">
            <a:spAutoFit/>
          </a:bodyPr>
          <a:lstStyle/>
          <a:p>
            <a:r>
              <a:rPr lang="en-US" sz="2400" dirty="0"/>
              <a:t>10</a:t>
            </a:r>
            <a:r>
              <a:rPr lang="en-US" sz="2400" baseline="30000" dirty="0"/>
              <a:t>-3</a:t>
            </a:r>
            <a:endParaRPr lang="en-US" sz="2400" dirty="0"/>
          </a:p>
        </p:txBody>
      </p:sp>
      <p:sp>
        <p:nvSpPr>
          <p:cNvPr id="14" name="TextBox 13"/>
          <p:cNvSpPr txBox="1"/>
          <p:nvPr/>
        </p:nvSpPr>
        <p:spPr>
          <a:xfrm>
            <a:off x="4339999" y="3470183"/>
            <a:ext cx="663463" cy="461665"/>
          </a:xfrm>
          <a:prstGeom prst="rect">
            <a:avLst/>
          </a:prstGeom>
          <a:noFill/>
        </p:spPr>
        <p:txBody>
          <a:bodyPr wrap="none" rtlCol="0">
            <a:spAutoFit/>
          </a:bodyPr>
          <a:lstStyle/>
          <a:p>
            <a:r>
              <a:rPr lang="en-US" sz="2400" dirty="0"/>
              <a:t>10</a:t>
            </a:r>
            <a:r>
              <a:rPr lang="en-US" sz="2400" baseline="30000" dirty="0"/>
              <a:t>-2</a:t>
            </a:r>
            <a:endParaRPr lang="en-US" sz="2400" dirty="0"/>
          </a:p>
        </p:txBody>
      </p:sp>
      <p:sp>
        <p:nvSpPr>
          <p:cNvPr id="15" name="TextBox 14"/>
          <p:cNvSpPr txBox="1"/>
          <p:nvPr/>
        </p:nvSpPr>
        <p:spPr>
          <a:xfrm>
            <a:off x="4338615" y="2957718"/>
            <a:ext cx="663463" cy="461665"/>
          </a:xfrm>
          <a:prstGeom prst="rect">
            <a:avLst/>
          </a:prstGeom>
          <a:noFill/>
        </p:spPr>
        <p:txBody>
          <a:bodyPr wrap="none" rtlCol="0">
            <a:spAutoFit/>
          </a:bodyPr>
          <a:lstStyle/>
          <a:p>
            <a:r>
              <a:rPr lang="en-US" sz="2400" dirty="0"/>
              <a:t>10</a:t>
            </a:r>
            <a:r>
              <a:rPr lang="en-US" sz="2400" baseline="30000" dirty="0"/>
              <a:t>-1</a:t>
            </a:r>
            <a:endParaRPr lang="en-US" sz="2400" dirty="0"/>
          </a:p>
        </p:txBody>
      </p:sp>
      <p:sp>
        <p:nvSpPr>
          <p:cNvPr id="16" name="TextBox 15"/>
          <p:cNvSpPr txBox="1"/>
          <p:nvPr/>
        </p:nvSpPr>
        <p:spPr>
          <a:xfrm>
            <a:off x="4337230" y="2457953"/>
            <a:ext cx="3406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14263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23" y="-1"/>
            <a:ext cx="10058400" cy="807970"/>
          </a:xfrm>
        </p:spPr>
        <p:txBody>
          <a:bodyPr/>
          <a:lstStyle/>
          <a:p>
            <a:r>
              <a:rPr lang="en-US" dirty="0" smtClean="0"/>
              <a:t>A tale of two viscosities</a:t>
            </a:r>
            <a:endParaRPr lang="en-US" dirty="0"/>
          </a:p>
        </p:txBody>
      </p:sp>
      <p:sp>
        <p:nvSpPr>
          <p:cNvPr id="11" name="Text Placeholder 10"/>
          <p:cNvSpPr>
            <a:spLocks noGrp="1"/>
          </p:cNvSpPr>
          <p:nvPr>
            <p:ph type="body" idx="1"/>
          </p:nvPr>
        </p:nvSpPr>
        <p:spPr>
          <a:xfrm>
            <a:off x="2438151" y="1873750"/>
            <a:ext cx="5157787" cy="823912"/>
          </a:xfrm>
        </p:spPr>
        <p:txBody>
          <a:bodyPr/>
          <a:lstStyle/>
          <a:p>
            <a:r>
              <a:rPr lang="en-US" dirty="0" smtClean="0"/>
              <a:t>Shear viscosity</a:t>
            </a:r>
            <a:endParaRPr lang="en-US" dirty="0"/>
          </a:p>
        </p:txBody>
      </p:sp>
      <p:sp>
        <p:nvSpPr>
          <p:cNvPr id="13" name="Text Placeholder 12"/>
          <p:cNvSpPr>
            <a:spLocks noGrp="1"/>
          </p:cNvSpPr>
          <p:nvPr>
            <p:ph type="body" sz="quarter" idx="3"/>
          </p:nvPr>
        </p:nvSpPr>
        <p:spPr>
          <a:xfrm>
            <a:off x="8435644" y="1873750"/>
            <a:ext cx="5183188" cy="823912"/>
          </a:xfrm>
        </p:spPr>
        <p:txBody>
          <a:bodyPr/>
          <a:lstStyle/>
          <a:p>
            <a:r>
              <a:rPr lang="en-US" dirty="0" smtClean="0"/>
              <a:t>Hall viscosity</a:t>
            </a:r>
            <a:endParaRPr lang="en-US" dirty="0"/>
          </a:p>
        </p:txBody>
      </p:sp>
      <p:pic>
        <p:nvPicPr>
          <p:cNvPr id="5" name="Picture 4"/>
          <p:cNvPicPr>
            <a:picLocks noChangeAspect="1"/>
          </p:cNvPicPr>
          <p:nvPr/>
        </p:nvPicPr>
        <p:blipFill rotWithShape="1">
          <a:blip r:embed="rId2"/>
          <a:srcRect r="55618"/>
          <a:stretch/>
        </p:blipFill>
        <p:spPr>
          <a:xfrm>
            <a:off x="2325981" y="2820191"/>
            <a:ext cx="2349333" cy="1938135"/>
          </a:xfrm>
          <a:prstGeom prst="rect">
            <a:avLst/>
          </a:prstGeom>
        </p:spPr>
      </p:pic>
      <p:cxnSp>
        <p:nvCxnSpPr>
          <p:cNvPr id="8" name="Straight Arrow Connector 7"/>
          <p:cNvCxnSpPr/>
          <p:nvPr/>
        </p:nvCxnSpPr>
        <p:spPr>
          <a:xfrm flipV="1">
            <a:off x="3486710" y="1344277"/>
            <a:ext cx="219016" cy="939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272337" y="1429132"/>
            <a:ext cx="96252" cy="789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a:srcRect l="57758"/>
          <a:stretch/>
        </p:blipFill>
        <p:spPr>
          <a:xfrm>
            <a:off x="8202447" y="2840184"/>
            <a:ext cx="2236032" cy="1938135"/>
          </a:xfrm>
          <a:prstGeom prst="rect">
            <a:avLst/>
          </a:prstGeom>
        </p:spPr>
      </p:pic>
      <p:pic>
        <p:nvPicPr>
          <p:cNvPr id="17" name="Picture 16"/>
          <p:cNvPicPr>
            <a:picLocks noChangeAspect="1"/>
          </p:cNvPicPr>
          <p:nvPr/>
        </p:nvPicPr>
        <p:blipFill>
          <a:blip r:embed="rId3"/>
          <a:stretch>
            <a:fillRect/>
          </a:stretch>
        </p:blipFill>
        <p:spPr>
          <a:xfrm>
            <a:off x="2021895" y="755265"/>
            <a:ext cx="8546432" cy="803425"/>
          </a:xfrm>
          <a:prstGeom prst="rect">
            <a:avLst/>
          </a:prstGeom>
        </p:spPr>
      </p:pic>
      <p:sp>
        <p:nvSpPr>
          <p:cNvPr id="22" name="TextBox 21"/>
          <p:cNvSpPr txBox="1"/>
          <p:nvPr/>
        </p:nvSpPr>
        <p:spPr>
          <a:xfrm>
            <a:off x="2065173" y="5149516"/>
            <a:ext cx="2870947" cy="369332"/>
          </a:xfrm>
          <a:prstGeom prst="rect">
            <a:avLst/>
          </a:prstGeom>
          <a:noFill/>
        </p:spPr>
        <p:txBody>
          <a:bodyPr wrap="square" rtlCol="0">
            <a:spAutoFit/>
          </a:bodyPr>
          <a:lstStyle/>
          <a:p>
            <a:r>
              <a:rPr lang="en-US" dirty="0" smtClean="0"/>
              <a:t>Probed by </a:t>
            </a:r>
            <a:endParaRPr lang="en-US" dirty="0"/>
          </a:p>
        </p:txBody>
      </p:sp>
      <p:pic>
        <p:nvPicPr>
          <p:cNvPr id="23" name="Picture 22"/>
          <p:cNvPicPr>
            <a:picLocks noChangeAspect="1"/>
          </p:cNvPicPr>
          <p:nvPr/>
        </p:nvPicPr>
        <p:blipFill>
          <a:blip r:embed="rId4"/>
          <a:stretch>
            <a:fillRect/>
          </a:stretch>
        </p:blipFill>
        <p:spPr>
          <a:xfrm>
            <a:off x="3394576" y="5175432"/>
            <a:ext cx="622300" cy="317500"/>
          </a:xfrm>
          <a:prstGeom prst="rect">
            <a:avLst/>
          </a:prstGeom>
        </p:spPr>
      </p:pic>
      <p:pic>
        <p:nvPicPr>
          <p:cNvPr id="24" name="Picture 23"/>
          <p:cNvPicPr>
            <a:picLocks noChangeAspect="1"/>
          </p:cNvPicPr>
          <p:nvPr/>
        </p:nvPicPr>
        <p:blipFill>
          <a:blip r:embed="rId5"/>
          <a:stretch>
            <a:fillRect/>
          </a:stretch>
        </p:blipFill>
        <p:spPr>
          <a:xfrm>
            <a:off x="9766223" y="5201863"/>
            <a:ext cx="622300" cy="342900"/>
          </a:xfrm>
          <a:prstGeom prst="rect">
            <a:avLst/>
          </a:prstGeom>
        </p:spPr>
      </p:pic>
      <p:sp>
        <p:nvSpPr>
          <p:cNvPr id="25" name="TextBox 24"/>
          <p:cNvSpPr txBox="1"/>
          <p:nvPr/>
        </p:nvSpPr>
        <p:spPr>
          <a:xfrm>
            <a:off x="8435645" y="5175431"/>
            <a:ext cx="1350040" cy="369332"/>
          </a:xfrm>
          <a:prstGeom prst="rect">
            <a:avLst/>
          </a:prstGeom>
          <a:noFill/>
        </p:spPr>
        <p:txBody>
          <a:bodyPr wrap="square" rtlCol="0">
            <a:spAutoFit/>
          </a:bodyPr>
          <a:lstStyle/>
          <a:p>
            <a:r>
              <a:rPr lang="en-US" smtClean="0"/>
              <a:t>Probed by </a:t>
            </a:r>
            <a:endParaRPr lang="en-US"/>
          </a:p>
        </p:txBody>
      </p:sp>
      <p:sp>
        <p:nvSpPr>
          <p:cNvPr id="3" name="Rounded Rectangle 2"/>
          <p:cNvSpPr/>
          <p:nvPr/>
        </p:nvSpPr>
        <p:spPr>
          <a:xfrm>
            <a:off x="7759497" y="2179853"/>
            <a:ext cx="3267741" cy="3801979"/>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84665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02672"/>
            <a:ext cx="10515600" cy="1325563"/>
          </a:xfrm>
        </p:spPr>
        <p:txBody>
          <a:bodyPr>
            <a:normAutofit/>
          </a:bodyPr>
          <a:lstStyle/>
          <a:p>
            <a:r>
              <a:rPr lang="en-US" sz="3600" dirty="0" smtClean="0"/>
              <a:t>Historical perspective on Hall effect</a:t>
            </a:r>
            <a:endParaRPr lang="en-US" sz="3600" dirty="0"/>
          </a:p>
        </p:txBody>
      </p:sp>
      <p:sp>
        <p:nvSpPr>
          <p:cNvPr id="3" name="Text Placeholder 2"/>
          <p:cNvSpPr>
            <a:spLocks noGrp="1"/>
          </p:cNvSpPr>
          <p:nvPr>
            <p:ph type="body" idx="1"/>
          </p:nvPr>
        </p:nvSpPr>
        <p:spPr>
          <a:xfrm>
            <a:off x="939801" y="782306"/>
            <a:ext cx="5157787" cy="462227"/>
          </a:xfrm>
        </p:spPr>
        <p:txBody>
          <a:bodyPr/>
          <a:lstStyle/>
          <a:p>
            <a:r>
              <a:rPr lang="en-US" dirty="0" smtClean="0"/>
              <a:t>Classical Hall Effect </a:t>
            </a:r>
            <a:r>
              <a:rPr lang="en-US" sz="1800" b="0" dirty="0" smtClean="0"/>
              <a:t>[Hall 1879]</a:t>
            </a:r>
            <a:endParaRPr lang="en-US" sz="1800" b="0" dirty="0"/>
          </a:p>
        </p:txBody>
      </p:sp>
      <p:sp>
        <p:nvSpPr>
          <p:cNvPr id="5" name="Text Placeholder 4"/>
          <p:cNvSpPr>
            <a:spLocks noGrp="1"/>
          </p:cNvSpPr>
          <p:nvPr>
            <p:ph type="body" sz="quarter" idx="3"/>
          </p:nvPr>
        </p:nvSpPr>
        <p:spPr>
          <a:xfrm>
            <a:off x="6140116" y="798348"/>
            <a:ext cx="5183188" cy="477304"/>
          </a:xfrm>
        </p:spPr>
        <p:txBody>
          <a:bodyPr>
            <a:normAutofit/>
          </a:bodyPr>
          <a:lstStyle/>
          <a:p>
            <a:r>
              <a:rPr lang="en-US" dirty="0" smtClean="0"/>
              <a:t>Quantum Hall Effect </a:t>
            </a:r>
            <a:r>
              <a:rPr lang="en-US" sz="1700" b="0" dirty="0" smtClean="0"/>
              <a:t>[von Klitzing 1980]</a:t>
            </a:r>
            <a:endParaRPr lang="en-US" sz="1700" b="0" dirty="0"/>
          </a:p>
        </p:txBody>
      </p:sp>
      <p:sp>
        <p:nvSpPr>
          <p:cNvPr id="12" name="Text Placeholder 2"/>
          <p:cNvSpPr txBox="1">
            <a:spLocks/>
          </p:cNvSpPr>
          <p:nvPr/>
        </p:nvSpPr>
        <p:spPr>
          <a:xfrm>
            <a:off x="939801" y="4052974"/>
            <a:ext cx="3647698" cy="4622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dirty="0" smtClean="0"/>
              <a:t>Classical Viscous Hall Effect</a:t>
            </a:r>
            <a:endParaRPr lang="en-US" sz="1800" b="0" dirty="0"/>
          </a:p>
        </p:txBody>
      </p:sp>
      <p:sp>
        <p:nvSpPr>
          <p:cNvPr id="13" name="Text Placeholder 2"/>
          <p:cNvSpPr txBox="1">
            <a:spLocks/>
          </p:cNvSpPr>
          <p:nvPr/>
        </p:nvSpPr>
        <p:spPr>
          <a:xfrm>
            <a:off x="6097588" y="4085057"/>
            <a:ext cx="3852324" cy="4622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dirty="0" smtClean="0"/>
              <a:t>Quantum Viscous Hall Effect</a:t>
            </a:r>
            <a:endParaRPr lang="en-US" sz="1800" b="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59635"/>
            <a:ext cx="2317302" cy="1033919"/>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67215" b="50127"/>
          <a:stretch/>
        </p:blipFill>
        <p:spPr>
          <a:xfrm>
            <a:off x="72105" y="1788966"/>
            <a:ext cx="2146734" cy="171957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3608" t="2066" r="2915" b="11700"/>
          <a:stretch/>
        </p:blipFill>
        <p:spPr>
          <a:xfrm>
            <a:off x="6767866" y="1592994"/>
            <a:ext cx="3044129" cy="1943393"/>
          </a:xfrm>
          <a:prstGeom prst="rect">
            <a:avLst/>
          </a:prstGeom>
        </p:spPr>
      </p:pic>
      <p:grpSp>
        <p:nvGrpSpPr>
          <p:cNvPr id="21" name="Group 20"/>
          <p:cNvGrpSpPr/>
          <p:nvPr/>
        </p:nvGrpSpPr>
        <p:grpSpPr>
          <a:xfrm>
            <a:off x="2610495" y="1668506"/>
            <a:ext cx="2769284" cy="2134845"/>
            <a:chOff x="3518694" y="1808782"/>
            <a:chExt cx="2769284" cy="2134845"/>
          </a:xfrm>
        </p:grpSpPr>
        <p:pic>
          <p:nvPicPr>
            <p:cNvPr id="18" name="Picture 17"/>
            <p:cNvPicPr>
              <a:picLocks noChangeAspect="1"/>
            </p:cNvPicPr>
            <p:nvPr/>
          </p:nvPicPr>
          <p:blipFill rotWithShape="1">
            <a:blip r:embed="rId5">
              <a:grayscl/>
              <a:extLst>
                <a:ext uri="{28A0092B-C50C-407E-A947-70E740481C1C}">
                  <a14:useLocalDpi xmlns:a14="http://schemas.microsoft.com/office/drawing/2010/main" val="0"/>
                </a:ext>
              </a:extLst>
            </a:blip>
            <a:srcRect l="15507" t="27219" r="12724" b="29187"/>
            <a:stretch/>
          </p:blipFill>
          <p:spPr>
            <a:xfrm>
              <a:off x="4060103" y="1808782"/>
              <a:ext cx="2227875" cy="1751278"/>
            </a:xfrm>
            <a:prstGeom prst="rect">
              <a:avLst/>
            </a:prstGeom>
          </p:spPr>
        </p:pic>
        <p:pic>
          <p:nvPicPr>
            <p:cNvPr id="19" name="Picture 18"/>
            <p:cNvPicPr>
              <a:picLocks noChangeAspect="1"/>
            </p:cNvPicPr>
            <p:nvPr/>
          </p:nvPicPr>
          <p:blipFill>
            <a:blip r:embed="rId6"/>
            <a:stretch>
              <a:fillRect/>
            </a:stretch>
          </p:blipFill>
          <p:spPr>
            <a:xfrm>
              <a:off x="3518694" y="2627847"/>
              <a:ext cx="457200" cy="254000"/>
            </a:xfrm>
            <a:prstGeom prst="rect">
              <a:avLst/>
            </a:prstGeom>
          </p:spPr>
        </p:pic>
        <p:pic>
          <p:nvPicPr>
            <p:cNvPr id="20" name="Picture 19"/>
            <p:cNvPicPr>
              <a:picLocks noChangeAspect="1"/>
            </p:cNvPicPr>
            <p:nvPr/>
          </p:nvPicPr>
          <p:blipFill>
            <a:blip r:embed="rId7"/>
            <a:stretch>
              <a:fillRect/>
            </a:stretch>
          </p:blipFill>
          <p:spPr>
            <a:xfrm>
              <a:off x="5174041" y="3715027"/>
              <a:ext cx="254000" cy="228600"/>
            </a:xfrm>
            <a:prstGeom prst="rect">
              <a:avLst/>
            </a:prstGeom>
          </p:spPr>
        </p:pic>
      </p:grpSp>
      <p:sp>
        <p:nvSpPr>
          <p:cNvPr id="22" name="Oval 21"/>
          <p:cNvSpPr/>
          <p:nvPr/>
        </p:nvSpPr>
        <p:spPr>
          <a:xfrm>
            <a:off x="4455782" y="2583666"/>
            <a:ext cx="986937" cy="681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2" idx="1"/>
          </p:cNvCxnSpPr>
          <p:nvPr/>
        </p:nvCxnSpPr>
        <p:spPr>
          <a:xfrm flipV="1">
            <a:off x="4600316" y="1592994"/>
            <a:ext cx="2167550" cy="1090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53680" y="3264802"/>
            <a:ext cx="1914186" cy="261781"/>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8"/>
          <a:stretch>
            <a:fillRect/>
          </a:stretch>
        </p:blipFill>
        <p:spPr>
          <a:xfrm>
            <a:off x="10203651" y="2171509"/>
            <a:ext cx="1460500" cy="736600"/>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3608" t="2066" r="2915" b="11700"/>
          <a:stretch/>
        </p:blipFill>
        <p:spPr>
          <a:xfrm>
            <a:off x="6767866" y="4537166"/>
            <a:ext cx="3044129" cy="1943393"/>
          </a:xfrm>
          <a:prstGeom prst="rect">
            <a:avLst/>
          </a:prstGeom>
        </p:spPr>
      </p:pic>
      <p:pic>
        <p:nvPicPr>
          <p:cNvPr id="33" name="Picture 32"/>
          <p:cNvPicPr>
            <a:picLocks noChangeAspect="1"/>
          </p:cNvPicPr>
          <p:nvPr/>
        </p:nvPicPr>
        <p:blipFill rotWithShape="1">
          <a:blip r:embed="rId5">
            <a:grayscl/>
            <a:extLst>
              <a:ext uri="{28A0092B-C50C-407E-A947-70E740481C1C}">
                <a14:useLocalDpi xmlns:a14="http://schemas.microsoft.com/office/drawing/2010/main" val="0"/>
              </a:ext>
            </a:extLst>
          </a:blip>
          <a:srcRect l="15507" t="27219" r="12724" b="29187"/>
          <a:stretch/>
        </p:blipFill>
        <p:spPr>
          <a:xfrm>
            <a:off x="3151904" y="4620115"/>
            <a:ext cx="2227875" cy="1751278"/>
          </a:xfrm>
          <a:prstGeom prst="rect">
            <a:avLst/>
          </a:prstGeom>
        </p:spPr>
      </p:pic>
      <p:pic>
        <p:nvPicPr>
          <p:cNvPr id="35" name="Picture 34"/>
          <p:cNvPicPr>
            <a:picLocks noChangeAspect="1"/>
          </p:cNvPicPr>
          <p:nvPr/>
        </p:nvPicPr>
        <p:blipFill>
          <a:blip r:embed="rId7"/>
          <a:stretch>
            <a:fillRect/>
          </a:stretch>
        </p:blipFill>
        <p:spPr>
          <a:xfrm>
            <a:off x="4265842" y="6486839"/>
            <a:ext cx="254000" cy="228600"/>
          </a:xfrm>
          <a:prstGeom prst="rect">
            <a:avLst/>
          </a:prstGeom>
        </p:spPr>
      </p:pic>
      <p:sp>
        <p:nvSpPr>
          <p:cNvPr id="36" name="Oval 35"/>
          <p:cNvSpPr/>
          <p:nvPr/>
        </p:nvSpPr>
        <p:spPr>
          <a:xfrm>
            <a:off x="4455782" y="5527838"/>
            <a:ext cx="986937" cy="681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stCxn id="36" idx="1"/>
          </p:cNvCxnSpPr>
          <p:nvPr/>
        </p:nvCxnSpPr>
        <p:spPr>
          <a:xfrm flipV="1">
            <a:off x="4600316" y="4537166"/>
            <a:ext cx="2167550" cy="1090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53680" y="6208974"/>
            <a:ext cx="1914186" cy="261781"/>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9"/>
          <a:stretch>
            <a:fillRect/>
          </a:stretch>
        </p:blipFill>
        <p:spPr>
          <a:xfrm>
            <a:off x="2620090" y="5393417"/>
            <a:ext cx="471518" cy="265229"/>
          </a:xfrm>
          <a:prstGeom prst="rect">
            <a:avLst/>
          </a:prstGeom>
        </p:spPr>
      </p:pic>
      <p:pic>
        <p:nvPicPr>
          <p:cNvPr id="43" name="Picture 42"/>
          <p:cNvPicPr>
            <a:picLocks noChangeAspect="1"/>
          </p:cNvPicPr>
          <p:nvPr/>
        </p:nvPicPr>
        <p:blipFill>
          <a:blip r:embed="rId10"/>
          <a:stretch>
            <a:fillRect/>
          </a:stretch>
        </p:blipFill>
        <p:spPr>
          <a:xfrm>
            <a:off x="10374211" y="5074228"/>
            <a:ext cx="1525861" cy="693573"/>
          </a:xfrm>
          <a:prstGeom prst="rect">
            <a:avLst/>
          </a:prstGeom>
        </p:spPr>
      </p:pic>
      <p:pic>
        <p:nvPicPr>
          <p:cNvPr id="4" name="Picture 3"/>
          <p:cNvPicPr>
            <a:picLocks noChangeAspect="1"/>
          </p:cNvPicPr>
          <p:nvPr/>
        </p:nvPicPr>
        <p:blipFill>
          <a:blip r:embed="rId11"/>
          <a:stretch>
            <a:fillRect/>
          </a:stretch>
        </p:blipFill>
        <p:spPr>
          <a:xfrm>
            <a:off x="10504237" y="570572"/>
            <a:ext cx="932700" cy="917777"/>
          </a:xfrm>
          <a:prstGeom prst="rect">
            <a:avLst/>
          </a:prstGeom>
        </p:spPr>
      </p:pic>
    </p:spTree>
    <p:extLst>
      <p:ext uri="{BB962C8B-B14F-4D97-AF65-F5344CB8AC3E}">
        <p14:creationId xmlns:p14="http://schemas.microsoft.com/office/powerpoint/2010/main" val="154823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3" grpId="0"/>
      <p:bldP spid="22"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55171" y="62008"/>
            <a:ext cx="10058400" cy="1450757"/>
          </a:xfrm>
        </p:spPr>
        <p:txBody>
          <a:bodyPr/>
          <a:lstStyle/>
          <a:p>
            <a:r>
              <a:rPr lang="en-US" dirty="0" smtClean="0"/>
              <a:t>Hall resistivity =&gt; Hall viscosity</a:t>
            </a:r>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43" t="7781" r="2286"/>
          <a:stretch/>
        </p:blipFill>
        <p:spPr>
          <a:xfrm>
            <a:off x="1931416" y="1263663"/>
            <a:ext cx="7447613" cy="1230311"/>
          </a:xfrm>
          <a:prstGeom prst="rect">
            <a:avLst/>
          </a:prstGeom>
        </p:spPr>
      </p:pic>
      <p:pic>
        <p:nvPicPr>
          <p:cNvPr id="10" name="Picture 9"/>
          <p:cNvPicPr>
            <a:picLocks noChangeAspect="1"/>
          </p:cNvPicPr>
          <p:nvPr/>
        </p:nvPicPr>
        <p:blipFill>
          <a:blip r:embed="rId3"/>
          <a:stretch>
            <a:fillRect/>
          </a:stretch>
        </p:blipFill>
        <p:spPr>
          <a:xfrm>
            <a:off x="9379029" y="108578"/>
            <a:ext cx="2398061" cy="1628782"/>
          </a:xfrm>
          <a:prstGeom prst="rect">
            <a:avLst/>
          </a:prstGeom>
        </p:spPr>
      </p:pic>
      <p:cxnSp>
        <p:nvCxnSpPr>
          <p:cNvPr id="11" name="Straight Arrow Connector 10"/>
          <p:cNvCxnSpPr/>
          <p:nvPr/>
        </p:nvCxnSpPr>
        <p:spPr>
          <a:xfrm>
            <a:off x="10418164" y="567710"/>
            <a:ext cx="0" cy="7886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83608" y="738303"/>
            <a:ext cx="594451" cy="369332"/>
          </a:xfrm>
          <a:prstGeom prst="rect">
            <a:avLst/>
          </a:prstGeom>
          <a:noFill/>
        </p:spPr>
        <p:txBody>
          <a:bodyPr wrap="square" rtlCol="0">
            <a:spAutoFit/>
          </a:bodyPr>
          <a:lstStyle/>
          <a:p>
            <a:r>
              <a:rPr lang="en-US" smtClean="0"/>
              <a:t>W</a:t>
            </a:r>
            <a:endParaRPr lang="en-US"/>
          </a:p>
        </p:txBody>
      </p:sp>
      <p:sp>
        <p:nvSpPr>
          <p:cNvPr id="15" name="Right Arrow 14"/>
          <p:cNvSpPr/>
          <p:nvPr/>
        </p:nvSpPr>
        <p:spPr>
          <a:xfrm>
            <a:off x="152398" y="4529661"/>
            <a:ext cx="1439056" cy="584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68173" y="4344916"/>
            <a:ext cx="8514413" cy="954107"/>
          </a:xfrm>
          <a:prstGeom prst="rect">
            <a:avLst/>
          </a:prstGeom>
          <a:noFill/>
        </p:spPr>
        <p:txBody>
          <a:bodyPr wrap="square" rtlCol="0">
            <a:spAutoFit/>
          </a:bodyPr>
          <a:lstStyle/>
          <a:p>
            <a:r>
              <a:rPr lang="en-US" sz="2800" dirty="0" smtClean="0"/>
              <a:t>Hall viscosity can be measured by looking at finite-size effects in Hall resistivity</a:t>
            </a:r>
            <a:endParaRPr lang="en-US" sz="2800" dirty="0"/>
          </a:p>
        </p:txBody>
      </p:sp>
      <p:sp>
        <p:nvSpPr>
          <p:cNvPr id="17" name="Right Arrow 16"/>
          <p:cNvSpPr/>
          <p:nvPr/>
        </p:nvSpPr>
        <p:spPr>
          <a:xfrm>
            <a:off x="256081" y="3158491"/>
            <a:ext cx="1439056" cy="584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7197" y="2891086"/>
            <a:ext cx="5651500" cy="1257300"/>
          </a:xfrm>
          <a:prstGeom prst="rect">
            <a:avLst/>
          </a:prstGeom>
        </p:spPr>
      </p:pic>
      <p:pic>
        <p:nvPicPr>
          <p:cNvPr id="21" name="Picture 20"/>
          <p:cNvPicPr>
            <a:picLocks noChangeAspect="1"/>
          </p:cNvPicPr>
          <p:nvPr/>
        </p:nvPicPr>
        <p:blipFill>
          <a:blip r:embed="rId5"/>
          <a:stretch>
            <a:fillRect/>
          </a:stretch>
        </p:blipFill>
        <p:spPr>
          <a:xfrm>
            <a:off x="10030254" y="3110050"/>
            <a:ext cx="1668897" cy="758590"/>
          </a:xfrm>
          <a:prstGeom prst="rect">
            <a:avLst/>
          </a:prstGeom>
        </p:spPr>
      </p:pic>
      <p:sp>
        <p:nvSpPr>
          <p:cNvPr id="3" name="Rectangle 2"/>
          <p:cNvSpPr/>
          <p:nvPr/>
        </p:nvSpPr>
        <p:spPr>
          <a:xfrm>
            <a:off x="-28097" y="58043"/>
            <a:ext cx="1800045" cy="369332"/>
          </a:xfrm>
          <a:prstGeom prst="rect">
            <a:avLst/>
          </a:prstGeom>
        </p:spPr>
        <p:txBody>
          <a:bodyPr wrap="none">
            <a:spAutoFit/>
          </a:bodyPr>
          <a:lstStyle/>
          <a:p>
            <a:pPr marL="0" lvl="1"/>
            <a:r>
              <a:rPr lang="en-US"/>
              <a:t>[TS et al, PRL ‘17]</a:t>
            </a:r>
            <a:endParaRPr lang="en-US" dirty="0"/>
          </a:p>
        </p:txBody>
      </p:sp>
    </p:spTree>
    <p:extLst>
      <p:ext uri="{BB962C8B-B14F-4D97-AF65-F5344CB8AC3E}">
        <p14:creationId xmlns:p14="http://schemas.microsoft.com/office/powerpoint/2010/main" val="1426654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7683" y="397857"/>
            <a:ext cx="10058400" cy="1224317"/>
            <a:chOff x="1197683" y="397857"/>
            <a:chExt cx="10058400" cy="122431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683" y="397857"/>
              <a:ext cx="10058400" cy="1224317"/>
            </a:xfrm>
            <a:prstGeom prst="rect">
              <a:avLst/>
            </a:prstGeom>
          </p:spPr>
        </p:pic>
        <p:sp>
          <p:nvSpPr>
            <p:cNvPr id="4" name="Rectangle 3"/>
            <p:cNvSpPr/>
            <p:nvPr/>
          </p:nvSpPr>
          <p:spPr>
            <a:xfrm>
              <a:off x="7795428" y="397857"/>
              <a:ext cx="1744388" cy="369332"/>
            </a:xfrm>
            <a:prstGeom prst="rect">
              <a:avLst/>
            </a:prstGeom>
          </p:spPr>
          <p:txBody>
            <a:bodyPr wrap="none">
              <a:spAutoFit/>
            </a:bodyPr>
            <a:lstStyle/>
            <a:p>
              <a:r>
                <a:rPr lang="is-IS" b="1" dirty="0" smtClean="0">
                  <a:latin typeface="Lucida Grande" charset="0"/>
                </a:rPr>
                <a:t>Science 2018</a:t>
              </a:r>
              <a:endParaRPr lang="is-IS" b="1" i="0" dirty="0">
                <a:effectLst/>
                <a:latin typeface="Lucida Grande" charset="0"/>
              </a:endParaRPr>
            </a:p>
          </p:txBody>
        </p:sp>
      </p:grpSp>
      <p:sp>
        <p:nvSpPr>
          <p:cNvPr id="5" name="Title 1"/>
          <p:cNvSpPr txBox="1">
            <a:spLocks/>
          </p:cNvSpPr>
          <p:nvPr/>
        </p:nvSpPr>
        <p:spPr>
          <a:xfrm>
            <a:off x="1197683" y="262048"/>
            <a:ext cx="951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729" y="1948707"/>
            <a:ext cx="4890304" cy="4105706"/>
          </a:xfrm>
          <a:prstGeom prst="rect">
            <a:avLst/>
          </a:prstGeom>
        </p:spPr>
      </p:pic>
      <p:pic>
        <p:nvPicPr>
          <p:cNvPr id="30" name="Picture 29"/>
          <p:cNvPicPr>
            <a:picLocks noChangeAspect="1"/>
          </p:cNvPicPr>
          <p:nvPr/>
        </p:nvPicPr>
        <p:blipFill>
          <a:blip r:embed="rId4"/>
          <a:stretch>
            <a:fillRect/>
          </a:stretch>
        </p:blipFill>
        <p:spPr>
          <a:xfrm>
            <a:off x="9127208" y="5097875"/>
            <a:ext cx="254000" cy="228600"/>
          </a:xfrm>
          <a:prstGeom prst="rect">
            <a:avLst/>
          </a:prstGeom>
        </p:spPr>
      </p:pic>
      <p:pic>
        <p:nvPicPr>
          <p:cNvPr id="31" name="Picture 30"/>
          <p:cNvPicPr>
            <a:picLocks noChangeAspect="1"/>
          </p:cNvPicPr>
          <p:nvPr/>
        </p:nvPicPr>
        <p:blipFill>
          <a:blip r:embed="rId5"/>
          <a:stretch>
            <a:fillRect/>
          </a:stretch>
        </p:blipFill>
        <p:spPr>
          <a:xfrm>
            <a:off x="7481456" y="4004453"/>
            <a:ext cx="471518" cy="265229"/>
          </a:xfrm>
          <a:prstGeom prst="rect">
            <a:avLst/>
          </a:prstGeom>
        </p:spPr>
      </p:pic>
      <p:pic>
        <p:nvPicPr>
          <p:cNvPr id="29" name="Picture 28"/>
          <p:cNvPicPr>
            <a:picLocks noChangeAspect="1"/>
          </p:cNvPicPr>
          <p:nvPr/>
        </p:nvPicPr>
        <p:blipFill rotWithShape="1">
          <a:blip r:embed="rId6">
            <a:grayscl/>
            <a:extLst>
              <a:ext uri="{28A0092B-C50C-407E-A947-70E740481C1C}">
                <a14:useLocalDpi xmlns:a14="http://schemas.microsoft.com/office/drawing/2010/main" val="0"/>
              </a:ext>
            </a:extLst>
          </a:blip>
          <a:srcRect l="15507" t="27219" r="12724" b="29187"/>
          <a:stretch/>
        </p:blipFill>
        <p:spPr>
          <a:xfrm>
            <a:off x="8013270" y="3231151"/>
            <a:ext cx="2227875" cy="1751278"/>
          </a:xfrm>
          <a:prstGeom prst="rect">
            <a:avLst/>
          </a:prstGeom>
        </p:spPr>
      </p:pic>
      <p:sp>
        <p:nvSpPr>
          <p:cNvPr id="32" name="Oval 31"/>
          <p:cNvSpPr/>
          <p:nvPr/>
        </p:nvSpPr>
        <p:spPr>
          <a:xfrm>
            <a:off x="7717215" y="3877517"/>
            <a:ext cx="801751" cy="122035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728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part of the talk: local properties</a:t>
            </a:r>
            <a:endParaRPr lang="en-US" dirty="0"/>
          </a:p>
        </p:txBody>
      </p:sp>
      <p:sp>
        <p:nvSpPr>
          <p:cNvPr id="3" name="Content Placeholder 2"/>
          <p:cNvSpPr>
            <a:spLocks noGrp="1"/>
          </p:cNvSpPr>
          <p:nvPr>
            <p:ph idx="1"/>
          </p:nvPr>
        </p:nvSpPr>
        <p:spPr/>
        <p:txBody>
          <a:bodyPr/>
          <a:lstStyle/>
          <a:p>
            <a:r>
              <a:rPr lang="en-US" dirty="0" smtClean="0"/>
              <a:t>So far we’ve only discussed quantities that are averaged over the cross section of the channel</a:t>
            </a:r>
          </a:p>
          <a:p>
            <a:r>
              <a:rPr lang="en-US" dirty="0" smtClean="0"/>
              <a:t>What about their spatial dependence? Any smoking gun features of hydro?</a:t>
            </a:r>
          </a:p>
          <a:p>
            <a:r>
              <a:rPr lang="en-US" dirty="0" smtClean="0"/>
              <a:t>Naïvely, yes:</a:t>
            </a:r>
            <a:endParaRPr lang="en-US" dirty="0"/>
          </a:p>
        </p:txBody>
      </p:sp>
      <p:grpSp>
        <p:nvGrpSpPr>
          <p:cNvPr id="5" name="Group 4"/>
          <p:cNvGrpSpPr/>
          <p:nvPr/>
        </p:nvGrpSpPr>
        <p:grpSpPr>
          <a:xfrm>
            <a:off x="1339868" y="5455027"/>
            <a:ext cx="2735537" cy="840368"/>
            <a:chOff x="513714" y="2353491"/>
            <a:chExt cx="5213589" cy="1397085"/>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14" y="2436111"/>
              <a:ext cx="5213589" cy="1214935"/>
            </a:xfrm>
            <a:prstGeom prst="rect">
              <a:avLst/>
            </a:prstGeom>
          </p:spPr>
        </p:pic>
        <p:sp>
          <p:nvSpPr>
            <p:cNvPr id="7" name="Rectangle 6"/>
            <p:cNvSpPr/>
            <p:nvPr/>
          </p:nvSpPr>
          <p:spPr>
            <a:xfrm>
              <a:off x="513715" y="2353491"/>
              <a:ext cx="5213342"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513715" y="3651047"/>
              <a:ext cx="5213342"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ight Arrow 8"/>
            <p:cNvSpPr/>
            <p:nvPr/>
          </p:nvSpPr>
          <p:spPr>
            <a:xfrm>
              <a:off x="3081426" y="2944999"/>
              <a:ext cx="605233"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ight Arrow 9"/>
            <p:cNvSpPr/>
            <p:nvPr/>
          </p:nvSpPr>
          <p:spPr>
            <a:xfrm>
              <a:off x="3081424" y="2766534"/>
              <a:ext cx="60961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Arrow 10"/>
            <p:cNvSpPr/>
            <p:nvPr/>
          </p:nvSpPr>
          <p:spPr>
            <a:xfrm>
              <a:off x="3081425" y="2570860"/>
              <a:ext cx="60523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ight Arrow 11"/>
            <p:cNvSpPr/>
            <p:nvPr/>
          </p:nvSpPr>
          <p:spPr>
            <a:xfrm>
              <a:off x="3081425" y="3130295"/>
              <a:ext cx="609609"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ight Arrow 12"/>
            <p:cNvSpPr/>
            <p:nvPr/>
          </p:nvSpPr>
          <p:spPr>
            <a:xfrm>
              <a:off x="3081425" y="3329253"/>
              <a:ext cx="605233"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ight Arrow 13"/>
            <p:cNvSpPr/>
            <p:nvPr/>
          </p:nvSpPr>
          <p:spPr>
            <a:xfrm>
              <a:off x="3079281" y="2410793"/>
              <a:ext cx="607450"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ight Arrow 14"/>
            <p:cNvSpPr/>
            <p:nvPr/>
          </p:nvSpPr>
          <p:spPr>
            <a:xfrm>
              <a:off x="3079279" y="3506070"/>
              <a:ext cx="60745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6" name="TextBox 15"/>
          <p:cNvSpPr txBox="1"/>
          <p:nvPr/>
        </p:nvSpPr>
        <p:spPr>
          <a:xfrm>
            <a:off x="1097391" y="4613655"/>
            <a:ext cx="105083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Ohmic</a:t>
            </a:r>
            <a:endParaRPr lang="en-US" sz="2400" dirty="0"/>
          </a:p>
        </p:txBody>
      </p:sp>
      <p:grpSp>
        <p:nvGrpSpPr>
          <p:cNvPr id="17" name="Group 16"/>
          <p:cNvGrpSpPr/>
          <p:nvPr/>
        </p:nvGrpSpPr>
        <p:grpSpPr>
          <a:xfrm>
            <a:off x="5249053" y="5427177"/>
            <a:ext cx="2761886" cy="846865"/>
            <a:chOff x="495949" y="5033019"/>
            <a:chExt cx="5166659" cy="1397085"/>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49" y="5115639"/>
              <a:ext cx="5166659" cy="1214935"/>
            </a:xfrm>
            <a:prstGeom prst="rect">
              <a:avLst/>
            </a:prstGeom>
          </p:spPr>
        </p:pic>
        <p:sp>
          <p:nvSpPr>
            <p:cNvPr id="19" name="Rectangle 18"/>
            <p:cNvSpPr/>
            <p:nvPr/>
          </p:nvSpPr>
          <p:spPr>
            <a:xfrm>
              <a:off x="495950" y="5033019"/>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p:cNvSpPr/>
            <p:nvPr/>
          </p:nvSpPr>
          <p:spPr>
            <a:xfrm>
              <a:off x="495950" y="6330575"/>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ight Arrow 20"/>
            <p:cNvSpPr/>
            <p:nvPr/>
          </p:nvSpPr>
          <p:spPr>
            <a:xfrm>
              <a:off x="3063661" y="5624527"/>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ight Arrow 21"/>
            <p:cNvSpPr/>
            <p:nvPr/>
          </p:nvSpPr>
          <p:spPr>
            <a:xfrm>
              <a:off x="3063660" y="5446062"/>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ight Arrow 22"/>
            <p:cNvSpPr/>
            <p:nvPr/>
          </p:nvSpPr>
          <p:spPr>
            <a:xfrm>
              <a:off x="3063660" y="5250388"/>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ight Arrow 23"/>
            <p:cNvSpPr/>
            <p:nvPr/>
          </p:nvSpPr>
          <p:spPr>
            <a:xfrm>
              <a:off x="3063660" y="5809823"/>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ight Arrow 24"/>
            <p:cNvSpPr/>
            <p:nvPr/>
          </p:nvSpPr>
          <p:spPr>
            <a:xfrm>
              <a:off x="3063661" y="6008781"/>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ight Arrow 25"/>
            <p:cNvSpPr/>
            <p:nvPr/>
          </p:nvSpPr>
          <p:spPr>
            <a:xfrm>
              <a:off x="3061516" y="5090321"/>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ight Arrow 26"/>
            <p:cNvSpPr/>
            <p:nvPr/>
          </p:nvSpPr>
          <p:spPr>
            <a:xfrm>
              <a:off x="3061515" y="618559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8" name="TextBox 27"/>
          <p:cNvSpPr txBox="1"/>
          <p:nvPr/>
        </p:nvSpPr>
        <p:spPr>
          <a:xfrm>
            <a:off x="4840723" y="4700230"/>
            <a:ext cx="117827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t>Hydro</a:t>
            </a:r>
            <a:endParaRPr lang="en-US" sz="2400" dirty="0"/>
          </a:p>
        </p:txBody>
      </p:sp>
    </p:spTree>
    <p:extLst>
      <p:ext uri="{BB962C8B-B14F-4D97-AF65-F5344CB8AC3E}">
        <p14:creationId xmlns:p14="http://schemas.microsoft.com/office/powerpoint/2010/main" val="1818117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part of the talk: local properties</a:t>
            </a:r>
            <a:endParaRPr lang="en-US" dirty="0"/>
          </a:p>
        </p:txBody>
      </p:sp>
      <p:sp>
        <p:nvSpPr>
          <p:cNvPr id="3" name="Content Placeholder 2"/>
          <p:cNvSpPr>
            <a:spLocks noGrp="1"/>
          </p:cNvSpPr>
          <p:nvPr>
            <p:ph idx="1"/>
          </p:nvPr>
        </p:nvSpPr>
        <p:spPr/>
        <p:txBody>
          <a:bodyPr/>
          <a:lstStyle/>
          <a:p>
            <a:r>
              <a:rPr lang="en-US" dirty="0" smtClean="0"/>
              <a:t>So far we’ve only discussed quantities that are averaged over the cross section of the channel</a:t>
            </a:r>
          </a:p>
          <a:p>
            <a:r>
              <a:rPr lang="en-US" dirty="0" smtClean="0"/>
              <a:t>What about their spatial dependence? Any smoking gun features of hydro?</a:t>
            </a:r>
          </a:p>
          <a:p>
            <a:r>
              <a:rPr lang="en-US" dirty="0" smtClean="0"/>
              <a:t>Naïvely, yes:</a:t>
            </a:r>
            <a:endParaRPr lang="en-US" dirty="0"/>
          </a:p>
        </p:txBody>
      </p:sp>
      <p:grpSp>
        <p:nvGrpSpPr>
          <p:cNvPr id="5" name="Group 4"/>
          <p:cNvGrpSpPr/>
          <p:nvPr/>
        </p:nvGrpSpPr>
        <p:grpSpPr>
          <a:xfrm>
            <a:off x="1339868" y="5455027"/>
            <a:ext cx="2735537" cy="840368"/>
            <a:chOff x="513714" y="2353491"/>
            <a:chExt cx="5213589" cy="1397085"/>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14" y="2436111"/>
              <a:ext cx="5213589" cy="1214935"/>
            </a:xfrm>
            <a:prstGeom prst="rect">
              <a:avLst/>
            </a:prstGeom>
          </p:spPr>
        </p:pic>
        <p:sp>
          <p:nvSpPr>
            <p:cNvPr id="7" name="Rectangle 6"/>
            <p:cNvSpPr/>
            <p:nvPr/>
          </p:nvSpPr>
          <p:spPr>
            <a:xfrm>
              <a:off x="513715" y="2353491"/>
              <a:ext cx="5213342"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513715" y="3651047"/>
              <a:ext cx="5213342"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ight Arrow 8"/>
            <p:cNvSpPr/>
            <p:nvPr/>
          </p:nvSpPr>
          <p:spPr>
            <a:xfrm>
              <a:off x="3081426" y="2944999"/>
              <a:ext cx="605233"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ight Arrow 9"/>
            <p:cNvSpPr/>
            <p:nvPr/>
          </p:nvSpPr>
          <p:spPr>
            <a:xfrm>
              <a:off x="3081424" y="2766534"/>
              <a:ext cx="60961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Arrow 10"/>
            <p:cNvSpPr/>
            <p:nvPr/>
          </p:nvSpPr>
          <p:spPr>
            <a:xfrm>
              <a:off x="3081425" y="2570860"/>
              <a:ext cx="60523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ight Arrow 11"/>
            <p:cNvSpPr/>
            <p:nvPr/>
          </p:nvSpPr>
          <p:spPr>
            <a:xfrm>
              <a:off x="3081425" y="3130295"/>
              <a:ext cx="609609"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ight Arrow 12"/>
            <p:cNvSpPr/>
            <p:nvPr/>
          </p:nvSpPr>
          <p:spPr>
            <a:xfrm>
              <a:off x="3081425" y="3329253"/>
              <a:ext cx="605233"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ight Arrow 13"/>
            <p:cNvSpPr/>
            <p:nvPr/>
          </p:nvSpPr>
          <p:spPr>
            <a:xfrm>
              <a:off x="3079281" y="2410793"/>
              <a:ext cx="607450"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ight Arrow 14"/>
            <p:cNvSpPr/>
            <p:nvPr/>
          </p:nvSpPr>
          <p:spPr>
            <a:xfrm>
              <a:off x="3079279" y="3506070"/>
              <a:ext cx="60745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6" name="TextBox 15"/>
          <p:cNvSpPr txBox="1"/>
          <p:nvPr/>
        </p:nvSpPr>
        <p:spPr>
          <a:xfrm>
            <a:off x="1097391" y="4613655"/>
            <a:ext cx="105083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Ohmic</a:t>
            </a:r>
            <a:endParaRPr lang="en-US" sz="2400" dirty="0"/>
          </a:p>
        </p:txBody>
      </p:sp>
      <p:grpSp>
        <p:nvGrpSpPr>
          <p:cNvPr id="17" name="Group 16"/>
          <p:cNvGrpSpPr/>
          <p:nvPr/>
        </p:nvGrpSpPr>
        <p:grpSpPr>
          <a:xfrm>
            <a:off x="5249053" y="5427177"/>
            <a:ext cx="2761886" cy="846865"/>
            <a:chOff x="495949" y="5033019"/>
            <a:chExt cx="5166659" cy="1397085"/>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49" y="5115639"/>
              <a:ext cx="5166659" cy="1214935"/>
            </a:xfrm>
            <a:prstGeom prst="rect">
              <a:avLst/>
            </a:prstGeom>
          </p:spPr>
        </p:pic>
        <p:sp>
          <p:nvSpPr>
            <p:cNvPr id="19" name="Rectangle 18"/>
            <p:cNvSpPr/>
            <p:nvPr/>
          </p:nvSpPr>
          <p:spPr>
            <a:xfrm>
              <a:off x="495950" y="5033019"/>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p:cNvSpPr/>
            <p:nvPr/>
          </p:nvSpPr>
          <p:spPr>
            <a:xfrm>
              <a:off x="495950" y="6330575"/>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ight Arrow 20"/>
            <p:cNvSpPr/>
            <p:nvPr/>
          </p:nvSpPr>
          <p:spPr>
            <a:xfrm>
              <a:off x="3063661" y="5624527"/>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ight Arrow 21"/>
            <p:cNvSpPr/>
            <p:nvPr/>
          </p:nvSpPr>
          <p:spPr>
            <a:xfrm>
              <a:off x="3063660" y="5446062"/>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ight Arrow 22"/>
            <p:cNvSpPr/>
            <p:nvPr/>
          </p:nvSpPr>
          <p:spPr>
            <a:xfrm>
              <a:off x="3063660" y="5250388"/>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ight Arrow 23"/>
            <p:cNvSpPr/>
            <p:nvPr/>
          </p:nvSpPr>
          <p:spPr>
            <a:xfrm>
              <a:off x="3063660" y="5809823"/>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ight Arrow 24"/>
            <p:cNvSpPr/>
            <p:nvPr/>
          </p:nvSpPr>
          <p:spPr>
            <a:xfrm>
              <a:off x="3063661" y="6008781"/>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ight Arrow 25"/>
            <p:cNvSpPr/>
            <p:nvPr/>
          </p:nvSpPr>
          <p:spPr>
            <a:xfrm>
              <a:off x="3061516" y="5090321"/>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ight Arrow 26"/>
            <p:cNvSpPr/>
            <p:nvPr/>
          </p:nvSpPr>
          <p:spPr>
            <a:xfrm>
              <a:off x="3061515" y="618559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8" name="TextBox 27"/>
          <p:cNvSpPr txBox="1"/>
          <p:nvPr/>
        </p:nvSpPr>
        <p:spPr>
          <a:xfrm>
            <a:off x="4840723" y="4700230"/>
            <a:ext cx="117827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smtClean="0"/>
              <a:t>Hydro</a:t>
            </a:r>
            <a:endParaRPr lang="en-US" sz="2400" dirty="0"/>
          </a:p>
        </p:txBody>
      </p:sp>
      <p:sp>
        <p:nvSpPr>
          <p:cNvPr id="32" name="TextBox 31"/>
          <p:cNvSpPr txBox="1"/>
          <p:nvPr/>
        </p:nvSpPr>
        <p:spPr>
          <a:xfrm>
            <a:off x="8843246" y="4700229"/>
            <a:ext cx="117827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smtClean="0"/>
              <a:t>Ballistic</a:t>
            </a:r>
            <a:endParaRPr lang="en-US" sz="2400" dirty="0"/>
          </a:p>
        </p:txBody>
      </p:sp>
      <p:grpSp>
        <p:nvGrpSpPr>
          <p:cNvPr id="33" name="Group 32"/>
          <p:cNvGrpSpPr/>
          <p:nvPr/>
        </p:nvGrpSpPr>
        <p:grpSpPr>
          <a:xfrm>
            <a:off x="8843246" y="5440744"/>
            <a:ext cx="2761886" cy="846865"/>
            <a:chOff x="495949" y="5033019"/>
            <a:chExt cx="5166659" cy="1397085"/>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49" y="5115639"/>
              <a:ext cx="5166659" cy="1214935"/>
            </a:xfrm>
            <a:prstGeom prst="rect">
              <a:avLst/>
            </a:prstGeom>
          </p:spPr>
        </p:pic>
        <p:sp>
          <p:nvSpPr>
            <p:cNvPr id="35" name="Rectangle 34"/>
            <p:cNvSpPr/>
            <p:nvPr/>
          </p:nvSpPr>
          <p:spPr>
            <a:xfrm>
              <a:off x="495950" y="5033019"/>
              <a:ext cx="5166658" cy="844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Rectangle 35"/>
            <p:cNvSpPr/>
            <p:nvPr/>
          </p:nvSpPr>
          <p:spPr>
            <a:xfrm>
              <a:off x="495950" y="6330575"/>
              <a:ext cx="5166658" cy="995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Right Arrow 36"/>
            <p:cNvSpPr/>
            <p:nvPr/>
          </p:nvSpPr>
          <p:spPr>
            <a:xfrm>
              <a:off x="3063661" y="5624527"/>
              <a:ext cx="648248"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ight Arrow 37"/>
            <p:cNvSpPr/>
            <p:nvPr/>
          </p:nvSpPr>
          <p:spPr>
            <a:xfrm>
              <a:off x="3063660" y="5446062"/>
              <a:ext cx="589476"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ight Arrow 38"/>
            <p:cNvSpPr/>
            <p:nvPr/>
          </p:nvSpPr>
          <p:spPr>
            <a:xfrm>
              <a:off x="3063660" y="5250388"/>
              <a:ext cx="40340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Right Arrow 39"/>
            <p:cNvSpPr/>
            <p:nvPr/>
          </p:nvSpPr>
          <p:spPr>
            <a:xfrm>
              <a:off x="3063660" y="5809823"/>
              <a:ext cx="589475"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Right Arrow 40"/>
            <p:cNvSpPr/>
            <p:nvPr/>
          </p:nvSpPr>
          <p:spPr>
            <a:xfrm>
              <a:off x="3063661" y="6008781"/>
              <a:ext cx="403404"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Right Arrow 41"/>
            <p:cNvSpPr/>
            <p:nvPr/>
          </p:nvSpPr>
          <p:spPr>
            <a:xfrm>
              <a:off x="3061516" y="5090321"/>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ight Arrow 42"/>
            <p:cNvSpPr/>
            <p:nvPr/>
          </p:nvSpPr>
          <p:spPr>
            <a:xfrm>
              <a:off x="3061515" y="6185598"/>
              <a:ext cx="146621" cy="160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4" name="TextBox 3"/>
          <p:cNvSpPr txBox="1"/>
          <p:nvPr/>
        </p:nvSpPr>
        <p:spPr>
          <a:xfrm>
            <a:off x="8843246" y="4001294"/>
            <a:ext cx="1588238" cy="461665"/>
          </a:xfrm>
          <a:prstGeom prst="rect">
            <a:avLst/>
          </a:prstGeom>
          <a:noFill/>
        </p:spPr>
        <p:txBody>
          <a:bodyPr wrap="square" rtlCol="0">
            <a:spAutoFit/>
          </a:bodyPr>
          <a:lstStyle/>
          <a:p>
            <a:r>
              <a:rPr lang="en-US" sz="2400" dirty="0" smtClean="0"/>
              <a:t>But:</a:t>
            </a:r>
            <a:endParaRPr lang="en-US" sz="2400" dirty="0"/>
          </a:p>
        </p:txBody>
      </p:sp>
    </p:spTree>
    <p:extLst>
      <p:ext uri="{BB962C8B-B14F-4D97-AF65-F5344CB8AC3E}">
        <p14:creationId xmlns:p14="http://schemas.microsoft.com/office/powerpoint/2010/main" val="563891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Electron hydrodynamics – What and why?</a:t>
            </a:r>
          </a:p>
          <a:p>
            <a:r>
              <a:rPr lang="en-US" dirty="0" smtClean="0"/>
              <a:t>Viscous Fermi liquids</a:t>
            </a:r>
          </a:p>
          <a:p>
            <a:r>
              <a:rPr lang="en-US" dirty="0" smtClean="0"/>
              <a:t>Using magnetic fields to detect viscous effects</a:t>
            </a:r>
          </a:p>
          <a:p>
            <a:r>
              <a:rPr lang="en-US" dirty="0" smtClean="0"/>
              <a:t>Conclusion and outlook</a:t>
            </a:r>
          </a:p>
        </p:txBody>
      </p:sp>
    </p:spTree>
    <p:extLst>
      <p:ext uri="{BB962C8B-B14F-4D97-AF65-F5344CB8AC3E}">
        <p14:creationId xmlns:p14="http://schemas.microsoft.com/office/powerpoint/2010/main" val="127271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713" y="-336281"/>
            <a:ext cx="10515600" cy="1325563"/>
          </a:xfrm>
        </p:spPr>
        <p:txBody>
          <a:bodyPr>
            <a:normAutofit/>
          </a:bodyPr>
          <a:lstStyle/>
          <a:p>
            <a:r>
              <a:rPr lang="en-US" sz="2800" dirty="0" smtClean="0"/>
              <a:t>Magnetic fields are useful again:</a:t>
            </a:r>
            <a:endParaRPr lang="en-US" sz="28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863"/>
          <a:stretch/>
        </p:blipFill>
        <p:spPr>
          <a:xfrm>
            <a:off x="2326084" y="1920240"/>
            <a:ext cx="2783917" cy="2225988"/>
          </a:xfrm>
        </p:spPr>
      </p:pic>
      <p:sp>
        <p:nvSpPr>
          <p:cNvPr id="6" name="TextBox 5"/>
          <p:cNvSpPr txBox="1"/>
          <p:nvPr/>
        </p:nvSpPr>
        <p:spPr>
          <a:xfrm>
            <a:off x="3535749" y="672431"/>
            <a:ext cx="117827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smtClean="0"/>
              <a:t>Ballistic</a:t>
            </a:r>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980"/>
          <a:stretch/>
        </p:blipFill>
        <p:spPr>
          <a:xfrm>
            <a:off x="7006847" y="1840374"/>
            <a:ext cx="2850550" cy="2305853"/>
          </a:xfrm>
          <a:prstGeom prst="rect">
            <a:avLst/>
          </a:prstGeom>
        </p:spPr>
      </p:pic>
      <p:sp>
        <p:nvSpPr>
          <p:cNvPr id="8" name="TextBox 7"/>
          <p:cNvSpPr txBox="1"/>
          <p:nvPr/>
        </p:nvSpPr>
        <p:spPr>
          <a:xfrm>
            <a:off x="8133303" y="672431"/>
            <a:ext cx="117827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smtClean="0"/>
              <a:t>Hydro</a:t>
            </a:r>
            <a:endParaRPr lang="en-US" sz="2400" dirty="0"/>
          </a:p>
        </p:txBody>
      </p:sp>
      <p:sp>
        <p:nvSpPr>
          <p:cNvPr id="9" name="TextBox 8"/>
          <p:cNvSpPr txBox="1"/>
          <p:nvPr/>
        </p:nvSpPr>
        <p:spPr>
          <a:xfrm>
            <a:off x="429238" y="2335468"/>
            <a:ext cx="1371600" cy="830997"/>
          </a:xfrm>
          <a:prstGeom prst="rect">
            <a:avLst/>
          </a:prstGeom>
          <a:noFill/>
        </p:spPr>
        <p:txBody>
          <a:bodyPr wrap="square" rtlCol="0">
            <a:spAutoFit/>
          </a:bodyPr>
          <a:lstStyle/>
          <a:p>
            <a:r>
              <a:rPr lang="en-US" sz="2400" dirty="0" smtClean="0"/>
              <a:t>Current density</a:t>
            </a:r>
            <a:endParaRPr lang="en-US" sz="2400" dirty="0"/>
          </a:p>
        </p:txBody>
      </p:sp>
    </p:spTree>
    <p:extLst>
      <p:ext uri="{BB962C8B-B14F-4D97-AF65-F5344CB8AC3E}">
        <p14:creationId xmlns:p14="http://schemas.microsoft.com/office/powerpoint/2010/main" val="484484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713" y="-336281"/>
            <a:ext cx="10515600" cy="1325563"/>
          </a:xfrm>
        </p:spPr>
        <p:txBody>
          <a:bodyPr>
            <a:normAutofit/>
          </a:bodyPr>
          <a:lstStyle/>
          <a:p>
            <a:r>
              <a:rPr lang="en-US" sz="2800" dirty="0" smtClean="0"/>
              <a:t>Magnetic fields are useful again:</a:t>
            </a:r>
            <a:endParaRPr lang="en-US" sz="28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863"/>
          <a:stretch/>
        </p:blipFill>
        <p:spPr>
          <a:xfrm>
            <a:off x="2326084" y="1920240"/>
            <a:ext cx="2783917" cy="2225988"/>
          </a:xfrm>
        </p:spPr>
      </p:pic>
      <p:sp>
        <p:nvSpPr>
          <p:cNvPr id="6" name="TextBox 5"/>
          <p:cNvSpPr txBox="1"/>
          <p:nvPr/>
        </p:nvSpPr>
        <p:spPr>
          <a:xfrm>
            <a:off x="3535749" y="672431"/>
            <a:ext cx="117827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smtClean="0"/>
              <a:t>Ballistic</a:t>
            </a:r>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980"/>
          <a:stretch/>
        </p:blipFill>
        <p:spPr>
          <a:xfrm>
            <a:off x="7006847" y="1840374"/>
            <a:ext cx="2850550" cy="2305853"/>
          </a:xfrm>
          <a:prstGeom prst="rect">
            <a:avLst/>
          </a:prstGeom>
        </p:spPr>
      </p:pic>
      <p:sp>
        <p:nvSpPr>
          <p:cNvPr id="8" name="TextBox 7"/>
          <p:cNvSpPr txBox="1"/>
          <p:nvPr/>
        </p:nvSpPr>
        <p:spPr>
          <a:xfrm>
            <a:off x="8133303" y="672431"/>
            <a:ext cx="117827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smtClean="0"/>
              <a:t>Hydro</a:t>
            </a:r>
            <a:endParaRPr lang="en-US" sz="2400" dirty="0"/>
          </a:p>
        </p:txBody>
      </p:sp>
      <p:sp>
        <p:nvSpPr>
          <p:cNvPr id="9" name="TextBox 8"/>
          <p:cNvSpPr txBox="1"/>
          <p:nvPr/>
        </p:nvSpPr>
        <p:spPr>
          <a:xfrm>
            <a:off x="429238" y="2335468"/>
            <a:ext cx="1371600" cy="830997"/>
          </a:xfrm>
          <a:prstGeom prst="rect">
            <a:avLst/>
          </a:prstGeom>
          <a:noFill/>
        </p:spPr>
        <p:txBody>
          <a:bodyPr wrap="square" rtlCol="0">
            <a:spAutoFit/>
          </a:bodyPr>
          <a:lstStyle/>
          <a:p>
            <a:r>
              <a:rPr lang="en-US" sz="2400" dirty="0" smtClean="0"/>
              <a:t>Current density</a:t>
            </a:r>
            <a:endParaRPr lang="en-US" sz="2400" dirty="0"/>
          </a:p>
        </p:txBody>
      </p:sp>
      <p:sp>
        <p:nvSpPr>
          <p:cNvPr id="10" name="TextBox 9"/>
          <p:cNvSpPr txBox="1"/>
          <p:nvPr/>
        </p:nvSpPr>
        <p:spPr>
          <a:xfrm>
            <a:off x="231912" y="5102087"/>
            <a:ext cx="1800087" cy="830997"/>
          </a:xfrm>
          <a:prstGeom prst="rect">
            <a:avLst/>
          </a:prstGeom>
          <a:noFill/>
        </p:spPr>
        <p:txBody>
          <a:bodyPr wrap="square" rtlCol="0">
            <a:spAutoFit/>
          </a:bodyPr>
          <a:lstStyle/>
          <a:p>
            <a:r>
              <a:rPr lang="en-US" sz="2400" dirty="0" smtClean="0"/>
              <a:t>Hall electric field</a:t>
            </a:r>
            <a:endParaRPr lang="en-US" sz="24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6154"/>
          <a:stretch/>
        </p:blipFill>
        <p:spPr>
          <a:xfrm>
            <a:off x="2583218" y="4512652"/>
            <a:ext cx="2589402" cy="234621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6455"/>
          <a:stretch/>
        </p:blipFill>
        <p:spPr>
          <a:xfrm>
            <a:off x="7448206" y="4512652"/>
            <a:ext cx="2548469" cy="2345347"/>
          </a:xfrm>
          <a:prstGeom prst="rect">
            <a:avLst/>
          </a:prstGeom>
        </p:spPr>
      </p:pic>
    </p:spTree>
    <p:extLst>
      <p:ext uri="{BB962C8B-B14F-4D97-AF65-F5344CB8AC3E}">
        <p14:creationId xmlns:p14="http://schemas.microsoft.com/office/powerpoint/2010/main" val="1620973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713" y="-336281"/>
            <a:ext cx="10515600" cy="1325563"/>
          </a:xfrm>
        </p:spPr>
        <p:txBody>
          <a:bodyPr>
            <a:normAutofit/>
          </a:bodyPr>
          <a:lstStyle/>
          <a:p>
            <a:r>
              <a:rPr lang="en-US" sz="2800" dirty="0" smtClean="0"/>
              <a:t>Magnetic fields are useful again:</a:t>
            </a:r>
            <a:endParaRPr lang="en-US" sz="28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5863"/>
          <a:stretch/>
        </p:blipFill>
        <p:spPr>
          <a:xfrm>
            <a:off x="2326084" y="1920240"/>
            <a:ext cx="2783917" cy="2225988"/>
          </a:xfrm>
        </p:spPr>
      </p:pic>
      <p:sp>
        <p:nvSpPr>
          <p:cNvPr id="6" name="TextBox 5"/>
          <p:cNvSpPr txBox="1"/>
          <p:nvPr/>
        </p:nvSpPr>
        <p:spPr>
          <a:xfrm>
            <a:off x="3535749" y="672431"/>
            <a:ext cx="117827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smtClean="0"/>
              <a:t>Ballistic</a:t>
            </a:r>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980"/>
          <a:stretch/>
        </p:blipFill>
        <p:spPr>
          <a:xfrm>
            <a:off x="7006847" y="1840374"/>
            <a:ext cx="2850550" cy="2305853"/>
          </a:xfrm>
          <a:prstGeom prst="rect">
            <a:avLst/>
          </a:prstGeom>
        </p:spPr>
      </p:pic>
      <p:sp>
        <p:nvSpPr>
          <p:cNvPr id="8" name="TextBox 7"/>
          <p:cNvSpPr txBox="1"/>
          <p:nvPr/>
        </p:nvSpPr>
        <p:spPr>
          <a:xfrm>
            <a:off x="8133303" y="672431"/>
            <a:ext cx="117827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smtClean="0"/>
              <a:t>Hydro</a:t>
            </a:r>
            <a:endParaRPr lang="en-US" sz="2400" dirty="0"/>
          </a:p>
        </p:txBody>
      </p:sp>
      <p:sp>
        <p:nvSpPr>
          <p:cNvPr id="9" name="TextBox 8"/>
          <p:cNvSpPr txBox="1"/>
          <p:nvPr/>
        </p:nvSpPr>
        <p:spPr>
          <a:xfrm>
            <a:off x="429238" y="2335468"/>
            <a:ext cx="1371600" cy="830997"/>
          </a:xfrm>
          <a:prstGeom prst="rect">
            <a:avLst/>
          </a:prstGeom>
          <a:noFill/>
        </p:spPr>
        <p:txBody>
          <a:bodyPr wrap="square" rtlCol="0">
            <a:spAutoFit/>
          </a:bodyPr>
          <a:lstStyle/>
          <a:p>
            <a:r>
              <a:rPr lang="en-US" sz="2400" dirty="0" smtClean="0"/>
              <a:t>Current density</a:t>
            </a:r>
            <a:endParaRPr lang="en-US" sz="2400" dirty="0"/>
          </a:p>
        </p:txBody>
      </p:sp>
      <p:sp>
        <p:nvSpPr>
          <p:cNvPr id="10" name="TextBox 9"/>
          <p:cNvSpPr txBox="1"/>
          <p:nvPr/>
        </p:nvSpPr>
        <p:spPr>
          <a:xfrm>
            <a:off x="231912" y="5102087"/>
            <a:ext cx="1800087" cy="830997"/>
          </a:xfrm>
          <a:prstGeom prst="rect">
            <a:avLst/>
          </a:prstGeom>
          <a:noFill/>
        </p:spPr>
        <p:txBody>
          <a:bodyPr wrap="square" rtlCol="0">
            <a:spAutoFit/>
          </a:bodyPr>
          <a:lstStyle/>
          <a:p>
            <a:r>
              <a:rPr lang="en-US" sz="2400" dirty="0" smtClean="0"/>
              <a:t>Hall electric field</a:t>
            </a:r>
            <a:endParaRPr lang="en-US" sz="24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6154"/>
          <a:stretch/>
        </p:blipFill>
        <p:spPr>
          <a:xfrm>
            <a:off x="2583218" y="4512652"/>
            <a:ext cx="2589402" cy="234621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6455"/>
          <a:stretch/>
        </p:blipFill>
        <p:spPr>
          <a:xfrm>
            <a:off x="7448206" y="4512652"/>
            <a:ext cx="2548469" cy="234534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3323" y="4788592"/>
            <a:ext cx="2358677" cy="626990"/>
          </a:xfrm>
          <a:prstGeom prst="rect">
            <a:avLst/>
          </a:prstGeom>
        </p:spPr>
      </p:pic>
      <p:sp>
        <p:nvSpPr>
          <p:cNvPr id="5" name="Curved Left Arrow 4"/>
          <p:cNvSpPr/>
          <p:nvPr/>
        </p:nvSpPr>
        <p:spPr>
          <a:xfrm>
            <a:off x="10186737" y="3033234"/>
            <a:ext cx="481263" cy="14794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7782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699" y="-200152"/>
            <a:ext cx="10515600" cy="1325563"/>
          </a:xfrm>
        </p:spPr>
        <p:txBody>
          <a:bodyPr>
            <a:normAutofit/>
          </a:bodyPr>
          <a:lstStyle/>
          <a:p>
            <a:r>
              <a:rPr lang="en-US" sz="3200" dirty="0" smtClean="0"/>
              <a:t>“Phase diagram” based on profile curvature </a:t>
            </a:r>
            <a:endParaRPr lang="en-US" sz="3200" dirty="0"/>
          </a:p>
        </p:txBody>
      </p:sp>
      <p:sp>
        <p:nvSpPr>
          <p:cNvPr id="5" name="Rectangle 4"/>
          <p:cNvSpPr/>
          <p:nvPr/>
        </p:nvSpPr>
        <p:spPr>
          <a:xfrm>
            <a:off x="3240505" y="1690688"/>
            <a:ext cx="449179" cy="124501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1466" y="1690688"/>
            <a:ext cx="9942067" cy="4762041"/>
          </a:xfrm>
        </p:spPr>
      </p:pic>
      <p:sp>
        <p:nvSpPr>
          <p:cNvPr id="9" name="TextBox 8"/>
          <p:cNvSpPr txBox="1"/>
          <p:nvPr/>
        </p:nvSpPr>
        <p:spPr>
          <a:xfrm>
            <a:off x="2277980" y="1125411"/>
            <a:ext cx="3433010" cy="523220"/>
          </a:xfrm>
          <a:prstGeom prst="rect">
            <a:avLst/>
          </a:prstGeom>
          <a:noFill/>
        </p:spPr>
        <p:txBody>
          <a:bodyPr wrap="square" rtlCol="0">
            <a:spAutoFit/>
          </a:bodyPr>
          <a:lstStyle/>
          <a:p>
            <a:r>
              <a:rPr lang="en-US" sz="2800" dirty="0" smtClean="0"/>
              <a:t>Hall electric field</a:t>
            </a:r>
            <a:endParaRPr lang="en-US" sz="2800" dirty="0"/>
          </a:p>
        </p:txBody>
      </p:sp>
      <p:sp>
        <p:nvSpPr>
          <p:cNvPr id="10" name="TextBox 9"/>
          <p:cNvSpPr txBox="1"/>
          <p:nvPr/>
        </p:nvSpPr>
        <p:spPr>
          <a:xfrm>
            <a:off x="7830523" y="1125411"/>
            <a:ext cx="3433010" cy="523220"/>
          </a:xfrm>
          <a:prstGeom prst="rect">
            <a:avLst/>
          </a:prstGeom>
          <a:noFill/>
        </p:spPr>
        <p:txBody>
          <a:bodyPr wrap="square" rtlCol="0">
            <a:spAutoFit/>
          </a:bodyPr>
          <a:lstStyle/>
          <a:p>
            <a:r>
              <a:rPr lang="en-US" sz="2800" dirty="0" smtClean="0"/>
              <a:t>Current</a:t>
            </a:r>
            <a:endParaRPr lang="en-US" sz="2800" dirty="0"/>
          </a:p>
        </p:txBody>
      </p:sp>
      <p:pic>
        <p:nvPicPr>
          <p:cNvPr id="3" name="Picture 2"/>
          <p:cNvPicPr>
            <a:picLocks noChangeAspect="1"/>
          </p:cNvPicPr>
          <p:nvPr/>
        </p:nvPicPr>
        <p:blipFill>
          <a:blip r:embed="rId3"/>
          <a:stretch>
            <a:fillRect/>
          </a:stretch>
        </p:blipFill>
        <p:spPr>
          <a:xfrm>
            <a:off x="8400809" y="354679"/>
            <a:ext cx="228600" cy="215900"/>
          </a:xfrm>
          <a:prstGeom prst="rect">
            <a:avLst/>
          </a:prstGeom>
        </p:spPr>
      </p:pic>
    </p:spTree>
    <p:extLst>
      <p:ext uri="{BB962C8B-B14F-4D97-AF65-F5344CB8AC3E}">
        <p14:creationId xmlns:p14="http://schemas.microsoft.com/office/powerpoint/2010/main" val="1360546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58" y="-241429"/>
            <a:ext cx="10515600" cy="1325563"/>
          </a:xfrm>
        </p:spPr>
        <p:txBody>
          <a:bodyPr>
            <a:normAutofit/>
          </a:bodyPr>
          <a:lstStyle/>
          <a:p>
            <a:r>
              <a:rPr lang="en-US" sz="2800" dirty="0" smtClean="0"/>
              <a:t>First visualization of hydrodynamic flow of electrons</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358" y="1132884"/>
            <a:ext cx="2717800" cy="1435100"/>
          </a:xfrm>
        </p:spPr>
      </p:pic>
      <p:sp>
        <p:nvSpPr>
          <p:cNvPr id="4" name="Rectangle 3"/>
          <p:cNvSpPr/>
          <p:nvPr/>
        </p:nvSpPr>
        <p:spPr>
          <a:xfrm>
            <a:off x="144379" y="3116411"/>
            <a:ext cx="4425679" cy="1754326"/>
          </a:xfrm>
          <a:prstGeom prst="rect">
            <a:avLst/>
          </a:prstGeom>
        </p:spPr>
        <p:txBody>
          <a:bodyPr wrap="square">
            <a:spAutoFit/>
          </a:bodyPr>
          <a:lstStyle/>
          <a:p>
            <a:r>
              <a:rPr lang="nb-NO" dirty="0"/>
              <a:t>[</a:t>
            </a:r>
            <a:r>
              <a:rPr lang="en-US" dirty="0"/>
              <a:t>J.A. Sulpizio</a:t>
            </a:r>
            <a:r>
              <a:rPr lang="en-US" baseline="30000" dirty="0"/>
              <a:t>1†</a:t>
            </a:r>
            <a:r>
              <a:rPr lang="en-US" dirty="0"/>
              <a:t>, L. Ella</a:t>
            </a:r>
            <a:r>
              <a:rPr lang="en-US" baseline="30000" dirty="0"/>
              <a:t>1†</a:t>
            </a:r>
            <a:r>
              <a:rPr lang="en-US" dirty="0"/>
              <a:t>, A. Rozen</a:t>
            </a:r>
            <a:r>
              <a:rPr lang="en-US" baseline="30000" dirty="0"/>
              <a:t>1†</a:t>
            </a:r>
            <a:r>
              <a:rPr lang="en-US" dirty="0"/>
              <a:t>, J. Birkbeck</a:t>
            </a:r>
            <a:r>
              <a:rPr lang="en-US" baseline="30000" dirty="0"/>
              <a:t>2,3</a:t>
            </a:r>
            <a:r>
              <a:rPr lang="en-US" dirty="0"/>
              <a:t>, D.J. Perello</a:t>
            </a:r>
            <a:r>
              <a:rPr lang="en-US" baseline="30000" dirty="0"/>
              <a:t>2,3</a:t>
            </a:r>
            <a:r>
              <a:rPr lang="en-US" dirty="0"/>
              <a:t>, D. Dutta</a:t>
            </a:r>
            <a:r>
              <a:rPr lang="en-US" baseline="30000" dirty="0"/>
              <a:t>1</a:t>
            </a:r>
            <a:r>
              <a:rPr lang="en-US" dirty="0"/>
              <a:t>, M. Ben-Shalom</a:t>
            </a:r>
            <a:r>
              <a:rPr lang="en-US" baseline="30000" dirty="0"/>
              <a:t>2,3,4</a:t>
            </a:r>
            <a:r>
              <a:rPr lang="en-US" dirty="0"/>
              <a:t>, T. Taniguchi</a:t>
            </a:r>
            <a:r>
              <a:rPr lang="en-US" baseline="30000" dirty="0"/>
              <a:t>5</a:t>
            </a:r>
            <a:r>
              <a:rPr lang="en-US" dirty="0"/>
              <a:t>, K. Watanabe</a:t>
            </a:r>
            <a:r>
              <a:rPr lang="en-US" baseline="30000" dirty="0"/>
              <a:t>5</a:t>
            </a:r>
            <a:r>
              <a:rPr lang="en-US" dirty="0"/>
              <a:t>, T. Holder</a:t>
            </a:r>
            <a:r>
              <a:rPr lang="en-US" baseline="30000" dirty="0"/>
              <a:t>1</a:t>
            </a:r>
            <a:r>
              <a:rPr lang="en-US" dirty="0"/>
              <a:t>, R. Queiroz</a:t>
            </a:r>
            <a:r>
              <a:rPr lang="en-US" baseline="30000" dirty="0"/>
              <a:t>1</a:t>
            </a:r>
            <a:r>
              <a:rPr lang="en-US" dirty="0"/>
              <a:t>, A. Stern</a:t>
            </a:r>
            <a:r>
              <a:rPr lang="en-US" baseline="30000" dirty="0"/>
              <a:t>1</a:t>
            </a:r>
            <a:r>
              <a:rPr lang="en-US" dirty="0"/>
              <a:t>, </a:t>
            </a:r>
            <a:r>
              <a:rPr lang="en-US" dirty="0" smtClean="0"/>
              <a:t>TS, </a:t>
            </a:r>
            <a:r>
              <a:rPr lang="en-US" dirty="0"/>
              <a:t>A.K. Geim</a:t>
            </a:r>
            <a:r>
              <a:rPr lang="en-US" baseline="30000" dirty="0"/>
              <a:t>2,3</a:t>
            </a:r>
            <a:r>
              <a:rPr lang="en-US" dirty="0"/>
              <a:t>, and S. </a:t>
            </a:r>
            <a:r>
              <a:rPr lang="en-US" dirty="0" err="1"/>
              <a:t>Ilani</a:t>
            </a:r>
            <a:r>
              <a:rPr lang="en-US" dirty="0"/>
              <a:t>,</a:t>
            </a:r>
            <a:r>
              <a:rPr lang="is-IS" dirty="0"/>
              <a:t> </a:t>
            </a:r>
            <a:r>
              <a:rPr lang="is-IS" b="1" dirty="0" smtClean="0"/>
              <a:t>arXiv:1905.11662, </a:t>
            </a:r>
            <a:r>
              <a:rPr lang="is-IS" dirty="0" smtClean="0"/>
              <a:t>to appear in Nature (2019)</a:t>
            </a:r>
            <a:r>
              <a:rPr lang="en-US" dirty="0" smtClean="0"/>
              <a:t> </a:t>
            </a:r>
            <a:r>
              <a:rPr lang="en-US" dirty="0"/>
              <a:t>]</a:t>
            </a:r>
            <a:endParaRPr lang="nb-NO"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284" y="954695"/>
            <a:ext cx="6687553" cy="2380721"/>
          </a:xfrm>
          <a:prstGeom prst="rect">
            <a:avLst/>
          </a:prstGeom>
        </p:spPr>
      </p:pic>
      <p:sp>
        <p:nvSpPr>
          <p:cNvPr id="7" name="TextBox 6"/>
          <p:cNvSpPr txBox="1"/>
          <p:nvPr/>
        </p:nvSpPr>
        <p:spPr>
          <a:xfrm>
            <a:off x="437815" y="2555947"/>
            <a:ext cx="2866858" cy="369332"/>
          </a:xfrm>
          <a:prstGeom prst="rect">
            <a:avLst/>
          </a:prstGeom>
          <a:noFill/>
        </p:spPr>
        <p:txBody>
          <a:bodyPr wrap="square" rtlCol="0">
            <a:spAutoFit/>
          </a:bodyPr>
          <a:lstStyle/>
          <a:p>
            <a:r>
              <a:rPr lang="en-US" dirty="0" smtClean="0"/>
              <a:t>Single-electron transistor</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058" y="3406467"/>
            <a:ext cx="7750007" cy="3310803"/>
          </a:xfrm>
          <a:prstGeom prst="rect">
            <a:avLst/>
          </a:prstGeom>
        </p:spPr>
      </p:pic>
    </p:spTree>
    <p:extLst>
      <p:ext uri="{BB962C8B-B14F-4D97-AF65-F5344CB8AC3E}">
        <p14:creationId xmlns:p14="http://schemas.microsoft.com/office/powerpoint/2010/main" val="302194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72" y="1674396"/>
            <a:ext cx="10515600" cy="1325563"/>
          </a:xfrm>
        </p:spPr>
        <p:txBody>
          <a:bodyPr/>
          <a:lstStyle/>
          <a:p>
            <a:r>
              <a:rPr lang="en-US" sz="3600" dirty="0" smtClean="0"/>
              <a:t>Acknowledgements</a:t>
            </a:r>
            <a:endParaRPr lang="en-US" sz="3600" dirty="0"/>
          </a:p>
        </p:txBody>
      </p:sp>
      <p:sp>
        <p:nvSpPr>
          <p:cNvPr id="3" name="Content Placeholder 2"/>
          <p:cNvSpPr>
            <a:spLocks noGrp="1"/>
          </p:cNvSpPr>
          <p:nvPr>
            <p:ph idx="1"/>
          </p:nvPr>
        </p:nvSpPr>
        <p:spPr>
          <a:xfrm>
            <a:off x="918272" y="2738808"/>
            <a:ext cx="10058400" cy="4023360"/>
          </a:xfrm>
        </p:spPr>
        <p:txBody>
          <a:bodyPr>
            <a:normAutofit/>
          </a:bodyPr>
          <a:lstStyle/>
          <a:p>
            <a:pPr lvl="1"/>
            <a:r>
              <a:rPr lang="en-US" sz="2000" dirty="0" smtClean="0"/>
              <a:t>UC Berkeley: Joel Moore</a:t>
            </a:r>
          </a:p>
          <a:p>
            <a:pPr lvl="1"/>
            <a:r>
              <a:rPr lang="en-US" sz="2000" dirty="0" smtClean="0"/>
              <a:t>MPI Dresden: </a:t>
            </a:r>
            <a:r>
              <a:rPr lang="en-US" sz="2000" dirty="0" err="1"/>
              <a:t>Nabhanila</a:t>
            </a:r>
            <a:r>
              <a:rPr lang="en-US" sz="2000" dirty="0"/>
              <a:t> Nandi, </a:t>
            </a:r>
            <a:r>
              <a:rPr lang="en-US" sz="2000" dirty="0" err="1"/>
              <a:t>Burkhard</a:t>
            </a:r>
            <a:r>
              <a:rPr lang="en-US" sz="2000" dirty="0"/>
              <a:t> Schmidt, Philip Moll, </a:t>
            </a:r>
            <a:r>
              <a:rPr lang="en-US" sz="2000" dirty="0" err="1"/>
              <a:t>Pallavi</a:t>
            </a:r>
            <a:r>
              <a:rPr lang="en-US" sz="2000" dirty="0"/>
              <a:t> </a:t>
            </a:r>
            <a:r>
              <a:rPr lang="en-US" sz="2000" dirty="0" err="1"/>
              <a:t>Kushwaha</a:t>
            </a:r>
            <a:r>
              <a:rPr lang="en-US" sz="2000" dirty="0"/>
              <a:t>, Andrew Mackenzie </a:t>
            </a:r>
            <a:endParaRPr lang="en-US" sz="2000" dirty="0" smtClean="0"/>
          </a:p>
          <a:p>
            <a:pPr lvl="1"/>
            <a:r>
              <a:rPr lang="en-US" sz="2000" dirty="0" smtClean="0"/>
              <a:t>Weizmann </a:t>
            </a:r>
            <a:r>
              <a:rPr lang="en-US" sz="2000" dirty="0"/>
              <a:t>institute: Tobias Holder, Raquel </a:t>
            </a:r>
            <a:r>
              <a:rPr lang="en-US" sz="2000" dirty="0" err="1" smtClean="0"/>
              <a:t>Queiroz</a:t>
            </a:r>
            <a:r>
              <a:rPr lang="en-US" sz="2000" dirty="0" smtClean="0"/>
              <a:t>,</a:t>
            </a:r>
            <a:r>
              <a:rPr lang="en-US" sz="2000" dirty="0"/>
              <a:t> </a:t>
            </a:r>
            <a:r>
              <a:rPr lang="en-US" sz="2000" dirty="0" err="1"/>
              <a:t>Navot</a:t>
            </a:r>
            <a:r>
              <a:rPr lang="en-US" sz="2000" dirty="0"/>
              <a:t> Silberstein, </a:t>
            </a:r>
            <a:r>
              <a:rPr lang="en-US" sz="2000" dirty="0" err="1"/>
              <a:t>Asaf</a:t>
            </a:r>
            <a:r>
              <a:rPr lang="en-US" sz="2000" dirty="0"/>
              <a:t> </a:t>
            </a:r>
            <a:r>
              <a:rPr lang="en-US" sz="2000" dirty="0" err="1"/>
              <a:t>Rozen</a:t>
            </a:r>
            <a:r>
              <a:rPr lang="en-US" sz="2000" dirty="0"/>
              <a:t>, Joseph A. </a:t>
            </a:r>
            <a:r>
              <a:rPr lang="en-US" sz="2000" dirty="0" err="1"/>
              <a:t>Sulpizio</a:t>
            </a:r>
            <a:r>
              <a:rPr lang="en-US" sz="2000" dirty="0"/>
              <a:t>, </a:t>
            </a:r>
            <a:r>
              <a:rPr lang="en-US" sz="2000" dirty="0" err="1"/>
              <a:t>Lior</a:t>
            </a:r>
            <a:r>
              <a:rPr lang="en-US" sz="2000" dirty="0"/>
              <a:t> Ella, </a:t>
            </a:r>
            <a:r>
              <a:rPr lang="en-US" sz="2000" dirty="0" err="1"/>
              <a:t>Shahal</a:t>
            </a:r>
            <a:r>
              <a:rPr lang="en-US" sz="2000" dirty="0"/>
              <a:t> </a:t>
            </a:r>
            <a:r>
              <a:rPr lang="en-US" sz="2000" dirty="0" err="1"/>
              <a:t>Ilani</a:t>
            </a:r>
            <a:r>
              <a:rPr lang="en-US" sz="2000" dirty="0"/>
              <a:t>, </a:t>
            </a:r>
            <a:r>
              <a:rPr lang="en-US" sz="2000" dirty="0" err="1"/>
              <a:t>Ady</a:t>
            </a:r>
            <a:r>
              <a:rPr lang="en-US" sz="2000" dirty="0"/>
              <a:t> Stern</a:t>
            </a:r>
          </a:p>
          <a:p>
            <a:endParaRPr lang="en-US" dirty="0"/>
          </a:p>
          <a:p>
            <a:pPr lvl="1"/>
            <a:endParaRPr lang="en-US" dirty="0" smtClean="0"/>
          </a:p>
          <a:p>
            <a:pPr lvl="1"/>
            <a:endParaRPr lang="en-US" dirty="0"/>
          </a:p>
        </p:txBody>
      </p:sp>
      <p:sp>
        <p:nvSpPr>
          <p:cNvPr id="4" name="Rectangle 3"/>
          <p:cNvSpPr/>
          <p:nvPr/>
        </p:nvSpPr>
        <p:spPr>
          <a:xfrm>
            <a:off x="3625516" y="4607091"/>
            <a:ext cx="6096000" cy="800219"/>
          </a:xfrm>
          <a:prstGeom prst="rect">
            <a:avLst/>
          </a:prstGeom>
        </p:spPr>
        <p:txBody>
          <a:bodyPr>
            <a:spAutoFit/>
          </a:bodyPr>
          <a:lstStyle/>
          <a:p>
            <a:pPr lvl="1"/>
            <a:r>
              <a:rPr lang="en-US" sz="2800"/>
              <a:t>Thanks for your attention!</a:t>
            </a:r>
            <a:r>
              <a:rPr lang="en-US"/>
              <a:t/>
            </a:r>
            <a:br>
              <a:rPr lang="en-US"/>
            </a:br>
            <a:endParaRPr lang="en-US" dirty="0"/>
          </a:p>
        </p:txBody>
      </p:sp>
      <p:pic>
        <p:nvPicPr>
          <p:cNvPr id="5" name="Picture 4"/>
          <p:cNvPicPr>
            <a:picLocks noChangeAspect="1"/>
          </p:cNvPicPr>
          <p:nvPr/>
        </p:nvPicPr>
        <p:blipFill>
          <a:blip r:embed="rId2"/>
          <a:stretch>
            <a:fillRect/>
          </a:stretch>
        </p:blipFill>
        <p:spPr>
          <a:xfrm>
            <a:off x="9383842" y="5566656"/>
            <a:ext cx="2747423" cy="1098969"/>
          </a:xfrm>
          <a:prstGeom prst="rect">
            <a:avLst/>
          </a:prstGeom>
        </p:spPr>
      </p:pic>
      <p:pic>
        <p:nvPicPr>
          <p:cNvPr id="6" name="Picture 5"/>
          <p:cNvPicPr>
            <a:picLocks noChangeAspect="1"/>
          </p:cNvPicPr>
          <p:nvPr/>
        </p:nvPicPr>
        <p:blipFill>
          <a:blip r:embed="rId3"/>
          <a:stretch>
            <a:fillRect/>
          </a:stretch>
        </p:blipFill>
        <p:spPr>
          <a:xfrm>
            <a:off x="176191" y="5596276"/>
            <a:ext cx="2982747" cy="11893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115" y="5030709"/>
            <a:ext cx="3289124" cy="1827291"/>
          </a:xfrm>
          <a:prstGeom prst="rect">
            <a:avLst/>
          </a:prstGeom>
        </p:spPr>
      </p:pic>
      <p:sp>
        <p:nvSpPr>
          <p:cNvPr id="8" name="Title 1"/>
          <p:cNvSpPr txBox="1">
            <a:spLocks/>
          </p:cNvSpPr>
          <p:nvPr/>
        </p:nvSpPr>
        <p:spPr>
          <a:xfrm>
            <a:off x="689672" y="-2764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t>References</a:t>
            </a:r>
            <a:endParaRPr lang="en-US" sz="3600" dirty="0"/>
          </a:p>
        </p:txBody>
      </p:sp>
      <p:sp>
        <p:nvSpPr>
          <p:cNvPr id="9" name="Rectangle 8"/>
          <p:cNvSpPr/>
          <p:nvPr/>
        </p:nvSpPr>
        <p:spPr>
          <a:xfrm>
            <a:off x="3158938" y="122132"/>
            <a:ext cx="8485094" cy="2092881"/>
          </a:xfrm>
          <a:prstGeom prst="rect">
            <a:avLst/>
          </a:prstGeom>
        </p:spPr>
        <p:txBody>
          <a:bodyPr wrap="square">
            <a:spAutoFit/>
          </a:bodyPr>
          <a:lstStyle/>
          <a:p>
            <a:r>
              <a:rPr lang="en-US" sz="1600" dirty="0" smtClean="0"/>
              <a:t>[TS, Nandi</a:t>
            </a:r>
            <a:r>
              <a:rPr lang="en-US" sz="1600" dirty="0"/>
              <a:t>, </a:t>
            </a:r>
            <a:r>
              <a:rPr lang="en-US" sz="1600" dirty="0" smtClean="0"/>
              <a:t>Schmidt</a:t>
            </a:r>
            <a:r>
              <a:rPr lang="en-US" sz="1600" dirty="0"/>
              <a:t>, </a:t>
            </a:r>
            <a:r>
              <a:rPr lang="en-US" sz="1600" dirty="0" smtClean="0"/>
              <a:t>Mackenzie</a:t>
            </a:r>
            <a:r>
              <a:rPr lang="en-US" sz="1600" dirty="0"/>
              <a:t>, and </a:t>
            </a:r>
            <a:r>
              <a:rPr lang="en-US" sz="1600" dirty="0" smtClean="0"/>
              <a:t>Moore</a:t>
            </a:r>
            <a:r>
              <a:rPr lang="en-US" sz="1600" dirty="0"/>
              <a:t>, </a:t>
            </a:r>
            <a:r>
              <a:rPr lang="en-US" sz="1600" b="1" dirty="0"/>
              <a:t>Phys. Rev. </a:t>
            </a:r>
            <a:r>
              <a:rPr lang="en-US" sz="1600" b="1" dirty="0" err="1"/>
              <a:t>Lett</a:t>
            </a:r>
            <a:r>
              <a:rPr lang="en-US" sz="1600" b="1" dirty="0"/>
              <a:t>. 118, 226601</a:t>
            </a:r>
            <a:r>
              <a:rPr lang="en-US" sz="1600" dirty="0" smtClean="0"/>
              <a:t>]</a:t>
            </a:r>
          </a:p>
          <a:p>
            <a:endParaRPr lang="en-US" sz="1600" dirty="0" smtClean="0"/>
          </a:p>
          <a:p>
            <a:r>
              <a:rPr lang="en-US" sz="1600" dirty="0" smtClean="0"/>
              <a:t>[Holder, </a:t>
            </a:r>
            <a:r>
              <a:rPr lang="en-US" sz="1600" dirty="0" err="1" smtClean="0"/>
              <a:t>Queiroz</a:t>
            </a:r>
            <a:r>
              <a:rPr lang="en-US" sz="1600" dirty="0" smtClean="0"/>
              <a:t>, TS, Silberstein, </a:t>
            </a:r>
            <a:r>
              <a:rPr lang="en-US" sz="1600" dirty="0" err="1" smtClean="0"/>
              <a:t>Rozen</a:t>
            </a:r>
            <a:r>
              <a:rPr lang="en-US" sz="1600" dirty="0" smtClean="0"/>
              <a:t>, </a:t>
            </a:r>
            <a:r>
              <a:rPr lang="en-US" sz="1600" dirty="0" err="1" smtClean="0"/>
              <a:t>Sulpizio</a:t>
            </a:r>
            <a:r>
              <a:rPr lang="en-US" sz="1600" dirty="0" smtClean="0"/>
              <a:t>, Ella, </a:t>
            </a:r>
            <a:r>
              <a:rPr lang="en-US" sz="1600" dirty="0" err="1" smtClean="0"/>
              <a:t>Ilani</a:t>
            </a:r>
            <a:r>
              <a:rPr lang="en-US" sz="1600" dirty="0" smtClean="0"/>
              <a:t>, Stern, </a:t>
            </a:r>
            <a:r>
              <a:rPr lang="en-US" sz="1600" b="1" dirty="0" err="1" smtClean="0"/>
              <a:t>arXiv</a:t>
            </a:r>
            <a:r>
              <a:rPr lang="en-US" sz="1600" b="1" dirty="0" smtClean="0"/>
              <a:t>:</a:t>
            </a:r>
            <a:r>
              <a:rPr lang="nb-NO" sz="1600" b="1" dirty="0" smtClean="0"/>
              <a:t>1901.08546</a:t>
            </a:r>
            <a:r>
              <a:rPr lang="nb-NO" sz="1600" dirty="0" smtClean="0"/>
              <a:t>]</a:t>
            </a:r>
          </a:p>
          <a:p>
            <a:endParaRPr lang="nb-NO" sz="1600" dirty="0" smtClean="0"/>
          </a:p>
          <a:p>
            <a:r>
              <a:rPr lang="nb-NO" sz="1600" dirty="0" smtClean="0"/>
              <a:t>[</a:t>
            </a:r>
            <a:r>
              <a:rPr lang="en-US" sz="1600" dirty="0"/>
              <a:t>J.A. Sulpizio</a:t>
            </a:r>
            <a:r>
              <a:rPr lang="en-US" sz="1600" baseline="30000" dirty="0"/>
              <a:t>1†</a:t>
            </a:r>
            <a:r>
              <a:rPr lang="en-US" sz="1600" dirty="0"/>
              <a:t>, L. Ella</a:t>
            </a:r>
            <a:r>
              <a:rPr lang="en-US" sz="1600" baseline="30000" dirty="0"/>
              <a:t>1†</a:t>
            </a:r>
            <a:r>
              <a:rPr lang="en-US" sz="1600" dirty="0"/>
              <a:t>, A. Rozen</a:t>
            </a:r>
            <a:r>
              <a:rPr lang="en-US" sz="1600" baseline="30000" dirty="0"/>
              <a:t>1†</a:t>
            </a:r>
            <a:r>
              <a:rPr lang="en-US" sz="1600" dirty="0"/>
              <a:t>, J. Birkbeck</a:t>
            </a:r>
            <a:r>
              <a:rPr lang="en-US" sz="1600" baseline="30000" dirty="0"/>
              <a:t>2,3</a:t>
            </a:r>
            <a:r>
              <a:rPr lang="en-US" sz="1600" dirty="0"/>
              <a:t>, D.J. Perello</a:t>
            </a:r>
            <a:r>
              <a:rPr lang="en-US" sz="1600" baseline="30000" dirty="0"/>
              <a:t>2,3</a:t>
            </a:r>
            <a:r>
              <a:rPr lang="en-US" sz="1600" dirty="0"/>
              <a:t>, D. Dutta</a:t>
            </a:r>
            <a:r>
              <a:rPr lang="en-US" sz="1600" baseline="30000" dirty="0"/>
              <a:t>1</a:t>
            </a:r>
            <a:r>
              <a:rPr lang="en-US" sz="1600" dirty="0"/>
              <a:t>, M. Ben-Shalom</a:t>
            </a:r>
            <a:r>
              <a:rPr lang="en-US" sz="1600" baseline="30000" dirty="0"/>
              <a:t>2,3,4</a:t>
            </a:r>
            <a:r>
              <a:rPr lang="en-US" sz="1600" dirty="0"/>
              <a:t>, T. Taniguchi</a:t>
            </a:r>
            <a:r>
              <a:rPr lang="en-US" sz="1600" baseline="30000" dirty="0"/>
              <a:t>5</a:t>
            </a:r>
            <a:r>
              <a:rPr lang="en-US" sz="1600" dirty="0"/>
              <a:t>, K. Watanabe</a:t>
            </a:r>
            <a:r>
              <a:rPr lang="en-US" sz="1600" baseline="30000" dirty="0"/>
              <a:t>5</a:t>
            </a:r>
            <a:r>
              <a:rPr lang="en-US" sz="1600" dirty="0"/>
              <a:t>, T. Holder</a:t>
            </a:r>
            <a:r>
              <a:rPr lang="en-US" sz="1600" baseline="30000" dirty="0"/>
              <a:t>1</a:t>
            </a:r>
            <a:r>
              <a:rPr lang="en-US" sz="1600" dirty="0"/>
              <a:t>, R. Queiroz</a:t>
            </a:r>
            <a:r>
              <a:rPr lang="en-US" sz="1600" baseline="30000" dirty="0"/>
              <a:t>1</a:t>
            </a:r>
            <a:r>
              <a:rPr lang="en-US" sz="1600" dirty="0"/>
              <a:t>, A. Stern</a:t>
            </a:r>
            <a:r>
              <a:rPr lang="en-US" sz="1600" baseline="30000" dirty="0"/>
              <a:t>1</a:t>
            </a:r>
            <a:r>
              <a:rPr lang="en-US" sz="1600" dirty="0"/>
              <a:t>, </a:t>
            </a:r>
            <a:r>
              <a:rPr lang="en-US" sz="1600" dirty="0" smtClean="0"/>
              <a:t>TS, </a:t>
            </a:r>
            <a:r>
              <a:rPr lang="en-US" sz="1600" dirty="0"/>
              <a:t>A.K. Geim</a:t>
            </a:r>
            <a:r>
              <a:rPr lang="en-US" sz="1600" baseline="30000" dirty="0"/>
              <a:t>2,3</a:t>
            </a:r>
            <a:r>
              <a:rPr lang="en-US" sz="1600" dirty="0"/>
              <a:t>, and S. </a:t>
            </a:r>
            <a:r>
              <a:rPr lang="en-US" sz="1600" dirty="0" err="1" smtClean="0"/>
              <a:t>Ilani</a:t>
            </a:r>
            <a:r>
              <a:rPr lang="en-US" sz="1600" dirty="0" smtClean="0"/>
              <a:t>,</a:t>
            </a:r>
            <a:r>
              <a:rPr lang="is-IS" sz="1600" dirty="0"/>
              <a:t> </a:t>
            </a:r>
            <a:r>
              <a:rPr lang="is-IS" sz="1600" b="1" dirty="0" smtClean="0"/>
              <a:t>arXiv:1905.11662</a:t>
            </a:r>
            <a:r>
              <a:rPr lang="is-IS" sz="1600" dirty="0" smtClean="0"/>
              <a:t>, to appear in Nature (2019)</a:t>
            </a:r>
            <a:r>
              <a:rPr lang="en-US" sz="1600" dirty="0" smtClean="0"/>
              <a:t> ]</a:t>
            </a:r>
            <a:endParaRPr lang="nb-NO" sz="1600" dirty="0"/>
          </a:p>
          <a:p>
            <a:endParaRPr lang="en-US" dirty="0"/>
          </a:p>
        </p:txBody>
      </p:sp>
    </p:spTree>
    <p:extLst>
      <p:ext uri="{BB962C8B-B14F-4D97-AF65-F5344CB8AC3E}">
        <p14:creationId xmlns:p14="http://schemas.microsoft.com/office/powerpoint/2010/main" val="1654331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2506" y="0"/>
            <a:ext cx="10058400" cy="1450757"/>
          </a:xfrm>
        </p:spPr>
        <p:txBody>
          <a:bodyPr/>
          <a:lstStyle/>
          <a:p>
            <a:r>
              <a:rPr lang="en-US" dirty="0" smtClean="0"/>
              <a:t>Reynolds number?</a:t>
            </a:r>
            <a:endParaRPr lang="en-US" dirty="0"/>
          </a:p>
        </p:txBody>
      </p:sp>
      <p:pic>
        <p:nvPicPr>
          <p:cNvPr id="9" name="Picture 8"/>
          <p:cNvPicPr>
            <a:picLocks noChangeAspect="1"/>
          </p:cNvPicPr>
          <p:nvPr/>
        </p:nvPicPr>
        <p:blipFill>
          <a:blip r:embed="rId2"/>
          <a:stretch>
            <a:fillRect/>
          </a:stretch>
        </p:blipFill>
        <p:spPr>
          <a:xfrm>
            <a:off x="631356" y="3489599"/>
            <a:ext cx="6442231" cy="94470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63" y="1828799"/>
            <a:ext cx="2848024" cy="4626072"/>
          </a:xfrm>
          <a:prstGeom prst="rect">
            <a:avLst/>
          </a:prstGeom>
        </p:spPr>
      </p:pic>
      <p:sp>
        <p:nvSpPr>
          <p:cNvPr id="17" name="Right Arrow 16"/>
          <p:cNvSpPr/>
          <p:nvPr/>
        </p:nvSpPr>
        <p:spPr>
          <a:xfrm>
            <a:off x="7345180" y="2353456"/>
            <a:ext cx="1543987" cy="509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p:cNvSpPr/>
          <p:nvPr/>
        </p:nvSpPr>
        <p:spPr>
          <a:xfrm>
            <a:off x="9109023" y="2218544"/>
            <a:ext cx="2583305" cy="8544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4"/>
          <a:stretch>
            <a:fillRect/>
          </a:stretch>
        </p:blipFill>
        <p:spPr>
          <a:xfrm>
            <a:off x="5721991" y="269877"/>
            <a:ext cx="5970337" cy="977159"/>
          </a:xfrm>
          <a:prstGeom prst="rect">
            <a:avLst/>
          </a:prstGeom>
        </p:spPr>
      </p:pic>
    </p:spTree>
    <p:extLst>
      <p:ext uri="{BB962C8B-B14F-4D97-AF65-F5344CB8AC3E}">
        <p14:creationId xmlns:p14="http://schemas.microsoft.com/office/powerpoint/2010/main" val="10102676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 on viscosity</a:t>
            </a:r>
            <a:endParaRPr lang="en-US" dirty="0"/>
          </a:p>
        </p:txBody>
      </p:sp>
      <p:sp>
        <p:nvSpPr>
          <p:cNvPr id="6" name="Content Placeholder 5"/>
          <p:cNvSpPr>
            <a:spLocks noGrp="1"/>
          </p:cNvSpPr>
          <p:nvPr>
            <p:ph idx="1"/>
          </p:nvPr>
        </p:nvSpPr>
        <p:spPr>
          <a:xfrm>
            <a:off x="838201" y="1825625"/>
            <a:ext cx="5765800" cy="4351338"/>
          </a:xfrm>
        </p:spPr>
        <p:txBody>
          <a:bodyPr>
            <a:normAutofit/>
          </a:bodyPr>
          <a:lstStyle/>
          <a:p>
            <a:r>
              <a:rPr lang="en-US" dirty="0" smtClean="0"/>
              <a:t>Three arguments</a:t>
            </a:r>
          </a:p>
          <a:p>
            <a:pPr lvl="1"/>
            <a:r>
              <a:rPr lang="en-US" dirty="0" smtClean="0"/>
              <a:t>Class of strongly interacting QFTs with gravity dual saturate this bound</a:t>
            </a:r>
          </a:p>
          <a:p>
            <a:pPr lvl="1"/>
            <a:endParaRPr lang="en-US" dirty="0" smtClean="0"/>
          </a:p>
          <a:p>
            <a:pPr lvl="1"/>
            <a:endParaRPr lang="en-US" dirty="0" smtClean="0"/>
          </a:p>
          <a:p>
            <a:pPr lvl="1"/>
            <a:r>
              <a:rPr lang="en-US" dirty="0" smtClean="0"/>
              <a:t>Empirical evidence:</a:t>
            </a:r>
            <a:endParaRPr lang="en-US" dirty="0"/>
          </a:p>
          <a:p>
            <a:pPr lvl="1"/>
            <a:endParaRPr lang="en-US" dirty="0" smtClean="0"/>
          </a:p>
          <a:p>
            <a:pPr lvl="1"/>
            <a:endParaRPr lang="en-US" dirty="0" smtClean="0"/>
          </a:p>
          <a:p>
            <a:pPr lvl="1"/>
            <a:endParaRPr lang="en-US" dirty="0" smtClean="0"/>
          </a:p>
          <a:p>
            <a:pPr lvl="1"/>
            <a:endParaRPr lang="en-US" dirty="0"/>
          </a:p>
          <a:p>
            <a:pPr lvl="1"/>
            <a:r>
              <a:rPr lang="en-US" dirty="0" smtClean="0"/>
              <a:t>Extrapolation of kinetic theory</a:t>
            </a:r>
            <a:endParaRPr lang="en-US" dirty="0"/>
          </a:p>
          <a:p>
            <a:pPr lvl="1"/>
            <a:endParaRPr lang="en-US" dirty="0" smtClean="0"/>
          </a:p>
        </p:txBody>
      </p:sp>
      <p:sp>
        <p:nvSpPr>
          <p:cNvPr id="5" name="TextBox 4"/>
          <p:cNvSpPr txBox="1"/>
          <p:nvPr/>
        </p:nvSpPr>
        <p:spPr>
          <a:xfrm>
            <a:off x="8771467" y="45522"/>
            <a:ext cx="3420533" cy="369332"/>
          </a:xfrm>
          <a:prstGeom prst="rect">
            <a:avLst/>
          </a:prstGeom>
          <a:noFill/>
        </p:spPr>
        <p:txBody>
          <a:bodyPr wrap="square" rtlCol="0">
            <a:spAutoFit/>
          </a:bodyPr>
          <a:lstStyle/>
          <a:p>
            <a:r>
              <a:rPr lang="en-US" dirty="0" smtClean="0"/>
              <a:t>[</a:t>
            </a:r>
            <a:r>
              <a:rPr lang="en-US" dirty="0" err="1" smtClean="0"/>
              <a:t>Kovtun</a:t>
            </a:r>
            <a:r>
              <a:rPr lang="en-US" dirty="0" smtClean="0"/>
              <a:t>, Son, </a:t>
            </a:r>
            <a:r>
              <a:rPr lang="en-US" dirty="0" err="1" smtClean="0"/>
              <a:t>Starinets</a:t>
            </a:r>
            <a:r>
              <a:rPr lang="en-US" dirty="0" smtClean="0"/>
              <a:t>, PRL 2005]</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1985962"/>
            <a:ext cx="5588000" cy="4191001"/>
          </a:xfrm>
          <a:prstGeom prst="rect">
            <a:avLst/>
          </a:prstGeom>
        </p:spPr>
      </p:pic>
      <p:pic>
        <p:nvPicPr>
          <p:cNvPr id="8" name="Picture 7"/>
          <p:cNvPicPr>
            <a:picLocks noChangeAspect="1"/>
          </p:cNvPicPr>
          <p:nvPr/>
        </p:nvPicPr>
        <p:blipFill>
          <a:blip r:embed="rId4"/>
          <a:stretch>
            <a:fillRect/>
          </a:stretch>
        </p:blipFill>
        <p:spPr>
          <a:xfrm>
            <a:off x="6096000" y="697971"/>
            <a:ext cx="1747996" cy="832379"/>
          </a:xfrm>
          <a:prstGeom prst="rect">
            <a:avLst/>
          </a:prstGeom>
        </p:spPr>
      </p:pic>
    </p:spTree>
    <p:extLst>
      <p:ext uri="{BB962C8B-B14F-4D97-AF65-F5344CB8AC3E}">
        <p14:creationId xmlns:p14="http://schemas.microsoft.com/office/powerpoint/2010/main" val="4463533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267" y="18279"/>
            <a:ext cx="10515600" cy="1325563"/>
          </a:xfrm>
        </p:spPr>
        <p:txBody>
          <a:bodyPr/>
          <a:lstStyle/>
          <a:p>
            <a:r>
              <a:rPr lang="en-US" dirty="0" smtClean="0"/>
              <a:t>Bound on viscosity</a:t>
            </a:r>
            <a:endParaRPr lang="en-US" dirty="0"/>
          </a:p>
        </p:txBody>
      </p:sp>
      <p:sp>
        <p:nvSpPr>
          <p:cNvPr id="5" name="TextBox 4"/>
          <p:cNvSpPr txBox="1"/>
          <p:nvPr/>
        </p:nvSpPr>
        <p:spPr>
          <a:xfrm>
            <a:off x="8771467" y="45522"/>
            <a:ext cx="3420533" cy="369332"/>
          </a:xfrm>
          <a:prstGeom prst="rect">
            <a:avLst/>
          </a:prstGeom>
          <a:noFill/>
        </p:spPr>
        <p:txBody>
          <a:bodyPr wrap="square" rtlCol="0">
            <a:spAutoFit/>
          </a:bodyPr>
          <a:lstStyle/>
          <a:p>
            <a:r>
              <a:rPr lang="en-US" dirty="0" smtClean="0"/>
              <a:t>[</a:t>
            </a:r>
            <a:r>
              <a:rPr lang="en-US" dirty="0" err="1" smtClean="0"/>
              <a:t>Kovtun</a:t>
            </a:r>
            <a:r>
              <a:rPr lang="en-US" dirty="0" smtClean="0"/>
              <a:t>, Son, </a:t>
            </a:r>
            <a:r>
              <a:rPr lang="en-US" dirty="0" err="1" smtClean="0"/>
              <a:t>Starinets</a:t>
            </a:r>
            <a:r>
              <a:rPr lang="en-US" dirty="0" smtClean="0"/>
              <a:t>, PRL 2005]</a:t>
            </a:r>
            <a:endParaRPr lang="en-US" dirty="0"/>
          </a:p>
        </p:txBody>
      </p:sp>
      <p:pic>
        <p:nvPicPr>
          <p:cNvPr id="3" name="Picture 2"/>
          <p:cNvPicPr>
            <a:picLocks noChangeAspect="1"/>
          </p:cNvPicPr>
          <p:nvPr/>
        </p:nvPicPr>
        <p:blipFill>
          <a:blip r:embed="rId3"/>
          <a:stretch>
            <a:fillRect/>
          </a:stretch>
        </p:blipFill>
        <p:spPr>
          <a:xfrm>
            <a:off x="1067935" y="4021718"/>
            <a:ext cx="1321725" cy="330431"/>
          </a:xfrm>
          <a:prstGeom prst="rect">
            <a:avLst/>
          </a:prstGeom>
        </p:spPr>
      </p:pic>
      <p:pic>
        <p:nvPicPr>
          <p:cNvPr id="10" name="Picture 9"/>
          <p:cNvPicPr>
            <a:picLocks noChangeAspect="1"/>
          </p:cNvPicPr>
          <p:nvPr/>
        </p:nvPicPr>
        <p:blipFill>
          <a:blip r:embed="rId4"/>
          <a:stretch>
            <a:fillRect/>
          </a:stretch>
        </p:blipFill>
        <p:spPr>
          <a:xfrm>
            <a:off x="1067935" y="3423025"/>
            <a:ext cx="1625600" cy="362465"/>
          </a:xfrm>
          <a:prstGeom prst="rect">
            <a:avLst/>
          </a:prstGeom>
        </p:spPr>
      </p:pic>
      <p:pic>
        <p:nvPicPr>
          <p:cNvPr id="13" name="Picture 12"/>
          <p:cNvPicPr>
            <a:picLocks noChangeAspect="1"/>
          </p:cNvPicPr>
          <p:nvPr/>
        </p:nvPicPr>
        <p:blipFill>
          <a:blip r:embed="rId5"/>
          <a:stretch>
            <a:fillRect/>
          </a:stretch>
        </p:blipFill>
        <p:spPr>
          <a:xfrm>
            <a:off x="3847580" y="3352013"/>
            <a:ext cx="2296032" cy="834920"/>
          </a:xfrm>
          <a:prstGeom prst="rect">
            <a:avLst/>
          </a:prstGeom>
        </p:spPr>
      </p:pic>
      <p:pic>
        <p:nvPicPr>
          <p:cNvPr id="23" name="Picture 22"/>
          <p:cNvPicPr>
            <a:picLocks noChangeAspect="1"/>
          </p:cNvPicPr>
          <p:nvPr/>
        </p:nvPicPr>
        <p:blipFill rotWithShape="1">
          <a:blip r:embed="rId6"/>
          <a:srcRect r="22203"/>
          <a:stretch/>
        </p:blipFill>
        <p:spPr>
          <a:xfrm>
            <a:off x="2196383" y="1580070"/>
            <a:ext cx="3263370" cy="84741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9830" y="2404532"/>
            <a:ext cx="2917389" cy="2761917"/>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65967" t="20878" r="9365" b="46585"/>
          <a:stretch/>
        </p:blipFill>
        <p:spPr>
          <a:xfrm>
            <a:off x="9889598" y="5293693"/>
            <a:ext cx="330551" cy="894621"/>
          </a:xfrm>
          <a:prstGeom prst="rect">
            <a:avLst/>
          </a:prstGeom>
        </p:spPr>
      </p:pic>
      <p:pic>
        <p:nvPicPr>
          <p:cNvPr id="17" name="Picture 16"/>
          <p:cNvPicPr>
            <a:picLocks noChangeAspect="1"/>
          </p:cNvPicPr>
          <p:nvPr/>
        </p:nvPicPr>
        <p:blipFill>
          <a:blip r:embed="rId9"/>
          <a:stretch>
            <a:fillRect/>
          </a:stretch>
        </p:blipFill>
        <p:spPr>
          <a:xfrm>
            <a:off x="9914741" y="6308837"/>
            <a:ext cx="300056" cy="208735"/>
          </a:xfrm>
          <a:prstGeom prst="rect">
            <a:avLst/>
          </a:prstGeom>
        </p:spPr>
      </p:pic>
      <p:pic>
        <p:nvPicPr>
          <p:cNvPr id="18" name="Picture 17"/>
          <p:cNvPicPr>
            <a:picLocks noChangeAspect="1"/>
          </p:cNvPicPr>
          <p:nvPr/>
        </p:nvPicPr>
        <p:blipFill>
          <a:blip r:embed="rId10">
            <a:duotone>
              <a:schemeClr val="accent1">
                <a:shade val="45000"/>
                <a:satMod val="135000"/>
              </a:schemeClr>
              <a:prstClr val="white"/>
            </a:duotone>
          </a:blip>
          <a:stretch>
            <a:fillRect/>
          </a:stretch>
        </p:blipFill>
        <p:spPr>
          <a:xfrm>
            <a:off x="9914741" y="3219601"/>
            <a:ext cx="91670" cy="264824"/>
          </a:xfrm>
          <a:prstGeom prst="rect">
            <a:avLst/>
          </a:prstGeom>
        </p:spPr>
      </p:pic>
      <p:cxnSp>
        <p:nvCxnSpPr>
          <p:cNvPr id="8" name="Straight Arrow Connector 7"/>
          <p:cNvCxnSpPr/>
          <p:nvPr/>
        </p:nvCxnSpPr>
        <p:spPr>
          <a:xfrm flipV="1">
            <a:off x="1880735" y="2427485"/>
            <a:ext cx="812800" cy="772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013200" y="2427485"/>
            <a:ext cx="300872" cy="924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2186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23336" y="3090897"/>
            <a:ext cx="0" cy="219552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2420177" y="5286424"/>
            <a:ext cx="240675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3621974" y="2781764"/>
            <a:ext cx="1500882" cy="13905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20177" y="4172286"/>
            <a:ext cx="2702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420177" y="4172994"/>
            <a:ext cx="1201797" cy="111342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2420177" y="2689405"/>
            <a:ext cx="2679192" cy="1399032"/>
          </a:xfrm>
          <a:custGeom>
            <a:avLst/>
            <a:gdLst>
              <a:gd name="connsiteX0" fmla="*/ 2679192 w 2679192"/>
              <a:gd name="connsiteY0" fmla="*/ 0 h 1399032"/>
              <a:gd name="connsiteX1" fmla="*/ 1261872 w 2679192"/>
              <a:gd name="connsiteY1" fmla="*/ 1216152 h 1399032"/>
              <a:gd name="connsiteX2" fmla="*/ 0 w 2679192"/>
              <a:gd name="connsiteY2" fmla="*/ 1399032 h 1399032"/>
            </a:gdLst>
            <a:ahLst/>
            <a:cxnLst>
              <a:cxn ang="0">
                <a:pos x="connsiteX0" y="connsiteY0"/>
              </a:cxn>
              <a:cxn ang="0">
                <a:pos x="connsiteX1" y="connsiteY1"/>
              </a:cxn>
              <a:cxn ang="0">
                <a:pos x="connsiteX2" y="connsiteY2"/>
              </a:cxn>
            </a:cxnLst>
            <a:rect l="l" t="t" r="r" b="b"/>
            <a:pathLst>
              <a:path w="2679192" h="1399032">
                <a:moveTo>
                  <a:pt x="2679192" y="0"/>
                </a:moveTo>
                <a:cubicBezTo>
                  <a:pt x="2193798" y="491490"/>
                  <a:pt x="1708404" y="982980"/>
                  <a:pt x="1261872" y="1216152"/>
                </a:cubicBezTo>
                <a:cubicBezTo>
                  <a:pt x="815340" y="1449324"/>
                  <a:pt x="86868" y="1368552"/>
                  <a:pt x="0" y="1399032"/>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2"/>
          <a:stretch>
            <a:fillRect/>
          </a:stretch>
        </p:blipFill>
        <p:spPr>
          <a:xfrm>
            <a:off x="5054705" y="4955652"/>
            <a:ext cx="421732" cy="661541"/>
          </a:xfrm>
          <a:prstGeom prst="rect">
            <a:avLst/>
          </a:prstGeom>
        </p:spPr>
      </p:pic>
      <p:pic>
        <p:nvPicPr>
          <p:cNvPr id="36" name="Picture 35"/>
          <p:cNvPicPr>
            <a:picLocks noChangeAspect="1"/>
          </p:cNvPicPr>
          <p:nvPr/>
        </p:nvPicPr>
        <p:blipFill>
          <a:blip r:embed="rId3"/>
          <a:stretch>
            <a:fillRect/>
          </a:stretch>
        </p:blipFill>
        <p:spPr>
          <a:xfrm>
            <a:off x="2036869" y="2481303"/>
            <a:ext cx="184725" cy="609594"/>
          </a:xfrm>
          <a:prstGeom prst="rect">
            <a:avLst/>
          </a:prstGeom>
        </p:spPr>
      </p:pic>
      <p:pic>
        <p:nvPicPr>
          <p:cNvPr id="38" name="Picture 37"/>
          <p:cNvPicPr>
            <a:picLocks noChangeAspect="1"/>
          </p:cNvPicPr>
          <p:nvPr/>
        </p:nvPicPr>
        <p:blipFill>
          <a:blip r:embed="rId4"/>
          <a:stretch>
            <a:fillRect/>
          </a:stretch>
        </p:blipFill>
        <p:spPr>
          <a:xfrm>
            <a:off x="3494974" y="5388593"/>
            <a:ext cx="127000" cy="228600"/>
          </a:xfrm>
          <a:prstGeom prst="rect">
            <a:avLst/>
          </a:prstGeom>
        </p:spPr>
      </p:pic>
      <p:cxnSp>
        <p:nvCxnSpPr>
          <p:cNvPr id="40" name="Straight Connector 39"/>
          <p:cNvCxnSpPr/>
          <p:nvPr/>
        </p:nvCxnSpPr>
        <p:spPr>
          <a:xfrm flipV="1">
            <a:off x="3558474" y="5132945"/>
            <a:ext cx="0" cy="153477"/>
          </a:xfrm>
          <a:prstGeom prst="line">
            <a:avLst/>
          </a:prstGeom>
          <a:ln w="38100"/>
        </p:spPr>
        <p:style>
          <a:lnRef idx="1">
            <a:schemeClr val="dk1"/>
          </a:lnRef>
          <a:fillRef idx="0">
            <a:schemeClr val="dk1"/>
          </a:fillRef>
          <a:effectRef idx="0">
            <a:schemeClr val="dk1"/>
          </a:effectRef>
          <a:fontRef idx="minor">
            <a:schemeClr val="tx1"/>
          </a:fontRef>
        </p:style>
      </p:cxnSp>
      <p:pic>
        <p:nvPicPr>
          <p:cNvPr id="42" name="Picture 41"/>
          <p:cNvPicPr>
            <a:picLocks noChangeAspect="1"/>
          </p:cNvPicPr>
          <p:nvPr/>
        </p:nvPicPr>
        <p:blipFill>
          <a:blip r:embed="rId5"/>
          <a:stretch>
            <a:fillRect/>
          </a:stretch>
        </p:blipFill>
        <p:spPr>
          <a:xfrm>
            <a:off x="1833669" y="3803279"/>
            <a:ext cx="406400" cy="736600"/>
          </a:xfrm>
          <a:prstGeom prst="rect">
            <a:avLst/>
          </a:prstGeom>
        </p:spPr>
      </p:pic>
      <p:sp>
        <p:nvSpPr>
          <p:cNvPr id="43" name="TextBox 42"/>
          <p:cNvSpPr txBox="1"/>
          <p:nvPr/>
        </p:nvSpPr>
        <p:spPr>
          <a:xfrm>
            <a:off x="5229357" y="2906231"/>
            <a:ext cx="1553137" cy="369332"/>
          </a:xfrm>
          <a:prstGeom prst="rect">
            <a:avLst/>
          </a:prstGeom>
          <a:noFill/>
        </p:spPr>
        <p:txBody>
          <a:bodyPr wrap="square" rtlCol="0">
            <a:spAutoFit/>
          </a:bodyPr>
          <a:lstStyle/>
          <a:p>
            <a:r>
              <a:rPr lang="en-US" dirty="0" smtClean="0">
                <a:solidFill>
                  <a:schemeClr val="accent1"/>
                </a:solidFill>
              </a:rPr>
              <a:t>Classical</a:t>
            </a:r>
            <a:endParaRPr lang="en-US" dirty="0">
              <a:solidFill>
                <a:schemeClr val="accent1"/>
              </a:solidFill>
            </a:endParaRPr>
          </a:p>
        </p:txBody>
      </p:sp>
      <p:sp>
        <p:nvSpPr>
          <p:cNvPr id="44" name="TextBox 43"/>
          <p:cNvSpPr txBox="1"/>
          <p:nvPr/>
        </p:nvSpPr>
        <p:spPr>
          <a:xfrm>
            <a:off x="3923300" y="2259050"/>
            <a:ext cx="1553137" cy="369332"/>
          </a:xfrm>
          <a:prstGeom prst="rect">
            <a:avLst/>
          </a:prstGeom>
          <a:noFill/>
        </p:spPr>
        <p:txBody>
          <a:bodyPr wrap="square" rtlCol="0">
            <a:spAutoFit/>
          </a:bodyPr>
          <a:lstStyle/>
          <a:p>
            <a:r>
              <a:rPr lang="en-US" dirty="0" smtClean="0">
                <a:solidFill>
                  <a:schemeClr val="accent6"/>
                </a:solidFill>
              </a:rPr>
              <a:t>Quantum</a:t>
            </a:r>
            <a:endParaRPr lang="en-US" dirty="0">
              <a:solidFill>
                <a:schemeClr val="accent6"/>
              </a:solidFill>
            </a:endParaRPr>
          </a:p>
        </p:txBody>
      </p:sp>
      <p:sp>
        <p:nvSpPr>
          <p:cNvPr id="49" name="Title 48"/>
          <p:cNvSpPr>
            <a:spLocks noGrp="1"/>
          </p:cNvSpPr>
          <p:nvPr>
            <p:ph type="title"/>
          </p:nvPr>
        </p:nvSpPr>
        <p:spPr>
          <a:xfrm>
            <a:off x="736600" y="-227101"/>
            <a:ext cx="10515600" cy="1325563"/>
          </a:xfrm>
        </p:spPr>
        <p:txBody>
          <a:bodyPr/>
          <a:lstStyle/>
          <a:p>
            <a:r>
              <a:rPr lang="en-US" smtClean="0"/>
              <a:t>Bound on viscosity</a:t>
            </a:r>
            <a:endParaRPr lang="en-US"/>
          </a:p>
        </p:txBody>
      </p:sp>
      <p:pic>
        <p:nvPicPr>
          <p:cNvPr id="50" name="Picture 49"/>
          <p:cNvPicPr>
            <a:picLocks noChangeAspect="1"/>
          </p:cNvPicPr>
          <p:nvPr/>
        </p:nvPicPr>
        <p:blipFill>
          <a:blip r:embed="rId6"/>
          <a:stretch>
            <a:fillRect/>
          </a:stretch>
        </p:blipFill>
        <p:spPr>
          <a:xfrm>
            <a:off x="5747507" y="361862"/>
            <a:ext cx="1638300" cy="736600"/>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9830" y="2404532"/>
            <a:ext cx="2917389" cy="2761917"/>
          </a:xfrm>
          <a:prstGeom prst="rect">
            <a:avLst/>
          </a:prstGeom>
        </p:spPr>
      </p:pic>
      <p:pic>
        <p:nvPicPr>
          <p:cNvPr id="52" name="Picture 51"/>
          <p:cNvPicPr>
            <a:picLocks noChangeAspect="1"/>
          </p:cNvPicPr>
          <p:nvPr/>
        </p:nvPicPr>
        <p:blipFill rotWithShape="1">
          <a:blip r:embed="rId8">
            <a:extLst>
              <a:ext uri="{28A0092B-C50C-407E-A947-70E740481C1C}">
                <a14:useLocalDpi xmlns:a14="http://schemas.microsoft.com/office/drawing/2010/main" val="0"/>
              </a:ext>
            </a:extLst>
          </a:blip>
          <a:srcRect l="65967" t="20878" r="9365" b="46585"/>
          <a:stretch/>
        </p:blipFill>
        <p:spPr>
          <a:xfrm>
            <a:off x="9889598" y="5293693"/>
            <a:ext cx="330551" cy="894621"/>
          </a:xfrm>
          <a:prstGeom prst="rect">
            <a:avLst/>
          </a:prstGeom>
        </p:spPr>
      </p:pic>
      <p:pic>
        <p:nvPicPr>
          <p:cNvPr id="53" name="Picture 52"/>
          <p:cNvPicPr>
            <a:picLocks noChangeAspect="1"/>
          </p:cNvPicPr>
          <p:nvPr/>
        </p:nvPicPr>
        <p:blipFill>
          <a:blip r:embed="rId9"/>
          <a:stretch>
            <a:fillRect/>
          </a:stretch>
        </p:blipFill>
        <p:spPr>
          <a:xfrm>
            <a:off x="9914741" y="6308837"/>
            <a:ext cx="300056" cy="208735"/>
          </a:xfrm>
          <a:prstGeom prst="rect">
            <a:avLst/>
          </a:prstGeom>
        </p:spPr>
      </p:pic>
      <p:pic>
        <p:nvPicPr>
          <p:cNvPr id="54" name="Picture 53"/>
          <p:cNvPicPr>
            <a:picLocks noChangeAspect="1"/>
          </p:cNvPicPr>
          <p:nvPr/>
        </p:nvPicPr>
        <p:blipFill>
          <a:blip r:embed="rId10">
            <a:duotone>
              <a:schemeClr val="accent1">
                <a:shade val="45000"/>
                <a:satMod val="135000"/>
              </a:schemeClr>
              <a:prstClr val="white"/>
            </a:duotone>
          </a:blip>
          <a:stretch>
            <a:fillRect/>
          </a:stretch>
        </p:blipFill>
        <p:spPr>
          <a:xfrm>
            <a:off x="9914741" y="3219601"/>
            <a:ext cx="91670" cy="264824"/>
          </a:xfrm>
          <a:prstGeom prst="rect">
            <a:avLst/>
          </a:prstGeom>
        </p:spPr>
      </p:pic>
    </p:spTree>
    <p:extLst>
      <p:ext uri="{BB962C8B-B14F-4D97-AF65-F5344CB8AC3E}">
        <p14:creationId xmlns:p14="http://schemas.microsoft.com/office/powerpoint/2010/main" val="78549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9148" y="220376"/>
            <a:ext cx="3848987" cy="20024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7953153" y="149087"/>
            <a:ext cx="3767470" cy="2232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44" y="820762"/>
            <a:ext cx="2696993" cy="1313075"/>
          </a:xfrm>
          <a:prstGeom prst="rect">
            <a:avLst/>
          </a:prstGeom>
        </p:spPr>
      </p:pic>
      <p:pic>
        <p:nvPicPr>
          <p:cNvPr id="13" name="Picture 12"/>
          <p:cNvPicPr>
            <a:picLocks noChangeAspect="1"/>
          </p:cNvPicPr>
          <p:nvPr/>
        </p:nvPicPr>
        <p:blipFill>
          <a:blip r:embed="rId3"/>
          <a:stretch>
            <a:fillRect/>
          </a:stretch>
        </p:blipFill>
        <p:spPr>
          <a:xfrm>
            <a:off x="8685077" y="672865"/>
            <a:ext cx="2303621" cy="1550008"/>
          </a:xfrm>
          <a:prstGeom prst="rect">
            <a:avLst/>
          </a:prstGeom>
        </p:spPr>
      </p:pic>
      <p:sp>
        <p:nvSpPr>
          <p:cNvPr id="14" name="TextBox 13"/>
          <p:cNvSpPr txBox="1"/>
          <p:nvPr/>
        </p:nvSpPr>
        <p:spPr>
          <a:xfrm>
            <a:off x="601228" y="220376"/>
            <a:ext cx="3616907" cy="523220"/>
          </a:xfrm>
          <a:prstGeom prst="rect">
            <a:avLst/>
          </a:prstGeom>
          <a:noFill/>
        </p:spPr>
        <p:txBody>
          <a:bodyPr wrap="square" rtlCol="0">
            <a:spAutoFit/>
          </a:bodyPr>
          <a:lstStyle/>
          <a:p>
            <a:r>
              <a:rPr lang="en-US" sz="2800" b="1" dirty="0" smtClean="0"/>
              <a:t>Correlated electrons</a:t>
            </a:r>
            <a:endParaRPr lang="en-US" sz="2800" b="1" dirty="0"/>
          </a:p>
        </p:txBody>
      </p:sp>
      <p:sp>
        <p:nvSpPr>
          <p:cNvPr id="15" name="TextBox 14"/>
          <p:cNvSpPr txBox="1"/>
          <p:nvPr/>
        </p:nvSpPr>
        <p:spPr>
          <a:xfrm>
            <a:off x="8575093" y="149087"/>
            <a:ext cx="3616907" cy="523220"/>
          </a:xfrm>
          <a:prstGeom prst="rect">
            <a:avLst/>
          </a:prstGeom>
          <a:noFill/>
        </p:spPr>
        <p:txBody>
          <a:bodyPr wrap="square" rtlCol="0">
            <a:spAutoFit/>
          </a:bodyPr>
          <a:lstStyle/>
          <a:p>
            <a:r>
              <a:rPr lang="en-US" sz="2800" b="1" dirty="0" smtClean="0"/>
              <a:t>Hydrodynamics</a:t>
            </a:r>
            <a:endParaRPr lang="en-US" sz="2800" b="1" dirty="0"/>
          </a:p>
        </p:txBody>
      </p:sp>
      <p:sp>
        <p:nvSpPr>
          <p:cNvPr id="21" name="Rounded Rectangle 20"/>
          <p:cNvSpPr/>
          <p:nvPr/>
        </p:nvSpPr>
        <p:spPr>
          <a:xfrm>
            <a:off x="4218135" y="2539624"/>
            <a:ext cx="3848987" cy="17570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11" y="2944254"/>
            <a:ext cx="2824633" cy="1260277"/>
          </a:xfrm>
          <a:prstGeom prst="rect">
            <a:avLst/>
          </a:prstGeom>
        </p:spPr>
      </p:pic>
      <p:sp>
        <p:nvSpPr>
          <p:cNvPr id="25" name="TextBox 24"/>
          <p:cNvSpPr txBox="1"/>
          <p:nvPr/>
        </p:nvSpPr>
        <p:spPr>
          <a:xfrm>
            <a:off x="4310288" y="2661854"/>
            <a:ext cx="3808782" cy="523220"/>
          </a:xfrm>
          <a:prstGeom prst="rect">
            <a:avLst/>
          </a:prstGeom>
          <a:noFill/>
        </p:spPr>
        <p:txBody>
          <a:bodyPr wrap="square" rtlCol="0">
            <a:spAutoFit/>
          </a:bodyPr>
          <a:lstStyle/>
          <a:p>
            <a:r>
              <a:rPr lang="en-US" sz="2800" b="1" dirty="0" smtClean="0"/>
              <a:t>Electron hydrodynamics</a:t>
            </a:r>
            <a:endParaRPr lang="en-US" sz="2800" b="1" dirty="0"/>
          </a:p>
        </p:txBody>
      </p:sp>
      <p:sp>
        <p:nvSpPr>
          <p:cNvPr id="27" name="TextBox 26"/>
          <p:cNvSpPr txBox="1"/>
          <p:nvPr/>
        </p:nvSpPr>
        <p:spPr>
          <a:xfrm>
            <a:off x="7843661" y="5426317"/>
            <a:ext cx="3876962" cy="954107"/>
          </a:xfrm>
          <a:prstGeom prst="rect">
            <a:avLst/>
          </a:prstGeom>
          <a:noFill/>
        </p:spPr>
        <p:txBody>
          <a:bodyPr wrap="square" rtlCol="0">
            <a:spAutoFit/>
          </a:bodyPr>
          <a:lstStyle/>
          <a:p>
            <a:r>
              <a:rPr lang="en-US" sz="2800" b="1" dirty="0"/>
              <a:t>Can quantum </a:t>
            </a:r>
            <a:r>
              <a:rPr lang="en-US" sz="2800" b="1" dirty="0" smtClean="0"/>
              <a:t>mechanics e</a:t>
            </a:r>
            <a:r>
              <a:rPr lang="en-US" sz="2800" b="1" i="1" dirty="0" smtClean="0"/>
              <a:t>nrich</a:t>
            </a:r>
            <a:r>
              <a:rPr lang="en-US" sz="2800" b="1" dirty="0" smtClean="0"/>
              <a:t> </a:t>
            </a:r>
            <a:r>
              <a:rPr lang="en-US" sz="2800" b="1" dirty="0"/>
              <a:t>hydrodynamics?</a:t>
            </a:r>
          </a:p>
        </p:txBody>
      </p:sp>
      <p:sp>
        <p:nvSpPr>
          <p:cNvPr id="28" name="TextBox 27"/>
          <p:cNvSpPr txBox="1"/>
          <p:nvPr/>
        </p:nvSpPr>
        <p:spPr>
          <a:xfrm>
            <a:off x="690407" y="5426317"/>
            <a:ext cx="4356522" cy="954107"/>
          </a:xfrm>
          <a:prstGeom prst="rect">
            <a:avLst/>
          </a:prstGeom>
          <a:noFill/>
        </p:spPr>
        <p:txBody>
          <a:bodyPr wrap="square" rtlCol="0">
            <a:spAutoFit/>
          </a:bodyPr>
          <a:lstStyle/>
          <a:p>
            <a:r>
              <a:rPr lang="en-US" sz="2800" b="1" dirty="0" smtClean="0"/>
              <a:t>Can quantum mechanics </a:t>
            </a:r>
            <a:r>
              <a:rPr lang="en-US" sz="2800" b="1" i="1" dirty="0" smtClean="0"/>
              <a:t>constrain</a:t>
            </a:r>
            <a:r>
              <a:rPr lang="en-US" sz="2800" b="1" dirty="0" smtClean="0"/>
              <a:t> hydrodynamics?</a:t>
            </a:r>
            <a:endParaRPr lang="en-US" sz="2800" b="1" dirty="0"/>
          </a:p>
        </p:txBody>
      </p:sp>
      <p:sp>
        <p:nvSpPr>
          <p:cNvPr id="32" name="Oval 31"/>
          <p:cNvSpPr/>
          <p:nvPr/>
        </p:nvSpPr>
        <p:spPr>
          <a:xfrm>
            <a:off x="120770" y="5257492"/>
            <a:ext cx="5106838"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p:nvPr/>
        </p:nvSpPr>
        <p:spPr>
          <a:xfrm>
            <a:off x="7349706" y="5257492"/>
            <a:ext cx="4710022"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ight Arrow 34"/>
          <p:cNvSpPr/>
          <p:nvPr/>
        </p:nvSpPr>
        <p:spPr>
          <a:xfrm rot="8215737">
            <a:off x="3541174" y="4488497"/>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694765">
            <a:off x="3644936" y="2134476"/>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882234">
            <a:off x="7877703" y="2144539"/>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7196">
            <a:off x="7973701" y="4473098"/>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650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9148" y="220376"/>
            <a:ext cx="3848987" cy="20024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ounded Rectangle 10"/>
          <p:cNvSpPr/>
          <p:nvPr/>
        </p:nvSpPr>
        <p:spPr>
          <a:xfrm>
            <a:off x="7953153" y="149087"/>
            <a:ext cx="3767470" cy="2232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44" y="820762"/>
            <a:ext cx="2696993" cy="1313075"/>
          </a:xfrm>
          <a:prstGeom prst="rect">
            <a:avLst/>
          </a:prstGeom>
        </p:spPr>
      </p:pic>
      <p:pic>
        <p:nvPicPr>
          <p:cNvPr id="13" name="Picture 12"/>
          <p:cNvPicPr>
            <a:picLocks noChangeAspect="1"/>
          </p:cNvPicPr>
          <p:nvPr/>
        </p:nvPicPr>
        <p:blipFill>
          <a:blip r:embed="rId3"/>
          <a:stretch>
            <a:fillRect/>
          </a:stretch>
        </p:blipFill>
        <p:spPr>
          <a:xfrm>
            <a:off x="8685077" y="672865"/>
            <a:ext cx="2303621" cy="1550008"/>
          </a:xfrm>
          <a:prstGeom prst="rect">
            <a:avLst/>
          </a:prstGeom>
        </p:spPr>
      </p:pic>
      <p:sp>
        <p:nvSpPr>
          <p:cNvPr id="14" name="TextBox 13"/>
          <p:cNvSpPr txBox="1"/>
          <p:nvPr/>
        </p:nvSpPr>
        <p:spPr>
          <a:xfrm>
            <a:off x="601228" y="220376"/>
            <a:ext cx="3616907" cy="523220"/>
          </a:xfrm>
          <a:prstGeom prst="rect">
            <a:avLst/>
          </a:prstGeom>
          <a:noFill/>
        </p:spPr>
        <p:txBody>
          <a:bodyPr wrap="square" rtlCol="0">
            <a:spAutoFit/>
          </a:bodyPr>
          <a:lstStyle/>
          <a:p>
            <a:r>
              <a:rPr lang="en-US" sz="2800" b="1" dirty="0" smtClean="0"/>
              <a:t>Correlated electrons</a:t>
            </a:r>
            <a:endParaRPr lang="en-US" sz="2800" b="1" dirty="0"/>
          </a:p>
        </p:txBody>
      </p:sp>
      <p:sp>
        <p:nvSpPr>
          <p:cNvPr id="15" name="TextBox 14"/>
          <p:cNvSpPr txBox="1"/>
          <p:nvPr/>
        </p:nvSpPr>
        <p:spPr>
          <a:xfrm>
            <a:off x="8575093" y="149087"/>
            <a:ext cx="3616907" cy="523220"/>
          </a:xfrm>
          <a:prstGeom prst="rect">
            <a:avLst/>
          </a:prstGeom>
          <a:noFill/>
        </p:spPr>
        <p:txBody>
          <a:bodyPr wrap="square" rtlCol="0">
            <a:spAutoFit/>
          </a:bodyPr>
          <a:lstStyle/>
          <a:p>
            <a:r>
              <a:rPr lang="en-US" sz="2800" b="1" dirty="0" smtClean="0"/>
              <a:t>Hydrodynamics</a:t>
            </a:r>
            <a:endParaRPr lang="en-US" sz="2800" b="1" dirty="0"/>
          </a:p>
        </p:txBody>
      </p:sp>
      <p:sp>
        <p:nvSpPr>
          <p:cNvPr id="21" name="Rounded Rectangle 20"/>
          <p:cNvSpPr/>
          <p:nvPr/>
        </p:nvSpPr>
        <p:spPr>
          <a:xfrm>
            <a:off x="4218135" y="2539624"/>
            <a:ext cx="3848987" cy="17570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11" y="2944254"/>
            <a:ext cx="2824633" cy="1260277"/>
          </a:xfrm>
          <a:prstGeom prst="rect">
            <a:avLst/>
          </a:prstGeom>
        </p:spPr>
      </p:pic>
      <p:sp>
        <p:nvSpPr>
          <p:cNvPr id="25" name="TextBox 24"/>
          <p:cNvSpPr txBox="1"/>
          <p:nvPr/>
        </p:nvSpPr>
        <p:spPr>
          <a:xfrm>
            <a:off x="4310288" y="2661854"/>
            <a:ext cx="3808782" cy="523220"/>
          </a:xfrm>
          <a:prstGeom prst="rect">
            <a:avLst/>
          </a:prstGeom>
          <a:noFill/>
        </p:spPr>
        <p:txBody>
          <a:bodyPr wrap="square" rtlCol="0">
            <a:spAutoFit/>
          </a:bodyPr>
          <a:lstStyle/>
          <a:p>
            <a:r>
              <a:rPr lang="en-US" sz="2800" b="1" dirty="0" smtClean="0"/>
              <a:t>Electron hydrodynamics</a:t>
            </a:r>
            <a:endParaRPr lang="en-US" sz="2800" b="1" dirty="0"/>
          </a:p>
        </p:txBody>
      </p:sp>
      <p:sp>
        <p:nvSpPr>
          <p:cNvPr id="27" name="TextBox 26"/>
          <p:cNvSpPr txBox="1"/>
          <p:nvPr/>
        </p:nvSpPr>
        <p:spPr>
          <a:xfrm>
            <a:off x="7843661" y="5426317"/>
            <a:ext cx="3876962" cy="954107"/>
          </a:xfrm>
          <a:prstGeom prst="rect">
            <a:avLst/>
          </a:prstGeom>
          <a:noFill/>
        </p:spPr>
        <p:txBody>
          <a:bodyPr wrap="square" rtlCol="0">
            <a:spAutoFit/>
          </a:bodyPr>
          <a:lstStyle/>
          <a:p>
            <a:r>
              <a:rPr lang="en-US" sz="2800" b="1" dirty="0"/>
              <a:t>Can quantum </a:t>
            </a:r>
            <a:r>
              <a:rPr lang="en-US" sz="2800" b="1" dirty="0" smtClean="0"/>
              <a:t>mechanics e</a:t>
            </a:r>
            <a:r>
              <a:rPr lang="en-US" sz="2800" b="1" i="1" dirty="0" smtClean="0"/>
              <a:t>nrich</a:t>
            </a:r>
            <a:r>
              <a:rPr lang="en-US" sz="2800" b="1" dirty="0" smtClean="0"/>
              <a:t> </a:t>
            </a:r>
            <a:r>
              <a:rPr lang="en-US" sz="2800" b="1" dirty="0"/>
              <a:t>hydrodynamics?</a:t>
            </a:r>
          </a:p>
        </p:txBody>
      </p:sp>
      <p:sp>
        <p:nvSpPr>
          <p:cNvPr id="28" name="TextBox 27"/>
          <p:cNvSpPr txBox="1"/>
          <p:nvPr/>
        </p:nvSpPr>
        <p:spPr>
          <a:xfrm>
            <a:off x="690407" y="5426317"/>
            <a:ext cx="4356522" cy="954107"/>
          </a:xfrm>
          <a:prstGeom prst="rect">
            <a:avLst/>
          </a:prstGeom>
          <a:noFill/>
        </p:spPr>
        <p:txBody>
          <a:bodyPr wrap="square" rtlCol="0">
            <a:spAutoFit/>
          </a:bodyPr>
          <a:lstStyle/>
          <a:p>
            <a:r>
              <a:rPr lang="en-US" sz="2800" b="1" dirty="0" smtClean="0"/>
              <a:t>Can quantum mechanics </a:t>
            </a:r>
            <a:r>
              <a:rPr lang="en-US" sz="2800" b="1" i="1" dirty="0" smtClean="0"/>
              <a:t>constrain</a:t>
            </a:r>
            <a:r>
              <a:rPr lang="en-US" sz="2800" b="1" dirty="0" smtClean="0"/>
              <a:t> hydrodynamics?</a:t>
            </a:r>
            <a:endParaRPr lang="en-US" sz="2800" b="1" dirty="0"/>
          </a:p>
        </p:txBody>
      </p:sp>
      <p:sp>
        <p:nvSpPr>
          <p:cNvPr id="32" name="Oval 31"/>
          <p:cNvSpPr/>
          <p:nvPr/>
        </p:nvSpPr>
        <p:spPr>
          <a:xfrm>
            <a:off x="120770" y="5257492"/>
            <a:ext cx="5106838"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p:nvPr/>
        </p:nvSpPr>
        <p:spPr>
          <a:xfrm>
            <a:off x="7349706" y="5257492"/>
            <a:ext cx="4710022"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ight Arrow 34"/>
          <p:cNvSpPr/>
          <p:nvPr/>
        </p:nvSpPr>
        <p:spPr>
          <a:xfrm rot="8215737">
            <a:off x="3541174" y="4488497"/>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694765">
            <a:off x="3644936" y="2134476"/>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882234">
            <a:off x="7877703" y="2144539"/>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7196">
            <a:off x="7973701" y="4473098"/>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10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019" y="-148223"/>
            <a:ext cx="12429067" cy="1450757"/>
          </a:xfrm>
        </p:spPr>
        <p:txBody>
          <a:bodyPr>
            <a:normAutofit/>
          </a:bodyPr>
          <a:lstStyle/>
          <a:p>
            <a:r>
              <a:rPr lang="en-US" sz="3600" dirty="0" smtClean="0"/>
              <a:t>“More is different” </a:t>
            </a:r>
            <a:r>
              <a:rPr lang="en-US" sz="1800" dirty="0" smtClean="0"/>
              <a:t>[Anderson ‘72]</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8726" y="1302534"/>
            <a:ext cx="4480557" cy="2181432"/>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99" y="4753675"/>
            <a:ext cx="2018991" cy="144357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82" y="5142592"/>
            <a:ext cx="2939234" cy="989542"/>
          </a:xfrm>
          <a:prstGeom prst="rect">
            <a:avLst/>
          </a:prstGeom>
        </p:spPr>
      </p:pic>
      <p:sp>
        <p:nvSpPr>
          <p:cNvPr id="5" name="Down Arrow 4"/>
          <p:cNvSpPr/>
          <p:nvPr/>
        </p:nvSpPr>
        <p:spPr>
          <a:xfrm rot="2976299">
            <a:off x="2870072" y="3248462"/>
            <a:ext cx="322148" cy="148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5018054" y="3639935"/>
            <a:ext cx="322148" cy="1113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9682840">
            <a:off x="7470057" y="3233950"/>
            <a:ext cx="322148" cy="1396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8495784">
            <a:off x="9536613" y="2409116"/>
            <a:ext cx="322148" cy="27873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642938" y="5277135"/>
            <a:ext cx="1896534" cy="584775"/>
          </a:xfrm>
          <a:prstGeom prst="rect">
            <a:avLst/>
          </a:prstGeom>
          <a:noFill/>
        </p:spPr>
        <p:txBody>
          <a:bodyPr wrap="square" rtlCol="0">
            <a:spAutoFit/>
          </a:bodyPr>
          <a:lstStyle/>
          <a:p>
            <a:r>
              <a:rPr lang="is-IS" sz="3200" dirty="0" smtClean="0"/>
              <a:t>…</a:t>
            </a:r>
            <a:endParaRPr lang="en-US" sz="3200" dirty="0"/>
          </a:p>
        </p:txBody>
      </p:sp>
      <p:sp>
        <p:nvSpPr>
          <p:cNvPr id="24" name="TextBox 23"/>
          <p:cNvSpPr txBox="1"/>
          <p:nvPr/>
        </p:nvSpPr>
        <p:spPr>
          <a:xfrm>
            <a:off x="7073553" y="6341152"/>
            <a:ext cx="2931460" cy="369332"/>
          </a:xfrm>
          <a:prstGeom prst="rect">
            <a:avLst/>
          </a:prstGeom>
          <a:noFill/>
        </p:spPr>
        <p:txBody>
          <a:bodyPr wrap="square" rtlCol="0">
            <a:spAutoFit/>
          </a:bodyPr>
          <a:lstStyle/>
          <a:p>
            <a:r>
              <a:rPr lang="en-US" dirty="0" smtClean="0"/>
              <a:t>Superconductors</a:t>
            </a:r>
            <a:endParaRPr lang="en-US" dirty="0"/>
          </a:p>
        </p:txBody>
      </p:sp>
      <p:sp>
        <p:nvSpPr>
          <p:cNvPr id="25" name="TextBox 24"/>
          <p:cNvSpPr txBox="1"/>
          <p:nvPr/>
        </p:nvSpPr>
        <p:spPr>
          <a:xfrm>
            <a:off x="1135827" y="6213138"/>
            <a:ext cx="1411943" cy="369332"/>
          </a:xfrm>
          <a:prstGeom prst="rect">
            <a:avLst/>
          </a:prstGeom>
          <a:noFill/>
        </p:spPr>
        <p:txBody>
          <a:bodyPr wrap="square" rtlCol="0">
            <a:spAutoFit/>
          </a:bodyPr>
          <a:lstStyle/>
          <a:p>
            <a:r>
              <a:rPr lang="en-US" dirty="0" smtClean="0"/>
              <a:t>Spin liquids</a:t>
            </a:r>
            <a:endParaRPr lang="en-US" dirty="0"/>
          </a:p>
        </p:txBody>
      </p:sp>
      <p:sp>
        <p:nvSpPr>
          <p:cNvPr id="26" name="TextBox 25"/>
          <p:cNvSpPr txBox="1"/>
          <p:nvPr/>
        </p:nvSpPr>
        <p:spPr>
          <a:xfrm>
            <a:off x="4153730" y="6212477"/>
            <a:ext cx="2644674" cy="369332"/>
          </a:xfrm>
          <a:prstGeom prst="rect">
            <a:avLst/>
          </a:prstGeom>
          <a:noFill/>
        </p:spPr>
        <p:txBody>
          <a:bodyPr wrap="square" rtlCol="0">
            <a:spAutoFit/>
          </a:bodyPr>
          <a:lstStyle/>
          <a:p>
            <a:r>
              <a:rPr lang="en-US" dirty="0" smtClean="0"/>
              <a:t>Topological phases</a:t>
            </a:r>
            <a:endParaRPr lang="en-US"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70895"/>
          <a:stretch/>
        </p:blipFill>
        <p:spPr>
          <a:xfrm>
            <a:off x="3624472" y="5446752"/>
            <a:ext cx="3173932" cy="245539"/>
          </a:xfrm>
          <a:prstGeom prst="rect">
            <a:avLst/>
          </a:prstGeom>
        </p:spPr>
      </p:pic>
    </p:spTree>
    <p:extLst>
      <p:ext uri="{BB962C8B-B14F-4D97-AF65-F5344CB8AC3E}">
        <p14:creationId xmlns:p14="http://schemas.microsoft.com/office/powerpoint/2010/main" val="2071593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46" y="-139624"/>
            <a:ext cx="10515600" cy="1325563"/>
          </a:xfrm>
        </p:spPr>
        <p:txBody>
          <a:bodyPr/>
          <a:lstStyle/>
          <a:p>
            <a:r>
              <a:rPr lang="en-US" dirty="0" smtClean="0"/>
              <a:t>Conventional metallic transport </a:t>
            </a:r>
            <a:r>
              <a:rPr lang="en-US" sz="2000" dirty="0" smtClean="0"/>
              <a:t>[</a:t>
            </a:r>
            <a:r>
              <a:rPr lang="en-US" sz="2000" dirty="0" err="1" smtClean="0"/>
              <a:t>Drude</a:t>
            </a:r>
            <a:r>
              <a:rPr lang="en-US" sz="2000" dirty="0" smtClean="0"/>
              <a:t> 1900]</a:t>
            </a:r>
            <a:endParaRPr lang="en-US" sz="2000" dirty="0"/>
          </a:p>
        </p:txBody>
      </p:sp>
      <p:pic>
        <p:nvPicPr>
          <p:cNvPr id="22" name="Picture 21"/>
          <p:cNvPicPr>
            <a:picLocks noChangeAspect="1"/>
          </p:cNvPicPr>
          <p:nvPr/>
        </p:nvPicPr>
        <p:blipFill>
          <a:blip r:embed="rId2"/>
          <a:stretch>
            <a:fillRect/>
          </a:stretch>
        </p:blipFill>
        <p:spPr>
          <a:xfrm>
            <a:off x="8181100" y="2128673"/>
            <a:ext cx="3309203" cy="2527028"/>
          </a:xfrm>
          <a:prstGeom prst="rect">
            <a:avLst/>
          </a:prstGeom>
        </p:spPr>
      </p:pic>
      <p:cxnSp>
        <p:nvCxnSpPr>
          <p:cNvPr id="27" name="Straight Arrow Connector 26"/>
          <p:cNvCxnSpPr>
            <a:endCxn id="33" idx="6"/>
          </p:cNvCxnSpPr>
          <p:nvPr/>
        </p:nvCxnSpPr>
        <p:spPr>
          <a:xfrm flipH="1" flipV="1">
            <a:off x="4136398" y="3122228"/>
            <a:ext cx="1162520" cy="85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399078" y="2846831"/>
            <a:ext cx="2310254" cy="1200329"/>
          </a:xfrm>
          <a:prstGeom prst="rect">
            <a:avLst/>
          </a:prstGeom>
        </p:spPr>
        <p:txBody>
          <a:bodyPr wrap="square">
            <a:spAutoFit/>
          </a:bodyPr>
          <a:lstStyle/>
          <a:p>
            <a:r>
              <a:rPr lang="en-US" dirty="0" smtClean="0"/>
              <a:t>Mean free time of electrons, set by defects and vibrations of the lattice</a:t>
            </a:r>
            <a:endParaRPr lang="en-US" dirty="0"/>
          </a:p>
        </p:txBody>
      </p:sp>
      <p:grpSp>
        <p:nvGrpSpPr>
          <p:cNvPr id="44" name="Group 43"/>
          <p:cNvGrpSpPr/>
          <p:nvPr/>
        </p:nvGrpSpPr>
        <p:grpSpPr>
          <a:xfrm>
            <a:off x="2093138" y="2440043"/>
            <a:ext cx="2043260" cy="1364370"/>
            <a:chOff x="2060487" y="1188843"/>
            <a:chExt cx="2043260" cy="1364370"/>
          </a:xfrm>
        </p:grpSpPr>
        <p:pic>
          <p:nvPicPr>
            <p:cNvPr id="18" name="Picture 17"/>
            <p:cNvPicPr>
              <a:picLocks noChangeAspect="1"/>
            </p:cNvPicPr>
            <p:nvPr/>
          </p:nvPicPr>
          <p:blipFill>
            <a:blip r:embed="rId3"/>
            <a:stretch>
              <a:fillRect/>
            </a:stretch>
          </p:blipFill>
          <p:spPr>
            <a:xfrm>
              <a:off x="2060487" y="1427033"/>
              <a:ext cx="1943100" cy="939800"/>
            </a:xfrm>
            <a:prstGeom prst="rect">
              <a:avLst/>
            </a:prstGeom>
          </p:spPr>
        </p:pic>
        <p:sp>
          <p:nvSpPr>
            <p:cNvPr id="33" name="Oval 32"/>
            <p:cNvSpPr/>
            <p:nvPr/>
          </p:nvSpPr>
          <p:spPr>
            <a:xfrm>
              <a:off x="3640667" y="1188843"/>
              <a:ext cx="463080" cy="136437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grpSp>
        <p:nvGrpSpPr>
          <p:cNvPr id="48" name="Group 47"/>
          <p:cNvGrpSpPr/>
          <p:nvPr/>
        </p:nvGrpSpPr>
        <p:grpSpPr>
          <a:xfrm>
            <a:off x="9673458" y="30907"/>
            <a:ext cx="2214049" cy="1865347"/>
            <a:chOff x="4072468" y="824706"/>
            <a:chExt cx="4021666" cy="3388274"/>
          </a:xfrm>
        </p:grpSpPr>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10290"/>
            <a:stretch/>
          </p:blipFill>
          <p:spPr>
            <a:xfrm>
              <a:off x="5181600" y="824706"/>
              <a:ext cx="2912534" cy="3388274"/>
            </a:xfrm>
            <a:prstGeom prst="rect">
              <a:avLst/>
            </a:prstGeom>
          </p:spPr>
        </p:pic>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r="5563"/>
            <a:stretch/>
          </p:blipFill>
          <p:spPr>
            <a:xfrm>
              <a:off x="4072468" y="2282012"/>
              <a:ext cx="1649963" cy="1270662"/>
            </a:xfrm>
            <a:prstGeom prst="rect">
              <a:avLst/>
            </a:prstGeom>
          </p:spPr>
        </p:pic>
        <p:cxnSp>
          <p:nvCxnSpPr>
            <p:cNvPr id="51" name="Straight Connector 50"/>
            <p:cNvCxnSpPr/>
            <p:nvPr/>
          </p:nvCxnSpPr>
          <p:spPr>
            <a:xfrm>
              <a:off x="5181600" y="1998133"/>
              <a:ext cx="0" cy="520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181600" y="3403599"/>
              <a:ext cx="0" cy="287867"/>
            </a:xfrm>
            <a:prstGeom prst="line">
              <a:avLst/>
            </a:prstGeom>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2093138" y="5449500"/>
            <a:ext cx="9938747" cy="1142490"/>
            <a:chOff x="1735959" y="4612119"/>
            <a:chExt cx="10058400" cy="1156245"/>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959" y="4612119"/>
              <a:ext cx="10058400" cy="1156245"/>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1930399" y="4706703"/>
              <a:ext cx="5571067" cy="426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70382" y="5342235"/>
              <a:ext cx="7854573" cy="426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92" y="4614967"/>
            <a:ext cx="1769481" cy="2089158"/>
          </a:xfrm>
          <a:prstGeom prst="rect">
            <a:avLst/>
          </a:prstGeom>
        </p:spPr>
      </p:pic>
    </p:spTree>
    <p:extLst>
      <p:ext uri="{BB962C8B-B14F-4D97-AF65-F5344CB8AC3E}">
        <p14:creationId xmlns:p14="http://schemas.microsoft.com/office/powerpoint/2010/main" val="1653073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69148" y="220376"/>
            <a:ext cx="3848987" cy="20024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7953153" y="149087"/>
            <a:ext cx="3767470" cy="22326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44" y="820762"/>
            <a:ext cx="2696993" cy="1313075"/>
          </a:xfrm>
          <a:prstGeom prst="rect">
            <a:avLst/>
          </a:prstGeom>
        </p:spPr>
      </p:pic>
      <p:pic>
        <p:nvPicPr>
          <p:cNvPr id="13" name="Picture 12"/>
          <p:cNvPicPr>
            <a:picLocks noChangeAspect="1"/>
          </p:cNvPicPr>
          <p:nvPr/>
        </p:nvPicPr>
        <p:blipFill>
          <a:blip r:embed="rId3"/>
          <a:stretch>
            <a:fillRect/>
          </a:stretch>
        </p:blipFill>
        <p:spPr>
          <a:xfrm>
            <a:off x="8685077" y="672865"/>
            <a:ext cx="2303621" cy="1550008"/>
          </a:xfrm>
          <a:prstGeom prst="rect">
            <a:avLst/>
          </a:prstGeom>
        </p:spPr>
      </p:pic>
      <p:sp>
        <p:nvSpPr>
          <p:cNvPr id="14" name="TextBox 13"/>
          <p:cNvSpPr txBox="1"/>
          <p:nvPr/>
        </p:nvSpPr>
        <p:spPr>
          <a:xfrm>
            <a:off x="601228" y="220376"/>
            <a:ext cx="3616907" cy="523220"/>
          </a:xfrm>
          <a:prstGeom prst="rect">
            <a:avLst/>
          </a:prstGeom>
          <a:noFill/>
        </p:spPr>
        <p:txBody>
          <a:bodyPr wrap="square" rtlCol="0">
            <a:spAutoFit/>
          </a:bodyPr>
          <a:lstStyle/>
          <a:p>
            <a:r>
              <a:rPr lang="en-US" sz="2800" b="1" dirty="0" smtClean="0"/>
              <a:t>Correlated electrons</a:t>
            </a:r>
            <a:endParaRPr lang="en-US" sz="2800" b="1" dirty="0"/>
          </a:p>
        </p:txBody>
      </p:sp>
      <p:sp>
        <p:nvSpPr>
          <p:cNvPr id="15" name="TextBox 14"/>
          <p:cNvSpPr txBox="1"/>
          <p:nvPr/>
        </p:nvSpPr>
        <p:spPr>
          <a:xfrm>
            <a:off x="8575093" y="149087"/>
            <a:ext cx="3616907" cy="523220"/>
          </a:xfrm>
          <a:prstGeom prst="rect">
            <a:avLst/>
          </a:prstGeom>
          <a:noFill/>
        </p:spPr>
        <p:txBody>
          <a:bodyPr wrap="square" rtlCol="0">
            <a:spAutoFit/>
          </a:bodyPr>
          <a:lstStyle/>
          <a:p>
            <a:r>
              <a:rPr lang="en-US" sz="2800" b="1" dirty="0" smtClean="0"/>
              <a:t>Hydrodynamics</a:t>
            </a:r>
            <a:endParaRPr lang="en-US" sz="2800" b="1" dirty="0"/>
          </a:p>
        </p:txBody>
      </p:sp>
      <p:sp>
        <p:nvSpPr>
          <p:cNvPr id="21" name="Rounded Rectangle 20"/>
          <p:cNvSpPr/>
          <p:nvPr/>
        </p:nvSpPr>
        <p:spPr>
          <a:xfrm>
            <a:off x="4218135" y="2539624"/>
            <a:ext cx="3848987" cy="17570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11" y="2944254"/>
            <a:ext cx="2824633" cy="1260277"/>
          </a:xfrm>
          <a:prstGeom prst="rect">
            <a:avLst/>
          </a:prstGeom>
        </p:spPr>
      </p:pic>
      <p:sp>
        <p:nvSpPr>
          <p:cNvPr id="25" name="TextBox 24"/>
          <p:cNvSpPr txBox="1"/>
          <p:nvPr/>
        </p:nvSpPr>
        <p:spPr>
          <a:xfrm>
            <a:off x="4310288" y="2661854"/>
            <a:ext cx="3808782" cy="523220"/>
          </a:xfrm>
          <a:prstGeom prst="rect">
            <a:avLst/>
          </a:prstGeom>
          <a:noFill/>
        </p:spPr>
        <p:txBody>
          <a:bodyPr wrap="square" rtlCol="0">
            <a:spAutoFit/>
          </a:bodyPr>
          <a:lstStyle/>
          <a:p>
            <a:r>
              <a:rPr lang="en-US" sz="2800" b="1" dirty="0" smtClean="0"/>
              <a:t>Electron hydrodynamics</a:t>
            </a:r>
            <a:endParaRPr lang="en-US" sz="2800" b="1" dirty="0"/>
          </a:p>
        </p:txBody>
      </p:sp>
      <p:sp>
        <p:nvSpPr>
          <p:cNvPr id="27" name="TextBox 26"/>
          <p:cNvSpPr txBox="1"/>
          <p:nvPr/>
        </p:nvSpPr>
        <p:spPr>
          <a:xfrm>
            <a:off x="7843661" y="5426317"/>
            <a:ext cx="3876962" cy="954107"/>
          </a:xfrm>
          <a:prstGeom prst="rect">
            <a:avLst/>
          </a:prstGeom>
          <a:noFill/>
        </p:spPr>
        <p:txBody>
          <a:bodyPr wrap="square" rtlCol="0">
            <a:spAutoFit/>
          </a:bodyPr>
          <a:lstStyle/>
          <a:p>
            <a:r>
              <a:rPr lang="en-US" sz="2800" b="1" dirty="0"/>
              <a:t>Can quantum </a:t>
            </a:r>
            <a:r>
              <a:rPr lang="en-US" sz="2800" b="1" dirty="0" smtClean="0"/>
              <a:t>mechanics e</a:t>
            </a:r>
            <a:r>
              <a:rPr lang="en-US" sz="2800" b="1" i="1" dirty="0" smtClean="0"/>
              <a:t>nrich</a:t>
            </a:r>
            <a:r>
              <a:rPr lang="en-US" sz="2800" b="1" dirty="0" smtClean="0"/>
              <a:t> </a:t>
            </a:r>
            <a:r>
              <a:rPr lang="en-US" sz="2800" b="1" dirty="0"/>
              <a:t>hydrodynamics?</a:t>
            </a:r>
          </a:p>
        </p:txBody>
      </p:sp>
      <p:sp>
        <p:nvSpPr>
          <p:cNvPr id="28" name="TextBox 27"/>
          <p:cNvSpPr txBox="1"/>
          <p:nvPr/>
        </p:nvSpPr>
        <p:spPr>
          <a:xfrm>
            <a:off x="690407" y="5426317"/>
            <a:ext cx="4356522" cy="954107"/>
          </a:xfrm>
          <a:prstGeom prst="rect">
            <a:avLst/>
          </a:prstGeom>
          <a:noFill/>
        </p:spPr>
        <p:txBody>
          <a:bodyPr wrap="square" rtlCol="0">
            <a:spAutoFit/>
          </a:bodyPr>
          <a:lstStyle/>
          <a:p>
            <a:r>
              <a:rPr lang="en-US" sz="2800" b="1" dirty="0" smtClean="0"/>
              <a:t>Can quantum mechanics </a:t>
            </a:r>
            <a:r>
              <a:rPr lang="en-US" sz="2800" b="1" i="1" dirty="0" smtClean="0"/>
              <a:t>constrain</a:t>
            </a:r>
            <a:r>
              <a:rPr lang="en-US" sz="2800" b="1" dirty="0" smtClean="0"/>
              <a:t> hydrodynamics?</a:t>
            </a:r>
            <a:endParaRPr lang="en-US" sz="2800" b="1" dirty="0"/>
          </a:p>
        </p:txBody>
      </p:sp>
      <p:sp>
        <p:nvSpPr>
          <p:cNvPr id="32" name="Oval 31"/>
          <p:cNvSpPr/>
          <p:nvPr/>
        </p:nvSpPr>
        <p:spPr>
          <a:xfrm>
            <a:off x="120770" y="5257492"/>
            <a:ext cx="5106838"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p:nvPr/>
        </p:nvSpPr>
        <p:spPr>
          <a:xfrm>
            <a:off x="7349706" y="5257492"/>
            <a:ext cx="4710022" cy="135646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ight Arrow 34"/>
          <p:cNvSpPr/>
          <p:nvPr/>
        </p:nvSpPr>
        <p:spPr>
          <a:xfrm rot="8215737">
            <a:off x="3541174" y="4488497"/>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694765">
            <a:off x="3644936" y="2134476"/>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882234">
            <a:off x="7877703" y="2144539"/>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7196">
            <a:off x="7973701" y="4473098"/>
            <a:ext cx="770965" cy="29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322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131776</TotalTime>
  <Words>1409</Words>
  <Application>Microsoft Macintosh PowerPoint</Application>
  <PresentationFormat>Widescreen</PresentationFormat>
  <Paragraphs>254</Paragraphs>
  <Slides>49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Calibri Light</vt:lpstr>
      <vt:lpstr>Lucida Grande</vt:lpstr>
      <vt:lpstr>Arial</vt:lpstr>
      <vt:lpstr>Office Theme</vt:lpstr>
      <vt:lpstr>PowerPoint Presentation</vt:lpstr>
      <vt:lpstr>Could it finally be true?</vt:lpstr>
      <vt:lpstr>Electric conduction versus water flow</vt:lpstr>
      <vt:lpstr>Outline</vt:lpstr>
      <vt:lpstr>PowerPoint Presentation</vt:lpstr>
      <vt:lpstr>PowerPoint Presentation</vt:lpstr>
      <vt:lpstr>“More is different” [Anderson ‘72]</vt:lpstr>
      <vt:lpstr>Conventional metallic transport [Drude 1900]</vt:lpstr>
      <vt:lpstr>PowerPoint Presentation</vt:lpstr>
      <vt:lpstr>Hydrodynamics</vt:lpstr>
      <vt:lpstr>Viscous fluid description based on momentum conservation</vt:lpstr>
      <vt:lpstr>PowerPoint Presentation</vt:lpstr>
      <vt:lpstr>Can quantum mechanics constrain hydrodynamics?</vt:lpstr>
      <vt:lpstr>PowerPoint Presentation</vt:lpstr>
      <vt:lpstr>PowerPoint Presentation</vt:lpstr>
      <vt:lpstr>PowerPoint Presentation</vt:lpstr>
      <vt:lpstr>Outline</vt:lpstr>
      <vt:lpstr>Hydrodynamic flow of electrons possible if…</vt:lpstr>
      <vt:lpstr>Which materials?</vt:lpstr>
      <vt:lpstr>PowerPoint Presentation</vt:lpstr>
      <vt:lpstr>Viscous fluid</vt:lpstr>
      <vt:lpstr>Viscous electronic fluid</vt:lpstr>
      <vt:lpstr>Two regimes</vt:lpstr>
      <vt:lpstr>Where did the convection term go?</vt:lpstr>
      <vt:lpstr>Outline</vt:lpstr>
      <vt:lpstr>How to identify hydro effects?</vt:lpstr>
      <vt:lpstr>Navier-Stokes under magnetic field</vt:lpstr>
      <vt:lpstr>A tale of two viscosities</vt:lpstr>
      <vt:lpstr>A tale of two viscosities</vt:lpstr>
      <vt:lpstr>Hydrodynamic solution</vt:lpstr>
      <vt:lpstr>Navier-Stokes is not enough</vt:lpstr>
      <vt:lpstr>Results of Boltzmann-hydro: magnetoresistance</vt:lpstr>
      <vt:lpstr>Measurement of shear viscosity in graphene</vt:lpstr>
      <vt:lpstr>A tale of two viscosities</vt:lpstr>
      <vt:lpstr>Historical perspective on Hall effect</vt:lpstr>
      <vt:lpstr>Hall resistivity =&gt; Hall viscosity</vt:lpstr>
      <vt:lpstr>PowerPoint Presentation</vt:lpstr>
      <vt:lpstr>Last part of the talk: local properties</vt:lpstr>
      <vt:lpstr>Last part of the talk: local properties</vt:lpstr>
      <vt:lpstr>Magnetic fields are useful again:</vt:lpstr>
      <vt:lpstr>Magnetic fields are useful again:</vt:lpstr>
      <vt:lpstr>Magnetic fields are useful again:</vt:lpstr>
      <vt:lpstr>“Phase diagram” based on profile curvature </vt:lpstr>
      <vt:lpstr>First visualization of hydrodynamic flow of electrons</vt:lpstr>
      <vt:lpstr>Acknowledgements</vt:lpstr>
      <vt:lpstr>Reynolds number?</vt:lpstr>
      <vt:lpstr>Bound on viscosity</vt:lpstr>
      <vt:lpstr>Bound on viscosity</vt:lpstr>
      <vt:lpstr>Bound on viscosity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Hydrodynamic electron flow and hall viscosity</dc:title>
  <dc:creator>Thomas Scaffidi</dc:creator>
  <cp:lastModifiedBy>Thomas Scaffidi</cp:lastModifiedBy>
  <cp:revision>499</cp:revision>
  <cp:lastPrinted>2018-02-01T05:28:06Z</cp:lastPrinted>
  <dcterms:created xsi:type="dcterms:W3CDTF">2017-02-19T22:20:58Z</dcterms:created>
  <dcterms:modified xsi:type="dcterms:W3CDTF">2019-12-11T20:33:29Z</dcterms:modified>
</cp:coreProperties>
</file>