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embeddings/oleObject4.bin" ContentType="application/vnd.openxmlformats-officedocument.oleObject"/>
  <Override PartName="/ppt/notesSlides/notesSlide22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notesSlides/notesSlide11.xml" ContentType="application/vnd.openxmlformats-officedocument.presentationml.notesSlide+xml"/>
  <Override PartName="/docProps/app.xml" ContentType="application/vnd.openxmlformats-officedocument.extended-properties+xml"/>
  <Override PartName="/ppt/slides/slide30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36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s/slide47.xml" ContentType="application/vnd.openxmlformats-officedocument.presentationml.slide+xml"/>
  <Override PartName="/ppt/notesSlides/notesSlide32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52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notesSlides/notesSlide56.xml" ContentType="application/vnd.openxmlformats-officedocument.presentationml.notesSlide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embeddings/oleObject2.bin" ContentType="application/vnd.openxmlformats-officedocument.oleObject"/>
  <Override PartName="/ppt/slides/slide52.xml" ContentType="application/vnd.openxmlformats-officedocument.presentationml.slide+xml"/>
  <Override PartName="/ppt/slides/slide1.xml" ContentType="application/vnd.openxmlformats-officedocument.presentationml.slide+xml"/>
  <Override PartName="/ppt/slides/slide51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notesSlides/notesSlide15.xml" ContentType="application/vnd.openxmlformats-officedocument.presentationml.notesSlide+xml"/>
  <Default Extension="wmf" ContentType="image/x-wmf"/>
  <Override PartName="/ppt/notesSlides/notesSlide4.xml" ContentType="application/vnd.openxmlformats-officedocument.presentationml.notesSlide+xml"/>
  <Override PartName="/ppt/notesSlides/notesSlide41.xml" ContentType="application/vnd.openxmlformats-officedocument.presentationml.notesSlide+xml"/>
  <Override PartName="/ppt/slides/slide13.xml" ContentType="application/vnd.openxmlformats-officedocument.presentationml.slide+xml"/>
  <Override PartName="/ppt/notesSlides/notesSlide23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embeddings/oleObject3.bin" ContentType="application/vnd.openxmlformats-officedocument.oleObject"/>
  <Override PartName="/ppt/notesSlides/notesSlide51.xml" ContentType="application/vnd.openxmlformats-officedocument.presentationml.notesSlide+xml"/>
  <Override PartName="/ppt/slideLayouts/slideLayout4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2.xml" ContentType="application/vnd.openxmlformats-officedocument.presentationml.slideLayout+xml"/>
  <Override PartName="/ppt/notesSlides/notesSlide57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4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37.xml" ContentType="application/vnd.openxmlformats-officedocument.presentationml.slide+xml"/>
  <Override PartName="/ppt/notesSlides/notesSlide43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45.xml" ContentType="application/vnd.openxmlformats-officedocument.presentationml.notesSlide+xml"/>
  <Override PartName="/ppt/slides/slide33.xml" ContentType="application/vnd.openxmlformats-officedocument.presentationml.slide+xml"/>
  <Override PartName="/ppt/embeddings/oleObject10.bin" ContentType="application/vnd.openxmlformats-officedocument.oleObject"/>
  <Override PartName="/ppt/presProps.xml" ContentType="application/vnd.openxmlformats-officedocument.presentationml.presProps+xml"/>
  <Default Extension="vml" ContentType="application/vnd.openxmlformats-officedocument.vmlDrawing"/>
  <Override PartName="/ppt/notesSlides/notesSlide18.xml" ContentType="application/vnd.openxmlformats-officedocument.presentationml.notesSlide+xml"/>
  <Override PartName="/ppt/notesSlides/notesSlide48.xml" ContentType="application/vnd.openxmlformats-officedocument.presentationml.notesSlide+xml"/>
  <Default Extension="png" ContentType="image/png"/>
  <Override PartName="/ppt/slides/slide27.xml" ContentType="application/vnd.openxmlformats-officedocument.presentationml.slide+xml"/>
  <Override PartName="/ppt/embeddings/oleObject9.bin" ContentType="application/vnd.openxmlformats-officedocument.oleObject"/>
  <Override PartName="/docProps/core.xml" ContentType="application/vnd.openxmlformats-package.core-properties+xml"/>
  <Override PartName="/ppt/slides/slide56.xml" ContentType="application/vnd.openxmlformats-officedocument.presentationml.slide+xml"/>
  <Override PartName="/ppt/slides/slide31.xml" ContentType="application/vnd.openxmlformats-officedocument.presentationml.slide+xml"/>
  <Default Extension="bin" ContentType="application/vnd.openxmlformats-officedocument.presentationml.printerSettings"/>
  <Override PartName="/ppt/notesSlides/notesSlide10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53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55.xml" ContentType="application/vnd.openxmlformats-officedocument.presentationml.slide+xml"/>
  <Override PartName="/ppt/slides/slide12.xml" ContentType="application/vnd.openxmlformats-officedocument.presentationml.slide+xml"/>
  <Override PartName="/ppt/slides/slide19.xml" ContentType="application/vnd.openxmlformats-officedocument.presentationml.slide+xml"/>
  <Override PartName="/ppt/slides/slide41.xml" ContentType="application/vnd.openxmlformats-officedocument.presentationml.slide+xml"/>
  <Override PartName="/ppt/slides/slide46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28.xml" ContentType="application/vnd.openxmlformats-officedocument.presentationml.notesSlide+xml"/>
  <Override PartName="/ppt/theme/theme2.xml" ContentType="application/vnd.openxmlformats-officedocument.theme+xml"/>
  <Override PartName="/ppt/notesSlides/notesSlide27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35.xml" ContentType="application/vnd.openxmlformats-officedocument.presentationml.slide+xml"/>
  <Override PartName="/ppt/slides/slide42.xml" ContentType="application/vnd.openxmlformats-officedocument.presentationml.slide+xml"/>
  <Override PartName="/ppt/notesSlides/notesSlide40.xml" ContentType="application/vnd.openxmlformats-officedocument.presentationml.notesSlide+xml"/>
  <Override PartName="/ppt/slides/slide45.xml" ContentType="application/vnd.openxmlformats-officedocument.presentationml.slide+xml"/>
  <Override PartName="/ppt/notesSlides/notesSlide34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21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50.xml" ContentType="application/vnd.openxmlformats-officedocument.presentationml.slide+xml"/>
  <Override PartName="/ppt/slides/slide54.xml" ContentType="application/vnd.openxmlformats-officedocument.presentationml.slide+xml"/>
  <Override PartName="/ppt/slides/slide57.xml" ContentType="application/vnd.openxmlformats-officedocument.presentationml.slide+xml"/>
  <Override PartName="/ppt/embeddings/oleObject6.bin" ContentType="application/vnd.openxmlformats-officedocument.oleObject"/>
  <Override PartName="/ppt/notesSlides/notesSlide3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6.xml" ContentType="application/vnd.openxmlformats-officedocument.presentationml.notesSlide+xml"/>
  <Override PartName="/ppt/slides/slide58.xml" ContentType="application/vnd.openxmlformats-officedocument.presentationml.slide+xml"/>
  <Default Extension="xml" ContentType="application/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7.xml" ContentType="application/vnd.openxmlformats-officedocument.presentationml.notesSlide+xml"/>
  <Override PartName="/ppt/slides/slide25.xml" ContentType="application/vnd.openxmlformats-officedocument.presentationml.slide+xml"/>
  <Override PartName="/ppt/notesSlides/notesSlide19.xml" ContentType="application/vnd.openxmlformats-officedocument.presentationml.notesSlide+xml"/>
  <Override PartName="/ppt/embeddings/oleObject5.bin" ContentType="application/vnd.openxmlformats-officedocument.oleObject"/>
  <Override PartName="/ppt/slides/slide14.xml" ContentType="application/vnd.openxmlformats-officedocument.presentationml.slide+xml"/>
  <Override PartName="/ppt/slides/slide40.xml" ContentType="application/vnd.openxmlformats-officedocument.presentationml.slide+xml"/>
  <Override PartName="/ppt/embeddings/oleObject1.bin" ContentType="application/vnd.openxmlformats-officedocument.oleObject"/>
  <Override PartName="/ppt/notesSlides/notesSlide50.xml" ContentType="application/vnd.openxmlformats-officedocument.presentationml.notesSlide+xml"/>
  <Override PartName="/ppt/slides/slide34.xml" ContentType="application/vnd.openxmlformats-officedocument.presentationml.slide+xml"/>
  <Override PartName="/ppt/notesSlides/notesSlide26.xml" ContentType="application/vnd.openxmlformats-officedocument.presentationml.notesSlide+xml"/>
  <Override PartName="/ppt/slides/slide44.xml" ContentType="application/vnd.openxmlformats-officedocument.presentationml.slide+xml"/>
  <Override PartName="/ppt/notesSlides/notesSlide12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49.xml" ContentType="application/vnd.openxmlformats-officedocument.presentationml.slide+xml"/>
  <Override PartName="/ppt/slideLayouts/slideLayout1.xml" ContentType="application/vnd.openxmlformats-officedocument.presentationml.slideLayout+xml"/>
  <Override PartName="/ppt/embeddings/oleObject7.bin" ContentType="application/vnd.openxmlformats-officedocument.oleObject"/>
  <Override PartName="/ppt/slides/slide48.xml" ContentType="application/vnd.openxmlformats-officedocument.presentationml.slide+xml"/>
  <Override PartName="/ppt/theme/theme1.xml" ContentType="application/vnd.openxmlformats-officedocument.theme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59.xml" ContentType="application/vnd.openxmlformats-officedocument.presentationml.slide+xml"/>
  <Default Extension="jpeg" ContentType="image/jpeg"/>
  <Override PartName="/ppt/notesSlides/notesSlide33.xml" ContentType="application/vnd.openxmlformats-officedocument.presentationml.notesSlide+xml"/>
  <Override PartName="/ppt/notesSlides/notesSlide46.xml" ContentType="application/vnd.openxmlformats-officedocument.presentationml.notes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8.xml" ContentType="application/vnd.openxmlformats-officedocument.presentationml.slide+xml"/>
  <Override PartName="/ppt/slides/slide15.xml" ContentType="application/vnd.openxmlformats-officedocument.presentationml.slide+xml"/>
  <Override PartName="/ppt/notesSlides/notesSlide49.xml" ContentType="application/vnd.openxmlformats-officedocument.presentationml.notesSlide+xml"/>
  <Default Extension="rels" ContentType="application/vnd.openxmlformats-package.relationships+xml"/>
  <Override PartName="/ppt/slides/slide9.xml" ContentType="application/vnd.openxmlformats-officedocument.presentationml.slide+xml"/>
  <Override PartName="/ppt/embeddings/oleObject8.bin" ContentType="application/vnd.openxmlformats-officedocument.oleObject"/>
  <Override PartName="/ppt/slides/slide24.xml" ContentType="application/vnd.openxmlformats-officedocument.presentationml.slide+xml"/>
  <Override PartName="/ppt/slides/slide39.xml" ContentType="application/vnd.openxmlformats-officedocument.presentationml.slide+xml"/>
  <Override PartName="/ppt/slides/slide32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6.xml" ContentType="application/vnd.openxmlformats-officedocument.presentationml.slide+xml"/>
  <Default Extension="pdf" ContentType="application/pdf"/>
  <Override PartName="/ppt/slides/slide16.xml" ContentType="application/vnd.openxmlformats-officedocument.presentationml.slide+xml"/>
  <Override PartName="/ppt/slides/slide38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0.xml" ContentType="application/vnd.openxmlformats-officedocument.presentationml.notesSlide+xml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</p:sldMasterIdLst>
  <p:notesMasterIdLst>
    <p:notesMasterId r:id="rId61"/>
  </p:notesMasterIdLst>
  <p:sldIdLst>
    <p:sldId id="256" r:id="rId2"/>
    <p:sldId id="390" r:id="rId3"/>
    <p:sldId id="317" r:id="rId4"/>
    <p:sldId id="403" r:id="rId5"/>
    <p:sldId id="319" r:id="rId6"/>
    <p:sldId id="391" r:id="rId7"/>
    <p:sldId id="392" r:id="rId8"/>
    <p:sldId id="393" r:id="rId9"/>
    <p:sldId id="394" r:id="rId10"/>
    <p:sldId id="395" r:id="rId11"/>
    <p:sldId id="396" r:id="rId12"/>
    <p:sldId id="397" r:id="rId13"/>
    <p:sldId id="321" r:id="rId14"/>
    <p:sldId id="322" r:id="rId15"/>
    <p:sldId id="323" r:id="rId16"/>
    <p:sldId id="324" r:id="rId17"/>
    <p:sldId id="325" r:id="rId18"/>
    <p:sldId id="326" r:id="rId19"/>
    <p:sldId id="327" r:id="rId20"/>
    <p:sldId id="329" r:id="rId21"/>
    <p:sldId id="330" r:id="rId22"/>
    <p:sldId id="332" r:id="rId23"/>
    <p:sldId id="399" r:id="rId24"/>
    <p:sldId id="400" r:id="rId25"/>
    <p:sldId id="401" r:id="rId26"/>
    <p:sldId id="402" r:id="rId27"/>
    <p:sldId id="333" r:id="rId28"/>
    <p:sldId id="334" r:id="rId29"/>
    <p:sldId id="335" r:id="rId30"/>
    <p:sldId id="336" r:id="rId31"/>
    <p:sldId id="337" r:id="rId32"/>
    <p:sldId id="338" r:id="rId33"/>
    <p:sldId id="340" r:id="rId34"/>
    <p:sldId id="342" r:id="rId35"/>
    <p:sldId id="347" r:id="rId36"/>
    <p:sldId id="352" r:id="rId37"/>
    <p:sldId id="353" r:id="rId38"/>
    <p:sldId id="354" r:id="rId39"/>
    <p:sldId id="373" r:id="rId40"/>
    <p:sldId id="359" r:id="rId41"/>
    <p:sldId id="360" r:id="rId42"/>
    <p:sldId id="368" r:id="rId43"/>
    <p:sldId id="374" r:id="rId44"/>
    <p:sldId id="367" r:id="rId45"/>
    <p:sldId id="375" r:id="rId46"/>
    <p:sldId id="376" r:id="rId47"/>
    <p:sldId id="377" r:id="rId48"/>
    <p:sldId id="378" r:id="rId49"/>
    <p:sldId id="379" r:id="rId50"/>
    <p:sldId id="380" r:id="rId51"/>
    <p:sldId id="381" r:id="rId52"/>
    <p:sldId id="382" r:id="rId53"/>
    <p:sldId id="383" r:id="rId54"/>
    <p:sldId id="384" r:id="rId55"/>
    <p:sldId id="385" r:id="rId56"/>
    <p:sldId id="386" r:id="rId57"/>
    <p:sldId id="387" r:id="rId58"/>
    <p:sldId id="388" r:id="rId59"/>
    <p:sldId id="316" r:id="rId6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00FF00"/>
    <a:srgbClr val="F4EE00"/>
    <a:srgbClr val="FFFF00"/>
    <a:srgbClr val="C0C0C0"/>
    <a:srgbClr val="A50021"/>
    <a:srgbClr val="FF9900"/>
    <a:srgbClr val="808000"/>
    <a:srgbClr val="0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howOutlineIcons="0">
    <p:restoredLeft sz="15770" autoAdjust="0"/>
    <p:restoredTop sz="94660"/>
  </p:normalViewPr>
  <p:slideViewPr>
    <p:cSldViewPr>
      <p:cViewPr varScale="1">
        <p:scale>
          <a:sx n="94" d="100"/>
          <a:sy n="94" d="100"/>
        </p:scale>
        <p:origin x="-75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312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64" Type="http://schemas.openxmlformats.org/officeDocument/2006/relationships/viewProps" Target="viewProps.xml"/><Relationship Id="rId60" Type="http://schemas.openxmlformats.org/officeDocument/2006/relationships/slide" Target="slides/slide59.xml"/><Relationship Id="rId39" Type="http://schemas.openxmlformats.org/officeDocument/2006/relationships/slide" Target="slides/slide38.xml"/><Relationship Id="rId7" Type="http://schemas.openxmlformats.org/officeDocument/2006/relationships/slide" Target="slides/slide6.xml"/><Relationship Id="rId43" Type="http://schemas.openxmlformats.org/officeDocument/2006/relationships/slide" Target="slides/slide42.xml"/><Relationship Id="rId25" Type="http://schemas.openxmlformats.org/officeDocument/2006/relationships/slide" Target="slides/slide24.xml"/><Relationship Id="rId10" Type="http://schemas.openxmlformats.org/officeDocument/2006/relationships/slide" Target="slides/slide9.xml"/><Relationship Id="rId50" Type="http://schemas.openxmlformats.org/officeDocument/2006/relationships/slide" Target="slides/slide49.xml"/><Relationship Id="rId63" Type="http://schemas.openxmlformats.org/officeDocument/2006/relationships/presProps" Target="presProps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45" Type="http://schemas.openxmlformats.org/officeDocument/2006/relationships/slide" Target="slides/slide44.xml"/><Relationship Id="rId58" Type="http://schemas.openxmlformats.org/officeDocument/2006/relationships/slide" Target="slides/slide57.xml"/><Relationship Id="rId42" Type="http://schemas.openxmlformats.org/officeDocument/2006/relationships/slide" Target="slides/slide41.xml"/><Relationship Id="rId6" Type="http://schemas.openxmlformats.org/officeDocument/2006/relationships/slide" Target="slides/slide5.xml"/><Relationship Id="rId49" Type="http://schemas.openxmlformats.org/officeDocument/2006/relationships/slide" Target="slides/slide48.xml"/><Relationship Id="rId44" Type="http://schemas.openxmlformats.org/officeDocument/2006/relationships/slide" Target="slides/slide43.xml"/><Relationship Id="rId19" Type="http://schemas.openxmlformats.org/officeDocument/2006/relationships/slide" Target="slides/slide18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2" Type="http://schemas.openxmlformats.org/officeDocument/2006/relationships/slide" Target="slides/slide1.xml"/><Relationship Id="rId46" Type="http://schemas.openxmlformats.org/officeDocument/2006/relationships/slide" Target="slides/slide45.xml"/><Relationship Id="rId57" Type="http://schemas.openxmlformats.org/officeDocument/2006/relationships/slide" Target="slides/slide56.xml"/><Relationship Id="rId59" Type="http://schemas.openxmlformats.org/officeDocument/2006/relationships/slide" Target="slides/slide58.xml"/><Relationship Id="rId35" Type="http://schemas.openxmlformats.org/officeDocument/2006/relationships/slide" Target="slides/slide34.xml"/><Relationship Id="rId51" Type="http://schemas.openxmlformats.org/officeDocument/2006/relationships/slide" Target="slides/slide50.xml"/><Relationship Id="rId55" Type="http://schemas.openxmlformats.org/officeDocument/2006/relationships/slide" Target="slides/slide54.xml"/><Relationship Id="rId31" Type="http://schemas.openxmlformats.org/officeDocument/2006/relationships/slide" Target="slides/slide30.xml"/><Relationship Id="rId34" Type="http://schemas.openxmlformats.org/officeDocument/2006/relationships/slide" Target="slides/slide33.xml"/><Relationship Id="rId40" Type="http://schemas.openxmlformats.org/officeDocument/2006/relationships/slide" Target="slides/slide39.xml"/><Relationship Id="rId62" Type="http://schemas.openxmlformats.org/officeDocument/2006/relationships/printerSettings" Target="printerSettings/printerSettings1.bin"/><Relationship Id="rId66" Type="http://schemas.openxmlformats.org/officeDocument/2006/relationships/tableStyles" Target="tableStyles.xml"/><Relationship Id="rId36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47" Type="http://schemas.openxmlformats.org/officeDocument/2006/relationships/slide" Target="slides/slide46.xml"/><Relationship Id="rId56" Type="http://schemas.openxmlformats.org/officeDocument/2006/relationships/slide" Target="slides/slide55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2" Type="http://schemas.openxmlformats.org/officeDocument/2006/relationships/slide" Target="slides/slide51.xml"/><Relationship Id="rId65" Type="http://schemas.openxmlformats.org/officeDocument/2006/relationships/theme" Target="theme/theme1.xml"/><Relationship Id="rId54" Type="http://schemas.openxmlformats.org/officeDocument/2006/relationships/slide" Target="slides/slide53.xml"/><Relationship Id="rId12" Type="http://schemas.openxmlformats.org/officeDocument/2006/relationships/slide" Target="slides/slide11.xml"/><Relationship Id="rId3" Type="http://schemas.openxmlformats.org/officeDocument/2006/relationships/slide" Target="slides/slide2.xml"/><Relationship Id="rId23" Type="http://schemas.openxmlformats.org/officeDocument/2006/relationships/slide" Target="slides/slide22.xml"/><Relationship Id="rId61" Type="http://schemas.openxmlformats.org/officeDocument/2006/relationships/notesMaster" Target="notesMasters/notesMaster1.xml"/><Relationship Id="rId53" Type="http://schemas.openxmlformats.org/officeDocument/2006/relationships/slide" Target="slides/slide52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29" Type="http://schemas.openxmlformats.org/officeDocument/2006/relationships/slide" Target="slides/slide28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41" Type="http://schemas.openxmlformats.org/officeDocument/2006/relationships/slide" Target="slides/slide4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2" Type="http://schemas.openxmlformats.org/officeDocument/2006/relationships/slide" Target="slides/slide21.xml"/><Relationship Id="rId21" Type="http://schemas.openxmlformats.org/officeDocument/2006/relationships/slide" Target="slides/slide2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7.wmf"/><Relationship Id="rId1" Type="http://schemas.openxmlformats.org/officeDocument/2006/relationships/image" Target="../media/image4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87.wmf"/><Relationship Id="rId3" Type="http://schemas.openxmlformats.org/officeDocument/2006/relationships/image" Target="../media/image88.wmf"/><Relationship Id="rId1" Type="http://schemas.openxmlformats.org/officeDocument/2006/relationships/image" Target="../media/image8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43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43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0DF5770-5968-45F5-923E-81316AAC6BE5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49F7EF-12A0-4B83-A96C-3BB870857E68}" type="slidenum">
              <a:rPr lang="en-US"/>
              <a:pPr/>
              <a:t>1</a:t>
            </a:fld>
            <a:endParaRPr lang="en-US"/>
          </a:p>
        </p:txBody>
      </p:sp>
      <p:sp>
        <p:nvSpPr>
          <p:cNvPr id="195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A04909-DB3B-0447-B3CE-3B9F681D1F8C}" type="slidenum">
              <a:rPr lang="en-US"/>
              <a:pPr/>
              <a:t>11</a:t>
            </a:fld>
            <a:endParaRPr lang="en-US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C7F32D-ED9E-A143-8F00-FA50AD75F0DB}" type="slidenum">
              <a:rPr lang="en-US"/>
              <a:pPr/>
              <a:t>12</a:t>
            </a:fld>
            <a:endParaRPr lang="en-US"/>
          </a:p>
        </p:txBody>
      </p:sp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A447DC-0F5D-4DB6-873E-5F762CA4E4C2}" type="slidenum">
              <a:rPr lang="en-US"/>
              <a:pPr/>
              <a:t>13</a:t>
            </a:fld>
            <a:endParaRPr lang="en-US"/>
          </a:p>
        </p:txBody>
      </p:sp>
      <p:sp>
        <p:nvSpPr>
          <p:cNvPr id="437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7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A851ED-9C82-49CA-99EC-AB86CC6896DF}" type="slidenum">
              <a:rPr lang="en-US"/>
              <a:pPr/>
              <a:t>14</a:t>
            </a:fld>
            <a:endParaRPr lang="en-US"/>
          </a:p>
        </p:txBody>
      </p:sp>
      <p:sp>
        <p:nvSpPr>
          <p:cNvPr id="439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9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FB8641-29C6-48B4-B7F1-4887DEBEC647}" type="slidenum">
              <a:rPr lang="en-US"/>
              <a:pPr/>
              <a:t>15</a:t>
            </a:fld>
            <a:endParaRPr lang="en-US"/>
          </a:p>
        </p:txBody>
      </p:sp>
      <p:sp>
        <p:nvSpPr>
          <p:cNvPr id="441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1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75C28A-4924-4C0C-99A3-8B72678907DA}" type="slidenum">
              <a:rPr lang="en-US"/>
              <a:pPr/>
              <a:t>16</a:t>
            </a:fld>
            <a:endParaRPr lang="en-US"/>
          </a:p>
        </p:txBody>
      </p:sp>
      <p:sp>
        <p:nvSpPr>
          <p:cNvPr id="443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3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8EED9F-828D-45AB-A4AD-B3F3C2B2E624}" type="slidenum">
              <a:rPr lang="en-US"/>
              <a:pPr/>
              <a:t>17</a:t>
            </a:fld>
            <a:endParaRPr lang="en-US"/>
          </a:p>
        </p:txBody>
      </p:sp>
      <p:sp>
        <p:nvSpPr>
          <p:cNvPr id="445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5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ACA6BE-0EE3-42D1-A335-B7C118BF69E9}" type="slidenum">
              <a:rPr lang="en-US"/>
              <a:pPr/>
              <a:t>18</a:t>
            </a:fld>
            <a:endParaRPr lang="en-US"/>
          </a:p>
        </p:txBody>
      </p:sp>
      <p:sp>
        <p:nvSpPr>
          <p:cNvPr id="447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7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CF9B5B-3766-4E78-B261-F45139000763}" type="slidenum">
              <a:rPr lang="en-US"/>
              <a:pPr/>
              <a:t>19</a:t>
            </a:fld>
            <a:endParaRPr lang="en-US"/>
          </a:p>
        </p:txBody>
      </p:sp>
      <p:sp>
        <p:nvSpPr>
          <p:cNvPr id="449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9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2C9B70-A02B-4DE5-89B9-D0FE9053A022}" type="slidenum">
              <a:rPr lang="en-US"/>
              <a:pPr/>
              <a:t>20</a:t>
            </a:fld>
            <a:endParaRPr lang="en-US"/>
          </a:p>
        </p:txBody>
      </p:sp>
      <p:sp>
        <p:nvSpPr>
          <p:cNvPr id="453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3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F8629F-7CB6-DE4A-8A53-79A12A527707}" type="slidenum">
              <a:rPr lang="en-US"/>
              <a:pPr/>
              <a:t>2</a:t>
            </a:fld>
            <a:endParaRPr lang="en-US"/>
          </a:p>
        </p:txBody>
      </p:sp>
      <p:sp>
        <p:nvSpPr>
          <p:cNvPr id="209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FBF6B0-0A9B-4FCA-87AC-EA0D85A797D4}" type="slidenum">
              <a:rPr lang="en-US"/>
              <a:pPr/>
              <a:t>21</a:t>
            </a:fld>
            <a:endParaRPr lang="en-US"/>
          </a:p>
        </p:txBody>
      </p:sp>
      <p:sp>
        <p:nvSpPr>
          <p:cNvPr id="455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5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5F97C8-3133-423E-A32B-D7CB2DE8F8FD}" type="slidenum">
              <a:rPr lang="en-US"/>
              <a:pPr/>
              <a:t>22</a:t>
            </a:fld>
            <a:endParaRPr lang="en-US"/>
          </a:p>
        </p:txBody>
      </p:sp>
      <p:sp>
        <p:nvSpPr>
          <p:cNvPr id="459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9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0FAB03-6177-5F47-9384-6839780E5588}" type="slidenum">
              <a:rPr lang="en-US"/>
              <a:pPr/>
              <a:t>23</a:t>
            </a:fld>
            <a:endParaRPr lang="en-US"/>
          </a:p>
        </p:txBody>
      </p:sp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FF5FED-A810-6544-B50F-D023A5C7C734}" type="slidenum">
              <a:rPr lang="en-US"/>
              <a:pPr/>
              <a:t>24</a:t>
            </a:fld>
            <a:endParaRPr lang="en-US"/>
          </a:p>
        </p:txBody>
      </p:sp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CCF621-CDDD-C94A-8FFE-11225FC7C668}" type="slidenum">
              <a:rPr lang="en-US"/>
              <a:pPr/>
              <a:t>25</a:t>
            </a:fld>
            <a:endParaRPr lang="en-US"/>
          </a:p>
        </p:txBody>
      </p:sp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F75D82-15FA-2C48-B4E9-3B4087B9BB28}" type="slidenum">
              <a:rPr lang="en-US"/>
              <a:pPr/>
              <a:t>26</a:t>
            </a:fld>
            <a:endParaRPr lang="en-US"/>
          </a:p>
        </p:txBody>
      </p:sp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874C684-D7D8-4743-82A5-053642C811C1}" type="slidenum">
              <a:rPr lang="en-US"/>
              <a:pPr/>
              <a:t>27</a:t>
            </a:fld>
            <a:endParaRPr lang="en-US"/>
          </a:p>
        </p:txBody>
      </p:sp>
      <p:sp>
        <p:nvSpPr>
          <p:cNvPr id="461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1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7FF02F-76AB-4DC9-B3A5-806E01CD3326}" type="slidenum">
              <a:rPr lang="en-US"/>
              <a:pPr/>
              <a:t>28</a:t>
            </a:fld>
            <a:endParaRPr lang="en-US"/>
          </a:p>
        </p:txBody>
      </p:sp>
      <p:sp>
        <p:nvSpPr>
          <p:cNvPr id="463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3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0EAB04-7FA8-44C8-A5A3-EDF04C5AF260}" type="slidenum">
              <a:rPr lang="en-US"/>
              <a:pPr/>
              <a:t>29</a:t>
            </a:fld>
            <a:endParaRPr lang="en-US"/>
          </a:p>
        </p:txBody>
      </p:sp>
      <p:sp>
        <p:nvSpPr>
          <p:cNvPr id="465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5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A3D942-C2DD-42C7-87BC-96F28D4220A6}" type="slidenum">
              <a:rPr lang="en-US"/>
              <a:pPr/>
              <a:t>30</a:t>
            </a:fld>
            <a:endParaRPr lang="en-US"/>
          </a:p>
        </p:txBody>
      </p:sp>
      <p:sp>
        <p:nvSpPr>
          <p:cNvPr id="467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277E38-7CDC-4D4E-8207-3445FBBE6ED6}" type="slidenum">
              <a:rPr lang="en-US"/>
              <a:pPr/>
              <a:t>3</a:t>
            </a:fld>
            <a:endParaRPr lang="en-US"/>
          </a:p>
        </p:txBody>
      </p:sp>
      <p:sp>
        <p:nvSpPr>
          <p:cNvPr id="429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9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CA56BB-CBB8-463F-A988-07956F9A9034}" type="slidenum">
              <a:rPr lang="en-US"/>
              <a:pPr/>
              <a:t>31</a:t>
            </a:fld>
            <a:endParaRPr lang="en-US"/>
          </a:p>
        </p:txBody>
      </p:sp>
      <p:sp>
        <p:nvSpPr>
          <p:cNvPr id="470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0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08C5F2-D435-4A8A-8746-F8D4EE8EAA00}" type="slidenum">
              <a:rPr lang="en-US"/>
              <a:pPr/>
              <a:t>32</a:t>
            </a:fld>
            <a:endParaRPr lang="en-US"/>
          </a:p>
        </p:txBody>
      </p:sp>
      <p:sp>
        <p:nvSpPr>
          <p:cNvPr id="472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2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08D97B-AC18-4682-B90D-1F66B36AD8EE}" type="slidenum">
              <a:rPr lang="en-US"/>
              <a:pPr/>
              <a:t>33</a:t>
            </a:fld>
            <a:endParaRPr lang="en-US"/>
          </a:p>
        </p:txBody>
      </p:sp>
      <p:sp>
        <p:nvSpPr>
          <p:cNvPr id="476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6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67367C-8C6A-4A71-BC09-31E3AA1967EA}" type="slidenum">
              <a:rPr lang="en-US"/>
              <a:pPr/>
              <a:t>34</a:t>
            </a:fld>
            <a:endParaRPr lang="en-US"/>
          </a:p>
        </p:txBody>
      </p:sp>
      <p:sp>
        <p:nvSpPr>
          <p:cNvPr id="480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0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ACEEB7-68CC-438A-B527-B48CDBC13EAE}" type="slidenum">
              <a:rPr lang="en-US"/>
              <a:pPr/>
              <a:t>35</a:t>
            </a:fld>
            <a:endParaRPr lang="en-US"/>
          </a:p>
        </p:txBody>
      </p:sp>
      <p:sp>
        <p:nvSpPr>
          <p:cNvPr id="490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0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039E20-1009-4DCC-B091-23AB65091386}" type="slidenum">
              <a:rPr lang="en-US"/>
              <a:pPr/>
              <a:t>36</a:t>
            </a:fld>
            <a:endParaRPr lang="en-US"/>
          </a:p>
        </p:txBody>
      </p:sp>
      <p:sp>
        <p:nvSpPr>
          <p:cNvPr id="500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0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EE9B13-1917-4FCF-A32E-69A6C284773F}" type="slidenum">
              <a:rPr lang="en-US"/>
              <a:pPr/>
              <a:t>37</a:t>
            </a:fld>
            <a:endParaRPr lang="en-US"/>
          </a:p>
        </p:txBody>
      </p:sp>
      <p:sp>
        <p:nvSpPr>
          <p:cNvPr id="502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2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E272C3-EA97-4570-AE14-1AD531F4DBA3}" type="slidenum">
              <a:rPr lang="en-US"/>
              <a:pPr/>
              <a:t>38</a:t>
            </a:fld>
            <a:endParaRPr lang="en-US"/>
          </a:p>
        </p:txBody>
      </p:sp>
      <p:sp>
        <p:nvSpPr>
          <p:cNvPr id="504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4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4CFC67-9C7D-4D5D-86A1-AB88CCDA17BC}" type="slidenum">
              <a:rPr lang="en-US"/>
              <a:pPr/>
              <a:t>39</a:t>
            </a:fld>
            <a:endParaRPr lang="en-US"/>
          </a:p>
        </p:txBody>
      </p:sp>
      <p:sp>
        <p:nvSpPr>
          <p:cNvPr id="551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1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DBEFA2-BEDE-4AAB-872D-09884D009FD6}" type="slidenum">
              <a:rPr lang="en-US"/>
              <a:pPr/>
              <a:t>40</a:t>
            </a:fld>
            <a:endParaRPr lang="en-US"/>
          </a:p>
        </p:txBody>
      </p:sp>
      <p:sp>
        <p:nvSpPr>
          <p:cNvPr id="515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5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79293F-5C44-4B77-A2DE-DDB752F08E71}" type="slidenum">
              <a:rPr lang="en-US"/>
              <a:pPr/>
              <a:t>5</a:t>
            </a:fld>
            <a:endParaRPr lang="en-US"/>
          </a:p>
        </p:txBody>
      </p:sp>
      <p:sp>
        <p:nvSpPr>
          <p:cNvPr id="433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3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CFC361-4F76-4B74-A9B2-E22AD7D94E36}" type="slidenum">
              <a:rPr lang="en-US"/>
              <a:pPr/>
              <a:t>41</a:t>
            </a:fld>
            <a:endParaRPr lang="en-US"/>
          </a:p>
        </p:txBody>
      </p:sp>
      <p:sp>
        <p:nvSpPr>
          <p:cNvPr id="517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7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1EE872-8F39-49CF-86D3-936C82FDF9B1}" type="slidenum">
              <a:rPr lang="en-US"/>
              <a:pPr/>
              <a:t>42</a:t>
            </a:fld>
            <a:endParaRPr lang="en-US"/>
          </a:p>
        </p:txBody>
      </p:sp>
      <p:sp>
        <p:nvSpPr>
          <p:cNvPr id="537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7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3EFF07-0AEA-41D7-A89F-280AC169BB22}" type="slidenum">
              <a:rPr lang="en-US"/>
              <a:pPr/>
              <a:t>43</a:t>
            </a:fld>
            <a:endParaRPr lang="en-US"/>
          </a:p>
        </p:txBody>
      </p:sp>
      <p:sp>
        <p:nvSpPr>
          <p:cNvPr id="555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5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BF67A4-79E1-442A-B594-86DFAF725CB6}" type="slidenum">
              <a:rPr lang="en-US"/>
              <a:pPr/>
              <a:t>44</a:t>
            </a:fld>
            <a:endParaRPr lang="en-US"/>
          </a:p>
        </p:txBody>
      </p:sp>
      <p:sp>
        <p:nvSpPr>
          <p:cNvPr id="531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1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D2D937-3EC6-3044-A479-7DEE5DDA62F6}" type="slidenum">
              <a:rPr lang="en-US"/>
              <a:pPr/>
              <a:t>45</a:t>
            </a:fld>
            <a:endParaRPr lang="en-US"/>
          </a:p>
        </p:txBody>
      </p:sp>
      <p:sp>
        <p:nvSpPr>
          <p:cNvPr id="63489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2200">
                <a:latin typeface="Lucida Grande" pitchFamily="-108" charset="0"/>
                <a:ea typeface="Lucida Grande" pitchFamily="-108" charset="0"/>
                <a:cs typeface="Lucida Grande" pitchFamily="-108" charset="0"/>
                <a:sym typeface="Lucida Grande" pitchFamily="-108" charset="0"/>
              </a:rPr>
              <a:t>RDF=\frac{No.\ particles\ per\ area\ in\ spherical\ shell}{Overall\ particle\ density}</a:t>
            </a: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DAF5B2-4B7B-A842-A01D-2FEED10EA690}" type="slidenum">
              <a:rPr lang="en-US"/>
              <a:pPr/>
              <a:t>46</a:t>
            </a:fld>
            <a:endParaRPr lang="en-US"/>
          </a:p>
        </p:txBody>
      </p:sp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DBC21A5-BF7D-834D-8F5F-6243AF89F891}" type="slidenum">
              <a:rPr lang="en-US"/>
              <a:pPr/>
              <a:t>47</a:t>
            </a:fld>
            <a:endParaRPr lang="en-US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F04B45-795F-9849-AB72-8D317D9B1425}" type="slidenum">
              <a:rPr lang="en-US"/>
              <a:pPr/>
              <a:t>48</a:t>
            </a:fld>
            <a:endParaRPr lang="en-US"/>
          </a:p>
        </p:txBody>
      </p:sp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7932E7-C061-8442-A1A9-D8264772BEE8}" type="slidenum">
              <a:rPr lang="en-US"/>
              <a:pPr/>
              <a:t>49</a:t>
            </a:fld>
            <a:endParaRPr lang="en-US"/>
          </a:p>
        </p:txBody>
      </p:sp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FAC130-26E2-0D4D-B047-EB2E89688EA8}" type="slidenum">
              <a:rPr lang="en-US"/>
              <a:pPr/>
              <a:t>50</a:t>
            </a:fld>
            <a:endParaRPr lang="en-US"/>
          </a:p>
        </p:txBody>
      </p:sp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3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16099C-D4D3-B54E-BE7D-8350A2C09AA9}" type="slidenum">
              <a:rPr lang="en-US"/>
              <a:pPr/>
              <a:t>6</a:t>
            </a:fld>
            <a:endParaRPr lang="en-US"/>
          </a:p>
        </p:txBody>
      </p:sp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11CCF6-FA99-2048-9517-A2FCA815ACAF}" type="slidenum">
              <a:rPr lang="en-US"/>
              <a:pPr/>
              <a:t>51</a:t>
            </a:fld>
            <a:endParaRPr lang="en-US"/>
          </a:p>
        </p:txBody>
      </p:sp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A8F2DA-674A-C94C-AB8D-1ACBAC66E6B2}" type="slidenum">
              <a:rPr lang="en-US"/>
              <a:pPr/>
              <a:t>52</a:t>
            </a:fld>
            <a:endParaRPr lang="en-US"/>
          </a:p>
        </p:txBody>
      </p:sp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51D6F2-8305-D74C-A28A-5E0D5645E9E1}" type="slidenum">
              <a:rPr lang="en-US"/>
              <a:pPr/>
              <a:t>53</a:t>
            </a:fld>
            <a:endParaRPr lang="en-US"/>
          </a:p>
        </p:txBody>
      </p:sp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5C4827-4BD0-BD4B-B752-B4192801146F}" type="slidenum">
              <a:rPr lang="en-US"/>
              <a:pPr/>
              <a:t>54</a:t>
            </a:fld>
            <a:endParaRPr lang="en-US"/>
          </a:p>
        </p:txBody>
      </p:sp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066A38-78BC-7A44-94EE-AE51D4D4247A}" type="slidenum">
              <a:rPr lang="en-US"/>
              <a:pPr/>
              <a:t>55</a:t>
            </a:fld>
            <a:endParaRPr lang="en-US"/>
          </a:p>
        </p:txBody>
      </p:sp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F773A3-D15B-1E4A-A6AD-437203C4DCF5}" type="slidenum">
              <a:rPr lang="en-US"/>
              <a:pPr/>
              <a:t>56</a:t>
            </a:fld>
            <a:endParaRPr lang="en-US"/>
          </a:p>
        </p:txBody>
      </p:sp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EFE4E1-7C71-9B45-AE38-229569BB613B}" type="slidenum">
              <a:rPr lang="en-US"/>
              <a:pPr/>
              <a:t>57</a:t>
            </a:fld>
            <a:endParaRPr lang="en-US"/>
          </a:p>
        </p:txBody>
      </p:sp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92834F-8513-104E-A5A5-55FAB49032DE}" type="slidenum">
              <a:rPr lang="en-US"/>
              <a:pPr/>
              <a:t>58</a:t>
            </a:fld>
            <a:endParaRPr lang="en-US"/>
          </a:p>
        </p:txBody>
      </p:sp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E6E958C-6E0E-4292-B855-FC1771E7FA3A}" type="slidenum">
              <a:rPr lang="en-US"/>
              <a:pPr/>
              <a:t>59</a:t>
            </a:fld>
            <a:endParaRPr lang="en-US"/>
          </a:p>
        </p:txBody>
      </p:sp>
      <p:sp>
        <p:nvSpPr>
          <p:cNvPr id="261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1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F0E66B-800D-0447-9B9C-BFDD711361D4}" type="slidenum">
              <a:rPr lang="en-US"/>
              <a:pPr/>
              <a:t>7</a:t>
            </a:fld>
            <a:endParaRPr lang="en-US"/>
          </a:p>
        </p:txBody>
      </p:sp>
      <p:sp>
        <p:nvSpPr>
          <p:cNvPr id="205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FDCD14-C931-5248-B674-C4AD09B9271E}" type="slidenum">
              <a:rPr lang="en-US"/>
              <a:pPr/>
              <a:t>8</a:t>
            </a:fld>
            <a:endParaRPr lang="en-US"/>
          </a:p>
        </p:txBody>
      </p:sp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B3A5CB-60FD-CC47-ACF1-FE0349B290E7}" type="slidenum">
              <a:rPr lang="en-US"/>
              <a:pPr/>
              <a:t>9</a:t>
            </a:fld>
            <a:endParaRPr lang="en-US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4EA23C-F630-C841-9269-27B43042B3C5}" type="slidenum">
              <a:rPr lang="en-US"/>
              <a:pPr/>
              <a:t>10</a:t>
            </a:fld>
            <a:endParaRPr lang="en-US"/>
          </a:p>
        </p:txBody>
      </p:sp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D488E8-6A8B-48F8-804E-F7245FEB529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60FEB6-CE6C-4F2C-9924-465FCED1950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76200"/>
            <a:ext cx="2057400" cy="60499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6200"/>
            <a:ext cx="6019800" cy="6049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C71A16-A487-4A08-9E44-C13CA1E3CCC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FE56752-A357-41BD-B048-842C8040997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C4BA29-90BA-4EC9-A17E-C2026B53324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6FBF66-977D-4E68-BEDB-AEF18560500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979BBF-FCD4-4D47-88E0-3500300E2A4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B3886D-7822-4401-ACA3-201C2FE8E33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FA0A8D-24B4-4C62-B21C-05A20D48B90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847F64-3C74-4172-B21B-BBD61E82BAA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81D95F-8F02-4D7F-A94D-8A6C0FC3885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D0F0E8-A906-40B3-AF93-B90A86144D6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8EAB641-D745-4CF7-AB93-BC29780831F6}" type="slidenum">
              <a:rPr lang="en-US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df"/><Relationship Id="rId4" Type="http://schemas.openxmlformats.org/officeDocument/2006/relationships/oleObject" Target="../embeddings/oleObject2.bin"/><Relationship Id="rId5" Type="http://schemas.openxmlformats.org/officeDocument/2006/relationships/image" Target="../media/image9.png"/><Relationship Id="rId7" Type="http://schemas.openxmlformats.org/officeDocument/2006/relationships/image" Target="../media/image11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9" Type="http://schemas.openxmlformats.org/officeDocument/2006/relationships/image" Target="../media/image13.png"/><Relationship Id="rId3" Type="http://schemas.openxmlformats.org/officeDocument/2006/relationships/notesSlide" Target="../notesSlides/notesSlide9.xml"/><Relationship Id="rId6" Type="http://schemas.openxmlformats.org/officeDocument/2006/relationships/image" Target="../media/image10.pd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4" Type="http://schemas.openxmlformats.org/officeDocument/2006/relationships/image" Target="../media/image18.png"/><Relationship Id="rId5" Type="http://schemas.openxmlformats.org/officeDocument/2006/relationships/image" Target="../media/image32.pdf"/><Relationship Id="rId7" Type="http://schemas.openxmlformats.org/officeDocument/2006/relationships/image" Target="../media/image34.pd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pdf"/><Relationship Id="rId6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6.pd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Relationship Id="rId3" Type="http://schemas.openxmlformats.org/officeDocument/2006/relationships/hyperlink" Target="CHeq%5CCH2phi59_solid.mov" TargetMode="Externa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image" Target="../media/image42.png"/><Relationship Id="rId1" Type="http://schemas.openxmlformats.org/officeDocument/2006/relationships/video" Target="file://localhost/Users/pwv/Documents/slides/tomography-3D%20phase%20field/Cahn-Hilliard/CHeq/CHeq/movies%20and%203d%20images/movie_CH2phi32part_128.mov" TargetMode="Externa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7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6" Type="http://schemas.openxmlformats.org/officeDocument/2006/relationships/image" Target="../media/image4.pdf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oleObject3.bin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19.xml"/><Relationship Id="rId5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image" Target="../media/image48.jpeg"/><Relationship Id="rId4" Type="http://schemas.openxmlformats.org/officeDocument/2006/relationships/oleObject" Target="../embeddings/oleObject4.bin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1.xml"/><Relationship Id="rId5" Type="http://schemas.openxmlformats.org/officeDocument/2006/relationships/oleObject" Target="../embeddings/oleObject5.bin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4" Type="http://schemas.openxmlformats.org/officeDocument/2006/relationships/image" Target="../media/image59.jpeg"/><Relationship Id="rId5" Type="http://schemas.openxmlformats.org/officeDocument/2006/relationships/image" Target="../media/image25.pdf"/><Relationship Id="rId7" Type="http://schemas.openxmlformats.org/officeDocument/2006/relationships/image" Target="../media/image29.pd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8.jpeg"/><Relationship Id="rId6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oleObject6.bin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32.xml"/><Relationship Id="rId5" Type="http://schemas.openxmlformats.org/officeDocument/2006/relationships/image" Target="../media/image61.jpeg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image" Target="../media/image63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62.jpeg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image" Target="../media/image64.png"/><Relationship Id="rId1" Type="http://schemas.openxmlformats.org/officeDocument/2006/relationships/video" Target="file://localhost/Users/pwv/Documents/slides/tomography-3D%20phase%20field/Cahn-Hilliard/CHeq/CHeq/Peter-NIST/movie_2d.mov" TargetMode="Externa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3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image" Target="../media/image67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7.xml"/><Relationship Id="rId3" Type="http://schemas.openxmlformats.org/officeDocument/2006/relationships/hyperlink" Target="tomography-3D%20phase%20field%5CCahn-Hilliard%5CCHeq%5CCHeq%5CPeter-NIST%5C36.mov" TargetMode="Externa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68.w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7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69.png"/><Relationship Id="rId6" Type="http://schemas.openxmlformats.org/officeDocument/2006/relationships/image" Target="../media/image72.png"/></Relationships>
</file>

<file path=ppt/slides/_rels/slide41.xml.rels><?xml version="1.0" encoding="UTF-8" standalone="yes"?>
<Relationships xmlns="http://schemas.openxmlformats.org/package/2006/relationships"><Relationship Id="rId14" Type="http://schemas.openxmlformats.org/officeDocument/2006/relationships/image" Target="../media/image84.pdf"/><Relationship Id="rId4" Type="http://schemas.openxmlformats.org/officeDocument/2006/relationships/image" Target="../media/image76.jpeg"/><Relationship Id="rId7" Type="http://schemas.openxmlformats.org/officeDocument/2006/relationships/image" Target="../media/image70.png"/><Relationship Id="rId11" Type="http://schemas.openxmlformats.org/officeDocument/2006/relationships/image" Target="../media/image81.png"/><Relationship Id="rId1" Type="http://schemas.openxmlformats.org/officeDocument/2006/relationships/vmlDrawing" Target="../drawings/vmlDrawing6.vml"/><Relationship Id="rId6" Type="http://schemas.openxmlformats.org/officeDocument/2006/relationships/image" Target="../media/image77.png"/><Relationship Id="rId8" Type="http://schemas.openxmlformats.org/officeDocument/2006/relationships/image" Target="../media/image78.png"/><Relationship Id="rId13" Type="http://schemas.openxmlformats.org/officeDocument/2006/relationships/image" Target="../media/image83.png"/><Relationship Id="rId10" Type="http://schemas.openxmlformats.org/officeDocument/2006/relationships/image" Target="../media/image80.png"/><Relationship Id="rId5" Type="http://schemas.openxmlformats.org/officeDocument/2006/relationships/oleObject" Target="../embeddings/oleObject7.bin"/><Relationship Id="rId15" Type="http://schemas.openxmlformats.org/officeDocument/2006/relationships/image" Target="../media/image85.png"/><Relationship Id="rId12" Type="http://schemas.openxmlformats.org/officeDocument/2006/relationships/image" Target="../media/image82.png"/><Relationship Id="rId2" Type="http://schemas.openxmlformats.org/officeDocument/2006/relationships/slideLayout" Target="../slideLayouts/slideLayout12.xml"/><Relationship Id="rId9" Type="http://schemas.openxmlformats.org/officeDocument/2006/relationships/image" Target="../media/image79.png"/><Relationship Id="rId3" Type="http://schemas.openxmlformats.org/officeDocument/2006/relationships/notesSlide" Target="../notesSlides/notesSlide40.xml"/></Relationships>
</file>

<file path=ppt/slides/_rels/slide42.xml.rels><?xml version="1.0" encoding="UTF-8" standalone="yes"?>
<Relationships xmlns="http://schemas.openxmlformats.org/package/2006/relationships"><Relationship Id="rId4" Type="http://schemas.openxmlformats.org/officeDocument/2006/relationships/image" Target="../media/image89.jpeg"/><Relationship Id="rId5" Type="http://schemas.openxmlformats.org/officeDocument/2006/relationships/oleObject" Target="../embeddings/oleObject8.bin"/><Relationship Id="rId7" Type="http://schemas.openxmlformats.org/officeDocument/2006/relationships/oleObject" Target="../embeddings/oleObject10.bin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41.xml"/><Relationship Id="rId6" Type="http://schemas.openxmlformats.org/officeDocument/2006/relationships/oleObject" Target="../embeddings/oleObject9.bin"/></Relationships>
</file>

<file path=ppt/slides/_rels/slide43.xml.rels><?xml version="1.0" encoding="UTF-8" standalone="yes"?>
<Relationships xmlns="http://schemas.openxmlformats.org/package/2006/relationships"><Relationship Id="rId6" Type="http://schemas.openxmlformats.org/officeDocument/2006/relationships/image" Target="../media/image93.png"/><Relationship Id="rId4" Type="http://schemas.openxmlformats.org/officeDocument/2006/relationships/image" Target="../media/image9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90.wmf"/><Relationship Id="rId5" Type="http://schemas.openxmlformats.org/officeDocument/2006/relationships/image" Target="../media/image92.pd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94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4" Type="http://schemas.openxmlformats.org/officeDocument/2006/relationships/image" Target="../media/image96.png"/><Relationship Id="rId5" Type="http://schemas.openxmlformats.org/officeDocument/2006/relationships/image" Target="../media/image97.pdf"/><Relationship Id="rId7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95.png"/><Relationship Id="rId6" Type="http://schemas.openxmlformats.org/officeDocument/2006/relationships/image" Target="../media/image98.png"/></Relationships>
</file>

<file path=ppt/slides/_rels/slide46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00.pdf"/></Relationships>
</file>

<file path=ppt/slides/_rels/slide47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3.pd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02.png"/><Relationship Id="rId5" Type="http://schemas.openxmlformats.org/officeDocument/2006/relationships/image" Target="../media/image104.png"/></Relationships>
</file>

<file path=ppt/slides/_rels/slide48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3.pd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05.png"/><Relationship Id="rId5" Type="http://schemas.openxmlformats.org/officeDocument/2006/relationships/image" Target="../media/image104.png"/></Relationships>
</file>

<file path=ppt/slides/_rels/slide49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3.pd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106.png"/><Relationship Id="rId5" Type="http://schemas.openxmlformats.org/officeDocument/2006/relationships/image" Target="../media/image104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image" Target="../media/image8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4.xml"/><Relationship Id="rId5" Type="http://schemas.openxmlformats.org/officeDocument/2006/relationships/oleObject" Target="../embeddings/oleObject1.bin"/></Relationships>
</file>

<file path=ppt/slides/_rels/slide50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3.pd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107.png"/><Relationship Id="rId5" Type="http://schemas.openxmlformats.org/officeDocument/2006/relationships/image" Target="../media/image104.png"/></Relationships>
</file>

<file path=ppt/slides/_rels/slide51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3.pd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108.png"/><Relationship Id="rId5" Type="http://schemas.openxmlformats.org/officeDocument/2006/relationships/image" Target="../media/image104.png"/></Relationships>
</file>

<file path=ppt/slides/_rels/slide52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3.pd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109.png"/><Relationship Id="rId5" Type="http://schemas.openxmlformats.org/officeDocument/2006/relationships/image" Target="../media/image104.png"/></Relationships>
</file>

<file path=ppt/slides/_rels/slide53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3.pd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110.png"/><Relationship Id="rId5" Type="http://schemas.openxmlformats.org/officeDocument/2006/relationships/image" Target="../media/image104.png"/></Relationships>
</file>

<file path=ppt/slides/_rels/slide54.xml.rels><?xml version="1.0" encoding="UTF-8" standalone="yes"?>
<Relationships xmlns="http://schemas.openxmlformats.org/package/2006/relationships"><Relationship Id="rId4" Type="http://schemas.openxmlformats.org/officeDocument/2006/relationships/image" Target="../media/image112.png"/><Relationship Id="rId5" Type="http://schemas.openxmlformats.org/officeDocument/2006/relationships/image" Target="../media/image113.png"/><Relationship Id="rId7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111.pdf"/><Relationship Id="rId6" Type="http://schemas.openxmlformats.org/officeDocument/2006/relationships/image" Target="../media/image114.pdf"/></Relationships>
</file>

<file path=ppt/slides/_rels/slide55.xml.rels><?xml version="1.0" encoding="UTF-8" standalone="yes"?>
<Relationships xmlns="http://schemas.openxmlformats.org/package/2006/relationships"><Relationship Id="rId4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116.png"/><Relationship Id="rId5" Type="http://schemas.openxmlformats.org/officeDocument/2006/relationships/image" Target="../media/image118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4" Type="http://schemas.openxmlformats.org/officeDocument/2006/relationships/image" Target="../media/image120.png"/><Relationship Id="rId5" Type="http://schemas.openxmlformats.org/officeDocument/2006/relationships/image" Target="../media/image121.png"/><Relationship Id="rId7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119.png"/><Relationship Id="rId6" Type="http://schemas.openxmlformats.org/officeDocument/2006/relationships/image" Target="../media/image122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4" Type="http://schemas.openxmlformats.org/officeDocument/2006/relationships/image" Target="../media/image124.png"/><Relationship Id="rId5" Type="http://schemas.openxmlformats.org/officeDocument/2006/relationships/image" Target="../media/image125.png"/><Relationship Id="rId7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122.png"/><Relationship Id="rId6" Type="http://schemas.openxmlformats.org/officeDocument/2006/relationships/image" Target="../media/image126.png"/></Relationships>
</file>

<file path=ppt/slides/_rels/slide58.xml.rels><?xml version="1.0" encoding="UTF-8" standalone="yes"?>
<Relationships xmlns="http://schemas.openxmlformats.org/package/2006/relationships"><Relationship Id="rId4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129.png"/><Relationship Id="rId5" Type="http://schemas.openxmlformats.org/officeDocument/2006/relationships/image" Target="../media/image131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.pdf"/><Relationship Id="rId5" Type="http://schemas.openxmlformats.org/officeDocument/2006/relationships/image" Target="../media/image11.png"/><Relationship Id="rId7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Relationship Id="rId6" Type="http://schemas.openxmlformats.org/officeDocument/2006/relationships/image" Target="../media/image12.pd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4" Type="http://schemas.openxmlformats.org/officeDocument/2006/relationships/image" Target="../media/image13.png"/><Relationship Id="rId5" Type="http://schemas.openxmlformats.org/officeDocument/2006/relationships/image" Target="../media/image9.png"/><Relationship Id="rId7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df"/><Relationship Id="rId6" Type="http://schemas.openxmlformats.org/officeDocument/2006/relationships/image" Target="../media/image10.pd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4" Type="http://schemas.openxmlformats.org/officeDocument/2006/relationships/image" Target="../media/image16.png"/><Relationship Id="rId10" Type="http://schemas.openxmlformats.org/officeDocument/2006/relationships/image" Target="../media/image22.png"/><Relationship Id="rId5" Type="http://schemas.openxmlformats.org/officeDocument/2006/relationships/image" Target="../media/image17.pdf"/><Relationship Id="rId7" Type="http://schemas.openxmlformats.org/officeDocument/2006/relationships/image" Target="../media/image19.pd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9" Type="http://schemas.openxmlformats.org/officeDocument/2006/relationships/image" Target="../media/image21.pdf"/><Relationship Id="rId3" Type="http://schemas.openxmlformats.org/officeDocument/2006/relationships/image" Target="../media/image15.pdf"/><Relationship Id="rId6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4" Type="http://schemas.openxmlformats.org/officeDocument/2006/relationships/image" Target="../media/image24.png"/><Relationship Id="rId10" Type="http://schemas.openxmlformats.org/officeDocument/2006/relationships/image" Target="../media/image30.png"/><Relationship Id="rId5" Type="http://schemas.openxmlformats.org/officeDocument/2006/relationships/image" Target="../media/image25.pdf"/><Relationship Id="rId7" Type="http://schemas.openxmlformats.org/officeDocument/2006/relationships/image" Target="../media/image27.pd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9" Type="http://schemas.openxmlformats.org/officeDocument/2006/relationships/image" Target="../media/image29.pdf"/><Relationship Id="rId3" Type="http://schemas.openxmlformats.org/officeDocument/2006/relationships/image" Target="../media/image23.pdf"/><Relationship Id="rId6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" y="892175"/>
            <a:ext cx="8915400" cy="1470025"/>
          </a:xfrm>
        </p:spPr>
        <p:txBody>
          <a:bodyPr/>
          <a:lstStyle/>
          <a:p>
            <a:r>
              <a:rPr lang="en-US" sz="3200" b="1" dirty="0" smtClean="0"/>
              <a:t>The Topology and Morphology of </a:t>
            </a:r>
            <a:r>
              <a:rPr lang="en-US" sz="3200" b="1" dirty="0" err="1" smtClean="0"/>
              <a:t>Bicontinuous</a:t>
            </a:r>
            <a:r>
              <a:rPr lang="en-US" sz="3200" b="1" dirty="0" smtClean="0"/>
              <a:t> Interfaces</a:t>
            </a:r>
            <a:endParaRPr lang="en-US" sz="3200" dirty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33400" y="3124200"/>
            <a:ext cx="8305800" cy="2819400"/>
          </a:xfrm>
        </p:spPr>
        <p:txBody>
          <a:bodyPr/>
          <a:lstStyle/>
          <a:p>
            <a:pPr lvl="1"/>
            <a:r>
              <a:rPr lang="en-US" altLang="en-US" sz="2800" dirty="0"/>
              <a:t>Y-W. Kwon, K. Thornton* and P.W. Voorhees</a:t>
            </a:r>
          </a:p>
          <a:p>
            <a:pPr lvl="1"/>
            <a:endParaRPr lang="en-US" altLang="en-US" sz="2800" dirty="0"/>
          </a:p>
          <a:p>
            <a:pPr lvl="1"/>
            <a:r>
              <a:rPr lang="en-US" altLang="en-US" sz="2400" dirty="0"/>
              <a:t>Department of Materials Science and Engineering</a:t>
            </a:r>
          </a:p>
          <a:p>
            <a:pPr lvl="1"/>
            <a:r>
              <a:rPr lang="en-US" altLang="en-US" sz="2400" dirty="0"/>
              <a:t>Northwestern University</a:t>
            </a:r>
          </a:p>
          <a:p>
            <a:pPr lvl="1"/>
            <a:r>
              <a:rPr lang="en-US" altLang="en-US" sz="2400" dirty="0"/>
              <a:t>*University of Michigan</a:t>
            </a:r>
          </a:p>
          <a:p>
            <a:endParaRPr lang="en-US" sz="3200" dirty="0"/>
          </a:p>
          <a:p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/>
              <a:t>Order-Disorder Transformations</a:t>
            </a:r>
          </a:p>
        </p:txBody>
      </p:sp>
      <p:graphicFrame>
        <p:nvGraphicFramePr>
          <p:cNvPr id="15372" name="Object 12"/>
          <p:cNvGraphicFramePr>
            <a:graphicFrameLocks noChangeAspect="1"/>
          </p:cNvGraphicFramePr>
          <p:nvPr/>
        </p:nvGraphicFramePr>
        <p:xfrm>
          <a:off x="1752600" y="990600"/>
          <a:ext cx="5867400" cy="2849563"/>
        </p:xfrm>
        <a:graphic>
          <a:graphicData uri="http://schemas.openxmlformats.org/presentationml/2006/ole">
            <p:oleObj spid="_x0000_s589827" name="Image" r:id="rId4" imgW="4794514" imgH="2328480" progId="">
              <p:embed/>
            </p:oleObj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76200" y="3962400"/>
            <a:ext cx="4267200" cy="2900362"/>
            <a:chOff x="4724400" y="1905000"/>
            <a:chExt cx="4267200" cy="2900362"/>
          </a:xfrm>
        </p:grpSpPr>
        <p:grpSp>
          <p:nvGrpSpPr>
            <p:cNvPr id="11" name="Group 27"/>
            <p:cNvGrpSpPr>
              <a:grpSpLocks/>
            </p:cNvGrpSpPr>
            <p:nvPr/>
          </p:nvGrpSpPr>
          <p:grpSpPr bwMode="auto">
            <a:xfrm>
              <a:off x="4724400" y="1905000"/>
              <a:ext cx="4267200" cy="2855913"/>
              <a:chOff x="2976" y="1200"/>
              <a:chExt cx="2688" cy="1799"/>
            </a:xfrm>
          </p:grpSpPr>
          <p:pic>
            <p:nvPicPr>
              <p:cNvPr id="14" name="Picture 20" descr="double-well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2976" y="1200"/>
                <a:ext cx="2688" cy="1799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15" name="Rectangle 23"/>
              <p:cNvSpPr>
                <a:spLocks noChangeArrowheads="1"/>
              </p:cNvSpPr>
              <p:nvPr/>
            </p:nvSpPr>
            <p:spPr bwMode="auto">
              <a:xfrm>
                <a:off x="4464" y="2937"/>
                <a:ext cx="144" cy="48"/>
              </a:xfrm>
              <a:prstGeom prst="rect">
                <a:avLst/>
              </a:prstGeom>
              <a:solidFill>
                <a:schemeClr val="tx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2" name="Text Box 24"/>
            <p:cNvSpPr txBox="1">
              <a:spLocks noChangeArrowheads="1"/>
            </p:cNvSpPr>
            <p:nvPr/>
          </p:nvSpPr>
          <p:spPr bwMode="auto">
            <a:xfrm rot="16200000">
              <a:off x="4934059" y="2291269"/>
              <a:ext cx="471270" cy="584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3200" i="1" dirty="0" err="1">
                  <a:solidFill>
                    <a:srgbClr val="000000"/>
                  </a:solidFill>
                  <a:latin typeface="Times New Roman" pitchFamily="-108" charset="0"/>
                </a:rPr>
                <a:t>f</a:t>
              </a:r>
              <a:endParaRPr lang="en-US" sz="3200" i="1" dirty="0">
                <a:solidFill>
                  <a:srgbClr val="000000"/>
                </a:solidFill>
                <a:latin typeface="Times New Roman" pitchFamily="-108" charset="0"/>
              </a:endParaRPr>
            </a:p>
          </p:txBody>
        </p:sp>
        <p:pic>
          <p:nvPicPr>
            <p:cNvPr id="13" name="Picture 12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6"/>
                <a:stretch>
                  <a:fillRect/>
                </a:stretch>
              </p:blipFill>
            </mc:Choice>
            <mc:Fallback>
              <p:blipFill>
                <a:blip r:embed="rId7"/>
                <a:stretch>
                  <a:fillRect/>
                </a:stretch>
              </p:blipFill>
            </mc:Fallback>
          </mc:AlternateContent>
          <p:spPr>
            <a:xfrm>
              <a:off x="6784975" y="4495799"/>
              <a:ext cx="182096" cy="309563"/>
            </a:xfrm>
            <a:prstGeom prst="rect">
              <a:avLst/>
            </a:prstGeom>
          </p:spPr>
        </p:pic>
      </p:grpSp>
      <p:pic>
        <p:nvPicPr>
          <p:cNvPr id="16" name="Picture 15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4495800" y="5029200"/>
            <a:ext cx="4419600" cy="62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</a:rPr>
              <a:t>Allen-</a:t>
            </a:r>
            <a:r>
              <a:rPr lang="en-US" sz="3600" dirty="0" smtClean="0">
                <a:solidFill>
                  <a:srgbClr val="FFFF00"/>
                </a:solidFill>
              </a:rPr>
              <a:t>Cahn/</a:t>
            </a:r>
            <a:r>
              <a:rPr lang="en-US" sz="3600" dirty="0" err="1" smtClean="0">
                <a:solidFill>
                  <a:srgbClr val="FFFF00"/>
                </a:solidFill>
              </a:rPr>
              <a:t>Ginzburg</a:t>
            </a:r>
            <a:r>
              <a:rPr lang="en-US" sz="3600" dirty="0" smtClean="0">
                <a:solidFill>
                  <a:srgbClr val="FFFF00"/>
                </a:solidFill>
              </a:rPr>
              <a:t>-Landau </a:t>
            </a:r>
            <a:r>
              <a:rPr lang="en-US" sz="3600" dirty="0">
                <a:solidFill>
                  <a:srgbClr val="FFFF00"/>
                </a:solidFill>
              </a:rPr>
              <a:t>Equation</a:t>
            </a:r>
          </a:p>
        </p:txBody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685800" y="1371600"/>
            <a:ext cx="3709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/>
              <a:t>The chemical potential is: </a:t>
            </a:r>
          </a:p>
        </p:txBody>
      </p:sp>
      <p:sp>
        <p:nvSpPr>
          <p:cNvPr id="13321" name="Text Box 9"/>
          <p:cNvSpPr txBox="1">
            <a:spLocks noChangeArrowheads="1"/>
          </p:cNvSpPr>
          <p:nvPr/>
        </p:nvSpPr>
        <p:spPr bwMode="auto">
          <a:xfrm>
            <a:off x="685800" y="2819400"/>
            <a:ext cx="46910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Order parameter not conserved!  </a:t>
            </a:r>
          </a:p>
        </p:txBody>
      </p:sp>
      <p:sp>
        <p:nvSpPr>
          <p:cNvPr id="13323" name="Text Box 11"/>
          <p:cNvSpPr txBox="1">
            <a:spLocks noChangeArrowheads="1"/>
          </p:cNvSpPr>
          <p:nvPr/>
        </p:nvSpPr>
        <p:spPr bwMode="auto">
          <a:xfrm>
            <a:off x="762000" y="4038600"/>
            <a:ext cx="95440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Thus: </a:t>
            </a:r>
          </a:p>
        </p:txBody>
      </p:sp>
      <p:pic>
        <p:nvPicPr>
          <p:cNvPr id="12" name="Picture 11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2895600" y="1981200"/>
            <a:ext cx="3200400" cy="722955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2667000" y="4660950"/>
            <a:ext cx="3533775" cy="74925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2819400" y="3429000"/>
            <a:ext cx="2501900" cy="647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Allen-</a:t>
            </a:r>
            <a:r>
              <a:rPr lang="en-US" dirty="0" smtClean="0"/>
              <a:t>Cahn/</a:t>
            </a:r>
            <a:r>
              <a:rPr lang="en-US" dirty="0" err="1" smtClean="0"/>
              <a:t>Ginzburg</a:t>
            </a:r>
            <a:r>
              <a:rPr lang="en-US" dirty="0" smtClean="0"/>
              <a:t>-Landau : </a:t>
            </a:r>
            <a:br>
              <a:rPr lang="en-US" dirty="0" smtClean="0"/>
            </a:br>
            <a:r>
              <a:rPr lang="en-US" dirty="0" smtClean="0"/>
              <a:t>Sharp </a:t>
            </a:r>
            <a:r>
              <a:rPr lang="en-US" dirty="0"/>
              <a:t>Interface Limit</a:t>
            </a:r>
          </a:p>
        </p:txBody>
      </p:sp>
      <p:sp>
        <p:nvSpPr>
          <p:cNvPr id="70663" name="Text Box 7"/>
          <p:cNvSpPr txBox="1">
            <a:spLocks noChangeArrowheads="1"/>
          </p:cNvSpPr>
          <p:nvPr/>
        </p:nvSpPr>
        <p:spPr bwMode="auto">
          <a:xfrm>
            <a:off x="609600" y="1600200"/>
            <a:ext cx="7724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In the limit the interface width goes to zero one obtains: </a:t>
            </a:r>
          </a:p>
        </p:txBody>
      </p:sp>
      <p:sp>
        <p:nvSpPr>
          <p:cNvPr id="70664" name="Text Box 8"/>
          <p:cNvSpPr txBox="1">
            <a:spLocks noChangeArrowheads="1"/>
          </p:cNvSpPr>
          <p:nvPr/>
        </p:nvSpPr>
        <p:spPr bwMode="auto">
          <a:xfrm>
            <a:off x="1066800" y="3505200"/>
            <a:ext cx="6407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No </a:t>
            </a:r>
            <a:r>
              <a:rPr lang="en-US" sz="2400" dirty="0" err="1">
                <a:solidFill>
                  <a:srgbClr val="FFFF00"/>
                </a:solidFill>
              </a:rPr>
              <a:t>diffusional</a:t>
            </a:r>
            <a:r>
              <a:rPr lang="en-US" sz="2400" dirty="0">
                <a:solidFill>
                  <a:srgbClr val="FFFF00"/>
                </a:solidFill>
              </a:rPr>
              <a:t> interactions between interfaces </a:t>
            </a:r>
          </a:p>
        </p:txBody>
      </p:sp>
      <p:sp>
        <p:nvSpPr>
          <p:cNvPr id="70665" name="Text Box 9"/>
          <p:cNvSpPr txBox="1">
            <a:spLocks noChangeArrowheads="1"/>
          </p:cNvSpPr>
          <p:nvPr/>
        </p:nvSpPr>
        <p:spPr bwMode="auto">
          <a:xfrm>
            <a:off x="6080125" y="2551113"/>
            <a:ext cx="1898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(Allen and Cahn)</a:t>
            </a:r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3505200" y="2667000"/>
            <a:ext cx="1308100" cy="292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Computations</a:t>
            </a:r>
          </a:p>
        </p:txBody>
      </p:sp>
      <p:sp>
        <p:nvSpPr>
          <p:cNvPr id="436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95400"/>
            <a:ext cx="8305800" cy="49831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Begin with random noise in the order parameter</a:t>
            </a:r>
          </a:p>
          <a:p>
            <a:pPr>
              <a:lnSpc>
                <a:spcPct val="90000"/>
              </a:lnSpc>
            </a:pPr>
            <a:r>
              <a:rPr lang="en-US" dirty="0"/>
              <a:t>Volume fraction of each phase is 0.5</a:t>
            </a:r>
          </a:p>
          <a:p>
            <a:pPr>
              <a:lnSpc>
                <a:spcPct val="90000"/>
              </a:lnSpc>
            </a:pPr>
            <a:r>
              <a:rPr lang="en-US" dirty="0"/>
              <a:t>Phases with different order parameters appear, grow, and coarsen</a:t>
            </a:r>
          </a:p>
          <a:p>
            <a:pPr>
              <a:lnSpc>
                <a:spcPct val="90000"/>
              </a:lnSpc>
            </a:pPr>
            <a:r>
              <a:rPr lang="en-US" i="1" dirty="0" err="1">
                <a:latin typeface="Times New Roman" pitchFamily="18" charset="0"/>
              </a:rPr>
              <a:t>H</a:t>
            </a:r>
            <a:r>
              <a:rPr lang="en-US" i="1" dirty="0" err="1">
                <a:latin typeface="Symbol" pitchFamily="18" charset="2"/>
              </a:rPr>
              <a:t>d</a:t>
            </a:r>
            <a:r>
              <a:rPr lang="en-US" i="1" dirty="0">
                <a:latin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</a:rPr>
              <a:t>&lt;&lt; 1</a:t>
            </a:r>
          </a:p>
          <a:p>
            <a:pPr>
              <a:lnSpc>
                <a:spcPct val="90000"/>
              </a:lnSpc>
            </a:pPr>
            <a:r>
              <a:rPr lang="en-US" dirty="0"/>
              <a:t>Explicit finite difference</a:t>
            </a:r>
          </a:p>
          <a:p>
            <a:pPr>
              <a:lnSpc>
                <a:spcPct val="90000"/>
              </a:lnSpc>
            </a:pPr>
            <a:r>
              <a:rPr lang="en-US" dirty="0"/>
              <a:t>Parallel code, typically run over 32 processors</a:t>
            </a:r>
          </a:p>
          <a:p>
            <a:pPr>
              <a:lnSpc>
                <a:spcPct val="90000"/>
              </a:lnSpc>
            </a:pPr>
            <a:r>
              <a:rPr lang="en-US" dirty="0"/>
              <a:t>Need large systems and long times: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Cahn Hilliard: 512</a:t>
            </a:r>
            <a:r>
              <a:rPr lang="en-US" baseline="30000" dirty="0"/>
              <a:t>3</a:t>
            </a:r>
            <a:r>
              <a:rPr lang="en-US" dirty="0"/>
              <a:t> grid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Allen-Cahn/</a:t>
            </a:r>
            <a:r>
              <a:rPr lang="en-US" dirty="0" err="1" smtClean="0"/>
              <a:t>Ginzburg</a:t>
            </a:r>
            <a:r>
              <a:rPr lang="en-US" dirty="0" smtClean="0"/>
              <a:t>-Landau: </a:t>
            </a:r>
            <a:r>
              <a:rPr lang="en-US" dirty="0"/>
              <a:t>1024</a:t>
            </a:r>
            <a:r>
              <a:rPr lang="en-US" baseline="30000" dirty="0"/>
              <a:t>3</a:t>
            </a:r>
            <a:r>
              <a:rPr lang="en-US" dirty="0"/>
              <a:t> grid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Typical </a:t>
            </a:r>
            <a:r>
              <a:rPr lang="en-US" dirty="0" smtClean="0"/>
              <a:t>AC/LG </a:t>
            </a:r>
            <a:r>
              <a:rPr lang="en-US" dirty="0"/>
              <a:t>run generates about 0.5 TB of data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2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76200"/>
            <a:ext cx="8229600" cy="1143000"/>
          </a:xfrm>
        </p:spPr>
        <p:txBody>
          <a:bodyPr/>
          <a:lstStyle/>
          <a:p>
            <a:r>
              <a:rPr lang="en-US"/>
              <a:t>Cahn-Hilliard </a:t>
            </a:r>
            <a:r>
              <a:rPr lang="en-US" i="1">
                <a:latin typeface="Times New Roman" pitchFamily="18" charset="0"/>
              </a:rPr>
              <a:t>t </a:t>
            </a:r>
            <a:r>
              <a:rPr lang="en-US">
                <a:latin typeface="Times New Roman" pitchFamily="18" charset="0"/>
              </a:rPr>
              <a:t>= 5000</a:t>
            </a:r>
          </a:p>
        </p:txBody>
      </p:sp>
      <p:pic>
        <p:nvPicPr>
          <p:cNvPr id="438275" name="Picture 3" descr="three_d_image_CH2phi5_liqui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0013" y="1371600"/>
            <a:ext cx="6289675" cy="50307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Cahn-Hilliard </a:t>
            </a:r>
            <a:r>
              <a:rPr lang="en-US" i="1">
                <a:latin typeface="Times New Roman" pitchFamily="18" charset="0"/>
              </a:rPr>
              <a:t>t </a:t>
            </a:r>
            <a:r>
              <a:rPr lang="en-US">
                <a:latin typeface="Times New Roman" pitchFamily="18" charset="0"/>
              </a:rPr>
              <a:t>= 14000</a:t>
            </a:r>
          </a:p>
        </p:txBody>
      </p:sp>
      <p:pic>
        <p:nvPicPr>
          <p:cNvPr id="440323" name="Picture 3" descr="three_d_image_CH2phi14_liqui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0013" y="1370013"/>
            <a:ext cx="6289675" cy="5030787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Cahn-Hilliard </a:t>
            </a:r>
            <a:r>
              <a:rPr lang="en-US" i="1">
                <a:latin typeface="Times New Roman" pitchFamily="18" charset="0"/>
              </a:rPr>
              <a:t>t </a:t>
            </a:r>
            <a:r>
              <a:rPr lang="en-US">
                <a:latin typeface="Times New Roman" pitchFamily="18" charset="0"/>
              </a:rPr>
              <a:t>= 32000</a:t>
            </a:r>
          </a:p>
        </p:txBody>
      </p:sp>
      <p:pic>
        <p:nvPicPr>
          <p:cNvPr id="442371" name="Picture 3" descr="three_d_image_CH2phi32_liqui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0013" y="1370013"/>
            <a:ext cx="6289675" cy="5030787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Cahn-Hilliard </a:t>
            </a:r>
            <a:r>
              <a:rPr lang="en-US" i="1">
                <a:latin typeface="Times New Roman" pitchFamily="18" charset="0"/>
              </a:rPr>
              <a:t>t </a:t>
            </a:r>
            <a:r>
              <a:rPr lang="en-US">
                <a:latin typeface="Times New Roman" pitchFamily="18" charset="0"/>
              </a:rPr>
              <a:t>= 59000</a:t>
            </a:r>
          </a:p>
        </p:txBody>
      </p:sp>
      <p:pic>
        <p:nvPicPr>
          <p:cNvPr id="444419" name="Picture 3" descr="three_d_image_CH2phi59_liquid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70013" y="1370013"/>
            <a:ext cx="6289675" cy="5030787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Cahn-Hilliard </a:t>
            </a:r>
            <a:r>
              <a:rPr lang="en-US" i="1">
                <a:latin typeface="Times New Roman" pitchFamily="18" charset="0"/>
              </a:rPr>
              <a:t>t </a:t>
            </a:r>
            <a:r>
              <a:rPr lang="en-US">
                <a:latin typeface="Times New Roman" pitchFamily="18" charset="0"/>
              </a:rPr>
              <a:t>= 59000</a:t>
            </a:r>
          </a:p>
        </p:txBody>
      </p:sp>
      <p:pic>
        <p:nvPicPr>
          <p:cNvPr id="5" name="movie_CH2phi32part_128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066800" y="1066800"/>
            <a:ext cx="6934200" cy="55473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Rectangle 2"/>
          <p:cNvSpPr>
            <a:spLocks noChangeArrowheads="1"/>
          </p:cNvSpPr>
          <p:nvPr/>
        </p:nvSpPr>
        <p:spPr bwMode="auto">
          <a:xfrm>
            <a:off x="685800" y="152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altLang="en-US" sz="3600">
                <a:solidFill>
                  <a:srgbClr val="FFFF00"/>
                </a:solidFill>
              </a:rPr>
              <a:t>Principle Curvatures</a:t>
            </a:r>
          </a:p>
        </p:txBody>
      </p:sp>
      <p:sp>
        <p:nvSpPr>
          <p:cNvPr id="448515" name="Rectangle 3"/>
          <p:cNvSpPr>
            <a:spLocks noChangeArrowheads="1"/>
          </p:cNvSpPr>
          <p:nvPr/>
        </p:nvSpPr>
        <p:spPr bwMode="auto">
          <a:xfrm>
            <a:off x="4876800" y="2057400"/>
            <a:ext cx="38100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altLang="en-US" sz="2800">
              <a:solidFill>
                <a:schemeClr val="folHlink"/>
              </a:solidFill>
            </a:endParaRPr>
          </a:p>
          <a:p>
            <a:pPr marL="342900" indent="-342900">
              <a:spcBef>
                <a:spcPct val="20000"/>
              </a:spcBef>
            </a:pPr>
            <a:r>
              <a:rPr lang="en-US" altLang="en-US" sz="2800">
                <a:solidFill>
                  <a:schemeClr val="folHlink"/>
                </a:solidFill>
                <a:latin typeface="Times New Roman" pitchFamily="18" charset="0"/>
              </a:rPr>
              <a:t> </a:t>
            </a:r>
            <a:r>
              <a:rPr lang="en-US" altLang="en-US" sz="2800" i="1">
                <a:latin typeface="Symbol" pitchFamily="18" charset="2"/>
              </a:rPr>
              <a:t>k</a:t>
            </a:r>
            <a:r>
              <a:rPr lang="en-US" altLang="en-US" sz="2800" baseline="-25000">
                <a:latin typeface="Times New Roman" pitchFamily="18" charset="0"/>
              </a:rPr>
              <a:t>1 </a:t>
            </a:r>
            <a:r>
              <a:rPr lang="en-US" altLang="en-US" sz="2800">
                <a:latin typeface="Times New Roman" pitchFamily="18" charset="0"/>
              </a:rPr>
              <a:t>= 1/</a:t>
            </a:r>
            <a:r>
              <a:rPr lang="en-US" altLang="en-US" sz="2800" i="1">
                <a:latin typeface="Times New Roman" pitchFamily="18" charset="0"/>
              </a:rPr>
              <a:t>R</a:t>
            </a:r>
            <a:r>
              <a:rPr lang="en-US" altLang="en-US" sz="2800" baseline="-25000">
                <a:latin typeface="Times New Roman" pitchFamily="18" charset="0"/>
              </a:rPr>
              <a:t>1</a:t>
            </a:r>
            <a:endParaRPr lang="en-US" altLang="en-US" sz="2800"/>
          </a:p>
          <a:p>
            <a:pPr marL="342900" indent="-342900">
              <a:spcBef>
                <a:spcPct val="20000"/>
              </a:spcBef>
            </a:pPr>
            <a:r>
              <a:rPr lang="en-US" altLang="en-US" sz="2800"/>
              <a:t> </a:t>
            </a:r>
            <a:r>
              <a:rPr lang="en-US" altLang="en-US" sz="2800" i="1">
                <a:latin typeface="Symbol" pitchFamily="18" charset="2"/>
              </a:rPr>
              <a:t>k</a:t>
            </a:r>
            <a:r>
              <a:rPr lang="en-US" altLang="en-US" sz="2800" baseline="-25000">
                <a:latin typeface="Times New Roman" pitchFamily="18" charset="0"/>
              </a:rPr>
              <a:t>2 </a:t>
            </a:r>
            <a:r>
              <a:rPr lang="en-US" altLang="en-US" sz="2800">
                <a:latin typeface="Times New Roman" pitchFamily="18" charset="0"/>
              </a:rPr>
              <a:t>= 1/</a:t>
            </a:r>
            <a:r>
              <a:rPr lang="en-US" altLang="en-US" sz="2800" i="1">
                <a:latin typeface="Times New Roman" pitchFamily="18" charset="0"/>
              </a:rPr>
              <a:t>R</a:t>
            </a:r>
            <a:r>
              <a:rPr lang="en-US" altLang="en-US" sz="2800" baseline="-25000">
                <a:latin typeface="Times New Roman" pitchFamily="18" charset="0"/>
              </a:rPr>
              <a:t>2</a:t>
            </a:r>
          </a:p>
          <a:p>
            <a:pPr marL="342900" indent="-342900">
              <a:spcBef>
                <a:spcPct val="20000"/>
              </a:spcBef>
            </a:pPr>
            <a:r>
              <a:rPr lang="en-US" altLang="en-US" sz="2800" baseline="-25000">
                <a:latin typeface="Times New Roman" pitchFamily="18" charset="0"/>
              </a:rPr>
              <a:t>  </a:t>
            </a:r>
            <a:r>
              <a:rPr lang="en-US" altLang="en-US" sz="2800" i="1">
                <a:latin typeface="Symbol" pitchFamily="18" charset="2"/>
              </a:rPr>
              <a:t>k</a:t>
            </a:r>
            <a:r>
              <a:rPr lang="en-US" altLang="en-US" sz="2800" baseline="-25000">
                <a:latin typeface="Times New Roman" pitchFamily="18" charset="0"/>
              </a:rPr>
              <a:t>2  </a:t>
            </a:r>
            <a:r>
              <a:rPr lang="en-US" altLang="en-US" sz="2800">
                <a:latin typeface="Times New Roman" pitchFamily="18" charset="0"/>
              </a:rPr>
              <a:t>&gt; </a:t>
            </a:r>
            <a:r>
              <a:rPr lang="en-US" altLang="en-US" sz="2800" i="1">
                <a:latin typeface="Symbol" pitchFamily="18" charset="2"/>
              </a:rPr>
              <a:t>k</a:t>
            </a:r>
            <a:r>
              <a:rPr lang="en-US" altLang="en-US" sz="2800" baseline="-25000">
                <a:latin typeface="Times New Roman" pitchFamily="18" charset="0"/>
              </a:rPr>
              <a:t>1</a:t>
            </a:r>
            <a:endParaRPr lang="en-US" altLang="en-US" sz="2800">
              <a:latin typeface="Times New Roman" pitchFamily="18" charset="0"/>
            </a:endParaRPr>
          </a:p>
          <a:p>
            <a:pPr marL="342900" indent="-342900">
              <a:spcBef>
                <a:spcPct val="20000"/>
              </a:spcBef>
            </a:pPr>
            <a:endParaRPr lang="en-US" altLang="en-US" sz="2800">
              <a:latin typeface="Times New Roman" pitchFamily="18" charset="0"/>
            </a:endParaRPr>
          </a:p>
          <a:p>
            <a:pPr marL="342900" indent="-342900">
              <a:spcBef>
                <a:spcPct val="20000"/>
              </a:spcBef>
            </a:pPr>
            <a:r>
              <a:rPr lang="en-US" altLang="en-US" sz="2800" i="1">
                <a:latin typeface="Times New Roman" pitchFamily="18" charset="0"/>
              </a:rPr>
              <a:t>H</a:t>
            </a:r>
            <a:r>
              <a:rPr lang="en-US" altLang="en-US" sz="2800">
                <a:latin typeface="Times New Roman" pitchFamily="18" charset="0"/>
              </a:rPr>
              <a:t> = (</a:t>
            </a:r>
            <a:r>
              <a:rPr lang="en-US" altLang="en-US" sz="2800" i="1">
                <a:latin typeface="Symbol" pitchFamily="18" charset="2"/>
              </a:rPr>
              <a:t>k</a:t>
            </a:r>
            <a:r>
              <a:rPr lang="en-US" altLang="en-US" sz="2800" baseline="-25000">
                <a:latin typeface="Times New Roman" pitchFamily="18" charset="0"/>
              </a:rPr>
              <a:t>1 </a:t>
            </a:r>
            <a:r>
              <a:rPr lang="en-US" altLang="en-US" sz="2800">
                <a:latin typeface="Times New Roman" pitchFamily="18" charset="0"/>
              </a:rPr>
              <a:t>+ </a:t>
            </a:r>
            <a:r>
              <a:rPr lang="en-US" altLang="en-US" sz="2800" i="1">
                <a:latin typeface="Symbol" pitchFamily="18" charset="2"/>
              </a:rPr>
              <a:t>k</a:t>
            </a:r>
            <a:r>
              <a:rPr lang="en-US" altLang="en-US" sz="2800" baseline="-25000">
                <a:latin typeface="Times New Roman" pitchFamily="18" charset="0"/>
              </a:rPr>
              <a:t>2</a:t>
            </a:r>
            <a:r>
              <a:rPr lang="en-US" altLang="en-US" sz="2800">
                <a:latin typeface="Times New Roman" pitchFamily="18" charset="0"/>
              </a:rPr>
              <a:t>)/2</a:t>
            </a:r>
          </a:p>
          <a:p>
            <a:pPr marL="342900" indent="-342900">
              <a:spcBef>
                <a:spcPct val="20000"/>
              </a:spcBef>
            </a:pPr>
            <a:r>
              <a:rPr lang="en-US" altLang="en-US" sz="2800" i="1">
                <a:latin typeface="Times New Roman" pitchFamily="18" charset="0"/>
              </a:rPr>
              <a:t>K</a:t>
            </a:r>
            <a:r>
              <a:rPr lang="en-US" altLang="en-US" sz="2800">
                <a:latin typeface="Times New Roman" pitchFamily="18" charset="0"/>
              </a:rPr>
              <a:t> = </a:t>
            </a:r>
            <a:r>
              <a:rPr lang="en-US" altLang="en-US" sz="2800" i="1">
                <a:latin typeface="Symbol" pitchFamily="18" charset="2"/>
              </a:rPr>
              <a:t>k</a:t>
            </a:r>
            <a:r>
              <a:rPr lang="en-US" altLang="en-US" sz="2800" baseline="-25000">
                <a:latin typeface="Times New Roman" pitchFamily="18" charset="0"/>
              </a:rPr>
              <a:t>1</a:t>
            </a:r>
            <a:r>
              <a:rPr lang="en-US" altLang="en-US" sz="2800" i="1">
                <a:latin typeface="Symbol" pitchFamily="18" charset="2"/>
              </a:rPr>
              <a:t>k</a:t>
            </a:r>
            <a:r>
              <a:rPr lang="en-US" altLang="en-US" sz="2800" baseline="-25000">
                <a:latin typeface="Times New Roman" pitchFamily="18" charset="0"/>
              </a:rPr>
              <a:t>2</a:t>
            </a:r>
            <a:endParaRPr lang="en-US" altLang="en-US" sz="2800" i="1">
              <a:latin typeface="Times New Roman" pitchFamily="18" charset="0"/>
            </a:endParaRPr>
          </a:p>
          <a:p>
            <a:pPr marL="342900" indent="-342900">
              <a:spcBef>
                <a:spcPct val="20000"/>
              </a:spcBef>
            </a:pPr>
            <a:endParaRPr lang="en-US" altLang="en-US" sz="2800" baseline="-25000">
              <a:latin typeface="Times New Roman" pitchFamily="18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altLang="en-US" sz="2800"/>
          </a:p>
          <a:p>
            <a:pPr marL="342900" indent="-342900">
              <a:spcBef>
                <a:spcPct val="20000"/>
              </a:spcBef>
            </a:pPr>
            <a:endParaRPr lang="en-US" altLang="en-US" sz="2800"/>
          </a:p>
        </p:txBody>
      </p:sp>
      <p:pic>
        <p:nvPicPr>
          <p:cNvPr id="44851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16100" y="2133600"/>
            <a:ext cx="2298700" cy="34925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Coarsening: Spherical Particles</a:t>
            </a:r>
          </a:p>
        </p:txBody>
      </p:sp>
      <p:pic>
        <p:nvPicPr>
          <p:cNvPr id="2088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3763" y="2517775"/>
            <a:ext cx="2351087" cy="25542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890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67113" y="2514600"/>
            <a:ext cx="2352675" cy="2552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890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70625" y="2517775"/>
            <a:ext cx="2351088" cy="25542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08902" name="Line 6"/>
          <p:cNvSpPr>
            <a:spLocks noChangeShapeType="1"/>
          </p:cNvSpPr>
          <p:nvPr/>
        </p:nvSpPr>
        <p:spPr bwMode="auto">
          <a:xfrm>
            <a:off x="2794000" y="4948238"/>
            <a:ext cx="29368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8903" name="Text Box 7"/>
          <p:cNvSpPr txBox="1">
            <a:spLocks noChangeArrowheads="1"/>
          </p:cNvSpPr>
          <p:nvPr/>
        </p:nvSpPr>
        <p:spPr bwMode="auto">
          <a:xfrm>
            <a:off x="2700338" y="5010150"/>
            <a:ext cx="881062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000">
                <a:latin typeface="Times New Roman" pitchFamily="-108" charset="0"/>
              </a:rPr>
              <a:t>375 </a:t>
            </a:r>
            <a:r>
              <a:rPr lang="en-US" sz="1000">
                <a:latin typeface="Symbol" pitchFamily="-108" charset="2"/>
              </a:rPr>
              <a:t>m</a:t>
            </a:r>
            <a:r>
              <a:rPr lang="en-US" sz="1000">
                <a:latin typeface="Times New Roman" pitchFamily="-108" charset="0"/>
              </a:rPr>
              <a:t>m</a:t>
            </a:r>
          </a:p>
        </p:txBody>
      </p:sp>
      <p:sp>
        <p:nvSpPr>
          <p:cNvPr id="208904" name="Line 8"/>
          <p:cNvSpPr>
            <a:spLocks noChangeShapeType="1"/>
          </p:cNvSpPr>
          <p:nvPr/>
        </p:nvSpPr>
        <p:spPr bwMode="auto">
          <a:xfrm>
            <a:off x="5537200" y="4968875"/>
            <a:ext cx="29368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8905" name="Text Box 9"/>
          <p:cNvSpPr txBox="1">
            <a:spLocks noChangeArrowheads="1"/>
          </p:cNvSpPr>
          <p:nvPr/>
        </p:nvSpPr>
        <p:spPr bwMode="auto">
          <a:xfrm>
            <a:off x="5291138" y="5024438"/>
            <a:ext cx="881062" cy="2460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000">
                <a:latin typeface="Times New Roman" pitchFamily="-108" charset="0"/>
              </a:rPr>
              <a:t>375 </a:t>
            </a:r>
            <a:r>
              <a:rPr lang="en-US" sz="1000">
                <a:latin typeface="Symbol" pitchFamily="-108" charset="2"/>
              </a:rPr>
              <a:t>m</a:t>
            </a:r>
            <a:r>
              <a:rPr lang="en-US" sz="1000">
                <a:latin typeface="Times New Roman" pitchFamily="-108" charset="0"/>
              </a:rPr>
              <a:t>m</a:t>
            </a:r>
          </a:p>
        </p:txBody>
      </p:sp>
      <p:sp>
        <p:nvSpPr>
          <p:cNvPr id="208906" name="Line 10"/>
          <p:cNvSpPr>
            <a:spLocks noChangeShapeType="1"/>
          </p:cNvSpPr>
          <p:nvPr/>
        </p:nvSpPr>
        <p:spPr bwMode="auto">
          <a:xfrm>
            <a:off x="8170863" y="4984750"/>
            <a:ext cx="2936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8907" name="Text Box 11"/>
          <p:cNvSpPr txBox="1">
            <a:spLocks noChangeArrowheads="1"/>
          </p:cNvSpPr>
          <p:nvPr/>
        </p:nvSpPr>
        <p:spPr bwMode="auto">
          <a:xfrm>
            <a:off x="8153400" y="5389563"/>
            <a:ext cx="88265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000">
                <a:latin typeface="Times New Roman" pitchFamily="-108" charset="0"/>
              </a:rPr>
              <a:t>375 </a:t>
            </a:r>
            <a:r>
              <a:rPr lang="en-US" sz="1000">
                <a:latin typeface="Symbol" pitchFamily="-108" charset="2"/>
              </a:rPr>
              <a:t>m</a:t>
            </a:r>
            <a:r>
              <a:rPr lang="en-US" sz="1000">
                <a:latin typeface="Times New Roman" pitchFamily="-108" charset="0"/>
              </a:rPr>
              <a:t>m</a:t>
            </a:r>
          </a:p>
        </p:txBody>
      </p:sp>
      <p:sp>
        <p:nvSpPr>
          <p:cNvPr id="208908" name="Text Box 12"/>
          <p:cNvSpPr txBox="1">
            <a:spLocks noChangeArrowheads="1"/>
          </p:cNvSpPr>
          <p:nvPr/>
        </p:nvSpPr>
        <p:spPr bwMode="auto">
          <a:xfrm>
            <a:off x="609600" y="1676400"/>
            <a:ext cx="8229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400" dirty="0">
                <a:latin typeface="Helvetica" pitchFamily="-108" charset="0"/>
              </a:rPr>
              <a:t>Solid </a:t>
            </a:r>
            <a:r>
              <a:rPr lang="en-US" sz="2400" dirty="0" err="1">
                <a:latin typeface="Helvetica" pitchFamily="-108" charset="0"/>
              </a:rPr>
              <a:t>Sn</a:t>
            </a:r>
            <a:r>
              <a:rPr lang="en-US" sz="2400" dirty="0">
                <a:latin typeface="Helvetica" pitchFamily="-108" charset="0"/>
              </a:rPr>
              <a:t> particles in a </a:t>
            </a:r>
            <a:r>
              <a:rPr lang="en-US" sz="2400" dirty="0" err="1">
                <a:latin typeface="Helvetica" pitchFamily="-108" charset="0"/>
              </a:rPr>
              <a:t>Pb-Sn</a:t>
            </a:r>
            <a:r>
              <a:rPr lang="en-US" sz="2400" dirty="0">
                <a:latin typeface="Helvetica" pitchFamily="-108" charset="0"/>
              </a:rPr>
              <a:t> eutectic liquid</a:t>
            </a:r>
          </a:p>
        </p:txBody>
      </p:sp>
      <p:sp>
        <p:nvSpPr>
          <p:cNvPr id="208909" name="Rectangle 13"/>
          <p:cNvSpPr>
            <a:spLocks noChangeArrowheads="1"/>
          </p:cNvSpPr>
          <p:nvPr/>
        </p:nvSpPr>
        <p:spPr bwMode="auto">
          <a:xfrm>
            <a:off x="1600200" y="5322888"/>
            <a:ext cx="6530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i="1" dirty="0" err="1">
                <a:latin typeface="Times New Roman" pitchFamily="-108" charset="0"/>
              </a:rPr>
              <a:t>t</a:t>
            </a:r>
            <a:r>
              <a:rPr lang="en-US" sz="2000" dirty="0">
                <a:latin typeface="Times New Roman" pitchFamily="-108" charset="0"/>
              </a:rPr>
              <a:t> </a:t>
            </a:r>
            <a:r>
              <a:rPr lang="en-US" sz="2000" dirty="0">
                <a:latin typeface="Helvetica" pitchFamily="-108" charset="0"/>
              </a:rPr>
              <a:t>= 0  hr                      </a:t>
            </a:r>
            <a:r>
              <a:rPr lang="en-US" sz="2400" i="1" dirty="0" err="1">
                <a:latin typeface="Times New Roman" pitchFamily="-108" charset="0"/>
              </a:rPr>
              <a:t>t</a:t>
            </a:r>
            <a:r>
              <a:rPr lang="en-US" sz="2000" dirty="0">
                <a:latin typeface="Helvetica" pitchFamily="-108" charset="0"/>
              </a:rPr>
              <a:t> =  0.6 hr                           </a:t>
            </a:r>
            <a:r>
              <a:rPr lang="en-US" sz="2400" i="1" dirty="0" err="1">
                <a:latin typeface="Times New Roman" pitchFamily="-108" charset="0"/>
              </a:rPr>
              <a:t>t</a:t>
            </a:r>
            <a:r>
              <a:rPr lang="en-US" sz="2400" dirty="0">
                <a:latin typeface="Helvetica" pitchFamily="-108" charset="0"/>
              </a:rPr>
              <a:t> </a:t>
            </a:r>
            <a:r>
              <a:rPr lang="en-US" sz="2000" dirty="0">
                <a:latin typeface="Helvetica" pitchFamily="-108" charset="0"/>
              </a:rPr>
              <a:t>= 24 hr</a:t>
            </a:r>
          </a:p>
        </p:txBody>
      </p:sp>
      <p:sp>
        <p:nvSpPr>
          <p:cNvPr id="208910" name="Text Box 14"/>
          <p:cNvSpPr txBox="1">
            <a:spLocks noChangeArrowheads="1"/>
          </p:cNvSpPr>
          <p:nvPr/>
        </p:nvSpPr>
        <p:spPr bwMode="auto">
          <a:xfrm>
            <a:off x="6248400" y="6400800"/>
            <a:ext cx="26098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>
                <a:latin typeface="Helvetica" pitchFamily="-108" charset="0"/>
              </a:rPr>
              <a:t>(Alkemper, Snyder and PWV, 1999)</a:t>
            </a:r>
          </a:p>
        </p:txBody>
      </p:sp>
      <p:pic>
        <p:nvPicPr>
          <p:cNvPr id="18" name="Picture 17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3581400" y="6096000"/>
            <a:ext cx="1905000" cy="3113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Cahn-Hilliard: </a:t>
            </a:r>
            <a:r>
              <a:rPr lang="en-US" dirty="0" smtClean="0"/>
              <a:t>Gaussian </a:t>
            </a:r>
            <a:r>
              <a:rPr lang="en-US" dirty="0"/>
              <a:t>Curvature</a:t>
            </a:r>
          </a:p>
        </p:txBody>
      </p:sp>
      <p:graphicFrame>
        <p:nvGraphicFramePr>
          <p:cNvPr id="452611" name="Object 3"/>
          <p:cNvGraphicFramePr>
            <a:graphicFrameLocks noChangeAspect="1"/>
          </p:cNvGraphicFramePr>
          <p:nvPr/>
        </p:nvGraphicFramePr>
        <p:xfrm>
          <a:off x="596900" y="3219450"/>
          <a:ext cx="1282700" cy="419100"/>
        </p:xfrm>
        <a:graphic>
          <a:graphicData uri="http://schemas.openxmlformats.org/presentationml/2006/ole">
            <p:oleObj spid="_x0000_s452611" name="Equation" r:id="rId4" imgW="1282680" imgH="419040" progId="">
              <p:embed/>
            </p:oleObj>
          </a:graphicData>
        </a:graphic>
      </p:graphicFrame>
      <p:pic>
        <p:nvPicPr>
          <p:cNvPr id="452612" name="Picture 4" descr="three_d_image_CH2phi59_interface_part_colored_with_K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95600" y="1219200"/>
            <a:ext cx="5376863" cy="52863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658" name="Rectangle 2"/>
          <p:cNvSpPr>
            <a:spLocks noChangeArrowheads="1"/>
          </p:cNvSpPr>
          <p:nvPr/>
        </p:nvSpPr>
        <p:spPr bwMode="auto">
          <a:xfrm>
            <a:off x="685800" y="152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altLang="en-US" sz="3600">
                <a:solidFill>
                  <a:srgbClr val="FFFF00"/>
                </a:solidFill>
              </a:rPr>
              <a:t>Principle Curvatures</a:t>
            </a:r>
          </a:p>
        </p:txBody>
      </p:sp>
      <p:sp>
        <p:nvSpPr>
          <p:cNvPr id="454659" name="Rectangle 3"/>
          <p:cNvSpPr>
            <a:spLocks noChangeArrowheads="1"/>
          </p:cNvSpPr>
          <p:nvPr/>
        </p:nvSpPr>
        <p:spPr bwMode="auto">
          <a:xfrm>
            <a:off x="4876800" y="2057400"/>
            <a:ext cx="38100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altLang="en-US" sz="2800">
              <a:solidFill>
                <a:schemeClr val="folHlink"/>
              </a:solidFill>
            </a:endParaRPr>
          </a:p>
          <a:p>
            <a:pPr marL="342900" indent="-342900">
              <a:spcBef>
                <a:spcPct val="20000"/>
              </a:spcBef>
            </a:pPr>
            <a:r>
              <a:rPr lang="en-US" altLang="en-US" sz="2800">
                <a:solidFill>
                  <a:schemeClr val="folHlink"/>
                </a:solidFill>
                <a:latin typeface="Times New Roman" pitchFamily="18" charset="0"/>
              </a:rPr>
              <a:t> </a:t>
            </a:r>
            <a:r>
              <a:rPr lang="en-US" altLang="en-US" sz="2800" i="1">
                <a:latin typeface="Symbol" pitchFamily="18" charset="2"/>
              </a:rPr>
              <a:t>k</a:t>
            </a:r>
            <a:r>
              <a:rPr lang="en-US" altLang="en-US" sz="2800" baseline="-25000">
                <a:latin typeface="Times New Roman" pitchFamily="18" charset="0"/>
              </a:rPr>
              <a:t>1 </a:t>
            </a:r>
            <a:r>
              <a:rPr lang="en-US" altLang="en-US" sz="2800">
                <a:latin typeface="Times New Roman" pitchFamily="18" charset="0"/>
              </a:rPr>
              <a:t>= 1/</a:t>
            </a:r>
            <a:r>
              <a:rPr lang="en-US" altLang="en-US" sz="2800" i="1">
                <a:latin typeface="Times New Roman" pitchFamily="18" charset="0"/>
              </a:rPr>
              <a:t>R</a:t>
            </a:r>
            <a:r>
              <a:rPr lang="en-US" altLang="en-US" sz="2800" baseline="-25000">
                <a:latin typeface="Times New Roman" pitchFamily="18" charset="0"/>
              </a:rPr>
              <a:t>1</a:t>
            </a:r>
            <a:endParaRPr lang="en-US" altLang="en-US" sz="2800"/>
          </a:p>
          <a:p>
            <a:pPr marL="342900" indent="-342900">
              <a:spcBef>
                <a:spcPct val="20000"/>
              </a:spcBef>
            </a:pPr>
            <a:r>
              <a:rPr lang="en-US" altLang="en-US" sz="2800"/>
              <a:t> </a:t>
            </a:r>
            <a:r>
              <a:rPr lang="en-US" altLang="en-US" sz="2800" i="1">
                <a:latin typeface="Symbol" pitchFamily="18" charset="2"/>
              </a:rPr>
              <a:t>k</a:t>
            </a:r>
            <a:r>
              <a:rPr lang="en-US" altLang="en-US" sz="2800" baseline="-25000">
                <a:latin typeface="Times New Roman" pitchFamily="18" charset="0"/>
              </a:rPr>
              <a:t>2 </a:t>
            </a:r>
            <a:r>
              <a:rPr lang="en-US" altLang="en-US" sz="2800">
                <a:latin typeface="Times New Roman" pitchFamily="18" charset="0"/>
              </a:rPr>
              <a:t>= 1/</a:t>
            </a:r>
            <a:r>
              <a:rPr lang="en-US" altLang="en-US" sz="2800" i="1">
                <a:latin typeface="Times New Roman" pitchFamily="18" charset="0"/>
              </a:rPr>
              <a:t>R</a:t>
            </a:r>
            <a:r>
              <a:rPr lang="en-US" altLang="en-US" sz="2800" baseline="-25000">
                <a:latin typeface="Times New Roman" pitchFamily="18" charset="0"/>
              </a:rPr>
              <a:t>2</a:t>
            </a:r>
          </a:p>
          <a:p>
            <a:pPr marL="342900" indent="-342900">
              <a:spcBef>
                <a:spcPct val="20000"/>
              </a:spcBef>
            </a:pPr>
            <a:r>
              <a:rPr lang="en-US" altLang="en-US" sz="2800" baseline="-25000">
                <a:latin typeface="Times New Roman" pitchFamily="18" charset="0"/>
              </a:rPr>
              <a:t>  </a:t>
            </a:r>
            <a:r>
              <a:rPr lang="en-US" altLang="en-US" sz="2800" i="1">
                <a:latin typeface="Symbol" pitchFamily="18" charset="2"/>
              </a:rPr>
              <a:t>k</a:t>
            </a:r>
            <a:r>
              <a:rPr lang="en-US" altLang="en-US" sz="2800" baseline="-25000">
                <a:latin typeface="Times New Roman" pitchFamily="18" charset="0"/>
              </a:rPr>
              <a:t>2  </a:t>
            </a:r>
            <a:r>
              <a:rPr lang="en-US" altLang="en-US" sz="2800">
                <a:latin typeface="Times New Roman" pitchFamily="18" charset="0"/>
              </a:rPr>
              <a:t>&gt; </a:t>
            </a:r>
            <a:r>
              <a:rPr lang="en-US" altLang="en-US" sz="2800" i="1">
                <a:latin typeface="Symbol" pitchFamily="18" charset="2"/>
              </a:rPr>
              <a:t>k</a:t>
            </a:r>
            <a:r>
              <a:rPr lang="en-US" altLang="en-US" sz="2800" baseline="-25000">
                <a:latin typeface="Times New Roman" pitchFamily="18" charset="0"/>
              </a:rPr>
              <a:t>1</a:t>
            </a:r>
            <a:endParaRPr lang="en-US" altLang="en-US" sz="2800">
              <a:latin typeface="Times New Roman" pitchFamily="18" charset="0"/>
            </a:endParaRPr>
          </a:p>
          <a:p>
            <a:pPr marL="342900" indent="-342900">
              <a:spcBef>
                <a:spcPct val="20000"/>
              </a:spcBef>
            </a:pPr>
            <a:endParaRPr lang="en-US" altLang="en-US" sz="2800">
              <a:latin typeface="Times New Roman" pitchFamily="18" charset="0"/>
            </a:endParaRPr>
          </a:p>
          <a:p>
            <a:pPr marL="342900" indent="-342900">
              <a:spcBef>
                <a:spcPct val="20000"/>
              </a:spcBef>
            </a:pPr>
            <a:r>
              <a:rPr lang="en-US" altLang="en-US" sz="2800" i="1">
                <a:latin typeface="Times New Roman" pitchFamily="18" charset="0"/>
              </a:rPr>
              <a:t>H</a:t>
            </a:r>
            <a:r>
              <a:rPr lang="en-US" altLang="en-US" sz="2800">
                <a:latin typeface="Times New Roman" pitchFamily="18" charset="0"/>
              </a:rPr>
              <a:t> = (</a:t>
            </a:r>
            <a:r>
              <a:rPr lang="en-US" altLang="en-US" sz="2800" i="1">
                <a:latin typeface="Symbol" pitchFamily="18" charset="2"/>
              </a:rPr>
              <a:t>k</a:t>
            </a:r>
            <a:r>
              <a:rPr lang="en-US" altLang="en-US" sz="2800" baseline="-25000">
                <a:latin typeface="Times New Roman" pitchFamily="18" charset="0"/>
              </a:rPr>
              <a:t>1 </a:t>
            </a:r>
            <a:r>
              <a:rPr lang="en-US" altLang="en-US" sz="2800">
                <a:latin typeface="Times New Roman" pitchFamily="18" charset="0"/>
              </a:rPr>
              <a:t>+ </a:t>
            </a:r>
            <a:r>
              <a:rPr lang="en-US" altLang="en-US" sz="2800" i="1">
                <a:latin typeface="Symbol" pitchFamily="18" charset="2"/>
              </a:rPr>
              <a:t>k</a:t>
            </a:r>
            <a:r>
              <a:rPr lang="en-US" altLang="en-US" sz="2800" baseline="-25000">
                <a:latin typeface="Times New Roman" pitchFamily="18" charset="0"/>
              </a:rPr>
              <a:t>2</a:t>
            </a:r>
            <a:r>
              <a:rPr lang="en-US" altLang="en-US" sz="2800">
                <a:latin typeface="Times New Roman" pitchFamily="18" charset="0"/>
              </a:rPr>
              <a:t>)/2</a:t>
            </a:r>
          </a:p>
          <a:p>
            <a:pPr marL="342900" indent="-342900">
              <a:spcBef>
                <a:spcPct val="20000"/>
              </a:spcBef>
            </a:pPr>
            <a:r>
              <a:rPr lang="en-US" altLang="en-US" sz="2800" i="1">
                <a:latin typeface="Times New Roman" pitchFamily="18" charset="0"/>
              </a:rPr>
              <a:t>K</a:t>
            </a:r>
            <a:r>
              <a:rPr lang="en-US" altLang="en-US" sz="2800">
                <a:latin typeface="Times New Roman" pitchFamily="18" charset="0"/>
              </a:rPr>
              <a:t> = </a:t>
            </a:r>
            <a:r>
              <a:rPr lang="en-US" altLang="en-US" sz="2800" i="1">
                <a:latin typeface="Symbol" pitchFamily="18" charset="2"/>
              </a:rPr>
              <a:t>k</a:t>
            </a:r>
            <a:r>
              <a:rPr lang="en-US" altLang="en-US" sz="2800" baseline="-25000">
                <a:latin typeface="Times New Roman" pitchFamily="18" charset="0"/>
              </a:rPr>
              <a:t>1</a:t>
            </a:r>
            <a:r>
              <a:rPr lang="en-US" altLang="en-US" sz="2800" i="1">
                <a:latin typeface="Symbol" pitchFamily="18" charset="2"/>
              </a:rPr>
              <a:t>k</a:t>
            </a:r>
            <a:r>
              <a:rPr lang="en-US" altLang="en-US" sz="2800" baseline="-25000">
                <a:latin typeface="Times New Roman" pitchFamily="18" charset="0"/>
              </a:rPr>
              <a:t>2</a:t>
            </a:r>
            <a:endParaRPr lang="en-US" altLang="en-US" sz="2800" i="1">
              <a:latin typeface="Times New Roman" pitchFamily="18" charset="0"/>
            </a:endParaRPr>
          </a:p>
          <a:p>
            <a:pPr marL="342900" indent="-342900">
              <a:spcBef>
                <a:spcPct val="20000"/>
              </a:spcBef>
            </a:pPr>
            <a:endParaRPr lang="en-US" altLang="en-US" sz="2800" baseline="-25000">
              <a:latin typeface="Times New Roman" pitchFamily="18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altLang="en-US" sz="2800"/>
          </a:p>
          <a:p>
            <a:pPr marL="342900" indent="-342900">
              <a:spcBef>
                <a:spcPct val="20000"/>
              </a:spcBef>
            </a:pPr>
            <a:endParaRPr lang="en-US" altLang="en-US" sz="2800"/>
          </a:p>
        </p:txBody>
      </p:sp>
      <p:pic>
        <p:nvPicPr>
          <p:cNvPr id="45466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16100" y="2133600"/>
            <a:ext cx="2298700" cy="34925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54" name="Rectangle 2"/>
          <p:cNvSpPr>
            <a:spLocks noChangeArrowheads="1"/>
          </p:cNvSpPr>
          <p:nvPr/>
        </p:nvSpPr>
        <p:spPr bwMode="auto">
          <a:xfrm>
            <a:off x="7230360" y="1130300"/>
            <a:ext cx="1447800" cy="5435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5875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Cahn-Hilliard – Length Scale</a:t>
            </a:r>
          </a:p>
        </p:txBody>
      </p:sp>
      <p:grpSp>
        <p:nvGrpSpPr>
          <p:cNvPr id="458756" name="Group 4"/>
          <p:cNvGrpSpPr>
            <a:grpSpLocks/>
          </p:cNvGrpSpPr>
          <p:nvPr/>
        </p:nvGrpSpPr>
        <p:grpSpPr bwMode="auto">
          <a:xfrm>
            <a:off x="2819400" y="2438400"/>
            <a:ext cx="1676400" cy="490538"/>
            <a:chOff x="1776" y="1536"/>
            <a:chExt cx="1056" cy="309"/>
          </a:xfrm>
        </p:grpSpPr>
        <p:graphicFrame>
          <p:nvGraphicFramePr>
            <p:cNvPr id="458757" name="Object 5"/>
            <p:cNvGraphicFramePr>
              <a:graphicFrameLocks noChangeAspect="1"/>
            </p:cNvGraphicFramePr>
            <p:nvPr/>
          </p:nvGraphicFramePr>
          <p:xfrm>
            <a:off x="1776" y="1536"/>
            <a:ext cx="596" cy="309"/>
          </p:xfrm>
          <a:graphic>
            <a:graphicData uri="http://schemas.openxmlformats.org/presentationml/2006/ole">
              <p:oleObj spid="_x0000_s458757" name="Equation" r:id="rId4" imgW="977760" imgH="507960" progId="">
                <p:embed/>
              </p:oleObj>
            </a:graphicData>
          </a:graphic>
        </p:graphicFrame>
        <p:graphicFrame>
          <p:nvGraphicFramePr>
            <p:cNvPr id="458758" name="Object 6"/>
            <p:cNvGraphicFramePr>
              <a:graphicFrameLocks noChangeAspect="1"/>
            </p:cNvGraphicFramePr>
            <p:nvPr/>
          </p:nvGraphicFramePr>
          <p:xfrm>
            <a:off x="2360" y="1536"/>
            <a:ext cx="472" cy="255"/>
          </p:xfrm>
          <a:graphic>
            <a:graphicData uri="http://schemas.openxmlformats.org/presentationml/2006/ole">
              <p:oleObj spid="_x0000_s458758" name="Equation" r:id="rId5" imgW="774360" imgH="419040" progId="">
                <p:embed/>
              </p:oleObj>
            </a:graphicData>
          </a:graphic>
        </p:graphicFrame>
      </p:grpSp>
      <p:sp>
        <p:nvSpPr>
          <p:cNvPr id="458759" name="Rectangle 7"/>
          <p:cNvSpPr>
            <a:spLocks noChangeArrowheads="1"/>
          </p:cNvSpPr>
          <p:nvPr/>
        </p:nvSpPr>
        <p:spPr bwMode="auto">
          <a:xfrm>
            <a:off x="2667000" y="2438400"/>
            <a:ext cx="1905000" cy="5334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458760" name="Picture 8" descr="CH_time_vs_Sv_plot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62037" y="1123950"/>
            <a:ext cx="6176963" cy="5445125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</p:pic>
      <p:sp>
        <p:nvSpPr>
          <p:cNvPr id="458761" name="Text Box 9"/>
          <p:cNvSpPr txBox="1">
            <a:spLocks noChangeArrowheads="1"/>
          </p:cNvSpPr>
          <p:nvPr/>
        </p:nvSpPr>
        <p:spPr bwMode="auto">
          <a:xfrm>
            <a:off x="3621088" y="6002338"/>
            <a:ext cx="1865312" cy="5508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en-US" sz="3000">
                <a:solidFill>
                  <a:srgbClr val="000000"/>
                </a:solidFill>
                <a:ea typeface="ＭＳ Ｐゴシック" charset="-128"/>
              </a:rPr>
              <a:t>t</a:t>
            </a:r>
            <a:r>
              <a:rPr lang="en-US" sz="3000" baseline="30000">
                <a:solidFill>
                  <a:srgbClr val="000000"/>
                </a:solidFill>
                <a:ea typeface="ＭＳ Ｐゴシック" charset="-128"/>
              </a:rPr>
              <a:t>1/3</a:t>
            </a:r>
          </a:p>
        </p:txBody>
      </p:sp>
      <p:grpSp>
        <p:nvGrpSpPr>
          <p:cNvPr id="458762" name="Group 10"/>
          <p:cNvGrpSpPr>
            <a:grpSpLocks/>
          </p:cNvGrpSpPr>
          <p:nvPr/>
        </p:nvGrpSpPr>
        <p:grpSpPr bwMode="auto">
          <a:xfrm>
            <a:off x="3124200" y="1784350"/>
            <a:ext cx="5238750" cy="3168650"/>
            <a:chOff x="1980" y="1040"/>
            <a:chExt cx="3300" cy="1996"/>
          </a:xfrm>
        </p:grpSpPr>
        <p:sp>
          <p:nvSpPr>
            <p:cNvPr id="458763" name="Line 11"/>
            <p:cNvSpPr>
              <a:spLocks noChangeShapeType="1"/>
            </p:cNvSpPr>
            <p:nvPr/>
          </p:nvSpPr>
          <p:spPr bwMode="auto">
            <a:xfrm flipV="1">
              <a:off x="1980" y="2818"/>
              <a:ext cx="362" cy="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58764" name="Line 12"/>
            <p:cNvSpPr>
              <a:spLocks noChangeShapeType="1"/>
            </p:cNvSpPr>
            <p:nvPr/>
          </p:nvSpPr>
          <p:spPr bwMode="auto">
            <a:xfrm flipV="1">
              <a:off x="3963" y="1088"/>
              <a:ext cx="363" cy="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58765" name="Line 13"/>
            <p:cNvSpPr>
              <a:spLocks noChangeShapeType="1"/>
            </p:cNvSpPr>
            <p:nvPr/>
          </p:nvSpPr>
          <p:spPr bwMode="auto">
            <a:xfrm flipV="1">
              <a:off x="3078" y="1890"/>
              <a:ext cx="362" cy="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58766" name="Text Box 14"/>
            <p:cNvSpPr txBox="1">
              <a:spLocks noChangeArrowheads="1"/>
            </p:cNvSpPr>
            <p:nvPr/>
          </p:nvSpPr>
          <p:spPr bwMode="auto">
            <a:xfrm>
              <a:off x="2201" y="2844"/>
              <a:ext cx="80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sz="1400" b="1">
                  <a:solidFill>
                    <a:srgbClr val="000000"/>
                  </a:solidFill>
                  <a:ea typeface="ＭＳ Ｐゴシック" charset="-128"/>
                </a:rPr>
                <a:t>t=</a:t>
              </a:r>
              <a:r>
                <a:rPr lang="en-US" altLang="ko-KR" sz="1400" b="1">
                  <a:solidFill>
                    <a:srgbClr val="000000"/>
                  </a:solidFill>
                  <a:ea typeface="굴림" charset="-127"/>
                </a:rPr>
                <a:t>50</a:t>
              </a:r>
              <a:r>
                <a:rPr lang="en-US" altLang="ko-KR" sz="1400" b="1">
                  <a:solidFill>
                    <a:srgbClr val="000000"/>
                  </a:solidFill>
                  <a:ea typeface="ＭＳ Ｐゴシック" charset="-128"/>
                </a:rPr>
                <a:t>00</a:t>
              </a:r>
              <a:endParaRPr lang="en-US" sz="1400" b="1">
                <a:solidFill>
                  <a:srgbClr val="000000"/>
                </a:solidFill>
                <a:ea typeface="ＭＳ Ｐゴシック" charset="-128"/>
              </a:endParaRPr>
            </a:p>
          </p:txBody>
        </p:sp>
        <p:sp>
          <p:nvSpPr>
            <p:cNvPr id="458767" name="Text Box 15"/>
            <p:cNvSpPr txBox="1">
              <a:spLocks noChangeArrowheads="1"/>
            </p:cNvSpPr>
            <p:nvPr/>
          </p:nvSpPr>
          <p:spPr bwMode="auto">
            <a:xfrm>
              <a:off x="3298" y="1872"/>
              <a:ext cx="1028" cy="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sz="1400" b="1">
                  <a:solidFill>
                    <a:srgbClr val="000000"/>
                  </a:solidFill>
                  <a:ea typeface="ＭＳ Ｐゴシック" charset="-128"/>
                </a:rPr>
                <a:t>t=32000</a:t>
              </a:r>
            </a:p>
          </p:txBody>
        </p:sp>
        <p:sp>
          <p:nvSpPr>
            <p:cNvPr id="458768" name="Text Box 16"/>
            <p:cNvSpPr txBox="1">
              <a:spLocks noChangeArrowheads="1"/>
            </p:cNvSpPr>
            <p:nvPr/>
          </p:nvSpPr>
          <p:spPr bwMode="auto">
            <a:xfrm>
              <a:off x="4252" y="1040"/>
              <a:ext cx="102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sz="1400" b="1">
                  <a:solidFill>
                    <a:srgbClr val="000000"/>
                  </a:solidFill>
                  <a:ea typeface="ＭＳ Ｐゴシック" charset="-128"/>
                </a:rPr>
                <a:t>t=87000</a:t>
              </a:r>
            </a:p>
          </p:txBody>
        </p:sp>
        <p:sp>
          <p:nvSpPr>
            <p:cNvPr id="458769" name="Line 17"/>
            <p:cNvSpPr>
              <a:spLocks noChangeShapeType="1"/>
            </p:cNvSpPr>
            <p:nvPr/>
          </p:nvSpPr>
          <p:spPr bwMode="auto">
            <a:xfrm flipV="1">
              <a:off x="2490" y="2375"/>
              <a:ext cx="363" cy="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58770" name="Text Box 18"/>
            <p:cNvSpPr txBox="1">
              <a:spLocks noChangeArrowheads="1"/>
            </p:cNvSpPr>
            <p:nvPr/>
          </p:nvSpPr>
          <p:spPr bwMode="auto">
            <a:xfrm>
              <a:off x="2784" y="2358"/>
              <a:ext cx="102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sz="1400" b="1">
                  <a:solidFill>
                    <a:srgbClr val="000000"/>
                  </a:solidFill>
                  <a:ea typeface="ＭＳ Ｐゴシック" charset="-128"/>
                </a:rPr>
                <a:t>t=14000</a:t>
              </a:r>
            </a:p>
          </p:txBody>
        </p:sp>
        <p:sp>
          <p:nvSpPr>
            <p:cNvPr id="458771" name="Line 19"/>
            <p:cNvSpPr>
              <a:spLocks noChangeShapeType="1"/>
            </p:cNvSpPr>
            <p:nvPr/>
          </p:nvSpPr>
          <p:spPr bwMode="auto">
            <a:xfrm flipV="1">
              <a:off x="3596" y="1443"/>
              <a:ext cx="363" cy="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58772" name="Text Box 20"/>
            <p:cNvSpPr txBox="1">
              <a:spLocks noChangeArrowheads="1"/>
            </p:cNvSpPr>
            <p:nvPr/>
          </p:nvSpPr>
          <p:spPr bwMode="auto">
            <a:xfrm>
              <a:off x="3665" y="1456"/>
              <a:ext cx="102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sz="1400" b="1">
                  <a:solidFill>
                    <a:srgbClr val="000000"/>
                  </a:solidFill>
                  <a:ea typeface="ＭＳ Ｐゴシック" charset="-128"/>
                </a:rPr>
                <a:t>t=59000</a:t>
              </a:r>
            </a:p>
          </p:txBody>
        </p:sp>
      </p:grpSp>
      <p:sp>
        <p:nvSpPr>
          <p:cNvPr id="458773" name="Rectangle 21"/>
          <p:cNvSpPr>
            <a:spLocks noChangeArrowheads="1"/>
          </p:cNvSpPr>
          <p:nvPr/>
        </p:nvSpPr>
        <p:spPr bwMode="auto">
          <a:xfrm>
            <a:off x="533400" y="1123950"/>
            <a:ext cx="533400" cy="54387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8774" name="Text Box 22"/>
          <p:cNvSpPr txBox="1">
            <a:spLocks noChangeArrowheads="1"/>
          </p:cNvSpPr>
          <p:nvPr/>
        </p:nvSpPr>
        <p:spPr bwMode="auto">
          <a:xfrm>
            <a:off x="622300" y="3124200"/>
            <a:ext cx="1130300" cy="8540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en-US" sz="3000">
                <a:solidFill>
                  <a:srgbClr val="000000"/>
                </a:solidFill>
                <a:ea typeface="ＭＳ Ｐゴシック" charset="-128"/>
              </a:rPr>
              <a:t>1/S</a:t>
            </a:r>
            <a:r>
              <a:rPr lang="en-US" sz="3000" baseline="-25000">
                <a:solidFill>
                  <a:srgbClr val="000000"/>
                </a:solidFill>
                <a:ea typeface="ＭＳ Ｐゴシック" charset="-128"/>
              </a:rPr>
              <a:t>v</a:t>
            </a:r>
          </a:p>
          <a:p>
            <a:pPr algn="ctr" eaLnBrk="0" hangingPunct="0"/>
            <a:endParaRPr lang="en-US" sz="3000" baseline="30000">
              <a:solidFill>
                <a:srgbClr val="000000"/>
              </a:solidFill>
              <a:ea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587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587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Cahn-Hilliard Unscaled ISD </a:t>
            </a:r>
            <a:r>
              <a:rPr lang="en-US" i="1">
                <a:latin typeface="Times New Roman" pitchFamily="-108" charset="0"/>
              </a:rPr>
              <a:t>t </a:t>
            </a:r>
            <a:r>
              <a:rPr lang="en-US">
                <a:latin typeface="Times New Roman" pitchFamily="-108" charset="0"/>
              </a:rPr>
              <a:t>= 5000</a:t>
            </a:r>
          </a:p>
        </p:txBody>
      </p:sp>
      <p:pic>
        <p:nvPicPr>
          <p:cNvPr id="31749" name="Picture 5" descr="kappa_plot25_phi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4413" y="1370013"/>
            <a:ext cx="5027612" cy="5027612"/>
          </a:xfrm>
          <a:prstGeom prst="rect">
            <a:avLst/>
          </a:prstGeom>
          <a:noFill/>
          <a:ln w="28575">
            <a:solidFill>
              <a:srgbClr val="666633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Cahn-Hilliard Unscaled ISD </a:t>
            </a:r>
            <a:r>
              <a:rPr lang="en-US" i="1">
                <a:latin typeface="Times New Roman" pitchFamily="-108" charset="0"/>
              </a:rPr>
              <a:t>t </a:t>
            </a:r>
            <a:r>
              <a:rPr lang="en-US">
                <a:latin typeface="Times New Roman" pitchFamily="-108" charset="0"/>
              </a:rPr>
              <a:t>= 14000</a:t>
            </a:r>
          </a:p>
        </p:txBody>
      </p:sp>
      <p:pic>
        <p:nvPicPr>
          <p:cNvPr id="33797" name="Picture 5" descr="kappa_plot34_phi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4413" y="1370013"/>
            <a:ext cx="5027612" cy="5027612"/>
          </a:xfrm>
          <a:prstGeom prst="rect">
            <a:avLst/>
          </a:prstGeom>
          <a:noFill/>
          <a:ln w="28575">
            <a:solidFill>
              <a:srgbClr val="666633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Cahn-Hilliard Unscaled ISD </a:t>
            </a:r>
            <a:r>
              <a:rPr lang="en-US" i="1">
                <a:latin typeface="Times New Roman" pitchFamily="-108" charset="0"/>
              </a:rPr>
              <a:t>t </a:t>
            </a:r>
            <a:r>
              <a:rPr lang="en-US">
                <a:latin typeface="Times New Roman" pitchFamily="-108" charset="0"/>
              </a:rPr>
              <a:t>= 32000</a:t>
            </a:r>
          </a:p>
        </p:txBody>
      </p:sp>
      <p:pic>
        <p:nvPicPr>
          <p:cNvPr id="35845" name="Picture 5" descr="kappa_plot45_phi3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4413" y="1370013"/>
            <a:ext cx="5027612" cy="5027612"/>
          </a:xfrm>
          <a:prstGeom prst="rect">
            <a:avLst/>
          </a:prstGeom>
          <a:noFill/>
          <a:ln w="28575">
            <a:solidFill>
              <a:srgbClr val="666633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Cahn-Hilliard Unscaled ISD </a:t>
            </a:r>
            <a:r>
              <a:rPr lang="en-US" i="1">
                <a:latin typeface="Times New Roman" pitchFamily="-108" charset="0"/>
              </a:rPr>
              <a:t>t </a:t>
            </a:r>
            <a:r>
              <a:rPr lang="en-US">
                <a:latin typeface="Times New Roman" pitchFamily="-108" charset="0"/>
              </a:rPr>
              <a:t>= 59000</a:t>
            </a:r>
          </a:p>
        </p:txBody>
      </p:sp>
      <p:pic>
        <p:nvPicPr>
          <p:cNvPr id="37893" name="Picture 5" descr="kappa_plot55_phi5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4413" y="1370013"/>
            <a:ext cx="5027612" cy="5027612"/>
          </a:xfrm>
          <a:prstGeom prst="rect">
            <a:avLst/>
          </a:prstGeom>
          <a:noFill/>
          <a:ln w="28575">
            <a:solidFill>
              <a:srgbClr val="666633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Cahn-Hilliard Scaled ISD </a:t>
            </a:r>
            <a:r>
              <a:rPr lang="en-US" i="1">
                <a:latin typeface="Times New Roman" pitchFamily="18" charset="0"/>
              </a:rPr>
              <a:t>t </a:t>
            </a:r>
            <a:r>
              <a:rPr lang="en-US">
                <a:latin typeface="Times New Roman" pitchFamily="18" charset="0"/>
              </a:rPr>
              <a:t>= 5000</a:t>
            </a:r>
          </a:p>
        </p:txBody>
      </p:sp>
      <p:pic>
        <p:nvPicPr>
          <p:cNvPr id="460803" name="Picture 3" descr="scaled_ISD_CH_t=50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8800" y="1095375"/>
            <a:ext cx="5486400" cy="5486400"/>
          </a:xfrm>
          <a:prstGeom prst="rect">
            <a:avLst/>
          </a:prstGeom>
          <a:noFill/>
          <a:ln w="28575">
            <a:solidFill>
              <a:srgbClr val="666633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Cahn-Hilliard Scaled ISD </a:t>
            </a:r>
            <a:r>
              <a:rPr lang="en-US" i="1">
                <a:latin typeface="Times New Roman" pitchFamily="18" charset="0"/>
              </a:rPr>
              <a:t>t </a:t>
            </a:r>
            <a:r>
              <a:rPr lang="en-US">
                <a:latin typeface="Times New Roman" pitchFamily="18" charset="0"/>
              </a:rPr>
              <a:t>= 14000</a:t>
            </a:r>
          </a:p>
        </p:txBody>
      </p:sp>
      <p:pic>
        <p:nvPicPr>
          <p:cNvPr id="462851" name="Picture 3" descr="scaled_ISD_CH_t=140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8800" y="1095375"/>
            <a:ext cx="5486400" cy="5486400"/>
          </a:xfrm>
          <a:prstGeom prst="rect">
            <a:avLst/>
          </a:prstGeom>
          <a:noFill/>
          <a:ln w="28575">
            <a:solidFill>
              <a:srgbClr val="666633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Cahn-Hilliard Scaled ISD </a:t>
            </a:r>
            <a:r>
              <a:rPr lang="en-US" i="1">
                <a:latin typeface="Times New Roman" pitchFamily="18" charset="0"/>
              </a:rPr>
              <a:t>t </a:t>
            </a:r>
            <a:r>
              <a:rPr lang="en-US">
                <a:latin typeface="Times New Roman" pitchFamily="18" charset="0"/>
              </a:rPr>
              <a:t>= 32000</a:t>
            </a:r>
          </a:p>
        </p:txBody>
      </p:sp>
      <p:pic>
        <p:nvPicPr>
          <p:cNvPr id="464899" name="Picture 3" descr="scaled_ISD_CH_t=320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8800" y="1095375"/>
            <a:ext cx="5486400" cy="5486400"/>
          </a:xfrm>
          <a:prstGeom prst="rect">
            <a:avLst/>
          </a:prstGeom>
          <a:noFill/>
          <a:ln w="28575">
            <a:solidFill>
              <a:srgbClr val="666633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4" name="Rectangle 2"/>
          <p:cNvSpPr>
            <a:spLocks noChangeArrowheads="1"/>
          </p:cNvSpPr>
          <p:nvPr/>
        </p:nvSpPr>
        <p:spPr bwMode="auto">
          <a:xfrm>
            <a:off x="838200" y="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/>
            <a:r>
              <a:rPr lang="en-US" altLang="en-US" sz="3600">
                <a:solidFill>
                  <a:srgbClr val="FFFF00"/>
                </a:solidFill>
                <a:latin typeface="Helvetica" pitchFamily="34" charset="0"/>
              </a:rPr>
              <a:t>Ripening: Spherical Particles</a:t>
            </a:r>
            <a:endParaRPr lang="en-US" sz="3600">
              <a:solidFill>
                <a:srgbClr val="FFFF00"/>
              </a:solidFill>
              <a:latin typeface="Helvetica" pitchFamily="34" charset="0"/>
            </a:endParaRPr>
          </a:p>
        </p:txBody>
      </p:sp>
      <p:pic>
        <p:nvPicPr>
          <p:cNvPr id="428035" name="Picture 3" descr="HARDY-VOORHEESFIGS"/>
          <p:cNvPicPr>
            <a:picLocks noChangeAspect="1" noChangeArrowheads="1"/>
          </p:cNvPicPr>
          <p:nvPr/>
        </p:nvPicPr>
        <p:blipFill>
          <a:blip r:embed="rId3"/>
          <a:srcRect b="51115"/>
          <a:stretch>
            <a:fillRect/>
          </a:stretch>
        </p:blipFill>
        <p:spPr bwMode="auto">
          <a:xfrm>
            <a:off x="838200" y="1858963"/>
            <a:ext cx="6096000" cy="2332037"/>
          </a:xfrm>
          <a:prstGeom prst="rect">
            <a:avLst/>
          </a:prstGeom>
          <a:noFill/>
        </p:spPr>
      </p:pic>
      <p:sp>
        <p:nvSpPr>
          <p:cNvPr id="428036" name="Text Box 4"/>
          <p:cNvSpPr txBox="1">
            <a:spLocks noChangeArrowheads="1"/>
          </p:cNvSpPr>
          <p:nvPr/>
        </p:nvSpPr>
        <p:spPr bwMode="auto">
          <a:xfrm>
            <a:off x="457200" y="990600"/>
            <a:ext cx="8229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en-US" sz="2400" dirty="0">
                <a:latin typeface="Helvetica" pitchFamily="34" charset="0"/>
              </a:rPr>
              <a:t>Solid </a:t>
            </a:r>
            <a:r>
              <a:rPr lang="en-US" sz="2400" dirty="0" err="1">
                <a:latin typeface="Helvetica" pitchFamily="34" charset="0"/>
              </a:rPr>
              <a:t>Sn</a:t>
            </a:r>
            <a:r>
              <a:rPr lang="en-US" sz="2400" dirty="0">
                <a:latin typeface="Helvetica" pitchFamily="34" charset="0"/>
              </a:rPr>
              <a:t> particles in a </a:t>
            </a:r>
            <a:r>
              <a:rPr lang="en-US" sz="2400" dirty="0" err="1">
                <a:latin typeface="Helvetica" pitchFamily="34" charset="0"/>
              </a:rPr>
              <a:t>Pb-Sn</a:t>
            </a:r>
            <a:r>
              <a:rPr lang="en-US" sz="2400" dirty="0">
                <a:latin typeface="Helvetica" pitchFamily="34" charset="0"/>
              </a:rPr>
              <a:t> eutectic liquid</a:t>
            </a:r>
          </a:p>
        </p:txBody>
      </p:sp>
      <p:sp>
        <p:nvSpPr>
          <p:cNvPr id="428038" name="Text Box 6"/>
          <p:cNvSpPr txBox="1">
            <a:spLocks noChangeArrowheads="1"/>
          </p:cNvSpPr>
          <p:nvPr/>
        </p:nvSpPr>
        <p:spPr bwMode="auto">
          <a:xfrm>
            <a:off x="7162800" y="6324600"/>
            <a:ext cx="1803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200">
                <a:latin typeface="Helvetica" pitchFamily="34" charset="0"/>
              </a:rPr>
              <a:t>(Hardy and PWV, 1988)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Cahn-Hilliard Scaled ISD </a:t>
            </a:r>
            <a:r>
              <a:rPr lang="en-US" i="1">
                <a:latin typeface="Times New Roman" pitchFamily="18" charset="0"/>
              </a:rPr>
              <a:t>t </a:t>
            </a:r>
            <a:r>
              <a:rPr lang="en-US">
                <a:latin typeface="Times New Roman" pitchFamily="18" charset="0"/>
              </a:rPr>
              <a:t>= 59000</a:t>
            </a:r>
          </a:p>
        </p:txBody>
      </p:sp>
      <p:pic>
        <p:nvPicPr>
          <p:cNvPr id="466947" name="Picture 3" descr="scaled_ISD_CH_t=590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8800" y="1095375"/>
            <a:ext cx="5486400" cy="5486400"/>
          </a:xfrm>
          <a:prstGeom prst="rect">
            <a:avLst/>
          </a:prstGeom>
          <a:noFill/>
          <a:ln w="28575">
            <a:solidFill>
              <a:srgbClr val="666633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4" name="Rectangle 2"/>
          <p:cNvSpPr>
            <a:spLocks noChangeArrowheads="1"/>
          </p:cNvSpPr>
          <p:nvPr/>
        </p:nvSpPr>
        <p:spPr bwMode="auto">
          <a:xfrm>
            <a:off x="6096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3600">
                <a:solidFill>
                  <a:srgbClr val="FFFF00"/>
                </a:solidFill>
              </a:rPr>
              <a:t>Cahn-Hilliard Scaled ISD </a:t>
            </a:r>
            <a:r>
              <a:rPr lang="en-US" sz="3600" i="1">
                <a:solidFill>
                  <a:srgbClr val="FFFF00"/>
                </a:solidFill>
                <a:latin typeface="Times New Roman" pitchFamily="18" charset="0"/>
              </a:rPr>
              <a:t>t </a:t>
            </a:r>
            <a:r>
              <a:rPr lang="en-US" sz="3600">
                <a:solidFill>
                  <a:srgbClr val="FFFF00"/>
                </a:solidFill>
                <a:latin typeface="Times New Roman" pitchFamily="18" charset="0"/>
              </a:rPr>
              <a:t>= 87000</a:t>
            </a:r>
          </a:p>
        </p:txBody>
      </p:sp>
      <p:pic>
        <p:nvPicPr>
          <p:cNvPr id="468995" name="Picture 3" descr="scaled_ISD_CH_t=870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8800" y="1095375"/>
            <a:ext cx="5486400" cy="5486400"/>
          </a:xfrm>
          <a:prstGeom prst="rect">
            <a:avLst/>
          </a:prstGeom>
          <a:noFill/>
          <a:ln w="28575">
            <a:solidFill>
              <a:srgbClr val="666633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42" name="Rectangle 2"/>
          <p:cNvSpPr>
            <a:spLocks noChangeArrowheads="1"/>
          </p:cNvSpPr>
          <p:nvPr/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3600">
                <a:solidFill>
                  <a:srgbClr val="FFFF00"/>
                </a:solidFill>
              </a:rPr>
              <a:t>Cahn-Hilliard </a:t>
            </a:r>
            <a:r>
              <a:rPr lang="en-US" sz="3600" i="1">
                <a:solidFill>
                  <a:srgbClr val="FFFF00"/>
                </a:solidFill>
                <a:latin typeface="Times New Roman" pitchFamily="18" charset="0"/>
              </a:rPr>
              <a:t>t </a:t>
            </a:r>
            <a:r>
              <a:rPr lang="en-US" sz="3600">
                <a:solidFill>
                  <a:srgbClr val="FFFF00"/>
                </a:solidFill>
                <a:latin typeface="Times New Roman" pitchFamily="18" charset="0"/>
              </a:rPr>
              <a:t>= 59000</a:t>
            </a:r>
          </a:p>
        </p:txBody>
      </p:sp>
      <p:pic>
        <p:nvPicPr>
          <p:cNvPr id="471043" name="Picture 3" descr="kappa_plot40_phi5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1447800"/>
            <a:ext cx="5027613" cy="5027613"/>
          </a:xfrm>
          <a:prstGeom prst="rect">
            <a:avLst/>
          </a:prstGeom>
          <a:noFill/>
          <a:ln w="28575">
            <a:solidFill>
              <a:srgbClr val="666633"/>
            </a:solidFill>
            <a:miter lim="800000"/>
            <a:headEnd/>
            <a:tailEnd/>
          </a:ln>
        </p:spPr>
      </p:pic>
      <p:grpSp>
        <p:nvGrpSpPr>
          <p:cNvPr id="471044" name="Group 4"/>
          <p:cNvGrpSpPr>
            <a:grpSpLocks/>
          </p:cNvGrpSpPr>
          <p:nvPr/>
        </p:nvGrpSpPr>
        <p:grpSpPr bwMode="auto">
          <a:xfrm>
            <a:off x="3889375" y="2376488"/>
            <a:ext cx="592138" cy="823912"/>
            <a:chOff x="2450" y="1497"/>
            <a:chExt cx="373" cy="519"/>
          </a:xfrm>
        </p:grpSpPr>
        <p:sp>
          <p:nvSpPr>
            <p:cNvPr id="471045" name="Text Box 5"/>
            <p:cNvSpPr txBox="1">
              <a:spLocks noChangeArrowheads="1"/>
            </p:cNvSpPr>
            <p:nvPr/>
          </p:nvSpPr>
          <p:spPr bwMode="auto">
            <a:xfrm>
              <a:off x="2450" y="1785"/>
              <a:ext cx="37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i="1">
                  <a:latin typeface="Times New Roman" pitchFamily="18" charset="0"/>
                </a:rPr>
                <a:t>H</a:t>
              </a:r>
              <a:r>
                <a:rPr lang="en-US">
                  <a:latin typeface="Times New Roman" pitchFamily="18" charset="0"/>
                </a:rPr>
                <a:t>=0</a:t>
              </a:r>
            </a:p>
          </p:txBody>
        </p:sp>
        <p:sp>
          <p:nvSpPr>
            <p:cNvPr id="471046" name="Line 6"/>
            <p:cNvSpPr>
              <a:spLocks noChangeShapeType="1"/>
            </p:cNvSpPr>
            <p:nvPr/>
          </p:nvSpPr>
          <p:spPr bwMode="auto">
            <a:xfrm flipV="1">
              <a:off x="2641" y="1497"/>
              <a:ext cx="96" cy="2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71047" name="Picture 7" descr="SADDLE_PO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4775" y="2198688"/>
            <a:ext cx="762000" cy="544512"/>
          </a:xfrm>
          <a:prstGeom prst="rect">
            <a:avLst/>
          </a:prstGeom>
          <a:noFill/>
        </p:spPr>
      </p:pic>
      <p:sp>
        <p:nvSpPr>
          <p:cNvPr id="471049" name="Line 9"/>
          <p:cNvSpPr>
            <a:spLocks noChangeShapeType="1"/>
          </p:cNvSpPr>
          <p:nvPr/>
        </p:nvSpPr>
        <p:spPr bwMode="auto">
          <a:xfrm flipH="1">
            <a:off x="6005513" y="4038600"/>
            <a:ext cx="14287" cy="1905000"/>
          </a:xfrm>
          <a:prstGeom prst="line">
            <a:avLst/>
          </a:prstGeom>
          <a:noFill/>
          <a:ln w="28575">
            <a:solidFill>
              <a:schemeClr val="tx1"/>
            </a:solidFill>
            <a:prstDash val="lgDash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685800" y="3581400"/>
            <a:ext cx="1765300" cy="3048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674687" y="3971925"/>
            <a:ext cx="1752600" cy="342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7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7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4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Interfacial Morphologies</a:t>
            </a:r>
          </a:p>
        </p:txBody>
      </p:sp>
      <p:graphicFrame>
        <p:nvGraphicFramePr>
          <p:cNvPr id="475139" name="Object 3"/>
          <p:cNvGraphicFramePr>
            <a:graphicFrameLocks noChangeAspect="1"/>
          </p:cNvGraphicFramePr>
          <p:nvPr/>
        </p:nvGraphicFramePr>
        <p:xfrm>
          <a:off x="228600" y="1752600"/>
          <a:ext cx="4191000" cy="3965575"/>
        </p:xfrm>
        <a:graphic>
          <a:graphicData uri="http://schemas.openxmlformats.org/presentationml/2006/ole">
            <p:oleObj spid="_x0000_s475139" name="Image" r:id="rId4" imgW="1600203" imgH="1514474" progId="">
              <p:embed/>
            </p:oleObj>
          </a:graphicData>
        </a:graphic>
      </p:graphicFrame>
      <p:pic>
        <p:nvPicPr>
          <p:cNvPr id="475140" name="Picture 4" descr="three_d_AC1phi2_liquid_par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1752600"/>
            <a:ext cx="4038600" cy="3990975"/>
          </a:xfrm>
          <a:prstGeom prst="rect">
            <a:avLst/>
          </a:prstGeom>
          <a:noFill/>
        </p:spPr>
      </p:pic>
      <p:sp>
        <p:nvSpPr>
          <p:cNvPr id="475141" name="Text Box 5"/>
          <p:cNvSpPr txBox="1">
            <a:spLocks noChangeArrowheads="1"/>
          </p:cNvSpPr>
          <p:nvPr/>
        </p:nvSpPr>
        <p:spPr bwMode="auto">
          <a:xfrm>
            <a:off x="1173163" y="5943600"/>
            <a:ext cx="19510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tx2"/>
                </a:solidFill>
              </a:rPr>
              <a:t>Cahn-Hilliard</a:t>
            </a:r>
          </a:p>
        </p:txBody>
      </p:sp>
      <p:sp>
        <p:nvSpPr>
          <p:cNvPr id="475142" name="Text Box 6"/>
          <p:cNvSpPr txBox="1">
            <a:spLocks noChangeArrowheads="1"/>
          </p:cNvSpPr>
          <p:nvPr/>
        </p:nvSpPr>
        <p:spPr bwMode="auto">
          <a:xfrm>
            <a:off x="4648200" y="5903913"/>
            <a:ext cx="426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>
                <a:solidFill>
                  <a:schemeClr val="tx2"/>
                </a:solidFill>
              </a:rPr>
              <a:t>Allen-Cahn/Ginzburg-Landau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Scaled Interface Shape Distributions</a:t>
            </a:r>
          </a:p>
        </p:txBody>
      </p:sp>
      <p:pic>
        <p:nvPicPr>
          <p:cNvPr id="479235" name="Picture 3" descr="kappa_plot40_phi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2813" y="1370013"/>
            <a:ext cx="4192587" cy="419258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pic>
        <p:nvPicPr>
          <p:cNvPr id="479236" name="Picture 4" descr="kappa_plot40_phi5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371600"/>
            <a:ext cx="4191000" cy="41910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479237" name="Text Box 5"/>
          <p:cNvSpPr txBox="1">
            <a:spLocks noChangeArrowheads="1"/>
          </p:cNvSpPr>
          <p:nvPr/>
        </p:nvSpPr>
        <p:spPr bwMode="auto">
          <a:xfrm>
            <a:off x="1173163" y="5754688"/>
            <a:ext cx="19510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tx2"/>
                </a:solidFill>
              </a:rPr>
              <a:t>Cahn-Hilliard</a:t>
            </a:r>
          </a:p>
        </p:txBody>
      </p:sp>
      <p:grpSp>
        <p:nvGrpSpPr>
          <p:cNvPr id="479246" name="Group 14"/>
          <p:cNvGrpSpPr>
            <a:grpSpLocks/>
          </p:cNvGrpSpPr>
          <p:nvPr/>
        </p:nvGrpSpPr>
        <p:grpSpPr bwMode="auto">
          <a:xfrm>
            <a:off x="1295400" y="1524000"/>
            <a:ext cx="7272338" cy="2011363"/>
            <a:chOff x="816" y="960"/>
            <a:chExt cx="4581" cy="1267"/>
          </a:xfrm>
        </p:grpSpPr>
        <p:sp>
          <p:nvSpPr>
            <p:cNvPr id="479239" name="Line 7"/>
            <p:cNvSpPr>
              <a:spLocks noChangeShapeType="1"/>
            </p:cNvSpPr>
            <p:nvPr/>
          </p:nvSpPr>
          <p:spPr bwMode="auto">
            <a:xfrm>
              <a:off x="816" y="960"/>
              <a:ext cx="1317" cy="126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79240" name="Text Box 8"/>
            <p:cNvSpPr txBox="1">
              <a:spLocks noChangeArrowheads="1"/>
            </p:cNvSpPr>
            <p:nvPr/>
          </p:nvSpPr>
          <p:spPr bwMode="auto">
            <a:xfrm>
              <a:off x="1536" y="1152"/>
              <a:ext cx="28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i="1">
                  <a:latin typeface="Times New Roman" pitchFamily="18" charset="0"/>
                </a:rPr>
                <a:t>H</a:t>
              </a:r>
              <a:r>
                <a:rPr lang="en-US" i="1" baseline="-25000">
                  <a:latin typeface="Times New Roman" pitchFamily="18" charset="0"/>
                </a:rPr>
                <a:t>m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79241" name="Line 9"/>
            <p:cNvSpPr>
              <a:spLocks noChangeShapeType="1"/>
            </p:cNvSpPr>
            <p:nvPr/>
          </p:nvSpPr>
          <p:spPr bwMode="auto">
            <a:xfrm flipH="1">
              <a:off x="1296" y="1296"/>
              <a:ext cx="240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79242" name="Line 10"/>
            <p:cNvSpPr>
              <a:spLocks noChangeShapeType="1"/>
            </p:cNvSpPr>
            <p:nvPr/>
          </p:nvSpPr>
          <p:spPr bwMode="auto">
            <a:xfrm>
              <a:off x="4656" y="1152"/>
              <a:ext cx="741" cy="69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79243" name="Text Box 11"/>
            <p:cNvSpPr txBox="1">
              <a:spLocks noChangeArrowheads="1"/>
            </p:cNvSpPr>
            <p:nvPr/>
          </p:nvSpPr>
          <p:spPr bwMode="auto">
            <a:xfrm>
              <a:off x="5026" y="1104"/>
              <a:ext cx="28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i="1">
                  <a:latin typeface="Times New Roman" pitchFamily="18" charset="0"/>
                </a:rPr>
                <a:t>H</a:t>
              </a:r>
              <a:r>
                <a:rPr lang="en-US" i="1" baseline="-25000">
                  <a:latin typeface="Times New Roman" pitchFamily="18" charset="0"/>
                </a:rPr>
                <a:t>m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79245" name="Line 13"/>
            <p:cNvSpPr>
              <a:spLocks noChangeShapeType="1"/>
            </p:cNvSpPr>
            <p:nvPr/>
          </p:nvSpPr>
          <p:spPr bwMode="auto">
            <a:xfrm flipH="1">
              <a:off x="4848" y="1248"/>
              <a:ext cx="192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79247" name="Text Box 15"/>
          <p:cNvSpPr txBox="1">
            <a:spLocks noChangeArrowheads="1"/>
          </p:cNvSpPr>
          <p:nvPr/>
        </p:nvSpPr>
        <p:spPr bwMode="auto">
          <a:xfrm>
            <a:off x="4648200" y="5791200"/>
            <a:ext cx="426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>
                <a:solidFill>
                  <a:schemeClr val="tx2"/>
                </a:solidFill>
              </a:rPr>
              <a:t>Allen-Cahn/Ginzburg-Landau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9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Off-Critical Quenches: 2D </a:t>
            </a:r>
            <a:r>
              <a:rPr lang="en-US" i="1">
                <a:latin typeface="Symbol" pitchFamily="18" charset="2"/>
              </a:rPr>
              <a:t>f</a:t>
            </a:r>
            <a:r>
              <a:rPr lang="en-US"/>
              <a:t> = 48%</a:t>
            </a:r>
          </a:p>
        </p:txBody>
      </p:sp>
      <p:pic>
        <p:nvPicPr>
          <p:cNvPr id="4" name="movie_2d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752600" y="1143000"/>
            <a:ext cx="5410200" cy="54102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Off-Critical Quenches: 3D </a:t>
            </a:r>
            <a:r>
              <a:rPr lang="en-US" i="1">
                <a:latin typeface="Symbol" pitchFamily="18" charset="2"/>
              </a:rPr>
              <a:t>f</a:t>
            </a:r>
            <a:r>
              <a:rPr lang="en-US"/>
              <a:t> = 36%</a:t>
            </a:r>
          </a:p>
        </p:txBody>
      </p:sp>
      <p:pic>
        <p:nvPicPr>
          <p:cNvPr id="499715" name="Picture 3" descr="36%_t=25600_l=3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0013" y="1141413"/>
            <a:ext cx="6856412" cy="548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9716" name="Text Box 4"/>
          <p:cNvSpPr txBox="1">
            <a:spLocks noChangeArrowheads="1"/>
          </p:cNvSpPr>
          <p:nvPr/>
        </p:nvSpPr>
        <p:spPr bwMode="auto">
          <a:xfrm>
            <a:off x="5715000" y="6019800"/>
            <a:ext cx="25479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i="1">
                <a:latin typeface="Times New Roman" pitchFamily="18" charset="0"/>
              </a:rPr>
              <a:t>t</a:t>
            </a:r>
            <a:r>
              <a:rPr lang="en-US" sz="2400">
                <a:latin typeface="Times New Roman" pitchFamily="18" charset="0"/>
              </a:rPr>
              <a:t> = 25600, </a:t>
            </a:r>
            <a:r>
              <a:rPr lang="en-US" sz="2400" i="1">
                <a:latin typeface="Times New Roman" pitchFamily="18" charset="0"/>
              </a:rPr>
              <a:t>S</a:t>
            </a:r>
            <a:r>
              <a:rPr lang="en-US" sz="2400" i="1" baseline="-25000">
                <a:latin typeface="Times New Roman" pitchFamily="18" charset="0"/>
              </a:rPr>
              <a:t>v</a:t>
            </a:r>
            <a:r>
              <a:rPr lang="en-US" sz="2400" i="1" baseline="30000">
                <a:latin typeface="Times New Roman" pitchFamily="18" charset="0"/>
              </a:rPr>
              <a:t>-</a:t>
            </a:r>
            <a:r>
              <a:rPr lang="en-US" sz="2400" baseline="30000">
                <a:latin typeface="Times New Roman" pitchFamily="18" charset="0"/>
              </a:rPr>
              <a:t>1</a:t>
            </a:r>
            <a:r>
              <a:rPr lang="en-US" sz="2400">
                <a:latin typeface="Times New Roman" pitchFamily="18" charset="0"/>
              </a:rPr>
              <a:t> = 32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Off-Critical Quenches: 3D </a:t>
            </a:r>
            <a:r>
              <a:rPr lang="en-US" i="1">
                <a:latin typeface="Symbol" pitchFamily="18" charset="2"/>
              </a:rPr>
              <a:t>f</a:t>
            </a:r>
            <a:r>
              <a:rPr lang="en-US"/>
              <a:t> = 36%</a:t>
            </a:r>
          </a:p>
        </p:txBody>
      </p:sp>
      <p:pic>
        <p:nvPicPr>
          <p:cNvPr id="501763" name="Picture 3" descr="36%_t=179200_l=5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0013" y="1141413"/>
            <a:ext cx="6856412" cy="548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64" name="Text Box 4"/>
          <p:cNvSpPr txBox="1">
            <a:spLocks noChangeArrowheads="1"/>
          </p:cNvSpPr>
          <p:nvPr/>
        </p:nvSpPr>
        <p:spPr bwMode="auto">
          <a:xfrm>
            <a:off x="5638800" y="6019800"/>
            <a:ext cx="26241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i="1">
                <a:latin typeface="Times New Roman" pitchFamily="18" charset="0"/>
              </a:rPr>
              <a:t>t</a:t>
            </a:r>
            <a:r>
              <a:rPr lang="en-US" sz="2400">
                <a:latin typeface="Times New Roman" pitchFamily="18" charset="0"/>
              </a:rPr>
              <a:t> =179200, </a:t>
            </a:r>
            <a:r>
              <a:rPr lang="en-US" sz="2400" i="1">
                <a:latin typeface="Times New Roman" pitchFamily="18" charset="0"/>
              </a:rPr>
              <a:t>S</a:t>
            </a:r>
            <a:r>
              <a:rPr lang="en-US" sz="2400" i="1" baseline="-25000">
                <a:latin typeface="Times New Roman" pitchFamily="18" charset="0"/>
              </a:rPr>
              <a:t>v</a:t>
            </a:r>
            <a:r>
              <a:rPr lang="en-US" sz="2400" i="1" baseline="30000">
                <a:latin typeface="Times New Roman" pitchFamily="18" charset="0"/>
              </a:rPr>
              <a:t>-</a:t>
            </a:r>
            <a:r>
              <a:rPr lang="en-US" sz="2400" baseline="30000">
                <a:latin typeface="Times New Roman" pitchFamily="18" charset="0"/>
              </a:rPr>
              <a:t>1</a:t>
            </a:r>
            <a:r>
              <a:rPr lang="en-US" sz="2400">
                <a:latin typeface="Times New Roman" pitchFamily="18" charset="0"/>
              </a:rPr>
              <a:t> = 58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Off-Critical Quenches: 3D </a:t>
            </a:r>
            <a:r>
              <a:rPr lang="en-US" i="1">
                <a:latin typeface="Symbol" pitchFamily="18" charset="2"/>
              </a:rPr>
              <a:t>f</a:t>
            </a:r>
            <a:r>
              <a:rPr lang="en-US"/>
              <a:t> = 36%</a:t>
            </a:r>
          </a:p>
        </p:txBody>
      </p:sp>
      <p:pic>
        <p:nvPicPr>
          <p:cNvPr id="503811" name="Picture 3" descr="36%_t=640000_l=84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70013" y="1141413"/>
            <a:ext cx="6856412" cy="548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3812" name="Text Box 4"/>
          <p:cNvSpPr txBox="1">
            <a:spLocks noChangeArrowheads="1"/>
          </p:cNvSpPr>
          <p:nvPr/>
        </p:nvSpPr>
        <p:spPr bwMode="auto">
          <a:xfrm>
            <a:off x="5638800" y="6019800"/>
            <a:ext cx="26241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i="1">
                <a:latin typeface="Times New Roman" pitchFamily="18" charset="0"/>
              </a:rPr>
              <a:t>t</a:t>
            </a:r>
            <a:r>
              <a:rPr lang="en-US" sz="2400">
                <a:latin typeface="Times New Roman" pitchFamily="18" charset="0"/>
              </a:rPr>
              <a:t> =640000, </a:t>
            </a:r>
            <a:r>
              <a:rPr lang="en-US" sz="2400" i="1">
                <a:latin typeface="Times New Roman" pitchFamily="18" charset="0"/>
              </a:rPr>
              <a:t>S</a:t>
            </a:r>
            <a:r>
              <a:rPr lang="en-US" sz="2400" i="1" baseline="-25000">
                <a:latin typeface="Times New Roman" pitchFamily="18" charset="0"/>
              </a:rPr>
              <a:t>v</a:t>
            </a:r>
            <a:r>
              <a:rPr lang="en-US" sz="2400" i="1" baseline="30000">
                <a:latin typeface="Times New Roman" pitchFamily="18" charset="0"/>
              </a:rPr>
              <a:t>-</a:t>
            </a:r>
            <a:r>
              <a:rPr lang="en-US" sz="2400" baseline="30000">
                <a:latin typeface="Times New Roman" pitchFamily="18" charset="0"/>
              </a:rPr>
              <a:t>1</a:t>
            </a:r>
            <a:r>
              <a:rPr lang="en-US" sz="2400">
                <a:latin typeface="Times New Roman" pitchFamily="18" charset="0"/>
              </a:rPr>
              <a:t> = 85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091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450" y="1846263"/>
            <a:ext cx="9067800" cy="350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50917" name="Text Box 5"/>
          <p:cNvSpPr txBox="1">
            <a:spLocks noChangeArrowheads="1"/>
          </p:cNvSpPr>
          <p:nvPr/>
        </p:nvSpPr>
        <p:spPr bwMode="auto">
          <a:xfrm>
            <a:off x="1292225" y="1219200"/>
            <a:ext cx="1300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i="1">
                <a:latin typeface="Symbol" pitchFamily="18" charset="2"/>
              </a:rPr>
              <a:t>f</a:t>
            </a:r>
            <a:r>
              <a:rPr lang="en-US" sz="2400"/>
              <a:t> = 36%</a:t>
            </a:r>
          </a:p>
        </p:txBody>
      </p:sp>
      <p:sp>
        <p:nvSpPr>
          <p:cNvPr id="550918" name="Text Box 6"/>
          <p:cNvSpPr txBox="1">
            <a:spLocks noChangeArrowheads="1"/>
          </p:cNvSpPr>
          <p:nvPr/>
        </p:nvSpPr>
        <p:spPr bwMode="auto">
          <a:xfrm>
            <a:off x="4114800" y="1219200"/>
            <a:ext cx="1300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i="1">
                <a:latin typeface="Symbol" pitchFamily="18" charset="2"/>
              </a:rPr>
              <a:t>f</a:t>
            </a:r>
            <a:r>
              <a:rPr lang="en-US" sz="2400"/>
              <a:t> = 40%</a:t>
            </a:r>
          </a:p>
        </p:txBody>
      </p:sp>
      <p:sp>
        <p:nvSpPr>
          <p:cNvPr id="550919" name="Text Box 7"/>
          <p:cNvSpPr txBox="1">
            <a:spLocks noChangeArrowheads="1"/>
          </p:cNvSpPr>
          <p:nvPr/>
        </p:nvSpPr>
        <p:spPr bwMode="auto">
          <a:xfrm>
            <a:off x="7239000" y="1263650"/>
            <a:ext cx="1300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i="1">
                <a:latin typeface="Symbol" pitchFamily="18" charset="2"/>
              </a:rPr>
              <a:t>f</a:t>
            </a:r>
            <a:r>
              <a:rPr lang="en-US" sz="2400"/>
              <a:t> = 50%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838200" y="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/>
            <a:r>
              <a:rPr lang="en-US" altLang="en-US" sz="3600">
                <a:solidFill>
                  <a:srgbClr val="FFFF00"/>
                </a:solidFill>
                <a:latin typeface="Helvetica" pitchFamily="34" charset="0"/>
              </a:rPr>
              <a:t>Ripening: Spherical Particles</a:t>
            </a:r>
            <a:endParaRPr lang="en-US" sz="3600">
              <a:solidFill>
                <a:srgbClr val="FFFF00"/>
              </a:solidFill>
              <a:latin typeface="Helvetica" pitchFamily="34" charset="0"/>
            </a:endParaRPr>
          </a:p>
        </p:txBody>
      </p:sp>
      <p:pic>
        <p:nvPicPr>
          <p:cNvPr id="10" name="Picture 3" descr="HARDY-VOORHEESFIG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1858963"/>
            <a:ext cx="6096000" cy="4770437"/>
          </a:xfrm>
          <a:prstGeom prst="rect">
            <a:avLst/>
          </a:prstGeom>
          <a:noFill/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457200" y="990600"/>
            <a:ext cx="8229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en-US" sz="2400" dirty="0">
                <a:latin typeface="Helvetica" pitchFamily="34" charset="0"/>
              </a:rPr>
              <a:t>Solid </a:t>
            </a:r>
            <a:r>
              <a:rPr lang="en-US" sz="2400" dirty="0" err="1">
                <a:latin typeface="Helvetica" pitchFamily="34" charset="0"/>
              </a:rPr>
              <a:t>Sn</a:t>
            </a:r>
            <a:r>
              <a:rPr lang="en-US" sz="2400" dirty="0">
                <a:latin typeface="Helvetica" pitchFamily="34" charset="0"/>
              </a:rPr>
              <a:t> particles in a </a:t>
            </a:r>
            <a:r>
              <a:rPr lang="en-US" sz="2400" dirty="0" err="1">
                <a:latin typeface="Helvetica" pitchFamily="34" charset="0"/>
              </a:rPr>
              <a:t>Pb-Sn</a:t>
            </a:r>
            <a:r>
              <a:rPr lang="en-US" sz="2400" dirty="0">
                <a:latin typeface="Helvetica" pitchFamily="34" charset="0"/>
              </a:rPr>
              <a:t> eutectic liquid</a:t>
            </a: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7086600" y="4724400"/>
            <a:ext cx="1524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>
                <a:latin typeface="Helvetica" pitchFamily="34" charset="0"/>
              </a:rPr>
              <a:t>Scaled by</a:t>
            </a:r>
          </a:p>
          <a:p>
            <a:pPr algn="ctr" eaLnBrk="0" hangingPunct="0"/>
            <a:r>
              <a:rPr lang="en-US" sz="2400">
                <a:latin typeface="Helvetica" pitchFamily="34" charset="0"/>
              </a:rPr>
              <a:t>&lt;R(t)&gt;</a:t>
            </a: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7162800" y="6324600"/>
            <a:ext cx="1803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200">
                <a:latin typeface="Helvetica" pitchFamily="34" charset="0"/>
              </a:rPr>
              <a:t>(Hardy and PWV, 1988)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0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200"/>
            <a:ext cx="8229600" cy="1143000"/>
          </a:xfrm>
        </p:spPr>
        <p:txBody>
          <a:bodyPr/>
          <a:lstStyle/>
          <a:p>
            <a:r>
              <a:rPr lang="en-US"/>
              <a:t>Topology</a:t>
            </a:r>
          </a:p>
        </p:txBody>
      </p:sp>
      <p:sp>
        <p:nvSpPr>
          <p:cNvPr id="514051" name="Rectangle 3"/>
          <p:cNvSpPr>
            <a:spLocks noChangeArrowheads="1"/>
          </p:cNvSpPr>
          <p:nvPr/>
        </p:nvSpPr>
        <p:spPr bwMode="auto">
          <a:xfrm>
            <a:off x="533400" y="1143000"/>
            <a:ext cx="8143875" cy="202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25400">
              <a:spcBef>
                <a:spcPct val="20000"/>
              </a:spcBef>
              <a:buFontTx/>
              <a:buChar char="•"/>
              <a:tabLst>
                <a:tab pos="1028700" algn="l"/>
                <a:tab pos="673100" algn="l"/>
                <a:tab pos="1028700" algn="l"/>
                <a:tab pos="1384300" algn="l"/>
                <a:tab pos="1739900" algn="l"/>
                <a:tab pos="2095500" algn="l"/>
                <a:tab pos="2451100" algn="l"/>
                <a:tab pos="2806700" algn="l"/>
                <a:tab pos="3162300" algn="l"/>
                <a:tab pos="3517900" algn="l"/>
                <a:tab pos="3873500" algn="l"/>
                <a:tab pos="4229100" algn="l"/>
                <a:tab pos="4584700" algn="l"/>
                <a:tab pos="673100" algn="l"/>
                <a:tab pos="1028700" algn="l"/>
                <a:tab pos="1384300" algn="l"/>
                <a:tab pos="1739900" algn="l"/>
                <a:tab pos="2095500" algn="l"/>
                <a:tab pos="2451100" algn="l"/>
                <a:tab pos="2806700" algn="l"/>
                <a:tab pos="3162300" algn="l"/>
                <a:tab pos="3517900" algn="l"/>
                <a:tab pos="3873500" algn="l"/>
                <a:tab pos="4229100" algn="l"/>
                <a:tab pos="4584700" algn="l"/>
              </a:tabLst>
            </a:pPr>
            <a:r>
              <a:rPr lang="en-US" sz="2400"/>
              <a:t>Topologically two structures are </a:t>
            </a:r>
            <a:r>
              <a:rPr lang="en-US" sz="2400">
                <a:solidFill>
                  <a:srgbClr val="FF7F00"/>
                </a:solidFill>
              </a:rPr>
              <a:t>equivalent</a:t>
            </a:r>
            <a:r>
              <a:rPr lang="en-US" sz="2400"/>
              <a:t> if one  structure can be deformed to the other shape so long as it is </a:t>
            </a:r>
            <a:r>
              <a:rPr lang="en-US" sz="2400">
                <a:solidFill>
                  <a:srgbClr val="FF7F00"/>
                </a:solidFill>
              </a:rPr>
              <a:t>not </a:t>
            </a:r>
            <a:r>
              <a:rPr lang="en-US" sz="2400"/>
              <a:t>severed or joined to itself</a:t>
            </a:r>
          </a:p>
        </p:txBody>
      </p:sp>
      <p:grpSp>
        <p:nvGrpSpPr>
          <p:cNvPr id="514052" name="Group 4"/>
          <p:cNvGrpSpPr>
            <a:grpSpLocks/>
          </p:cNvGrpSpPr>
          <p:nvPr/>
        </p:nvGrpSpPr>
        <p:grpSpPr bwMode="auto">
          <a:xfrm>
            <a:off x="2552700" y="2709863"/>
            <a:ext cx="4152900" cy="3614737"/>
            <a:chOff x="3913" y="1785"/>
            <a:chExt cx="3720" cy="3238"/>
          </a:xfrm>
        </p:grpSpPr>
        <p:pic>
          <p:nvPicPr>
            <p:cNvPr id="514053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08" y="2667"/>
              <a:ext cx="596" cy="59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>
              <a:outerShdw dist="76199" dir="2700000" algn="ctr" rotWithShape="0">
                <a:schemeClr val="bg2">
                  <a:alpha val="75000"/>
                </a:schemeClr>
              </a:outerShdw>
            </a:effectLst>
          </p:spPr>
        </p:pic>
        <p:pic>
          <p:nvPicPr>
            <p:cNvPr id="514054" name="Picture 6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578" y="1785"/>
              <a:ext cx="599" cy="599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>
              <a:outerShdw dist="76199" dir="2700000" algn="ctr" rotWithShape="0">
                <a:schemeClr val="bg2">
                  <a:alpha val="75000"/>
                </a:schemeClr>
              </a:outerShdw>
            </a:effectLst>
          </p:spPr>
        </p:pic>
        <p:pic>
          <p:nvPicPr>
            <p:cNvPr id="514055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849" y="2718"/>
              <a:ext cx="600" cy="546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>
              <a:outerShdw dist="76199" dir="2700000" algn="ctr" rotWithShape="0">
                <a:schemeClr val="bg2">
                  <a:alpha val="75000"/>
                </a:schemeClr>
              </a:outerShdw>
            </a:effectLst>
          </p:spPr>
        </p:pic>
        <p:pic>
          <p:nvPicPr>
            <p:cNvPr id="514056" name="Picture 8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rot="19620000">
              <a:off x="4727" y="2262"/>
              <a:ext cx="787" cy="463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>
              <a:outerShdw dist="76199" dir="2700000" algn="ctr" rotWithShape="0">
                <a:schemeClr val="bg2">
                  <a:alpha val="75000"/>
                </a:schemeClr>
              </a:outerShdw>
            </a:effectLst>
          </p:spPr>
        </p:pic>
        <p:pic>
          <p:nvPicPr>
            <p:cNvPr id="514057" name="Picture 9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rot="2700000">
              <a:off x="6223" y="2292"/>
              <a:ext cx="775" cy="456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>
              <a:outerShdw dist="76199" dir="2700000" algn="ctr" rotWithShape="0">
                <a:schemeClr val="bg2">
                  <a:alpha val="75000"/>
                </a:schemeClr>
              </a:outerShdw>
            </a:effectLst>
          </p:spPr>
        </p:pic>
        <p:pic>
          <p:nvPicPr>
            <p:cNvPr id="514058" name="Picture 10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913" y="4280"/>
              <a:ext cx="991" cy="743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>
              <a:outerShdw dist="76199" dir="2700000" algn="ctr" rotWithShape="0">
                <a:schemeClr val="bg2">
                  <a:alpha val="75000"/>
                </a:schemeClr>
              </a:outerShdw>
            </a:effectLst>
          </p:spPr>
        </p:pic>
        <p:pic>
          <p:nvPicPr>
            <p:cNvPr id="514059" name="Picture 11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6873" y="4277"/>
              <a:ext cx="760" cy="70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>
              <a:outerShdw dist="76199" dir="2700000" algn="ctr" rotWithShape="0">
                <a:schemeClr val="bg2">
                  <a:alpha val="75000"/>
                </a:schemeClr>
              </a:outerShdw>
            </a:effectLst>
          </p:spPr>
        </p:pic>
        <p:pic>
          <p:nvPicPr>
            <p:cNvPr id="514060" name="Picture 12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377" y="4339"/>
              <a:ext cx="999" cy="588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>
              <a:outerShdw dist="76199" dir="2700000" algn="ctr" rotWithShape="0">
                <a:schemeClr val="bg2">
                  <a:alpha val="75000"/>
                </a:schemeClr>
              </a:outerShdw>
            </a:effectLst>
          </p:spPr>
        </p:pic>
        <p:sp>
          <p:nvSpPr>
            <p:cNvPr id="514061" name="Text Box 13"/>
            <p:cNvSpPr txBox="1">
              <a:spLocks noChangeArrowheads="1"/>
            </p:cNvSpPr>
            <p:nvPr/>
          </p:nvSpPr>
          <p:spPr bwMode="auto">
            <a:xfrm>
              <a:off x="4114" y="3260"/>
              <a:ext cx="509" cy="9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algn="ctr" defTabSz="642938">
                <a:tabLst>
                  <a:tab pos="749300" algn="l"/>
                </a:tabLst>
              </a:pPr>
              <a:r>
                <a:rPr lang="en-US" sz="6700">
                  <a:solidFill>
                    <a:srgbClr val="FF0000"/>
                  </a:solidFill>
                  <a:latin typeface="Chalkboard" pitchFamily="34" charset="0"/>
                </a:rPr>
                <a:t>X</a:t>
              </a:r>
            </a:p>
          </p:txBody>
        </p:sp>
        <p:sp>
          <p:nvSpPr>
            <p:cNvPr id="514062" name="Text Box 14"/>
            <p:cNvSpPr txBox="1">
              <a:spLocks noChangeArrowheads="1"/>
            </p:cNvSpPr>
            <p:nvPr/>
          </p:nvSpPr>
          <p:spPr bwMode="auto">
            <a:xfrm>
              <a:off x="6906" y="3260"/>
              <a:ext cx="509" cy="9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algn="ctr" defTabSz="642938">
                <a:tabLst>
                  <a:tab pos="749300" algn="l"/>
                </a:tabLst>
              </a:pPr>
              <a:r>
                <a:rPr lang="en-US" sz="6700">
                  <a:solidFill>
                    <a:srgbClr val="FF0000"/>
                  </a:solidFill>
                  <a:latin typeface="Chalkboard" pitchFamily="34" charset="0"/>
                </a:rPr>
                <a:t>X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6098" name="Group 2"/>
          <p:cNvGrpSpPr>
            <a:grpSpLocks/>
          </p:cNvGrpSpPr>
          <p:nvPr/>
        </p:nvGrpSpPr>
        <p:grpSpPr bwMode="auto">
          <a:xfrm>
            <a:off x="142875" y="3276600"/>
            <a:ext cx="8848725" cy="3535363"/>
            <a:chOff x="90" y="2064"/>
            <a:chExt cx="5574" cy="2227"/>
          </a:xfrm>
        </p:grpSpPr>
        <p:grpSp>
          <p:nvGrpSpPr>
            <p:cNvPr id="516099" name="Group 3"/>
            <p:cNvGrpSpPr>
              <a:grpSpLocks/>
            </p:cNvGrpSpPr>
            <p:nvPr/>
          </p:nvGrpSpPr>
          <p:grpSpPr bwMode="auto">
            <a:xfrm>
              <a:off x="384" y="2064"/>
              <a:ext cx="5280" cy="2227"/>
              <a:chOff x="384" y="2064"/>
              <a:chExt cx="5280" cy="2227"/>
            </a:xfrm>
          </p:grpSpPr>
          <p:pic>
            <p:nvPicPr>
              <p:cNvPr id="516100" name="Picture 4" descr="three_d_image_CH2phi59_liquid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736" y="2064"/>
                <a:ext cx="2928" cy="2227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graphicFrame>
            <p:nvGraphicFramePr>
              <p:cNvPr id="516101" name="Object 5"/>
              <p:cNvGraphicFramePr>
                <a:graphicFrameLocks noChangeAspect="1"/>
              </p:cNvGraphicFramePr>
              <p:nvPr/>
            </p:nvGraphicFramePr>
            <p:xfrm>
              <a:off x="384" y="2976"/>
              <a:ext cx="1728" cy="243"/>
            </p:xfrm>
            <a:graphic>
              <a:graphicData uri="http://schemas.openxmlformats.org/presentationml/2006/ole">
                <p:oleObj spid="_x0000_s516101" name="Equation" r:id="rId5" imgW="2692080" imgH="393480" progId="">
                  <p:embed/>
                </p:oleObj>
              </a:graphicData>
            </a:graphic>
          </p:graphicFrame>
        </p:grpSp>
        <p:sp>
          <p:nvSpPr>
            <p:cNvPr id="516102" name="Text Box 6"/>
            <p:cNvSpPr txBox="1">
              <a:spLocks noChangeArrowheads="1"/>
            </p:cNvSpPr>
            <p:nvPr/>
          </p:nvSpPr>
          <p:spPr bwMode="auto">
            <a:xfrm>
              <a:off x="90" y="2592"/>
              <a:ext cx="255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rgbClr val="FFFFFF"/>
                  </a:solidFill>
                </a:rPr>
                <a:t>For a </a:t>
              </a:r>
              <a:r>
                <a:rPr lang="en-US" sz="2400" dirty="0" err="1">
                  <a:solidFill>
                    <a:srgbClr val="FFFFFF"/>
                  </a:solidFill>
                </a:rPr>
                <a:t>bicontinuous</a:t>
              </a:r>
              <a:r>
                <a:rPr lang="en-US" sz="2400" dirty="0">
                  <a:solidFill>
                    <a:srgbClr val="FFFFFF"/>
                  </a:solidFill>
                </a:rPr>
                <a:t> structure:</a:t>
              </a:r>
            </a:p>
          </p:txBody>
        </p:sp>
      </p:grpSp>
      <p:sp>
        <p:nvSpPr>
          <p:cNvPr id="516103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Genus</a:t>
            </a:r>
          </a:p>
        </p:txBody>
      </p:sp>
      <p:sp>
        <p:nvSpPr>
          <p:cNvPr id="516105" name="Text Box 9"/>
          <p:cNvSpPr txBox="1">
            <a:spLocks noChangeArrowheads="1"/>
          </p:cNvSpPr>
          <p:nvPr/>
        </p:nvSpPr>
        <p:spPr bwMode="auto">
          <a:xfrm>
            <a:off x="381000" y="1219200"/>
            <a:ext cx="5641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There are many definitions of the genus:</a:t>
            </a:r>
          </a:p>
        </p:txBody>
      </p:sp>
      <p:sp>
        <p:nvSpPr>
          <p:cNvPr id="516106" name="Text Box 10"/>
          <p:cNvSpPr txBox="1">
            <a:spLocks noChangeArrowheads="1"/>
          </p:cNvSpPr>
          <p:nvPr/>
        </p:nvSpPr>
        <p:spPr bwMode="auto">
          <a:xfrm>
            <a:off x="381000" y="3276600"/>
            <a:ext cx="381702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i="1" dirty="0" err="1">
                <a:solidFill>
                  <a:srgbClr val="FFFFFF"/>
                </a:solidFill>
                <a:latin typeface="Times New Roman" pitchFamily="18" charset="0"/>
              </a:rPr>
              <a:t>g</a:t>
            </a:r>
            <a:r>
              <a:rPr lang="en-US" sz="2400" dirty="0">
                <a:solidFill>
                  <a:srgbClr val="FFFFFF"/>
                </a:solidFill>
              </a:rPr>
              <a:t> is the number of handles</a:t>
            </a:r>
          </a:p>
        </p:txBody>
      </p:sp>
      <p:pic>
        <p:nvPicPr>
          <p:cNvPr id="516107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45238" y="1293813"/>
            <a:ext cx="409575" cy="46513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</p:pic>
      <p:pic>
        <p:nvPicPr>
          <p:cNvPr id="516108" name="Picture 1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353300" y="609600"/>
            <a:ext cx="411163" cy="4651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</p:pic>
      <p:pic>
        <p:nvPicPr>
          <p:cNvPr id="516109" name="Picture 1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224838" y="1333500"/>
            <a:ext cx="412750" cy="4254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</p:pic>
      <p:pic>
        <p:nvPicPr>
          <p:cNvPr id="516110" name="Picture 1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19620000">
            <a:off x="6770688" y="979488"/>
            <a:ext cx="539750" cy="36036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</p:pic>
      <p:pic>
        <p:nvPicPr>
          <p:cNvPr id="516111" name="Picture 1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2700000">
            <a:off x="7761287" y="1023938"/>
            <a:ext cx="601663" cy="3127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</p:pic>
      <p:pic>
        <p:nvPicPr>
          <p:cNvPr id="516112" name="Picture 16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211888" y="2547938"/>
            <a:ext cx="679450" cy="57626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</p:pic>
      <p:pic>
        <p:nvPicPr>
          <p:cNvPr id="516113" name="Picture 17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242300" y="2544763"/>
            <a:ext cx="520700" cy="5492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</p:pic>
      <p:pic>
        <p:nvPicPr>
          <p:cNvPr id="516114" name="Picture 18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215188" y="2592388"/>
            <a:ext cx="6858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</p:pic>
      <p:sp>
        <p:nvSpPr>
          <p:cNvPr id="516115" name="Text Box 19"/>
          <p:cNvSpPr txBox="1">
            <a:spLocks noChangeArrowheads="1"/>
          </p:cNvSpPr>
          <p:nvPr/>
        </p:nvSpPr>
        <p:spPr bwMode="auto">
          <a:xfrm>
            <a:off x="6242050" y="1874838"/>
            <a:ext cx="569913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>
            <a:spAutoFit/>
          </a:bodyPr>
          <a:lstStyle/>
          <a:p>
            <a:pPr algn="ctr" defTabSz="642938">
              <a:tabLst>
                <a:tab pos="749300" algn="l"/>
              </a:tabLst>
            </a:pPr>
            <a:r>
              <a:rPr lang="en-US" sz="3700">
                <a:solidFill>
                  <a:srgbClr val="FF0000"/>
                </a:solidFill>
                <a:latin typeface="Chalkboard" pitchFamily="34" charset="0"/>
              </a:rPr>
              <a:t>X</a:t>
            </a:r>
          </a:p>
        </p:txBody>
      </p:sp>
      <p:sp>
        <p:nvSpPr>
          <p:cNvPr id="516116" name="Text Box 20"/>
          <p:cNvSpPr txBox="1">
            <a:spLocks noChangeArrowheads="1"/>
          </p:cNvSpPr>
          <p:nvPr/>
        </p:nvSpPr>
        <p:spPr bwMode="auto">
          <a:xfrm>
            <a:off x="8183563" y="1905000"/>
            <a:ext cx="569912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>
            <a:spAutoFit/>
          </a:bodyPr>
          <a:lstStyle/>
          <a:p>
            <a:pPr algn="ctr" defTabSz="642938">
              <a:tabLst>
                <a:tab pos="749300" algn="l"/>
              </a:tabLst>
            </a:pPr>
            <a:r>
              <a:rPr lang="en-US" sz="3700">
                <a:solidFill>
                  <a:srgbClr val="FF0000"/>
                </a:solidFill>
                <a:latin typeface="Chalkboard" pitchFamily="34" charset="0"/>
              </a:rPr>
              <a:t>X</a:t>
            </a:r>
          </a:p>
        </p:txBody>
      </p:sp>
      <p:grpSp>
        <p:nvGrpSpPr>
          <p:cNvPr id="516117" name="Group 21"/>
          <p:cNvGrpSpPr>
            <a:grpSpLocks/>
          </p:cNvGrpSpPr>
          <p:nvPr/>
        </p:nvGrpSpPr>
        <p:grpSpPr bwMode="auto">
          <a:xfrm>
            <a:off x="6024563" y="4030663"/>
            <a:ext cx="1963737" cy="1122362"/>
            <a:chOff x="3795" y="2539"/>
            <a:chExt cx="1237" cy="707"/>
          </a:xfrm>
        </p:grpSpPr>
        <p:sp>
          <p:nvSpPr>
            <p:cNvPr id="516118" name="Freeform 22"/>
            <p:cNvSpPr>
              <a:spLocks/>
            </p:cNvSpPr>
            <p:nvPr/>
          </p:nvSpPr>
          <p:spPr bwMode="auto">
            <a:xfrm>
              <a:off x="3795" y="2539"/>
              <a:ext cx="1237" cy="474"/>
            </a:xfrm>
            <a:custGeom>
              <a:avLst/>
              <a:gdLst/>
              <a:ahLst/>
              <a:cxnLst>
                <a:cxn ang="0">
                  <a:pos x="0" y="575"/>
                </a:cxn>
                <a:cxn ang="0">
                  <a:pos x="27" y="583"/>
                </a:cxn>
                <a:cxn ang="0">
                  <a:pos x="44" y="610"/>
                </a:cxn>
                <a:cxn ang="0">
                  <a:pos x="201" y="672"/>
                </a:cxn>
                <a:cxn ang="0">
                  <a:pos x="489" y="720"/>
                </a:cxn>
                <a:cxn ang="0">
                  <a:pos x="441" y="432"/>
                </a:cxn>
                <a:cxn ang="0">
                  <a:pos x="585" y="384"/>
                </a:cxn>
                <a:cxn ang="0">
                  <a:pos x="777" y="432"/>
                </a:cxn>
                <a:cxn ang="0">
                  <a:pos x="921" y="336"/>
                </a:cxn>
                <a:cxn ang="0">
                  <a:pos x="1017" y="336"/>
                </a:cxn>
                <a:cxn ang="0">
                  <a:pos x="1209" y="384"/>
                </a:cxn>
                <a:cxn ang="0">
                  <a:pos x="1305" y="336"/>
                </a:cxn>
                <a:cxn ang="0">
                  <a:pos x="1305" y="144"/>
                </a:cxn>
                <a:cxn ang="0">
                  <a:pos x="1257" y="96"/>
                </a:cxn>
                <a:cxn ang="0">
                  <a:pos x="1353" y="0"/>
                </a:cxn>
                <a:cxn ang="0">
                  <a:pos x="1641" y="96"/>
                </a:cxn>
                <a:cxn ang="0">
                  <a:pos x="1785" y="240"/>
                </a:cxn>
              </a:cxnLst>
              <a:rect l="0" t="0" r="r" b="b"/>
              <a:pathLst>
                <a:path w="1785" h="720">
                  <a:moveTo>
                    <a:pt x="0" y="575"/>
                  </a:moveTo>
                  <a:cubicBezTo>
                    <a:pt x="9" y="578"/>
                    <a:pt x="20" y="577"/>
                    <a:pt x="27" y="583"/>
                  </a:cubicBezTo>
                  <a:cubicBezTo>
                    <a:pt x="35" y="590"/>
                    <a:pt x="44" y="610"/>
                    <a:pt x="44" y="610"/>
                  </a:cubicBezTo>
                  <a:lnTo>
                    <a:pt x="201" y="672"/>
                  </a:lnTo>
                  <a:lnTo>
                    <a:pt x="489" y="720"/>
                  </a:lnTo>
                  <a:lnTo>
                    <a:pt x="441" y="432"/>
                  </a:lnTo>
                  <a:lnTo>
                    <a:pt x="585" y="384"/>
                  </a:lnTo>
                  <a:lnTo>
                    <a:pt x="777" y="432"/>
                  </a:lnTo>
                  <a:lnTo>
                    <a:pt x="921" y="336"/>
                  </a:lnTo>
                  <a:lnTo>
                    <a:pt x="1017" y="336"/>
                  </a:lnTo>
                  <a:lnTo>
                    <a:pt x="1209" y="384"/>
                  </a:lnTo>
                  <a:lnTo>
                    <a:pt x="1305" y="336"/>
                  </a:lnTo>
                  <a:lnTo>
                    <a:pt x="1305" y="144"/>
                  </a:lnTo>
                  <a:lnTo>
                    <a:pt x="1257" y="96"/>
                  </a:lnTo>
                  <a:lnTo>
                    <a:pt x="1353" y="0"/>
                  </a:lnTo>
                  <a:lnTo>
                    <a:pt x="1641" y="96"/>
                  </a:lnTo>
                  <a:lnTo>
                    <a:pt x="1785" y="240"/>
                  </a:lnTo>
                </a:path>
              </a:pathLst>
            </a:custGeom>
            <a:noFill/>
            <a:ln w="38100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16119" name="Freeform 23"/>
            <p:cNvSpPr>
              <a:spLocks/>
            </p:cNvSpPr>
            <p:nvPr/>
          </p:nvSpPr>
          <p:spPr bwMode="auto">
            <a:xfrm>
              <a:off x="4001" y="3005"/>
              <a:ext cx="299" cy="241"/>
            </a:xfrm>
            <a:custGeom>
              <a:avLst/>
              <a:gdLst/>
              <a:ahLst/>
              <a:cxnLst>
                <a:cxn ang="0">
                  <a:pos x="182" y="0"/>
                </a:cxn>
                <a:cxn ang="0">
                  <a:pos x="208" y="17"/>
                </a:cxn>
                <a:cxn ang="0">
                  <a:pos x="261" y="35"/>
                </a:cxn>
                <a:cxn ang="0">
                  <a:pos x="297" y="97"/>
                </a:cxn>
                <a:cxn ang="0">
                  <a:pos x="432" y="174"/>
                </a:cxn>
                <a:cxn ang="0">
                  <a:pos x="432" y="270"/>
                </a:cxn>
                <a:cxn ang="0">
                  <a:pos x="384" y="366"/>
                </a:cxn>
                <a:cxn ang="0">
                  <a:pos x="96" y="270"/>
                </a:cxn>
                <a:cxn ang="0">
                  <a:pos x="0" y="174"/>
                </a:cxn>
                <a:cxn ang="0">
                  <a:pos x="0" y="318"/>
                </a:cxn>
              </a:cxnLst>
              <a:rect l="0" t="0" r="r" b="b"/>
              <a:pathLst>
                <a:path w="432" h="366">
                  <a:moveTo>
                    <a:pt x="182" y="0"/>
                  </a:moveTo>
                  <a:cubicBezTo>
                    <a:pt x="191" y="6"/>
                    <a:pt x="199" y="13"/>
                    <a:pt x="208" y="17"/>
                  </a:cubicBezTo>
                  <a:cubicBezTo>
                    <a:pt x="225" y="25"/>
                    <a:pt x="261" y="35"/>
                    <a:pt x="261" y="35"/>
                  </a:cubicBezTo>
                  <a:cubicBezTo>
                    <a:pt x="274" y="55"/>
                    <a:pt x="281" y="81"/>
                    <a:pt x="297" y="97"/>
                  </a:cubicBezTo>
                  <a:lnTo>
                    <a:pt x="432" y="174"/>
                  </a:lnTo>
                  <a:lnTo>
                    <a:pt x="432" y="270"/>
                  </a:lnTo>
                  <a:lnTo>
                    <a:pt x="384" y="366"/>
                  </a:lnTo>
                  <a:lnTo>
                    <a:pt x="96" y="270"/>
                  </a:lnTo>
                  <a:lnTo>
                    <a:pt x="0" y="174"/>
                  </a:lnTo>
                  <a:lnTo>
                    <a:pt x="0" y="318"/>
                  </a:lnTo>
                </a:path>
              </a:pathLst>
            </a:custGeom>
            <a:noFill/>
            <a:ln w="38100" cmpd="sng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4" name="Picture 23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4"/>
              <a:stretch>
                <a:fillRect/>
              </a:stretch>
            </p:blipFill>
          </mc:Choice>
          <mc:Fallback>
            <p:blipFill>
              <a:blip r:embed="rId15"/>
              <a:stretch>
                <a:fillRect/>
              </a:stretch>
            </p:blipFill>
          </mc:Fallback>
        </mc:AlternateContent>
        <p:spPr>
          <a:xfrm>
            <a:off x="762000" y="2133600"/>
            <a:ext cx="2552700" cy="685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6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6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6578" name="Picture 2" descr="genus_time_CH_nonlinearFit"/>
          <p:cNvPicPr>
            <a:picLocks noChangeAspect="1" noChangeArrowheads="1"/>
          </p:cNvPicPr>
          <p:nvPr/>
        </p:nvPicPr>
        <p:blipFill>
          <a:blip r:embed="rId4"/>
          <a:srcRect l="211" t="14611"/>
          <a:stretch>
            <a:fillRect/>
          </a:stretch>
        </p:blipFill>
        <p:spPr bwMode="auto">
          <a:xfrm>
            <a:off x="2971800" y="990600"/>
            <a:ext cx="6019800" cy="5715000"/>
          </a:xfrm>
          <a:prstGeom prst="rect">
            <a:avLst/>
          </a:prstGeom>
          <a:noFill/>
        </p:spPr>
      </p:pic>
      <p:sp>
        <p:nvSpPr>
          <p:cNvPr id="536579" name="Rectangle 3"/>
          <p:cNvSpPr>
            <a:spLocks noChangeArrowheads="1"/>
          </p:cNvSpPr>
          <p:nvPr/>
        </p:nvSpPr>
        <p:spPr bwMode="auto">
          <a:xfrm>
            <a:off x="5222136" y="1317560"/>
            <a:ext cx="3429000" cy="2286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536580" name="Object 4"/>
          <p:cNvGraphicFramePr>
            <a:graphicFrameLocks noChangeAspect="1"/>
          </p:cNvGraphicFramePr>
          <p:nvPr/>
        </p:nvGraphicFramePr>
        <p:xfrm>
          <a:off x="5359400" y="2209800"/>
          <a:ext cx="2120900" cy="520700"/>
        </p:xfrm>
        <a:graphic>
          <a:graphicData uri="http://schemas.openxmlformats.org/presentationml/2006/ole">
            <p:oleObj spid="_x0000_s536580" name="Equation" r:id="rId5" imgW="2120760" imgH="520560" progId="">
              <p:embed/>
            </p:oleObj>
          </a:graphicData>
        </a:graphic>
      </p:graphicFrame>
      <p:sp>
        <p:nvSpPr>
          <p:cNvPr id="536582" name="Rectangle 6"/>
          <p:cNvSpPr>
            <a:spLocks noChangeArrowheads="1"/>
          </p:cNvSpPr>
          <p:nvPr/>
        </p:nvSpPr>
        <p:spPr bwMode="auto">
          <a:xfrm>
            <a:off x="533400" y="-762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3600" dirty="0">
                <a:solidFill>
                  <a:srgbClr val="FFFF00"/>
                </a:solidFill>
              </a:rPr>
              <a:t>Cahn-Hilliard: Genus, </a:t>
            </a:r>
            <a:r>
              <a:rPr lang="en-US" sz="3600" i="1" dirty="0" err="1">
                <a:solidFill>
                  <a:srgbClr val="FFFF00"/>
                </a:solidFill>
                <a:latin typeface="Symbol" pitchFamily="18" charset="2"/>
              </a:rPr>
              <a:t>f</a:t>
            </a:r>
            <a:r>
              <a:rPr lang="en-US" sz="3600" dirty="0">
                <a:solidFill>
                  <a:srgbClr val="FFFF00"/>
                </a:solidFill>
              </a:rPr>
              <a:t> = 0.5</a:t>
            </a:r>
          </a:p>
        </p:txBody>
      </p:sp>
      <p:grpSp>
        <p:nvGrpSpPr>
          <p:cNvPr id="536583" name="Group 7"/>
          <p:cNvGrpSpPr>
            <a:grpSpLocks/>
          </p:cNvGrpSpPr>
          <p:nvPr/>
        </p:nvGrpSpPr>
        <p:grpSpPr bwMode="auto">
          <a:xfrm>
            <a:off x="457200" y="2330450"/>
            <a:ext cx="1930400" cy="1631950"/>
            <a:chOff x="288" y="1468"/>
            <a:chExt cx="1216" cy="1028"/>
          </a:xfrm>
        </p:grpSpPr>
        <p:graphicFrame>
          <p:nvGraphicFramePr>
            <p:cNvPr id="536584" name="Object 8"/>
            <p:cNvGraphicFramePr>
              <a:graphicFrameLocks noChangeAspect="1"/>
            </p:cNvGraphicFramePr>
            <p:nvPr/>
          </p:nvGraphicFramePr>
          <p:xfrm>
            <a:off x="312" y="1468"/>
            <a:ext cx="1192" cy="368"/>
          </p:xfrm>
          <a:graphic>
            <a:graphicData uri="http://schemas.openxmlformats.org/presentationml/2006/ole">
              <p:oleObj spid="_x0000_s536584" name="Equation" r:id="rId6" imgW="1892160" imgH="583920" progId="">
                <p:embed/>
              </p:oleObj>
            </a:graphicData>
          </a:graphic>
        </p:graphicFrame>
        <p:graphicFrame>
          <p:nvGraphicFramePr>
            <p:cNvPr id="536585" name="Object 9"/>
            <p:cNvGraphicFramePr>
              <a:graphicFrameLocks noChangeAspect="1"/>
            </p:cNvGraphicFramePr>
            <p:nvPr/>
          </p:nvGraphicFramePr>
          <p:xfrm>
            <a:off x="288" y="2024"/>
            <a:ext cx="1152" cy="472"/>
          </p:xfrm>
          <a:graphic>
            <a:graphicData uri="http://schemas.openxmlformats.org/presentationml/2006/ole">
              <p:oleObj spid="_x0000_s536585" name="Equation" r:id="rId7" imgW="1828800" imgH="749160" progId="">
                <p:embed/>
              </p:oleObj>
            </a:graphicData>
          </a:graphic>
        </p:graphicFrame>
      </p:grpSp>
      <p:sp>
        <p:nvSpPr>
          <p:cNvPr id="536587" name="Rectangle 11"/>
          <p:cNvSpPr>
            <a:spLocks noChangeArrowheads="1"/>
          </p:cNvSpPr>
          <p:nvPr/>
        </p:nvSpPr>
        <p:spPr bwMode="auto">
          <a:xfrm>
            <a:off x="5257800" y="1752600"/>
            <a:ext cx="2667000" cy="12954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365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6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658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Genus</a:t>
            </a:r>
          </a:p>
        </p:txBody>
      </p:sp>
      <p:pic>
        <p:nvPicPr>
          <p:cNvPr id="55296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143000"/>
            <a:ext cx="7770813" cy="544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8" name="Group 7"/>
          <p:cNvGrpSpPr/>
          <p:nvPr/>
        </p:nvGrpSpPr>
        <p:grpSpPr>
          <a:xfrm>
            <a:off x="3171825" y="0"/>
            <a:ext cx="6124575" cy="3810000"/>
            <a:chOff x="3171825" y="0"/>
            <a:chExt cx="6124575" cy="3810000"/>
          </a:xfrm>
        </p:grpSpPr>
        <p:pic>
          <p:nvPicPr>
            <p:cNvPr id="4" name="Picture 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86400" y="0"/>
              <a:ext cx="3810000" cy="3810000"/>
            </a:xfrm>
            <a:prstGeom prst="rect">
              <a:avLst/>
            </a:prstGeom>
            <a:noFill/>
            <a:ln w="28575">
              <a:solidFill>
                <a:srgbClr val="666633"/>
              </a:solidFill>
              <a:miter lim="800000"/>
              <a:headEnd/>
              <a:tailEnd/>
            </a:ln>
            <a:effectLst/>
          </p:spPr>
        </p:pic>
        <p:pic>
          <p:nvPicPr>
            <p:cNvPr id="7" name="Picture 6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5"/>
                <a:stretch>
                  <a:fillRect/>
                </a:stretch>
              </p:blipFill>
            </mc:Choice>
            <mc:Fallback>
              <p:blipFill>
                <a:blip r:embed="rId6"/>
                <a:stretch>
                  <a:fillRect/>
                </a:stretch>
              </p:blipFill>
            </mc:Fallback>
          </mc:AlternateContent>
          <p:spPr>
            <a:xfrm>
              <a:off x="3171825" y="19050"/>
              <a:ext cx="2222500" cy="3937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Off-Critical Quenches: 3D </a:t>
            </a:r>
            <a:r>
              <a:rPr lang="en-US" i="1">
                <a:latin typeface="Symbol" pitchFamily="18" charset="2"/>
              </a:rPr>
              <a:t>f</a:t>
            </a:r>
            <a:r>
              <a:rPr lang="en-US"/>
              <a:t> = 30%</a:t>
            </a:r>
          </a:p>
        </p:txBody>
      </p:sp>
      <p:pic>
        <p:nvPicPr>
          <p:cNvPr id="530435" name="Picture 3" descr="30%_t=25600_l=3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1143000"/>
            <a:ext cx="6856413" cy="5484813"/>
          </a:xfrm>
          <a:prstGeom prst="rect">
            <a:avLst/>
          </a:prstGeom>
          <a:noFill/>
        </p:spPr>
      </p:pic>
      <p:sp>
        <p:nvSpPr>
          <p:cNvPr id="530436" name="Text Box 4"/>
          <p:cNvSpPr txBox="1">
            <a:spLocks noChangeArrowheads="1"/>
          </p:cNvSpPr>
          <p:nvPr/>
        </p:nvSpPr>
        <p:spPr bwMode="auto">
          <a:xfrm>
            <a:off x="152400" y="2667000"/>
            <a:ext cx="135413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i="1">
                <a:latin typeface="Times New Roman" pitchFamily="18" charset="0"/>
              </a:rPr>
              <a:t>t</a:t>
            </a:r>
            <a:r>
              <a:rPr lang="en-US" sz="2400">
                <a:latin typeface="Times New Roman" pitchFamily="18" charset="0"/>
              </a:rPr>
              <a:t> = 25600</a:t>
            </a:r>
          </a:p>
          <a:p>
            <a:endParaRPr lang="en-US" sz="240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Spatial Correlations</a:t>
            </a:r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2906" y="1857375"/>
            <a:ext cx="5223867" cy="3562945"/>
          </a:xfrm>
          <a:ln/>
        </p:spPr>
        <p:txBody>
          <a:bodyPr/>
          <a:lstStyle/>
          <a:p>
            <a:pPr marL="625056"/>
            <a:r>
              <a:rPr lang="en-US" dirty="0"/>
              <a:t>Straightforward in systems of spherical particles</a:t>
            </a:r>
          </a:p>
          <a:p>
            <a:pPr marL="937584" lvl="1"/>
            <a:r>
              <a:rPr lang="en-US" dirty="0"/>
              <a:t>Can be done on 2D section</a:t>
            </a:r>
          </a:p>
          <a:p>
            <a:pPr marL="625056"/>
            <a:r>
              <a:rPr lang="en-US" dirty="0"/>
              <a:t>Measure with Radial Distribution Function</a:t>
            </a:r>
          </a:p>
          <a:p>
            <a:pPr marL="937584" lvl="1"/>
            <a:r>
              <a:rPr lang="en-US" dirty="0"/>
              <a:t>Probability goes to 1 at long distances</a:t>
            </a:r>
          </a:p>
        </p:txBody>
      </p:sp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98257" y="1890862"/>
            <a:ext cx="3420070" cy="306511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50" y="5326559"/>
            <a:ext cx="3178969" cy="146558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62469" name="Picture 5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rcRect/>
              <a:stretch>
                <a:fillRect/>
              </a:stretch>
            </p:blipFill>
          </mc:Choice>
          <mc:Fallback>
            <p:blipFill>
              <a:blip r:embed="rId6"/>
              <a:srcRect/>
              <a:stretch>
                <a:fillRect/>
              </a:stretch>
            </p:blipFill>
          </mc:Fallback>
        </mc:AlternateContent>
        <p:spPr bwMode="auto">
          <a:xfrm>
            <a:off x="5982891" y="4973836"/>
            <a:ext cx="3170039" cy="19645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62470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26174" y="5777508"/>
            <a:ext cx="4885655" cy="5804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Radial Distribution Function</a:t>
            </a:r>
          </a:p>
        </p:txBody>
      </p:sp>
      <p:sp>
        <p:nvSpPr>
          <p:cNvPr id="645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10766" y="1634133"/>
            <a:ext cx="3607594" cy="5072063"/>
          </a:xfrm>
          <a:ln/>
        </p:spPr>
        <p:txBody>
          <a:bodyPr/>
          <a:lstStyle/>
          <a:p>
            <a:pPr marL="592687"/>
            <a:r>
              <a:rPr lang="en-US" dirty="0"/>
              <a:t>Looking only at correlation of mean curvature, H</a:t>
            </a:r>
          </a:p>
          <a:p>
            <a:pPr marL="592687"/>
            <a:r>
              <a:rPr lang="en-US" dirty="0"/>
              <a:t>Calculated for a series of concentric shells</a:t>
            </a:r>
          </a:p>
          <a:p>
            <a:pPr marL="905215" lvl="1"/>
            <a:r>
              <a:rPr lang="en-US" dirty="0"/>
              <a:t>Shell width is 1/3 S</a:t>
            </a:r>
            <a:r>
              <a:rPr lang="en-US" baseline="-6000" dirty="0"/>
              <a:t>v</a:t>
            </a:r>
            <a:r>
              <a:rPr lang="en-US" baseline="32000" dirty="0"/>
              <a:t>-1</a:t>
            </a:r>
          </a:p>
          <a:p>
            <a:pPr marL="592687"/>
            <a:r>
              <a:rPr lang="en-US" dirty="0"/>
              <a:t>Calculate for &gt;80,000 initial H</a:t>
            </a:r>
            <a:r>
              <a:rPr lang="en-US" baseline="-6000" dirty="0"/>
              <a:t>1</a:t>
            </a:r>
            <a:r>
              <a:rPr lang="en-US" dirty="0"/>
              <a:t> points for all values of curvature</a:t>
            </a:r>
          </a:p>
        </p:txBody>
      </p:sp>
      <p:pic>
        <p:nvPicPr>
          <p:cNvPr id="64515" name="Picture 3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rcRect/>
              <a:stretch>
                <a:fillRect/>
              </a:stretch>
            </p:blipFill>
          </mc:Choice>
          <mc:Fallback>
            <p:blipFill>
              <a:blip r:embed="rId4"/>
              <a:srcRect/>
              <a:stretch>
                <a:fillRect/>
              </a:stretch>
            </p:blipFill>
          </mc:Fallback>
        </mc:AlternateContent>
        <p:spPr bwMode="auto">
          <a:xfrm>
            <a:off x="4662414" y="1785938"/>
            <a:ext cx="4173512" cy="453628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1"/>
          <p:cNvSpPr>
            <a:spLocks noGrp="1" noChangeArrowheads="1"/>
          </p:cNvSpPr>
          <p:nvPr>
            <p:ph type="title"/>
          </p:nvPr>
        </p:nvSpPr>
        <p:spPr>
          <a:xfrm>
            <a:off x="830461" y="178594"/>
            <a:ext cx="7500938" cy="1205508"/>
          </a:xfrm>
          <a:ln/>
        </p:spPr>
        <p:txBody>
          <a:bodyPr/>
          <a:lstStyle/>
          <a:p>
            <a:r>
              <a:rPr lang="en-US"/>
              <a:t>Nonconserved Structure</a:t>
            </a:r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5047" y="1647527"/>
            <a:ext cx="4973836" cy="49738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65539" name="Picture 3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rcRect/>
              <a:stretch>
                <a:fillRect/>
              </a:stretch>
            </p:blipFill>
          </mc:Choice>
          <mc:Fallback>
            <p:blipFill>
              <a:blip r:embed="rId5"/>
              <a:srcRect/>
              <a:stretch>
                <a:fillRect/>
              </a:stretch>
            </p:blipFill>
          </mc:Fallback>
        </mc:AlternateContent>
        <p:spPr bwMode="auto">
          <a:xfrm>
            <a:off x="6216179" y="1589484"/>
            <a:ext cx="2450083" cy="26521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5540" name="Rectangle 4"/>
          <p:cNvSpPr>
            <a:spLocks/>
          </p:cNvSpPr>
          <p:nvPr/>
        </p:nvSpPr>
        <p:spPr bwMode="auto">
          <a:xfrm>
            <a:off x="6623596" y="5255121"/>
            <a:ext cx="1570918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3800" b="1" dirty="0">
                <a:latin typeface="Arial" pitchFamily="-108" charset="0"/>
                <a:ea typeface="Arial" pitchFamily="-108" charset="0"/>
                <a:cs typeface="Arial" pitchFamily="-108" charset="0"/>
                <a:sym typeface="Arial" pitchFamily="-108" charset="0"/>
              </a:rPr>
              <a:t>Shell 1</a:t>
            </a:r>
          </a:p>
        </p:txBody>
      </p:sp>
      <p:sp>
        <p:nvSpPr>
          <p:cNvPr id="65541" name="Line 5"/>
          <p:cNvSpPr>
            <a:spLocks noChangeShapeType="1"/>
          </p:cNvSpPr>
          <p:nvPr/>
        </p:nvSpPr>
        <p:spPr bwMode="auto">
          <a:xfrm rot="10800000">
            <a:off x="6777633" y="2241351"/>
            <a:ext cx="598289" cy="642938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 type="arrow" w="med" len="med"/>
            <a:tailEnd/>
          </a:ln>
        </p:spPr>
        <p:txBody>
          <a:bodyPr lIns="64291" tIns="32146" rIns="64291" bIns="32146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906" y="1665387"/>
            <a:ext cx="4947047" cy="494704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830461" y="178594"/>
            <a:ext cx="7500938" cy="1205508"/>
          </a:xfrm>
          <a:ln/>
        </p:spPr>
        <p:txBody>
          <a:bodyPr/>
          <a:lstStyle/>
          <a:p>
            <a:r>
              <a:rPr lang="en-US"/>
              <a:t>Nonconserved Structure</a:t>
            </a:r>
          </a:p>
        </p:txBody>
      </p:sp>
      <p:pic>
        <p:nvPicPr>
          <p:cNvPr id="66563" name="Picture 3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rcRect/>
              <a:stretch>
                <a:fillRect/>
              </a:stretch>
            </p:blipFill>
          </mc:Choice>
          <mc:Fallback>
            <p:blipFill>
              <a:blip r:embed="rId5"/>
              <a:srcRect/>
              <a:stretch>
                <a:fillRect/>
              </a:stretch>
            </p:blipFill>
          </mc:Fallback>
        </mc:AlternateContent>
        <p:spPr bwMode="auto">
          <a:xfrm>
            <a:off x="6216179" y="1589484"/>
            <a:ext cx="2450083" cy="26521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6564" name="Rectangle 4"/>
          <p:cNvSpPr>
            <a:spLocks/>
          </p:cNvSpPr>
          <p:nvPr/>
        </p:nvSpPr>
        <p:spPr bwMode="auto">
          <a:xfrm>
            <a:off x="6629400" y="5257800"/>
            <a:ext cx="2170983" cy="61555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3800" b="1" i="1" dirty="0" err="1" smtClean="0">
                <a:latin typeface="Times New Roman"/>
                <a:ea typeface="Arial" pitchFamily="-108" charset="0"/>
                <a:cs typeface="Times New Roman"/>
                <a:sym typeface="Arial" pitchFamily="-108" charset="0"/>
              </a:rPr>
              <a:t>l</a:t>
            </a:r>
            <a:r>
              <a:rPr lang="en-US" sz="3800" b="1" dirty="0" smtClean="0">
                <a:latin typeface="Times New Roman"/>
                <a:ea typeface="Arial" pitchFamily="-108" charset="0"/>
                <a:cs typeface="Times New Roman"/>
                <a:sym typeface="Arial" pitchFamily="-108" charset="0"/>
              </a:rPr>
              <a:t> = </a:t>
            </a:r>
            <a:r>
              <a:rPr lang="en-US" sz="4000" dirty="0" smtClean="0">
                <a:latin typeface="Times New Roman"/>
                <a:cs typeface="Times New Roman"/>
                <a:sym typeface="Arial" pitchFamily="-108" charset="0"/>
              </a:rPr>
              <a:t>2</a:t>
            </a:r>
            <a:r>
              <a:rPr lang="en-US" sz="4000" dirty="0" smtClean="0">
                <a:latin typeface="Times New Roman"/>
                <a:cs typeface="Times New Roman"/>
              </a:rPr>
              <a:t>/3 </a:t>
            </a:r>
            <a:r>
              <a:rPr lang="en-US" sz="4000" i="1" dirty="0" smtClean="0">
                <a:latin typeface="Times New Roman"/>
                <a:cs typeface="Times New Roman"/>
              </a:rPr>
              <a:t>S</a:t>
            </a:r>
            <a:r>
              <a:rPr lang="en-US" sz="4000" i="1" baseline="-6000" dirty="0" smtClean="0">
                <a:latin typeface="Times New Roman"/>
                <a:cs typeface="Times New Roman"/>
              </a:rPr>
              <a:t>v</a:t>
            </a:r>
            <a:r>
              <a:rPr lang="en-US" sz="4000" baseline="32000" dirty="0" smtClean="0">
                <a:latin typeface="Times New Roman"/>
                <a:cs typeface="Times New Roman"/>
              </a:rPr>
              <a:t>-1</a:t>
            </a:r>
            <a:endParaRPr lang="en-US" sz="3800" b="1" dirty="0">
              <a:latin typeface="Times New Roman"/>
              <a:ea typeface="Arial" pitchFamily="-108" charset="0"/>
              <a:cs typeface="Times New Roman"/>
              <a:sym typeface="Arial" pitchFamily="-108" charset="0"/>
            </a:endParaRPr>
          </a:p>
        </p:txBody>
      </p:sp>
      <p:sp>
        <p:nvSpPr>
          <p:cNvPr id="66565" name="Line 5"/>
          <p:cNvSpPr>
            <a:spLocks noChangeShapeType="1"/>
          </p:cNvSpPr>
          <p:nvPr/>
        </p:nvSpPr>
        <p:spPr bwMode="auto">
          <a:xfrm rot="10800000">
            <a:off x="6607969" y="2384226"/>
            <a:ext cx="598289" cy="642938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 type="arrow" w="med" len="med"/>
            <a:tailEnd/>
          </a:ln>
        </p:spPr>
        <p:txBody>
          <a:bodyPr lIns="64291" tIns="32146" rIns="64291" bIns="32146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906" y="1669851"/>
            <a:ext cx="4947047" cy="494704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830461" y="178594"/>
            <a:ext cx="7500938" cy="1205508"/>
          </a:xfrm>
          <a:ln/>
        </p:spPr>
        <p:txBody>
          <a:bodyPr/>
          <a:lstStyle/>
          <a:p>
            <a:r>
              <a:rPr lang="en-US"/>
              <a:t>Nonconserved Structure</a:t>
            </a:r>
          </a:p>
        </p:txBody>
      </p:sp>
      <p:pic>
        <p:nvPicPr>
          <p:cNvPr id="67587" name="Picture 3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rcRect/>
              <a:stretch>
                <a:fillRect/>
              </a:stretch>
            </p:blipFill>
          </mc:Choice>
          <mc:Fallback>
            <p:blipFill>
              <a:blip r:embed="rId5"/>
              <a:srcRect/>
              <a:stretch>
                <a:fillRect/>
              </a:stretch>
            </p:blipFill>
          </mc:Fallback>
        </mc:AlternateContent>
        <p:spPr bwMode="auto">
          <a:xfrm>
            <a:off x="6216179" y="1589484"/>
            <a:ext cx="2450083" cy="26521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7588" name="Rectangle 4"/>
          <p:cNvSpPr>
            <a:spLocks/>
          </p:cNvSpPr>
          <p:nvPr/>
        </p:nvSpPr>
        <p:spPr bwMode="auto">
          <a:xfrm>
            <a:off x="6663779" y="5269633"/>
            <a:ext cx="1279647" cy="11387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3600" b="1" i="1" dirty="0" err="1" smtClean="0">
                <a:latin typeface="Times New Roman"/>
                <a:ea typeface="Arial" pitchFamily="-108" charset="0"/>
                <a:cs typeface="Times New Roman"/>
                <a:sym typeface="Arial" pitchFamily="-108" charset="0"/>
              </a:rPr>
              <a:t>l</a:t>
            </a:r>
            <a:r>
              <a:rPr lang="en-US" sz="3600" b="1" dirty="0" smtClean="0">
                <a:latin typeface="Times New Roman"/>
                <a:ea typeface="Arial" pitchFamily="-108" charset="0"/>
                <a:cs typeface="Times New Roman"/>
                <a:sym typeface="Arial" pitchFamily="-108" charset="0"/>
              </a:rPr>
              <a:t> = </a:t>
            </a:r>
            <a:r>
              <a:rPr lang="en-US" sz="3600" i="1" dirty="0" smtClean="0">
                <a:latin typeface="Times New Roman"/>
                <a:cs typeface="Times New Roman"/>
              </a:rPr>
              <a:t>S</a:t>
            </a:r>
            <a:r>
              <a:rPr lang="en-US" sz="3600" i="1" baseline="-6000" dirty="0" smtClean="0">
                <a:latin typeface="Times New Roman"/>
                <a:cs typeface="Times New Roman"/>
              </a:rPr>
              <a:t>v</a:t>
            </a:r>
            <a:r>
              <a:rPr lang="en-US" sz="3600" baseline="32000" dirty="0" smtClean="0">
                <a:latin typeface="Times New Roman"/>
                <a:cs typeface="Times New Roman"/>
              </a:rPr>
              <a:t>-1</a:t>
            </a:r>
            <a:endParaRPr lang="en-US" sz="3600" b="1" dirty="0" smtClean="0">
              <a:latin typeface="Times New Roman"/>
              <a:ea typeface="Arial" pitchFamily="-108" charset="0"/>
              <a:cs typeface="Times New Roman"/>
              <a:sym typeface="Arial" pitchFamily="-108" charset="0"/>
            </a:endParaRPr>
          </a:p>
          <a:p>
            <a:endParaRPr lang="en-US" sz="3800" b="1" dirty="0">
              <a:latin typeface="Arial" pitchFamily="-108" charset="0"/>
              <a:ea typeface="Arial" pitchFamily="-108" charset="0"/>
              <a:cs typeface="Arial" pitchFamily="-108" charset="0"/>
              <a:sym typeface="Arial" pitchFamily="-108" charset="0"/>
            </a:endParaRPr>
          </a:p>
        </p:txBody>
      </p:sp>
      <p:sp>
        <p:nvSpPr>
          <p:cNvPr id="67589" name="Line 5"/>
          <p:cNvSpPr>
            <a:spLocks noChangeShapeType="1"/>
          </p:cNvSpPr>
          <p:nvPr/>
        </p:nvSpPr>
        <p:spPr bwMode="auto">
          <a:xfrm rot="10800000">
            <a:off x="6438305" y="2491383"/>
            <a:ext cx="598289" cy="642938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 type="arrow" w="med" len="med"/>
            <a:tailEnd/>
          </a:ln>
        </p:spPr>
        <p:txBody>
          <a:bodyPr lIns="64291" tIns="32146" rIns="64291" bIns="32146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Topologically Complex Interfaces</a:t>
            </a:r>
          </a:p>
        </p:txBody>
      </p:sp>
      <p:pic>
        <p:nvPicPr>
          <p:cNvPr id="43213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1143000"/>
            <a:ext cx="3771900" cy="353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32132" name="Text Box 4"/>
          <p:cNvSpPr txBox="1">
            <a:spLocks noChangeArrowheads="1"/>
          </p:cNvSpPr>
          <p:nvPr/>
        </p:nvSpPr>
        <p:spPr bwMode="auto">
          <a:xfrm>
            <a:off x="0" y="4724400"/>
            <a:ext cx="4756150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/>
              <a:t>polybutadiene and </a:t>
            </a:r>
          </a:p>
          <a:p>
            <a:pPr algn="ctr"/>
            <a:r>
              <a:rPr lang="en-US"/>
              <a:t>poly(styrene-</a:t>
            </a:r>
            <a:r>
              <a:rPr lang="en-US" i="1"/>
              <a:t>ran</a:t>
            </a:r>
            <a:r>
              <a:rPr lang="en-US"/>
              <a:t>-butadiene) blend</a:t>
            </a:r>
          </a:p>
          <a:p>
            <a:pPr algn="ctr"/>
            <a:endParaRPr lang="en-US"/>
          </a:p>
          <a:p>
            <a:pPr algn="ctr"/>
            <a:r>
              <a:rPr lang="en-US"/>
              <a:t>Jinnai et al., Phys. Rev. Lett., </a:t>
            </a:r>
            <a:r>
              <a:rPr lang="en-US" b="1"/>
              <a:t>78</a:t>
            </a:r>
            <a:r>
              <a:rPr lang="en-US"/>
              <a:t> 2248 (1997)</a:t>
            </a:r>
          </a:p>
          <a:p>
            <a:pPr algn="ctr"/>
            <a:endParaRPr lang="en-US"/>
          </a:p>
        </p:txBody>
      </p:sp>
      <p:graphicFrame>
        <p:nvGraphicFramePr>
          <p:cNvPr id="432133" name="Object 5"/>
          <p:cNvGraphicFramePr>
            <a:graphicFrameLocks noChangeAspect="1"/>
          </p:cNvGraphicFramePr>
          <p:nvPr/>
        </p:nvGraphicFramePr>
        <p:xfrm>
          <a:off x="4876800" y="1219200"/>
          <a:ext cx="3429000" cy="3424238"/>
        </p:xfrm>
        <a:graphic>
          <a:graphicData uri="http://schemas.openxmlformats.org/presentationml/2006/ole">
            <p:oleObj spid="_x0000_s432133" name="Image" r:id="rId5" imgW="2343520" imgH="2340671" progId="">
              <p:embed/>
            </p:oleObj>
          </a:graphicData>
        </a:graphic>
      </p:graphicFrame>
      <p:sp>
        <p:nvSpPr>
          <p:cNvPr id="432134" name="Text Box 6"/>
          <p:cNvSpPr txBox="1">
            <a:spLocks noChangeArrowheads="1"/>
          </p:cNvSpPr>
          <p:nvPr/>
        </p:nvSpPr>
        <p:spPr bwMode="auto">
          <a:xfrm>
            <a:off x="5422900" y="4724400"/>
            <a:ext cx="25971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/>
              <a:t>Fe-Al alloy </a:t>
            </a:r>
          </a:p>
          <a:p>
            <a:pPr algn="ctr"/>
            <a:endParaRPr lang="en-US"/>
          </a:p>
          <a:p>
            <a:pPr algn="ctr"/>
            <a:r>
              <a:rPr lang="en-US"/>
              <a:t>Metals Handbook, 1973</a:t>
            </a:r>
          </a:p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906" y="1669851"/>
            <a:ext cx="4947047" cy="494704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830461" y="178594"/>
            <a:ext cx="7500938" cy="1205508"/>
          </a:xfrm>
          <a:ln/>
        </p:spPr>
        <p:txBody>
          <a:bodyPr/>
          <a:lstStyle/>
          <a:p>
            <a:r>
              <a:rPr lang="en-US"/>
              <a:t>Nonconserved Structure</a:t>
            </a:r>
          </a:p>
        </p:txBody>
      </p:sp>
      <p:pic>
        <p:nvPicPr>
          <p:cNvPr id="68611" name="Picture 3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rcRect/>
              <a:stretch>
                <a:fillRect/>
              </a:stretch>
            </p:blipFill>
          </mc:Choice>
          <mc:Fallback>
            <p:blipFill>
              <a:blip r:embed="rId5"/>
              <a:srcRect/>
              <a:stretch>
                <a:fillRect/>
              </a:stretch>
            </p:blipFill>
          </mc:Fallback>
        </mc:AlternateContent>
        <p:spPr bwMode="auto">
          <a:xfrm>
            <a:off x="6216179" y="1589484"/>
            <a:ext cx="2450083" cy="26521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8612" name="Rectangle 4"/>
          <p:cNvSpPr>
            <a:spLocks/>
          </p:cNvSpPr>
          <p:nvPr/>
        </p:nvSpPr>
        <p:spPr bwMode="auto">
          <a:xfrm>
            <a:off x="6623596" y="5255121"/>
            <a:ext cx="1984993" cy="11387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3600" b="1" i="1" dirty="0" err="1" smtClean="0">
                <a:latin typeface="Times New Roman"/>
                <a:ea typeface="Arial" pitchFamily="-108" charset="0"/>
                <a:cs typeface="Times New Roman"/>
                <a:sym typeface="Arial" pitchFamily="-108" charset="0"/>
              </a:rPr>
              <a:t>l</a:t>
            </a:r>
            <a:r>
              <a:rPr lang="en-US" sz="3600" b="1" dirty="0" smtClean="0">
                <a:latin typeface="Times New Roman"/>
                <a:ea typeface="Arial" pitchFamily="-108" charset="0"/>
                <a:cs typeface="Times New Roman"/>
                <a:sym typeface="Arial" pitchFamily="-108" charset="0"/>
              </a:rPr>
              <a:t> = </a:t>
            </a:r>
            <a:r>
              <a:rPr lang="en-US" sz="3600" dirty="0" smtClean="0">
                <a:latin typeface="Times New Roman"/>
                <a:cs typeface="Times New Roman"/>
                <a:sym typeface="Arial" pitchFamily="-108" charset="0"/>
              </a:rPr>
              <a:t>4</a:t>
            </a:r>
            <a:r>
              <a:rPr lang="en-US" sz="3600" dirty="0" smtClean="0">
                <a:latin typeface="Times New Roman"/>
                <a:cs typeface="Times New Roman"/>
              </a:rPr>
              <a:t>/3 </a:t>
            </a:r>
            <a:r>
              <a:rPr lang="en-US" sz="3600" i="1" dirty="0" smtClean="0">
                <a:latin typeface="Times New Roman"/>
                <a:cs typeface="Times New Roman"/>
              </a:rPr>
              <a:t>S</a:t>
            </a:r>
            <a:r>
              <a:rPr lang="en-US" sz="3600" i="1" baseline="-6000" dirty="0" smtClean="0">
                <a:latin typeface="Times New Roman"/>
                <a:cs typeface="Times New Roman"/>
              </a:rPr>
              <a:t>v</a:t>
            </a:r>
            <a:r>
              <a:rPr lang="en-US" sz="3600" baseline="32000" dirty="0" smtClean="0">
                <a:latin typeface="Times New Roman"/>
                <a:cs typeface="Times New Roman"/>
              </a:rPr>
              <a:t>-1</a:t>
            </a:r>
            <a:endParaRPr lang="en-US" sz="3600" b="1" dirty="0" smtClean="0">
              <a:latin typeface="Times New Roman"/>
              <a:ea typeface="Arial" pitchFamily="-108" charset="0"/>
              <a:cs typeface="Times New Roman"/>
              <a:sym typeface="Arial" pitchFamily="-108" charset="0"/>
            </a:endParaRPr>
          </a:p>
          <a:p>
            <a:endParaRPr lang="en-US" sz="3800" b="1" dirty="0">
              <a:latin typeface="Arial" pitchFamily="-108" charset="0"/>
              <a:ea typeface="Arial" pitchFamily="-108" charset="0"/>
              <a:cs typeface="Arial" pitchFamily="-108" charset="0"/>
              <a:sym typeface="Arial" pitchFamily="-108" charset="0"/>
            </a:endParaRPr>
          </a:p>
        </p:txBody>
      </p:sp>
      <p:sp>
        <p:nvSpPr>
          <p:cNvPr id="68613" name="Line 5"/>
          <p:cNvSpPr>
            <a:spLocks noChangeShapeType="1"/>
          </p:cNvSpPr>
          <p:nvPr/>
        </p:nvSpPr>
        <p:spPr bwMode="auto">
          <a:xfrm rot="10800000">
            <a:off x="6215063" y="2598539"/>
            <a:ext cx="598289" cy="642938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 type="arrow" w="med" len="med"/>
            <a:tailEnd/>
          </a:ln>
        </p:spPr>
        <p:txBody>
          <a:bodyPr lIns="64291" tIns="32146" rIns="64291" bIns="32146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906" y="1669851"/>
            <a:ext cx="4947047" cy="494704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830461" y="178594"/>
            <a:ext cx="7500938" cy="1205508"/>
          </a:xfrm>
          <a:ln/>
        </p:spPr>
        <p:txBody>
          <a:bodyPr/>
          <a:lstStyle/>
          <a:p>
            <a:r>
              <a:rPr lang="en-US"/>
              <a:t>Nonconserved Structure</a:t>
            </a:r>
          </a:p>
        </p:txBody>
      </p:sp>
      <p:pic>
        <p:nvPicPr>
          <p:cNvPr id="69635" name="Picture 3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rcRect/>
              <a:stretch>
                <a:fillRect/>
              </a:stretch>
            </p:blipFill>
          </mc:Choice>
          <mc:Fallback>
            <p:blipFill>
              <a:blip r:embed="rId5"/>
              <a:srcRect/>
              <a:stretch>
                <a:fillRect/>
              </a:stretch>
            </p:blipFill>
          </mc:Fallback>
        </mc:AlternateContent>
        <p:spPr bwMode="auto">
          <a:xfrm>
            <a:off x="6216179" y="1589484"/>
            <a:ext cx="2450083" cy="26521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9636" name="Rectangle 4"/>
          <p:cNvSpPr>
            <a:spLocks/>
          </p:cNvSpPr>
          <p:nvPr/>
        </p:nvSpPr>
        <p:spPr bwMode="auto">
          <a:xfrm>
            <a:off x="6623596" y="5255121"/>
            <a:ext cx="1984993" cy="11387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3600" b="1" i="1" dirty="0" err="1" smtClean="0">
                <a:latin typeface="Times New Roman"/>
                <a:ea typeface="Arial" pitchFamily="-108" charset="0"/>
                <a:cs typeface="Times New Roman"/>
                <a:sym typeface="Arial" pitchFamily="-108" charset="0"/>
              </a:rPr>
              <a:t>l</a:t>
            </a:r>
            <a:r>
              <a:rPr lang="en-US" sz="3600" b="1" dirty="0" smtClean="0">
                <a:latin typeface="Times New Roman"/>
                <a:ea typeface="Arial" pitchFamily="-108" charset="0"/>
                <a:cs typeface="Times New Roman"/>
                <a:sym typeface="Arial" pitchFamily="-108" charset="0"/>
              </a:rPr>
              <a:t> = </a:t>
            </a:r>
            <a:r>
              <a:rPr lang="en-US" sz="3600" dirty="0" smtClean="0">
                <a:latin typeface="Times New Roman"/>
                <a:cs typeface="Times New Roman"/>
                <a:sym typeface="Arial" pitchFamily="-108" charset="0"/>
              </a:rPr>
              <a:t>5</a:t>
            </a:r>
            <a:r>
              <a:rPr lang="en-US" sz="3600" dirty="0" smtClean="0">
                <a:latin typeface="Times New Roman"/>
                <a:cs typeface="Times New Roman"/>
              </a:rPr>
              <a:t>/3 </a:t>
            </a:r>
            <a:r>
              <a:rPr lang="en-US" sz="3600" i="1" dirty="0" smtClean="0">
                <a:latin typeface="Times New Roman"/>
                <a:cs typeface="Times New Roman"/>
              </a:rPr>
              <a:t>S</a:t>
            </a:r>
            <a:r>
              <a:rPr lang="en-US" sz="3600" i="1" baseline="-6000" dirty="0" smtClean="0">
                <a:latin typeface="Times New Roman"/>
                <a:cs typeface="Times New Roman"/>
              </a:rPr>
              <a:t>v</a:t>
            </a:r>
            <a:r>
              <a:rPr lang="en-US" sz="3600" baseline="32000" dirty="0" smtClean="0">
                <a:latin typeface="Times New Roman"/>
                <a:cs typeface="Times New Roman"/>
              </a:rPr>
              <a:t>-1</a:t>
            </a:r>
            <a:endParaRPr lang="en-US" sz="3600" b="1" dirty="0" smtClean="0">
              <a:latin typeface="Times New Roman"/>
              <a:ea typeface="Arial" pitchFamily="-108" charset="0"/>
              <a:cs typeface="Times New Roman"/>
              <a:sym typeface="Arial" pitchFamily="-108" charset="0"/>
            </a:endParaRPr>
          </a:p>
          <a:p>
            <a:endParaRPr lang="en-US" sz="3800" b="1" dirty="0">
              <a:latin typeface="Arial" pitchFamily="-108" charset="0"/>
              <a:ea typeface="Arial" pitchFamily="-108" charset="0"/>
              <a:cs typeface="Arial" pitchFamily="-108" charset="0"/>
              <a:sym typeface="Arial" pitchFamily="-108" charset="0"/>
            </a:endParaRPr>
          </a:p>
        </p:txBody>
      </p:sp>
      <p:sp>
        <p:nvSpPr>
          <p:cNvPr id="69637" name="Line 5"/>
          <p:cNvSpPr>
            <a:spLocks noChangeShapeType="1"/>
          </p:cNvSpPr>
          <p:nvPr/>
        </p:nvSpPr>
        <p:spPr bwMode="auto">
          <a:xfrm rot="10800000">
            <a:off x="6125766" y="2812851"/>
            <a:ext cx="598289" cy="642938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 type="arrow" w="med" len="med"/>
            <a:tailEnd/>
          </a:ln>
        </p:spPr>
        <p:txBody>
          <a:bodyPr lIns="64291" tIns="32146" rIns="64291" bIns="32146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906" y="1669851"/>
            <a:ext cx="4947047" cy="494704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830461" y="178594"/>
            <a:ext cx="7500938" cy="1205508"/>
          </a:xfrm>
          <a:ln/>
        </p:spPr>
        <p:txBody>
          <a:bodyPr/>
          <a:lstStyle/>
          <a:p>
            <a:r>
              <a:rPr lang="en-US"/>
              <a:t>Nonconserved Structure</a:t>
            </a:r>
          </a:p>
        </p:txBody>
      </p:sp>
      <p:pic>
        <p:nvPicPr>
          <p:cNvPr id="70659" name="Picture 3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rcRect/>
              <a:stretch>
                <a:fillRect/>
              </a:stretch>
            </p:blipFill>
          </mc:Choice>
          <mc:Fallback>
            <p:blipFill>
              <a:blip r:embed="rId5"/>
              <a:srcRect/>
              <a:stretch>
                <a:fillRect/>
              </a:stretch>
            </p:blipFill>
          </mc:Fallback>
        </mc:AlternateContent>
        <p:spPr bwMode="auto">
          <a:xfrm>
            <a:off x="6216179" y="1589484"/>
            <a:ext cx="2450083" cy="26521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70660" name="Rectangle 4"/>
          <p:cNvSpPr>
            <a:spLocks/>
          </p:cNvSpPr>
          <p:nvPr/>
        </p:nvSpPr>
        <p:spPr bwMode="auto">
          <a:xfrm>
            <a:off x="6623596" y="5255121"/>
            <a:ext cx="1510480" cy="11387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3600" b="1" i="1" dirty="0" err="1" smtClean="0">
                <a:latin typeface="Times New Roman"/>
                <a:ea typeface="Arial" pitchFamily="-108" charset="0"/>
                <a:cs typeface="Times New Roman"/>
                <a:sym typeface="Arial" pitchFamily="-108" charset="0"/>
              </a:rPr>
              <a:t>l</a:t>
            </a:r>
            <a:r>
              <a:rPr lang="en-US" sz="3600" b="1" dirty="0" smtClean="0">
                <a:latin typeface="Times New Roman"/>
                <a:ea typeface="Arial" pitchFamily="-108" charset="0"/>
                <a:cs typeface="Times New Roman"/>
                <a:sym typeface="Arial" pitchFamily="-108" charset="0"/>
              </a:rPr>
              <a:t> = </a:t>
            </a:r>
            <a:r>
              <a:rPr lang="en-US" sz="3600" dirty="0" smtClean="0">
                <a:latin typeface="Times New Roman"/>
                <a:cs typeface="Times New Roman"/>
                <a:sym typeface="Arial" pitchFamily="-108" charset="0"/>
              </a:rPr>
              <a:t>2</a:t>
            </a:r>
            <a:r>
              <a:rPr lang="en-US" sz="3600" i="1" dirty="0" smtClean="0">
                <a:latin typeface="Times New Roman"/>
                <a:cs typeface="Times New Roman"/>
              </a:rPr>
              <a:t>S</a:t>
            </a:r>
            <a:r>
              <a:rPr lang="en-US" sz="3600" i="1" baseline="-6000" dirty="0" smtClean="0">
                <a:latin typeface="Times New Roman"/>
                <a:cs typeface="Times New Roman"/>
              </a:rPr>
              <a:t>v</a:t>
            </a:r>
            <a:r>
              <a:rPr lang="en-US" sz="3600" baseline="32000" dirty="0" smtClean="0">
                <a:latin typeface="Times New Roman"/>
                <a:cs typeface="Times New Roman"/>
              </a:rPr>
              <a:t>-1</a:t>
            </a:r>
            <a:endParaRPr lang="en-US" sz="3600" b="1" dirty="0" smtClean="0">
              <a:latin typeface="Times New Roman"/>
              <a:ea typeface="Arial" pitchFamily="-108" charset="0"/>
              <a:cs typeface="Times New Roman"/>
              <a:sym typeface="Arial" pitchFamily="-108" charset="0"/>
            </a:endParaRPr>
          </a:p>
          <a:p>
            <a:endParaRPr lang="en-US" sz="3800" b="1" dirty="0">
              <a:latin typeface="Arial" pitchFamily="-108" charset="0"/>
              <a:ea typeface="Arial" pitchFamily="-108" charset="0"/>
              <a:cs typeface="Arial" pitchFamily="-108" charset="0"/>
              <a:sym typeface="Arial" pitchFamily="-10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906" y="1669851"/>
            <a:ext cx="4947047" cy="494704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830461" y="178594"/>
            <a:ext cx="7500938" cy="1205508"/>
          </a:xfrm>
          <a:ln/>
        </p:spPr>
        <p:txBody>
          <a:bodyPr/>
          <a:lstStyle/>
          <a:p>
            <a:r>
              <a:rPr lang="en-US"/>
              <a:t>Nonconserved Structure</a:t>
            </a:r>
          </a:p>
        </p:txBody>
      </p:sp>
      <p:pic>
        <p:nvPicPr>
          <p:cNvPr id="71683" name="Picture 3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rcRect/>
              <a:stretch>
                <a:fillRect/>
              </a:stretch>
            </p:blipFill>
          </mc:Choice>
          <mc:Fallback>
            <p:blipFill>
              <a:blip r:embed="rId5"/>
              <a:srcRect/>
              <a:stretch>
                <a:fillRect/>
              </a:stretch>
            </p:blipFill>
          </mc:Fallback>
        </mc:AlternateContent>
        <p:spPr bwMode="auto">
          <a:xfrm>
            <a:off x="6216179" y="1589484"/>
            <a:ext cx="2450083" cy="26521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71684" name="Rectangle 4"/>
          <p:cNvSpPr>
            <a:spLocks/>
          </p:cNvSpPr>
          <p:nvPr/>
        </p:nvSpPr>
        <p:spPr bwMode="auto">
          <a:xfrm>
            <a:off x="6623596" y="5255121"/>
            <a:ext cx="1984993" cy="11387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3600" b="1" i="1" dirty="0" err="1" smtClean="0">
                <a:latin typeface="Times New Roman"/>
                <a:ea typeface="Arial" pitchFamily="-108" charset="0"/>
                <a:cs typeface="Times New Roman"/>
                <a:sym typeface="Arial" pitchFamily="-108" charset="0"/>
              </a:rPr>
              <a:t>l</a:t>
            </a:r>
            <a:r>
              <a:rPr lang="en-US" sz="3600" b="1" dirty="0" smtClean="0">
                <a:latin typeface="Times New Roman"/>
                <a:ea typeface="Arial" pitchFamily="-108" charset="0"/>
                <a:cs typeface="Times New Roman"/>
                <a:sym typeface="Arial" pitchFamily="-108" charset="0"/>
              </a:rPr>
              <a:t> = </a:t>
            </a:r>
            <a:r>
              <a:rPr lang="en-US" sz="3600" dirty="0" smtClean="0">
                <a:latin typeface="Times New Roman"/>
                <a:cs typeface="Times New Roman"/>
                <a:sym typeface="Arial" pitchFamily="-108" charset="0"/>
              </a:rPr>
              <a:t>7</a:t>
            </a:r>
            <a:r>
              <a:rPr lang="en-US" sz="3600" dirty="0" smtClean="0">
                <a:latin typeface="Times New Roman"/>
                <a:cs typeface="Times New Roman"/>
              </a:rPr>
              <a:t>/3 </a:t>
            </a:r>
            <a:r>
              <a:rPr lang="en-US" sz="3600" i="1" dirty="0" smtClean="0">
                <a:latin typeface="Times New Roman"/>
                <a:cs typeface="Times New Roman"/>
              </a:rPr>
              <a:t>S</a:t>
            </a:r>
            <a:r>
              <a:rPr lang="en-US" sz="3600" i="1" baseline="-6000" dirty="0" smtClean="0">
                <a:latin typeface="Times New Roman"/>
                <a:cs typeface="Times New Roman"/>
              </a:rPr>
              <a:t>v</a:t>
            </a:r>
            <a:r>
              <a:rPr lang="en-US" sz="3600" baseline="32000" dirty="0" smtClean="0">
                <a:latin typeface="Times New Roman"/>
                <a:cs typeface="Times New Roman"/>
              </a:rPr>
              <a:t>-1</a:t>
            </a:r>
            <a:endParaRPr lang="en-US" sz="3600" b="1" dirty="0" smtClean="0">
              <a:latin typeface="Times New Roman"/>
              <a:ea typeface="Arial" pitchFamily="-108" charset="0"/>
              <a:cs typeface="Times New Roman"/>
              <a:sym typeface="Arial" pitchFamily="-108" charset="0"/>
            </a:endParaRPr>
          </a:p>
          <a:p>
            <a:endParaRPr lang="en-US" sz="3800" b="1" dirty="0">
              <a:latin typeface="Arial" pitchFamily="-108" charset="0"/>
              <a:ea typeface="Arial" pitchFamily="-108" charset="0"/>
              <a:cs typeface="Arial" pitchFamily="-108" charset="0"/>
              <a:sym typeface="Arial" pitchFamily="-10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1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rcRect/>
              <a:stretch>
                <a:fillRect/>
              </a:stretch>
            </p:blipFill>
          </mc:Choice>
          <mc:Fallback>
            <p:blipFill>
              <a:blip r:embed="rId4"/>
              <a:srcRect/>
              <a:stretch>
                <a:fillRect/>
              </a:stretch>
            </p:blipFill>
          </mc:Fallback>
        </mc:AlternateContent>
        <p:spPr bwMode="auto">
          <a:xfrm>
            <a:off x="6165949" y="4228207"/>
            <a:ext cx="2491383" cy="249138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2906" y="1669851"/>
            <a:ext cx="4947047" cy="494704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72707" name="Rectangle 3"/>
          <p:cNvSpPr>
            <a:spLocks noGrp="1" noChangeArrowheads="1"/>
          </p:cNvSpPr>
          <p:nvPr>
            <p:ph type="title"/>
          </p:nvPr>
        </p:nvSpPr>
        <p:spPr>
          <a:xfrm>
            <a:off x="830461" y="178594"/>
            <a:ext cx="7500938" cy="1205508"/>
          </a:xfrm>
          <a:ln/>
        </p:spPr>
        <p:txBody>
          <a:bodyPr/>
          <a:lstStyle/>
          <a:p>
            <a:r>
              <a:rPr lang="en-US"/>
              <a:t>Nonconserved Structure</a:t>
            </a:r>
          </a:p>
        </p:txBody>
      </p:sp>
      <p:sp>
        <p:nvSpPr>
          <p:cNvPr id="72708" name="Rectangle 4"/>
          <p:cNvSpPr>
            <a:spLocks/>
          </p:cNvSpPr>
          <p:nvPr/>
        </p:nvSpPr>
        <p:spPr bwMode="auto">
          <a:xfrm>
            <a:off x="6625828" y="5259586"/>
            <a:ext cx="2205548" cy="61555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4000" b="1" i="1" dirty="0" err="1" smtClean="0">
                <a:latin typeface="Times New Roman"/>
                <a:ea typeface="Arial" pitchFamily="-108" charset="0"/>
                <a:cs typeface="Times New Roman"/>
                <a:sym typeface="Arial" pitchFamily="-108" charset="0"/>
              </a:rPr>
              <a:t>l</a:t>
            </a:r>
            <a:r>
              <a:rPr lang="en-US" sz="4000" b="1" dirty="0" smtClean="0">
                <a:latin typeface="Times New Roman"/>
                <a:ea typeface="Arial" pitchFamily="-108" charset="0"/>
                <a:cs typeface="Times New Roman"/>
                <a:sym typeface="Arial" pitchFamily="-108" charset="0"/>
              </a:rPr>
              <a:t> = </a:t>
            </a:r>
            <a:r>
              <a:rPr lang="en-US" sz="4000" dirty="0" smtClean="0">
                <a:latin typeface="Times New Roman"/>
                <a:cs typeface="Times New Roman"/>
                <a:sym typeface="Arial" pitchFamily="-108" charset="0"/>
              </a:rPr>
              <a:t>8</a:t>
            </a:r>
            <a:r>
              <a:rPr lang="en-US" sz="4000" dirty="0" smtClean="0">
                <a:latin typeface="Times New Roman"/>
                <a:cs typeface="Times New Roman"/>
              </a:rPr>
              <a:t>/3 </a:t>
            </a:r>
            <a:r>
              <a:rPr lang="en-US" sz="4000" i="1" dirty="0" smtClean="0">
                <a:latin typeface="Times New Roman"/>
                <a:cs typeface="Times New Roman"/>
              </a:rPr>
              <a:t>S</a:t>
            </a:r>
            <a:r>
              <a:rPr lang="en-US" sz="4000" i="1" baseline="-6000" dirty="0" smtClean="0">
                <a:latin typeface="Times New Roman"/>
                <a:cs typeface="Times New Roman"/>
              </a:rPr>
              <a:t>v</a:t>
            </a:r>
            <a:r>
              <a:rPr lang="en-US" sz="4000" baseline="32000" dirty="0" smtClean="0">
                <a:latin typeface="Times New Roman"/>
                <a:cs typeface="Times New Roman"/>
              </a:rPr>
              <a:t>-1</a:t>
            </a:r>
            <a:endParaRPr lang="en-US" sz="4000" b="1" dirty="0" smtClean="0">
              <a:latin typeface="Times New Roman"/>
              <a:ea typeface="Arial" pitchFamily="-108" charset="0"/>
              <a:cs typeface="Times New Roman"/>
              <a:sym typeface="Arial" pitchFamily="-108" charset="0"/>
            </a:endParaRPr>
          </a:p>
        </p:txBody>
      </p:sp>
      <p:pic>
        <p:nvPicPr>
          <p:cNvPr id="72709" name="Picture 5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rcRect/>
              <a:stretch>
                <a:fillRect/>
              </a:stretch>
            </p:blipFill>
          </mc:Choice>
          <mc:Fallback>
            <p:blipFill>
              <a:blip r:embed="rId7"/>
              <a:srcRect/>
              <a:stretch>
                <a:fillRect/>
              </a:stretch>
            </p:blipFill>
          </mc:Fallback>
        </mc:AlternateContent>
        <p:spPr bwMode="auto">
          <a:xfrm>
            <a:off x="6157020" y="1616274"/>
            <a:ext cx="2509242" cy="2509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1"/>
          <p:cNvSpPr>
            <a:spLocks noGrp="1" noChangeArrowheads="1"/>
          </p:cNvSpPr>
          <p:nvPr>
            <p:ph type="title"/>
          </p:nvPr>
        </p:nvSpPr>
        <p:spPr>
          <a:xfrm>
            <a:off x="892969" y="178594"/>
            <a:ext cx="7608094" cy="1196578"/>
          </a:xfrm>
          <a:ln/>
        </p:spPr>
        <p:txBody>
          <a:bodyPr/>
          <a:lstStyle/>
          <a:p>
            <a:r>
              <a:rPr lang="en-US"/>
              <a:t>Nonconserved Struct. Dictated by Morphology</a:t>
            </a:r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1656" y="1699990"/>
            <a:ext cx="5491758" cy="4705945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73731" name="Line 3"/>
          <p:cNvSpPr>
            <a:spLocks noChangeShapeType="1"/>
          </p:cNvSpPr>
          <p:nvPr/>
        </p:nvSpPr>
        <p:spPr bwMode="auto">
          <a:xfrm>
            <a:off x="4938117" y="4152305"/>
            <a:ext cx="1339453" cy="169664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 type="arrow" w="med" len="med"/>
            <a:tailEnd type="arrow" w="med" len="med"/>
          </a:ln>
          <a:effectLst>
            <a:outerShdw blurRad="12700" dist="25399" dir="4620069" algn="ctr" rotWithShape="0">
              <a:srgbClr val="E6E6E6">
                <a:alpha val="74998"/>
              </a:srgbClr>
            </a:outerShdw>
          </a:effectLst>
        </p:spPr>
        <p:txBody>
          <a:bodyPr lIns="64291" tIns="32146" rIns="64291" bIns="32146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732" name="Rectangle 4"/>
          <p:cNvSpPr>
            <a:spLocks/>
          </p:cNvSpPr>
          <p:nvPr/>
        </p:nvSpPr>
        <p:spPr bwMode="auto">
          <a:xfrm rot="406945">
            <a:off x="5254247" y="3895724"/>
            <a:ext cx="693800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38100" dir="5340084" algn="ctr" rotWithShape="0">
              <a:srgbClr val="333333">
                <a:alpha val="74998"/>
              </a:srgbClr>
            </a:outerShdw>
          </a:effectLst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  <a:latin typeface="Arial" pitchFamily="-108" charset="0"/>
                <a:ea typeface="Arial" pitchFamily="-108" charset="0"/>
                <a:cs typeface="Arial" pitchFamily="-108" charset="0"/>
                <a:sym typeface="Arial" pitchFamily="-108" charset="0"/>
              </a:rPr>
              <a:t>2x CL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5179219" y="2411015"/>
            <a:ext cx="2759273" cy="2866430"/>
            <a:chOff x="0" y="0"/>
            <a:chExt cx="2472" cy="2568"/>
          </a:xfrm>
        </p:grpSpPr>
        <p:pic>
          <p:nvPicPr>
            <p:cNvPr id="73734" name="Picture 6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28" y="96"/>
              <a:ext cx="2212" cy="221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73735" name="Picture 7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0"/>
              <a:ext cx="2472" cy="256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1" grpId="0" animBg="1"/>
      <p:bldP spid="73732" grpId="0" autoUpdateAnimBg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dirty="0"/>
              <a:t>Conserved Structure</a:t>
            </a:r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6453" y="1509117"/>
            <a:ext cx="2607469" cy="260746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7475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68266" y="1509117"/>
            <a:ext cx="2607469" cy="260746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7475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15062" y="1509117"/>
            <a:ext cx="2607469" cy="260746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74757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6453" y="4241601"/>
            <a:ext cx="2607469" cy="260746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74758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68266" y="4241601"/>
            <a:ext cx="2607469" cy="260746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74759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215062" y="4241601"/>
            <a:ext cx="2607469" cy="260746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74760" name="Rectangle 8"/>
          <p:cNvSpPr>
            <a:spLocks/>
          </p:cNvSpPr>
          <p:nvPr/>
        </p:nvSpPr>
        <p:spPr bwMode="auto">
          <a:xfrm>
            <a:off x="245567" y="3638848"/>
            <a:ext cx="153963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Arial Black" pitchFamily="-108" charset="0"/>
                <a:ea typeface="Arial Black" pitchFamily="-108" charset="0"/>
                <a:cs typeface="Arial Black" pitchFamily="-108" charset="0"/>
                <a:sym typeface="Arial Black" pitchFamily="-108" charset="0"/>
              </a:rPr>
              <a:t>1</a:t>
            </a:r>
          </a:p>
        </p:txBody>
      </p:sp>
      <p:sp>
        <p:nvSpPr>
          <p:cNvPr id="74761" name="Rectangle 9"/>
          <p:cNvSpPr>
            <a:spLocks/>
          </p:cNvSpPr>
          <p:nvPr/>
        </p:nvSpPr>
        <p:spPr bwMode="auto">
          <a:xfrm>
            <a:off x="3290590" y="3638848"/>
            <a:ext cx="153963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Arial Black" pitchFamily="-108" charset="0"/>
                <a:ea typeface="Arial Black" pitchFamily="-108" charset="0"/>
                <a:cs typeface="Arial Black" pitchFamily="-108" charset="0"/>
                <a:sym typeface="Arial Black" pitchFamily="-108" charset="0"/>
              </a:rPr>
              <a:t>2</a:t>
            </a:r>
          </a:p>
        </p:txBody>
      </p:sp>
      <p:sp>
        <p:nvSpPr>
          <p:cNvPr id="74762" name="Rectangle 10"/>
          <p:cNvSpPr>
            <a:spLocks/>
          </p:cNvSpPr>
          <p:nvPr/>
        </p:nvSpPr>
        <p:spPr bwMode="auto">
          <a:xfrm>
            <a:off x="6210598" y="3638848"/>
            <a:ext cx="153963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Arial Black" pitchFamily="-108" charset="0"/>
                <a:ea typeface="Arial Black" pitchFamily="-108" charset="0"/>
                <a:cs typeface="Arial Black" pitchFamily="-108" charset="0"/>
                <a:sym typeface="Arial Black" pitchFamily="-108" charset="0"/>
              </a:rPr>
              <a:t>3</a:t>
            </a:r>
          </a:p>
        </p:txBody>
      </p:sp>
      <p:sp>
        <p:nvSpPr>
          <p:cNvPr id="74763" name="Rectangle 11"/>
          <p:cNvSpPr>
            <a:spLocks/>
          </p:cNvSpPr>
          <p:nvPr/>
        </p:nvSpPr>
        <p:spPr bwMode="auto">
          <a:xfrm>
            <a:off x="245567" y="6335613"/>
            <a:ext cx="153963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Arial Black" pitchFamily="-108" charset="0"/>
                <a:ea typeface="Arial Black" pitchFamily="-108" charset="0"/>
                <a:cs typeface="Arial Black" pitchFamily="-108" charset="0"/>
                <a:sym typeface="Arial Black" pitchFamily="-108" charset="0"/>
              </a:rPr>
              <a:t>4</a:t>
            </a:r>
          </a:p>
        </p:txBody>
      </p:sp>
      <p:sp>
        <p:nvSpPr>
          <p:cNvPr id="74764" name="Rectangle 12"/>
          <p:cNvSpPr>
            <a:spLocks/>
          </p:cNvSpPr>
          <p:nvPr/>
        </p:nvSpPr>
        <p:spPr bwMode="auto">
          <a:xfrm>
            <a:off x="3290590" y="6335613"/>
            <a:ext cx="153963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Arial Black" pitchFamily="-108" charset="0"/>
                <a:ea typeface="Arial Black" pitchFamily="-108" charset="0"/>
                <a:cs typeface="Arial Black" pitchFamily="-108" charset="0"/>
                <a:sym typeface="Arial Black" pitchFamily="-108" charset="0"/>
              </a:rPr>
              <a:t>5</a:t>
            </a:r>
          </a:p>
        </p:txBody>
      </p:sp>
      <p:sp>
        <p:nvSpPr>
          <p:cNvPr id="74765" name="Rectangle 13"/>
          <p:cNvSpPr>
            <a:spLocks/>
          </p:cNvSpPr>
          <p:nvPr/>
        </p:nvSpPr>
        <p:spPr bwMode="auto">
          <a:xfrm>
            <a:off x="6210598" y="6335613"/>
            <a:ext cx="153963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Arial Black" pitchFamily="-108" charset="0"/>
                <a:ea typeface="Arial Black" pitchFamily="-108" charset="0"/>
                <a:cs typeface="Arial Black" pitchFamily="-108" charset="0"/>
                <a:sym typeface="Arial Black" pitchFamily="-108" charset="0"/>
              </a:rPr>
              <a:t>6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33400" y="914400"/>
            <a:ext cx="17285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 err="1" smtClean="0">
                <a:latin typeface="Times New Roman"/>
                <a:ea typeface="Arial" pitchFamily="-108" charset="0"/>
                <a:cs typeface="Times New Roman"/>
                <a:sym typeface="Arial" pitchFamily="-108" charset="0"/>
              </a:rPr>
              <a:t>l</a:t>
            </a:r>
            <a:r>
              <a:rPr lang="en-US" sz="2800" b="1" dirty="0" smtClean="0">
                <a:latin typeface="Times New Roman"/>
                <a:ea typeface="Arial" pitchFamily="-108" charset="0"/>
                <a:cs typeface="Times New Roman"/>
                <a:sym typeface="Arial" pitchFamily="-108" charset="0"/>
              </a:rPr>
              <a:t> = </a:t>
            </a:r>
            <a:r>
              <a:rPr lang="en-US" sz="2800" i="1" dirty="0" smtClean="0">
                <a:latin typeface="Times New Roman"/>
                <a:cs typeface="Times New Roman"/>
                <a:sym typeface="Arial" pitchFamily="-108" charset="0"/>
              </a:rPr>
              <a:t>n</a:t>
            </a:r>
            <a:r>
              <a:rPr lang="en-US" sz="2800" dirty="0" smtClean="0">
                <a:latin typeface="Times New Roman"/>
                <a:cs typeface="Times New Roman"/>
              </a:rPr>
              <a:t>/3 </a:t>
            </a:r>
            <a:r>
              <a:rPr lang="en-US" sz="2800" i="1" dirty="0" smtClean="0">
                <a:latin typeface="Times New Roman"/>
                <a:cs typeface="Times New Roman"/>
              </a:rPr>
              <a:t>S</a:t>
            </a:r>
            <a:r>
              <a:rPr lang="en-US" sz="2800" i="1" baseline="-6000" dirty="0" smtClean="0">
                <a:latin typeface="Times New Roman"/>
                <a:cs typeface="Times New Roman"/>
              </a:rPr>
              <a:t>v</a:t>
            </a:r>
            <a:r>
              <a:rPr lang="en-US" sz="2800" baseline="32000" dirty="0" smtClean="0">
                <a:latin typeface="Times New Roman"/>
                <a:cs typeface="Times New Roman"/>
              </a:rPr>
              <a:t>-1</a:t>
            </a:r>
            <a:endParaRPr lang="en-US" sz="2800" b="1" dirty="0" smtClean="0">
              <a:latin typeface="Times New Roman"/>
              <a:ea typeface="Arial" pitchFamily="-108" charset="0"/>
              <a:cs typeface="Times New Roman"/>
              <a:sym typeface="Arial" pitchFamily="-10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Conserved Structure</a:t>
            </a:r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6453" y="1504652"/>
            <a:ext cx="2607469" cy="260746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7577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68266" y="1509117"/>
            <a:ext cx="2607469" cy="260746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7578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15062" y="1504652"/>
            <a:ext cx="2607469" cy="260746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75781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6453" y="4241601"/>
            <a:ext cx="2607469" cy="260746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75782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59336" y="4241602"/>
            <a:ext cx="2625328" cy="262532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75783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215062" y="4241601"/>
            <a:ext cx="2607469" cy="260746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75784" name="Rectangle 8"/>
          <p:cNvSpPr>
            <a:spLocks/>
          </p:cNvSpPr>
          <p:nvPr/>
        </p:nvSpPr>
        <p:spPr bwMode="auto">
          <a:xfrm>
            <a:off x="236637" y="3603129"/>
            <a:ext cx="153963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Arial Black" pitchFamily="-108" charset="0"/>
                <a:ea typeface="Arial Black" pitchFamily="-108" charset="0"/>
                <a:cs typeface="Arial Black" pitchFamily="-108" charset="0"/>
                <a:sym typeface="Arial Black" pitchFamily="-108" charset="0"/>
              </a:rPr>
              <a:t>4</a:t>
            </a:r>
          </a:p>
        </p:txBody>
      </p:sp>
      <p:sp>
        <p:nvSpPr>
          <p:cNvPr id="75785" name="Rectangle 9"/>
          <p:cNvSpPr>
            <a:spLocks/>
          </p:cNvSpPr>
          <p:nvPr/>
        </p:nvSpPr>
        <p:spPr bwMode="auto">
          <a:xfrm>
            <a:off x="3326309" y="3603129"/>
            <a:ext cx="153963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Arial Black" pitchFamily="-108" charset="0"/>
                <a:ea typeface="Arial Black" pitchFamily="-108" charset="0"/>
                <a:cs typeface="Arial Black" pitchFamily="-108" charset="0"/>
                <a:sym typeface="Arial Black" pitchFamily="-108" charset="0"/>
              </a:rPr>
              <a:t>6</a:t>
            </a:r>
          </a:p>
        </p:txBody>
      </p:sp>
      <p:sp>
        <p:nvSpPr>
          <p:cNvPr id="75786" name="Rectangle 10"/>
          <p:cNvSpPr>
            <a:spLocks/>
          </p:cNvSpPr>
          <p:nvPr/>
        </p:nvSpPr>
        <p:spPr bwMode="auto">
          <a:xfrm>
            <a:off x="6255246" y="3603129"/>
            <a:ext cx="153963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Arial Black" pitchFamily="-108" charset="0"/>
                <a:ea typeface="Arial Black" pitchFamily="-108" charset="0"/>
                <a:cs typeface="Arial Black" pitchFamily="-108" charset="0"/>
                <a:sym typeface="Arial Black" pitchFamily="-108" charset="0"/>
              </a:rPr>
              <a:t>8</a:t>
            </a:r>
          </a:p>
        </p:txBody>
      </p:sp>
      <p:sp>
        <p:nvSpPr>
          <p:cNvPr id="75787" name="Rectangle 11"/>
          <p:cNvSpPr>
            <a:spLocks/>
          </p:cNvSpPr>
          <p:nvPr/>
        </p:nvSpPr>
        <p:spPr bwMode="auto">
          <a:xfrm>
            <a:off x="215429" y="6353473"/>
            <a:ext cx="307927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Arial Black" pitchFamily="-108" charset="0"/>
                <a:ea typeface="Arial Black" pitchFamily="-108" charset="0"/>
                <a:cs typeface="Arial Black" pitchFamily="-108" charset="0"/>
                <a:sym typeface="Arial Black" pitchFamily="-108" charset="0"/>
              </a:rPr>
              <a:t>10</a:t>
            </a:r>
          </a:p>
        </p:txBody>
      </p:sp>
      <p:sp>
        <p:nvSpPr>
          <p:cNvPr id="75788" name="Rectangle 12"/>
          <p:cNvSpPr>
            <a:spLocks/>
          </p:cNvSpPr>
          <p:nvPr/>
        </p:nvSpPr>
        <p:spPr bwMode="auto">
          <a:xfrm>
            <a:off x="3278312" y="6353473"/>
            <a:ext cx="307927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Arial Black" pitchFamily="-108" charset="0"/>
                <a:ea typeface="Arial Black" pitchFamily="-108" charset="0"/>
                <a:cs typeface="Arial Black" pitchFamily="-108" charset="0"/>
                <a:sym typeface="Arial Black" pitchFamily="-108" charset="0"/>
              </a:rPr>
              <a:t>12</a:t>
            </a:r>
          </a:p>
        </p:txBody>
      </p:sp>
      <p:sp>
        <p:nvSpPr>
          <p:cNvPr id="75789" name="Rectangle 13"/>
          <p:cNvSpPr>
            <a:spLocks/>
          </p:cNvSpPr>
          <p:nvPr/>
        </p:nvSpPr>
        <p:spPr bwMode="auto">
          <a:xfrm>
            <a:off x="6242968" y="6353473"/>
            <a:ext cx="307927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Arial Black" pitchFamily="-108" charset="0"/>
                <a:ea typeface="Arial Black" pitchFamily="-108" charset="0"/>
                <a:cs typeface="Arial Black" pitchFamily="-108" charset="0"/>
                <a:sym typeface="Arial Black" pitchFamily="-108" charset="0"/>
              </a:rPr>
              <a:t>15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33400" y="848380"/>
            <a:ext cx="17285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 err="1" smtClean="0">
                <a:latin typeface="Times New Roman"/>
                <a:ea typeface="Arial" pitchFamily="-108" charset="0"/>
                <a:cs typeface="Times New Roman"/>
                <a:sym typeface="Arial" pitchFamily="-108" charset="0"/>
              </a:rPr>
              <a:t>l</a:t>
            </a:r>
            <a:r>
              <a:rPr lang="en-US" sz="2800" b="1" dirty="0" smtClean="0">
                <a:latin typeface="Times New Roman"/>
                <a:ea typeface="Arial" pitchFamily="-108" charset="0"/>
                <a:cs typeface="Times New Roman"/>
                <a:sym typeface="Arial" pitchFamily="-108" charset="0"/>
              </a:rPr>
              <a:t> = </a:t>
            </a:r>
            <a:r>
              <a:rPr lang="en-US" sz="2800" i="1" dirty="0" smtClean="0">
                <a:latin typeface="Times New Roman"/>
                <a:cs typeface="Times New Roman"/>
                <a:sym typeface="Arial" pitchFamily="-108" charset="0"/>
              </a:rPr>
              <a:t>n</a:t>
            </a:r>
            <a:r>
              <a:rPr lang="en-US" sz="2800" dirty="0" smtClean="0">
                <a:latin typeface="Times New Roman"/>
                <a:cs typeface="Times New Roman"/>
              </a:rPr>
              <a:t>/3 </a:t>
            </a:r>
            <a:r>
              <a:rPr lang="en-US" sz="2800" i="1" dirty="0" smtClean="0">
                <a:latin typeface="Times New Roman"/>
                <a:cs typeface="Times New Roman"/>
              </a:rPr>
              <a:t>S</a:t>
            </a:r>
            <a:r>
              <a:rPr lang="en-US" sz="2800" i="1" baseline="-6000" dirty="0" smtClean="0">
                <a:latin typeface="Times New Roman"/>
                <a:cs typeface="Times New Roman"/>
              </a:rPr>
              <a:t>v</a:t>
            </a:r>
            <a:r>
              <a:rPr lang="en-US" sz="2800" baseline="32000" dirty="0" smtClean="0">
                <a:latin typeface="Times New Roman"/>
                <a:cs typeface="Times New Roman"/>
              </a:rPr>
              <a:t>-1</a:t>
            </a:r>
            <a:endParaRPr lang="en-US" sz="2800" b="1" dirty="0" smtClean="0">
              <a:latin typeface="Times New Roman"/>
              <a:ea typeface="Arial" pitchFamily="-108" charset="0"/>
              <a:cs typeface="Times New Roman"/>
              <a:sym typeface="Arial" pitchFamily="-10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Conserved Struc. Dictated by Diffusion</a:t>
            </a:r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89547" y="1526977"/>
            <a:ext cx="4966023" cy="5045273"/>
          </a:xfrm>
          <a:prstGeom prst="rect">
            <a:avLst/>
          </a:prstGeom>
          <a:noFill/>
          <a:ln w="50800">
            <a:solidFill>
              <a:srgbClr val="0000FF"/>
            </a:solidFill>
            <a:miter lim="800000"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066800" y="1905000"/>
            <a:ext cx="3402211" cy="3250406"/>
            <a:chOff x="0" y="0"/>
            <a:chExt cx="3048" cy="2912"/>
          </a:xfrm>
        </p:grpSpPr>
        <p:pic>
          <p:nvPicPr>
            <p:cNvPr id="76804" name="Picture 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28" y="96"/>
              <a:ext cx="2787" cy="256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76805" name="Picture 5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0"/>
              <a:ext cx="3048" cy="29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2209800" y="3352800"/>
            <a:ext cx="1196577" cy="747613"/>
            <a:chOff x="-71" y="192"/>
            <a:chExt cx="1072" cy="669"/>
          </a:xfrm>
        </p:grpSpPr>
        <p:sp>
          <p:nvSpPr>
            <p:cNvPr id="76807" name="Line 7"/>
            <p:cNvSpPr>
              <a:spLocks noChangeShapeType="1"/>
            </p:cNvSpPr>
            <p:nvPr/>
          </p:nvSpPr>
          <p:spPr bwMode="auto">
            <a:xfrm rot="10800000" flipH="1">
              <a:off x="121" y="197"/>
              <a:ext cx="880" cy="664"/>
            </a:xfrm>
            <a:prstGeom prst="line">
              <a:avLst/>
            </a:prstGeom>
            <a:noFill/>
            <a:ln w="63500">
              <a:solidFill>
                <a:srgbClr val="FFFFFF"/>
              </a:solidFill>
              <a:round/>
              <a:headEnd type="arrow" w="med" len="med"/>
              <a:tailEnd type="arrow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08" name="Rectangle 8"/>
            <p:cNvSpPr>
              <a:spLocks/>
            </p:cNvSpPr>
            <p:nvPr/>
          </p:nvSpPr>
          <p:spPr bwMode="auto">
            <a:xfrm rot="19380001">
              <a:off x="-71" y="192"/>
              <a:ext cx="1013" cy="2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2100" b="1" i="1" dirty="0" smtClean="0">
                  <a:solidFill>
                    <a:srgbClr val="FFFFFF"/>
                  </a:solidFill>
                  <a:latin typeface="Times New Roman"/>
                  <a:ea typeface="Arial" pitchFamily="-108" charset="0"/>
                  <a:cs typeface="Times New Roman"/>
                  <a:sym typeface="Arial" pitchFamily="-108" charset="0"/>
                </a:rPr>
                <a:t>l</a:t>
              </a:r>
              <a:r>
                <a:rPr lang="en-US" sz="2100" b="1" dirty="0" smtClean="0">
                  <a:solidFill>
                    <a:srgbClr val="FFFFFF"/>
                  </a:solidFill>
                  <a:latin typeface="Times New Roman"/>
                  <a:ea typeface="Arial" pitchFamily="-108" charset="0"/>
                  <a:cs typeface="Times New Roman"/>
                  <a:sym typeface="Arial" pitchFamily="-108" charset="0"/>
                </a:rPr>
                <a:t> =4/3 </a:t>
              </a:r>
              <a:r>
                <a:rPr lang="en-US" sz="2100" b="1" i="1" dirty="0" smtClean="0">
                  <a:solidFill>
                    <a:srgbClr val="FFFFFF"/>
                  </a:solidFill>
                  <a:latin typeface="Times New Roman"/>
                  <a:ea typeface="Arial" pitchFamily="-108" charset="0"/>
                  <a:cs typeface="Times New Roman"/>
                  <a:sym typeface="Arial" pitchFamily="-108" charset="0"/>
                </a:rPr>
                <a:t>S</a:t>
              </a:r>
              <a:r>
                <a:rPr lang="en-US" sz="2100" b="1" i="1" baseline="-25000" dirty="0" smtClean="0">
                  <a:solidFill>
                    <a:srgbClr val="FFFFFF"/>
                  </a:solidFill>
                  <a:latin typeface="Times New Roman"/>
                  <a:ea typeface="Arial" pitchFamily="-108" charset="0"/>
                  <a:cs typeface="Times New Roman"/>
                  <a:sym typeface="Arial" pitchFamily="-108" charset="0"/>
                </a:rPr>
                <a:t>v</a:t>
              </a:r>
              <a:r>
                <a:rPr lang="en-US" sz="2100" b="1" baseline="30000" dirty="0" smtClean="0">
                  <a:solidFill>
                    <a:srgbClr val="FFFFFF"/>
                  </a:solidFill>
                  <a:latin typeface="Times New Roman"/>
                  <a:ea typeface="Arial" pitchFamily="-108" charset="0"/>
                  <a:cs typeface="Times New Roman"/>
                  <a:sym typeface="Arial" pitchFamily="-108" charset="0"/>
                </a:rPr>
                <a:t>-1</a:t>
              </a:r>
              <a:endParaRPr lang="en-US" sz="2100" b="1" dirty="0">
                <a:solidFill>
                  <a:srgbClr val="FFFFFF"/>
                </a:solidFill>
                <a:latin typeface="Times New Roman"/>
                <a:ea typeface="Arial" pitchFamily="-108" charset="0"/>
                <a:cs typeface="Times New Roman"/>
                <a:sym typeface="Arial" pitchFamily="-108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Conclusions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r>
              <a:rPr lang="en-US" dirty="0"/>
              <a:t>Scaling of the interfacial structures exists during coarsening following </a:t>
            </a:r>
            <a:r>
              <a:rPr lang="en-US" dirty="0" err="1"/>
              <a:t>spinodal</a:t>
            </a:r>
            <a:r>
              <a:rPr lang="en-US" dirty="0"/>
              <a:t> decomposition and phase ordering in 3D but not in 2D</a:t>
            </a:r>
          </a:p>
          <a:p>
            <a:r>
              <a:rPr lang="en-US" dirty="0" err="1"/>
              <a:t>Bicontinuous</a:t>
            </a:r>
            <a:r>
              <a:rPr lang="en-US" dirty="0"/>
              <a:t> structures are possible at volume fractions as low as 36%</a:t>
            </a:r>
          </a:p>
          <a:p>
            <a:r>
              <a:rPr lang="en-US" dirty="0"/>
              <a:t>Morphology is a function of volume fraction and whether or not the order parameter is conserved </a:t>
            </a:r>
          </a:p>
          <a:p>
            <a:r>
              <a:rPr lang="en-US" dirty="0"/>
              <a:t>The scaled topology is nearly </a:t>
            </a:r>
            <a:r>
              <a:rPr lang="en-US" i="1" dirty="0"/>
              <a:t>independent</a:t>
            </a:r>
            <a:r>
              <a:rPr lang="en-US" dirty="0"/>
              <a:t> of volume fraction and </a:t>
            </a:r>
            <a:r>
              <a:rPr lang="en-US" dirty="0" smtClean="0"/>
              <a:t>whether the </a:t>
            </a:r>
            <a:r>
              <a:rPr lang="en-US" dirty="0"/>
              <a:t>order parameter is </a:t>
            </a:r>
            <a:r>
              <a:rPr lang="en-US" dirty="0" smtClean="0"/>
              <a:t>conserved or </a:t>
            </a:r>
            <a:r>
              <a:rPr lang="en-US" dirty="0" err="1" smtClean="0"/>
              <a:t>nonconserved</a:t>
            </a:r>
            <a:endParaRPr lang="en-US" dirty="0" smtClean="0"/>
          </a:p>
          <a:p>
            <a:r>
              <a:rPr lang="en-US" dirty="0" err="1" smtClean="0"/>
              <a:t>Bicontinuous</a:t>
            </a:r>
            <a:r>
              <a:rPr lang="en-US" dirty="0" smtClean="0"/>
              <a:t> nature of the structure introduces spatial correlations</a:t>
            </a:r>
          </a:p>
          <a:p>
            <a:r>
              <a:rPr lang="en-US" dirty="0" smtClean="0"/>
              <a:t>Correlations in the conserved case affected by diffusion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/>
          <a:lstStyle/>
          <a:p>
            <a:r>
              <a:rPr lang="en-US"/>
              <a:t>Cahn-Hilliard Equation</a:t>
            </a:r>
          </a:p>
        </p:txBody>
      </p:sp>
      <p:sp>
        <p:nvSpPr>
          <p:cNvPr id="6153" name="Oval 9"/>
          <p:cNvSpPr>
            <a:spLocks noChangeArrowheads="1"/>
          </p:cNvSpPr>
          <p:nvPr/>
        </p:nvSpPr>
        <p:spPr bwMode="auto">
          <a:xfrm>
            <a:off x="873125" y="2514600"/>
            <a:ext cx="3352800" cy="42672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720725" y="1600200"/>
            <a:ext cx="3657600" cy="3048001"/>
            <a:chOff x="1248" y="1008"/>
            <a:chExt cx="2304" cy="1920"/>
          </a:xfrm>
        </p:grpSpPr>
        <p:sp>
          <p:nvSpPr>
            <p:cNvPr id="6148" name="Line 4"/>
            <p:cNvSpPr>
              <a:spLocks noChangeShapeType="1"/>
            </p:cNvSpPr>
            <p:nvPr/>
          </p:nvSpPr>
          <p:spPr bwMode="auto">
            <a:xfrm>
              <a:off x="1248" y="1008"/>
              <a:ext cx="0" cy="192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49" name="Line 5"/>
            <p:cNvSpPr>
              <a:spLocks noChangeShapeType="1"/>
            </p:cNvSpPr>
            <p:nvPr/>
          </p:nvSpPr>
          <p:spPr bwMode="auto">
            <a:xfrm>
              <a:off x="1248" y="2928"/>
              <a:ext cx="230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50" name="Line 6"/>
            <p:cNvSpPr>
              <a:spLocks noChangeShapeType="1"/>
            </p:cNvSpPr>
            <p:nvPr/>
          </p:nvSpPr>
          <p:spPr bwMode="auto">
            <a:xfrm>
              <a:off x="3552" y="1008"/>
              <a:ext cx="0" cy="192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156" name="Text Box 12"/>
          <p:cNvSpPr txBox="1">
            <a:spLocks noChangeArrowheads="1"/>
          </p:cNvSpPr>
          <p:nvPr/>
        </p:nvSpPr>
        <p:spPr bwMode="auto">
          <a:xfrm>
            <a:off x="762000" y="2998788"/>
            <a:ext cx="4079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FFFFFF"/>
                </a:solidFill>
                <a:latin typeface="Symbol" pitchFamily="-108" charset="2"/>
              </a:rPr>
              <a:t>a</a:t>
            </a:r>
          </a:p>
        </p:txBody>
      </p:sp>
      <p:sp>
        <p:nvSpPr>
          <p:cNvPr id="6157" name="Text Box 13"/>
          <p:cNvSpPr txBox="1">
            <a:spLocks noChangeArrowheads="1"/>
          </p:cNvSpPr>
          <p:nvPr/>
        </p:nvSpPr>
        <p:spPr bwMode="auto">
          <a:xfrm>
            <a:off x="3922713" y="2947988"/>
            <a:ext cx="37941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 err="1">
                <a:solidFill>
                  <a:srgbClr val="FFFFFF"/>
                </a:solidFill>
                <a:latin typeface="Symbol" pitchFamily="-108" charset="2"/>
              </a:rPr>
              <a:t>b</a:t>
            </a:r>
            <a:endParaRPr lang="en-US" sz="2800" dirty="0">
              <a:solidFill>
                <a:srgbClr val="FFFFFF"/>
              </a:solidFill>
              <a:latin typeface="Symbol" pitchFamily="-108" charset="2"/>
            </a:endParaRPr>
          </a:p>
        </p:txBody>
      </p:sp>
      <p:sp>
        <p:nvSpPr>
          <p:cNvPr id="6158" name="Oval 14"/>
          <p:cNvSpPr>
            <a:spLocks noChangeArrowheads="1"/>
          </p:cNvSpPr>
          <p:nvPr/>
        </p:nvSpPr>
        <p:spPr bwMode="auto">
          <a:xfrm>
            <a:off x="1635125" y="2514600"/>
            <a:ext cx="1828800" cy="4343400"/>
          </a:xfrm>
          <a:prstGeom prst="ellipse">
            <a:avLst/>
          </a:prstGeom>
          <a:noFill/>
          <a:ln w="28575">
            <a:solidFill>
              <a:schemeClr val="folHlink"/>
            </a:solidFill>
            <a:prstDash val="dash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59" name="Rectangle 15"/>
          <p:cNvSpPr>
            <a:spLocks noChangeArrowheads="1"/>
          </p:cNvSpPr>
          <p:nvPr/>
        </p:nvSpPr>
        <p:spPr bwMode="auto">
          <a:xfrm>
            <a:off x="720725" y="4648200"/>
            <a:ext cx="3657600" cy="2209800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6161" name="Text Box 17"/>
          <p:cNvSpPr txBox="1">
            <a:spLocks noChangeArrowheads="1"/>
          </p:cNvSpPr>
          <p:nvPr/>
        </p:nvSpPr>
        <p:spPr bwMode="auto">
          <a:xfrm>
            <a:off x="1828800" y="4876800"/>
            <a:ext cx="145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Composition</a:t>
            </a:r>
          </a:p>
        </p:txBody>
      </p:sp>
      <p:sp>
        <p:nvSpPr>
          <p:cNvPr id="6162" name="Text Box 18"/>
          <p:cNvSpPr txBox="1">
            <a:spLocks noChangeArrowheads="1"/>
          </p:cNvSpPr>
          <p:nvPr/>
        </p:nvSpPr>
        <p:spPr bwMode="auto">
          <a:xfrm rot="-5400000">
            <a:off x="-486568" y="3001168"/>
            <a:ext cx="1492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Temperature</a:t>
            </a:r>
          </a:p>
        </p:txBody>
      </p:sp>
      <p:sp>
        <p:nvSpPr>
          <p:cNvPr id="6163" name="Text Box 19"/>
          <p:cNvSpPr txBox="1">
            <a:spLocks noChangeArrowheads="1"/>
          </p:cNvSpPr>
          <p:nvPr/>
        </p:nvSpPr>
        <p:spPr bwMode="auto">
          <a:xfrm>
            <a:off x="2362200" y="1766888"/>
            <a:ext cx="4079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latin typeface="Symbol" pitchFamily="-108" charset="2"/>
              </a:rPr>
              <a:t>a</a:t>
            </a:r>
          </a:p>
        </p:txBody>
      </p:sp>
      <p:sp>
        <p:nvSpPr>
          <p:cNvPr id="6165" name="Line 21"/>
          <p:cNvSpPr>
            <a:spLocks noChangeShapeType="1"/>
          </p:cNvSpPr>
          <p:nvPr/>
        </p:nvSpPr>
        <p:spPr bwMode="auto">
          <a:xfrm>
            <a:off x="762000" y="3429000"/>
            <a:ext cx="3962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4724400" y="1905000"/>
            <a:ext cx="4267200" cy="2900362"/>
            <a:chOff x="4724400" y="1905000"/>
            <a:chExt cx="4267200" cy="2900362"/>
          </a:xfrm>
        </p:grpSpPr>
        <p:grpSp>
          <p:nvGrpSpPr>
            <p:cNvPr id="5" name="Group 27"/>
            <p:cNvGrpSpPr>
              <a:grpSpLocks/>
            </p:cNvGrpSpPr>
            <p:nvPr/>
          </p:nvGrpSpPr>
          <p:grpSpPr bwMode="auto">
            <a:xfrm>
              <a:off x="4724400" y="1905000"/>
              <a:ext cx="4267200" cy="2855913"/>
              <a:chOff x="2976" y="1200"/>
              <a:chExt cx="2688" cy="1799"/>
            </a:xfrm>
          </p:grpSpPr>
          <p:pic>
            <p:nvPicPr>
              <p:cNvPr id="6164" name="Picture 20" descr="double-well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2976" y="1200"/>
                <a:ext cx="2688" cy="1799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6167" name="Rectangle 23"/>
              <p:cNvSpPr>
                <a:spLocks noChangeArrowheads="1"/>
              </p:cNvSpPr>
              <p:nvPr/>
            </p:nvSpPr>
            <p:spPr bwMode="auto">
              <a:xfrm>
                <a:off x="4464" y="2937"/>
                <a:ext cx="144" cy="48"/>
              </a:xfrm>
              <a:prstGeom prst="rect">
                <a:avLst/>
              </a:prstGeom>
              <a:solidFill>
                <a:schemeClr val="tx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6168" name="Text Box 24"/>
            <p:cNvSpPr txBox="1">
              <a:spLocks noChangeArrowheads="1"/>
            </p:cNvSpPr>
            <p:nvPr/>
          </p:nvSpPr>
          <p:spPr bwMode="auto">
            <a:xfrm rot="16200000">
              <a:off x="4934059" y="2291269"/>
              <a:ext cx="471270" cy="584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3200" i="1" dirty="0" err="1">
                  <a:solidFill>
                    <a:srgbClr val="000000"/>
                  </a:solidFill>
                  <a:latin typeface="Times New Roman" pitchFamily="-108" charset="0"/>
                </a:rPr>
                <a:t>f</a:t>
              </a:r>
              <a:endParaRPr lang="en-US" sz="3200" i="1" dirty="0">
                <a:solidFill>
                  <a:srgbClr val="000000"/>
                </a:solidFill>
                <a:latin typeface="Times New Roman" pitchFamily="-108" charset="0"/>
              </a:endParaRPr>
            </a:p>
          </p:txBody>
        </p:sp>
        <p:pic>
          <p:nvPicPr>
            <p:cNvPr id="26" name="Picture 25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4"/>
                <a:stretch>
                  <a:fillRect/>
                </a:stretch>
              </p:blipFill>
            </mc:Choice>
            <mc:Fallback>
              <p:blipFill>
                <a:blip r:embed="rId5"/>
                <a:stretch>
                  <a:fillRect/>
                </a:stretch>
              </p:blipFill>
            </mc:Fallback>
          </mc:AlternateContent>
          <p:spPr>
            <a:xfrm>
              <a:off x="6784975" y="4495799"/>
              <a:ext cx="182096" cy="309563"/>
            </a:xfrm>
            <a:prstGeom prst="rect">
              <a:avLst/>
            </a:prstGeom>
          </p:spPr>
        </p:pic>
      </p:grpSp>
      <p:pic>
        <p:nvPicPr>
          <p:cNvPr id="27" name="Picture 26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2362200" y="5638800"/>
            <a:ext cx="4419600" cy="62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Equilibrium Order Parameter Distribution</a:t>
            </a:r>
          </a:p>
        </p:txBody>
      </p:sp>
      <p:sp>
        <p:nvSpPr>
          <p:cNvPr id="204807" name="Text Box 7"/>
          <p:cNvSpPr txBox="1">
            <a:spLocks noChangeArrowheads="1"/>
          </p:cNvSpPr>
          <p:nvPr/>
        </p:nvSpPr>
        <p:spPr bwMode="auto">
          <a:xfrm>
            <a:off x="457200" y="1066800"/>
            <a:ext cx="81311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Minimize </a:t>
            </a:r>
            <a:r>
              <a:rPr lang="en-US"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lang="en-US" sz="2400" dirty="0">
                <a:solidFill>
                  <a:srgbClr val="FFFFFF"/>
                </a:solidFill>
              </a:rPr>
              <a:t> with the constraint that two phases are present:</a:t>
            </a:r>
          </a:p>
        </p:txBody>
      </p:sp>
      <p:pic>
        <p:nvPicPr>
          <p:cNvPr id="15" name="Picture 14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228600" y="5638800"/>
            <a:ext cx="4419600" cy="629125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4840516" y="3962400"/>
            <a:ext cx="4267200" cy="2900362"/>
            <a:chOff x="4724400" y="1905000"/>
            <a:chExt cx="4267200" cy="2900362"/>
          </a:xfrm>
        </p:grpSpPr>
        <p:grpSp>
          <p:nvGrpSpPr>
            <p:cNvPr id="17" name="Group 27"/>
            <p:cNvGrpSpPr>
              <a:grpSpLocks/>
            </p:cNvGrpSpPr>
            <p:nvPr/>
          </p:nvGrpSpPr>
          <p:grpSpPr bwMode="auto">
            <a:xfrm>
              <a:off x="4724400" y="1905000"/>
              <a:ext cx="4267200" cy="2855913"/>
              <a:chOff x="2976" y="1200"/>
              <a:chExt cx="2688" cy="1799"/>
            </a:xfrm>
          </p:grpSpPr>
          <p:pic>
            <p:nvPicPr>
              <p:cNvPr id="20" name="Picture 20" descr="double-well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2976" y="1200"/>
                <a:ext cx="2688" cy="1799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21" name="Rectangle 23"/>
              <p:cNvSpPr>
                <a:spLocks noChangeArrowheads="1"/>
              </p:cNvSpPr>
              <p:nvPr/>
            </p:nvSpPr>
            <p:spPr bwMode="auto">
              <a:xfrm>
                <a:off x="4464" y="2937"/>
                <a:ext cx="144" cy="48"/>
              </a:xfrm>
              <a:prstGeom prst="rect">
                <a:avLst/>
              </a:prstGeom>
              <a:solidFill>
                <a:schemeClr val="tx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8" name="Text Box 24"/>
            <p:cNvSpPr txBox="1">
              <a:spLocks noChangeArrowheads="1"/>
            </p:cNvSpPr>
            <p:nvPr/>
          </p:nvSpPr>
          <p:spPr bwMode="auto">
            <a:xfrm rot="16200000">
              <a:off x="4934059" y="2291269"/>
              <a:ext cx="471270" cy="584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3200" i="1" dirty="0" err="1">
                  <a:solidFill>
                    <a:srgbClr val="000000"/>
                  </a:solidFill>
                  <a:latin typeface="Times New Roman" pitchFamily="-108" charset="0"/>
                </a:rPr>
                <a:t>f</a:t>
              </a:r>
              <a:endParaRPr lang="en-US" sz="3200" i="1" dirty="0">
                <a:solidFill>
                  <a:srgbClr val="000000"/>
                </a:solidFill>
                <a:latin typeface="Times New Roman" pitchFamily="-108" charset="0"/>
              </a:endParaRPr>
            </a:p>
          </p:txBody>
        </p:sp>
        <p:pic>
          <p:nvPicPr>
            <p:cNvPr id="19" name="Picture 18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6"/>
                <a:stretch>
                  <a:fillRect/>
                </a:stretch>
              </p:blipFill>
            </mc:Choice>
            <mc:Fallback>
              <p:blipFill>
                <a:blip r:embed="rId7"/>
                <a:stretch>
                  <a:fillRect/>
                </a:stretch>
              </p:blipFill>
            </mc:Fallback>
          </mc:AlternateContent>
          <p:spPr>
            <a:xfrm>
              <a:off x="6784975" y="4495799"/>
              <a:ext cx="182096" cy="309563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400" y="1600200"/>
            <a:ext cx="4826000" cy="3225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Cahn-Hilliard Equation</a:t>
            </a: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685800" y="1219200"/>
            <a:ext cx="3540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Diffusion flux is given by:</a:t>
            </a:r>
          </a:p>
        </p:txBody>
      </p:sp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685800" y="2362200"/>
            <a:ext cx="3709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The chemical potential is: </a:t>
            </a:r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762000" y="3733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Mass conservation: </a:t>
            </a:r>
          </a:p>
        </p:txBody>
      </p:sp>
      <p:sp>
        <p:nvSpPr>
          <p:cNvPr id="9227" name="Text Box 11"/>
          <p:cNvSpPr txBox="1">
            <a:spLocks noChangeArrowheads="1"/>
          </p:cNvSpPr>
          <p:nvPr/>
        </p:nvSpPr>
        <p:spPr bwMode="auto">
          <a:xfrm>
            <a:off x="762000" y="5257800"/>
            <a:ext cx="95440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Thus: </a:t>
            </a:r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3200400" y="1828800"/>
            <a:ext cx="1828800" cy="322729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2667001" y="2971800"/>
            <a:ext cx="3200400" cy="722955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3200400" y="4345048"/>
            <a:ext cx="1752600" cy="671451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9"/>
              <a:stretch>
                <a:fillRect/>
              </a:stretch>
            </p:blipFill>
          </mc:Choice>
          <mc:Fallback>
            <p:blipFill>
              <a:blip r:embed="rId10"/>
              <a:stretch>
                <a:fillRect/>
              </a:stretch>
            </p:blipFill>
          </mc:Fallback>
        </mc:AlternateContent>
        <p:spPr>
          <a:xfrm>
            <a:off x="2730500" y="5664200"/>
            <a:ext cx="3594100" cy="736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Cahn-Hilliard: Sharp Interface Limit</a:t>
            </a:r>
          </a:p>
        </p:txBody>
      </p:sp>
      <p:sp>
        <p:nvSpPr>
          <p:cNvPr id="68613" name="Text Box 5"/>
          <p:cNvSpPr txBox="1">
            <a:spLocks noChangeArrowheads="1"/>
          </p:cNvSpPr>
          <p:nvPr/>
        </p:nvSpPr>
        <p:spPr bwMode="auto">
          <a:xfrm>
            <a:off x="1143000" y="2057400"/>
            <a:ext cx="29638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diffusion in the bulk: </a:t>
            </a:r>
          </a:p>
        </p:txBody>
      </p:sp>
      <p:sp>
        <p:nvSpPr>
          <p:cNvPr id="68615" name="Text Box 7"/>
          <p:cNvSpPr txBox="1">
            <a:spLocks noChangeArrowheads="1"/>
          </p:cNvSpPr>
          <p:nvPr/>
        </p:nvSpPr>
        <p:spPr bwMode="auto">
          <a:xfrm>
            <a:off x="1143000" y="3581400"/>
            <a:ext cx="5741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at the interface between the two phases: </a:t>
            </a:r>
          </a:p>
        </p:txBody>
      </p:sp>
      <p:sp>
        <p:nvSpPr>
          <p:cNvPr id="68617" name="Text Box 9"/>
          <p:cNvSpPr txBox="1">
            <a:spLocks noChangeArrowheads="1"/>
          </p:cNvSpPr>
          <p:nvPr/>
        </p:nvSpPr>
        <p:spPr bwMode="auto">
          <a:xfrm>
            <a:off x="609600" y="1290638"/>
            <a:ext cx="2806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In the limit </a:t>
            </a:r>
            <a:r>
              <a:rPr lang="en-US" sz="2400" i="1" dirty="0" err="1">
                <a:solidFill>
                  <a:srgbClr val="FFFFFF"/>
                </a:solidFill>
                <a:latin typeface="Symbol" pitchFamily="-108" charset="2"/>
              </a:rPr>
              <a:t>d</a:t>
            </a:r>
            <a:r>
              <a:rPr lang="en-US" sz="2400" i="1" dirty="0" err="1">
                <a:solidFill>
                  <a:srgbClr val="FFFFFF"/>
                </a:solidFill>
                <a:latin typeface="Times New Roman" pitchFamily="-108" charset="0"/>
              </a:rPr>
              <a:t>H</a:t>
            </a:r>
            <a:r>
              <a:rPr lang="en-US" sz="2400" dirty="0">
                <a:solidFill>
                  <a:srgbClr val="FFFFFF"/>
                </a:solidFill>
              </a:rPr>
              <a:t> &lt;&lt;1: </a:t>
            </a:r>
          </a:p>
        </p:txBody>
      </p:sp>
      <p:sp>
        <p:nvSpPr>
          <p:cNvPr id="68618" name="Text Box 10"/>
          <p:cNvSpPr txBox="1">
            <a:spLocks noChangeArrowheads="1"/>
          </p:cNvSpPr>
          <p:nvPr/>
        </p:nvSpPr>
        <p:spPr bwMode="auto">
          <a:xfrm>
            <a:off x="1295400" y="6096000"/>
            <a:ext cx="5983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 err="1">
                <a:solidFill>
                  <a:srgbClr val="FFFF00"/>
                </a:solidFill>
              </a:rPr>
              <a:t>Diffusional</a:t>
            </a:r>
            <a:r>
              <a:rPr lang="en-US" sz="2400" dirty="0">
                <a:solidFill>
                  <a:srgbClr val="FFFF00"/>
                </a:solidFill>
              </a:rPr>
              <a:t> interactions between interfaces </a:t>
            </a:r>
          </a:p>
        </p:txBody>
      </p:sp>
      <p:sp>
        <p:nvSpPr>
          <p:cNvPr id="68620" name="Text Box 12"/>
          <p:cNvSpPr txBox="1">
            <a:spLocks noChangeArrowheads="1"/>
          </p:cNvSpPr>
          <p:nvPr/>
        </p:nvSpPr>
        <p:spPr bwMode="auto">
          <a:xfrm>
            <a:off x="5226050" y="5607050"/>
            <a:ext cx="3917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Novick</a:t>
            </a:r>
            <a:r>
              <a:rPr lang="en-US" dirty="0"/>
              <a:t>-Cohen, </a:t>
            </a:r>
            <a:r>
              <a:rPr lang="en-US" dirty="0" err="1"/>
              <a:t>Caginalp</a:t>
            </a:r>
            <a:r>
              <a:rPr lang="en-US" dirty="0"/>
              <a:t>, </a:t>
            </a:r>
            <a:r>
              <a:rPr lang="en-US" dirty="0" err="1"/>
              <a:t>Mcfadden</a:t>
            </a:r>
            <a:r>
              <a:rPr lang="en-US" dirty="0"/>
              <a:t>,</a:t>
            </a:r>
          </a:p>
          <a:p>
            <a:r>
              <a:rPr lang="en-US" dirty="0"/>
              <a:t>  Cahn,…)</a:t>
            </a:r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3327400" y="2743200"/>
            <a:ext cx="1625600" cy="647700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3135313" y="4191000"/>
            <a:ext cx="1765300" cy="304800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2590800" y="5105400"/>
            <a:ext cx="3225800" cy="393700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9"/>
              <a:stretch>
                <a:fillRect/>
              </a:stretch>
            </p:blipFill>
          </mc:Choice>
          <mc:Fallback>
            <p:blipFill>
              <a:blip r:embed="rId10"/>
              <a:stretch>
                <a:fillRect/>
              </a:stretch>
            </p:blipFill>
          </mc:Fallback>
        </mc:AlternateContent>
        <p:spPr>
          <a:xfrm>
            <a:off x="3124200" y="4581525"/>
            <a:ext cx="1752600" cy="342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7">
      <a:dk1>
        <a:srgbClr val="5C1F00"/>
      </a:dk1>
      <a:lt1>
        <a:srgbClr val="FFFFFF"/>
      </a:lt1>
      <a:dk2>
        <a:srgbClr val="800000"/>
      </a:dk2>
      <a:lt2>
        <a:srgbClr val="DFD293"/>
      </a:lt2>
      <a:accent1>
        <a:srgbClr val="CC3300"/>
      </a:accent1>
      <a:accent2>
        <a:srgbClr val="BE7960"/>
      </a:accent2>
      <a:accent3>
        <a:srgbClr val="C0AAAA"/>
      </a:accent3>
      <a:accent4>
        <a:srgbClr val="DADADA"/>
      </a:accent4>
      <a:accent5>
        <a:srgbClr val="E2ADAA"/>
      </a:accent5>
      <a:accent6>
        <a:srgbClr val="AC6D56"/>
      </a:accent6>
      <a:hlink>
        <a:srgbClr val="FFFF99"/>
      </a:hlink>
      <a:folHlink>
        <a:srgbClr val="D3A219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4851</TotalTime>
  <Words>1132</Words>
  <Application>Microsoft PowerPoint</Application>
  <PresentationFormat>On-screen Show (4:3)</PresentationFormat>
  <Paragraphs>259</Paragraphs>
  <Slides>59</Slides>
  <Notes>58</Notes>
  <HiddenSlides>0</HiddenSlides>
  <MMClips>2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59</vt:i4>
      </vt:variant>
    </vt:vector>
  </HeadingPairs>
  <TitlesOfParts>
    <vt:vector size="62" baseType="lpstr">
      <vt:lpstr>Default Design</vt:lpstr>
      <vt:lpstr>Image</vt:lpstr>
      <vt:lpstr>Equation</vt:lpstr>
      <vt:lpstr>The Topology and Morphology of Bicontinuous Interfaces</vt:lpstr>
      <vt:lpstr>Coarsening: Spherical Particles</vt:lpstr>
      <vt:lpstr>Slide 3</vt:lpstr>
      <vt:lpstr>Slide 4</vt:lpstr>
      <vt:lpstr>Topologically Complex Interfaces</vt:lpstr>
      <vt:lpstr>Cahn-Hilliard Equation</vt:lpstr>
      <vt:lpstr>Equilibrium Order Parameter Distribution</vt:lpstr>
      <vt:lpstr>Cahn-Hilliard Equation</vt:lpstr>
      <vt:lpstr>Cahn-Hilliard: Sharp Interface Limit</vt:lpstr>
      <vt:lpstr>Order-Disorder Transformations</vt:lpstr>
      <vt:lpstr>Slide 11</vt:lpstr>
      <vt:lpstr>Allen-Cahn/Ginzburg-Landau :  Sharp Interface Limit</vt:lpstr>
      <vt:lpstr>Computations</vt:lpstr>
      <vt:lpstr>Cahn-Hilliard t = 5000</vt:lpstr>
      <vt:lpstr>Cahn-Hilliard t = 14000</vt:lpstr>
      <vt:lpstr>Cahn-Hilliard t = 32000</vt:lpstr>
      <vt:lpstr>Cahn-Hilliard t = 59000</vt:lpstr>
      <vt:lpstr>Cahn-Hilliard t = 59000</vt:lpstr>
      <vt:lpstr>Slide 19</vt:lpstr>
      <vt:lpstr>Cahn-Hilliard: Gaussian Curvature</vt:lpstr>
      <vt:lpstr>Slide 21</vt:lpstr>
      <vt:lpstr>Cahn-Hilliard – Length Scale</vt:lpstr>
      <vt:lpstr>Cahn-Hilliard Unscaled ISD t = 5000</vt:lpstr>
      <vt:lpstr>Cahn-Hilliard Unscaled ISD t = 14000</vt:lpstr>
      <vt:lpstr>Cahn-Hilliard Unscaled ISD t = 32000</vt:lpstr>
      <vt:lpstr>Cahn-Hilliard Unscaled ISD t = 59000</vt:lpstr>
      <vt:lpstr>Cahn-Hilliard Scaled ISD t = 5000</vt:lpstr>
      <vt:lpstr>Cahn-Hilliard Scaled ISD t = 14000</vt:lpstr>
      <vt:lpstr>Cahn-Hilliard Scaled ISD t = 32000</vt:lpstr>
      <vt:lpstr>Cahn-Hilliard Scaled ISD t = 59000</vt:lpstr>
      <vt:lpstr>Slide 31</vt:lpstr>
      <vt:lpstr>Slide 32</vt:lpstr>
      <vt:lpstr>Interfacial Morphologies</vt:lpstr>
      <vt:lpstr>Scaled Interface Shape Distributions</vt:lpstr>
      <vt:lpstr>Off-Critical Quenches: 2D f = 48%</vt:lpstr>
      <vt:lpstr>Off-Critical Quenches: 3D f = 36%</vt:lpstr>
      <vt:lpstr>Off-Critical Quenches: 3D f = 36%</vt:lpstr>
      <vt:lpstr>Off-Critical Quenches: 3D f = 36%</vt:lpstr>
      <vt:lpstr>Slide 39</vt:lpstr>
      <vt:lpstr>Topology</vt:lpstr>
      <vt:lpstr>Genus</vt:lpstr>
      <vt:lpstr>Slide 42</vt:lpstr>
      <vt:lpstr>Genus</vt:lpstr>
      <vt:lpstr>Off-Critical Quenches: 3D f = 30%</vt:lpstr>
      <vt:lpstr>Spatial Correlations</vt:lpstr>
      <vt:lpstr>Radial Distribution Function</vt:lpstr>
      <vt:lpstr>Nonconserved Structure</vt:lpstr>
      <vt:lpstr>Nonconserved Structure</vt:lpstr>
      <vt:lpstr>Nonconserved Structure</vt:lpstr>
      <vt:lpstr>Nonconserved Structure</vt:lpstr>
      <vt:lpstr>Nonconserved Structure</vt:lpstr>
      <vt:lpstr>Nonconserved Structure</vt:lpstr>
      <vt:lpstr>Nonconserved Structure</vt:lpstr>
      <vt:lpstr>Nonconserved Structure</vt:lpstr>
      <vt:lpstr>Nonconserved Struct. Dictated by Morphology</vt:lpstr>
      <vt:lpstr>Conserved Structure</vt:lpstr>
      <vt:lpstr>Conserved Structure</vt:lpstr>
      <vt:lpstr>Conserved Struc. Dictated by Diffusion</vt:lpstr>
      <vt:lpstr>Conclusions</vt:lpstr>
    </vt:vector>
  </TitlesOfParts>
  <Company>Northwestern Universtiy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Peter Voorhees</dc:creator>
  <cp:lastModifiedBy>Peter Voorhees</cp:lastModifiedBy>
  <cp:revision>142</cp:revision>
  <dcterms:created xsi:type="dcterms:W3CDTF">2008-11-20T13:03:21Z</dcterms:created>
  <dcterms:modified xsi:type="dcterms:W3CDTF">2008-11-20T13:31:16Z</dcterms:modified>
</cp:coreProperties>
</file>