
<file path=[Content_Types].xml><?xml version="1.0" encoding="utf-8"?>
<Types xmlns="http://schemas.openxmlformats.org/package/2006/content-types">
  <Override PartName="/ppt/slides/slide12.xml" ContentType="application/vnd.openxmlformats-officedocument.presentationml.slide+xml"/>
  <Override PartName="/ppt/slides/slide4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slides/slide45.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50.xml" ContentType="application/vnd.openxmlformats-officedocument.presentationml.slide+xml"/>
  <Override PartName="/ppt/slides/slide23.xml" ContentType="application/vnd.openxmlformats-officedocument.presentationml.slide+xml"/>
  <Override PartName="/ppt/slides/slide54.xml" ContentType="application/vnd.openxmlformats-officedocument.presentationml.slide+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slides/slide25.xml" ContentType="application/vnd.openxmlformats-officedocument.presentationml.slide+xml"/>
  <Override PartName="/ppt/notesSlides/notesSlide3.xml" ContentType="application/vnd.openxmlformats-officedocument.presentationml.notesSlide+xml"/>
  <Override PartName="/ppt/notesSlides/notesSlide4.xml" ContentType="application/vnd.openxmlformats-officedocument.presentationml.notesSlide+xml"/>
  <Default Extension="wmf" ContentType="image/x-wmf"/>
  <Override PartName="/ppt/slides/slide13.xml" ContentType="application/vnd.openxmlformats-officedocument.presentationml.slide+xml"/>
  <Override PartName="/ppt/slides/slide40.xml" ContentType="application/vnd.openxmlformats-officedocument.presentationml.slide+xml"/>
  <Override PartName="/ppt/slides/slide14.xml" ContentType="application/vnd.openxmlformats-officedocument.presentationml.slide+xml"/>
  <Override PartName="/ppt/embeddings/oleObject1.bin" ContentType="application/vnd.openxmlformats-officedocument.oleObject"/>
  <Override PartName="/ppt/slides/slide34.xml" ContentType="application/vnd.openxmlformats-officedocument.presentationml.slide+xml"/>
  <Override PartName="/ppt/slides/slide44.xml" ContentType="application/vnd.openxmlformats-officedocument.presentationml.slide+xml"/>
  <Default Extension="pict" ContentType="image/pict"/>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s/slide49.xml" ContentType="application/vnd.openxmlformats-officedocument.presentationml.slide+xml"/>
  <Override PartName="/ppt/slideLayouts/slideLayout2.xml" ContentType="application/vnd.openxmlformats-officedocument.presentationml.slideLayout+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slides/slide43.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Layouts/slideLayout6.xml" ContentType="application/vnd.openxmlformats-officedocument.presentationml.slideLayout+xml"/>
  <Default Extension="emf" ContentType="image/x-emf"/>
  <Override PartName="/ppt/slides/slide5.xml" ContentType="application/vnd.openxmlformats-officedocument.presentationml.slide+xml"/>
  <Override PartName="/ppt/slides/slide37.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slides/slide33.xml" ContentType="application/vnd.openxmlformats-officedocument.presentationml.slide+xml"/>
  <Override PartName="/ppt/presProps.xml" ContentType="application/vnd.openxmlformats-officedocument.presentationml.presProps+xml"/>
  <Default Extension="jpeg" ContentType="image/jpeg"/>
  <Default Extension="vml" ContentType="application/vnd.openxmlformats-officedocument.vmlDrawin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53.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55.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Default Extension="pdf" ContentType="application/pdf"/>
  <Override PartName="/ppt/slides/slide19.xml" ContentType="application/vnd.openxmlformats-officedocument.presentationml.slide+xml"/>
  <Override PartName="/ppt/slides/slide41.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57"/>
  </p:notesMasterIdLst>
  <p:sldIdLst>
    <p:sldId id="334" r:id="rId2"/>
    <p:sldId id="372" r:id="rId3"/>
    <p:sldId id="441" r:id="rId4"/>
    <p:sldId id="375" r:id="rId5"/>
    <p:sldId id="378" r:id="rId6"/>
    <p:sldId id="442" r:id="rId7"/>
    <p:sldId id="410" r:id="rId8"/>
    <p:sldId id="382" r:id="rId9"/>
    <p:sldId id="381" r:id="rId10"/>
    <p:sldId id="407" r:id="rId11"/>
    <p:sldId id="387" r:id="rId12"/>
    <p:sldId id="388" r:id="rId13"/>
    <p:sldId id="389" r:id="rId14"/>
    <p:sldId id="391" r:id="rId15"/>
    <p:sldId id="392" r:id="rId16"/>
    <p:sldId id="386" r:id="rId17"/>
    <p:sldId id="412" r:id="rId18"/>
    <p:sldId id="411" r:id="rId19"/>
    <p:sldId id="338" r:id="rId20"/>
    <p:sldId id="368" r:id="rId21"/>
    <p:sldId id="264" r:id="rId22"/>
    <p:sldId id="332" r:id="rId23"/>
    <p:sldId id="342" r:id="rId24"/>
    <p:sldId id="272" r:id="rId25"/>
    <p:sldId id="276" r:id="rId26"/>
    <p:sldId id="416" r:id="rId27"/>
    <p:sldId id="419" r:id="rId28"/>
    <p:sldId id="326" r:id="rId29"/>
    <p:sldId id="337" r:id="rId30"/>
    <p:sldId id="443" r:id="rId31"/>
    <p:sldId id="421" r:id="rId32"/>
    <p:sldId id="444" r:id="rId33"/>
    <p:sldId id="417" r:id="rId34"/>
    <p:sldId id="418" r:id="rId35"/>
    <p:sldId id="423" r:id="rId36"/>
    <p:sldId id="425" r:id="rId37"/>
    <p:sldId id="427" r:id="rId38"/>
    <p:sldId id="429" r:id="rId39"/>
    <p:sldId id="430" r:id="rId40"/>
    <p:sldId id="431" r:id="rId41"/>
    <p:sldId id="424" r:id="rId42"/>
    <p:sldId id="434" r:id="rId43"/>
    <p:sldId id="435" r:id="rId44"/>
    <p:sldId id="436" r:id="rId45"/>
    <p:sldId id="432" r:id="rId46"/>
    <p:sldId id="433" r:id="rId47"/>
    <p:sldId id="344" r:id="rId48"/>
    <p:sldId id="351" r:id="rId49"/>
    <p:sldId id="353" r:id="rId50"/>
    <p:sldId id="354" r:id="rId51"/>
    <p:sldId id="355" r:id="rId52"/>
    <p:sldId id="438" r:id="rId53"/>
    <p:sldId id="359" r:id="rId54"/>
    <p:sldId id="362" r:id="rId55"/>
    <p:sldId id="439"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horzBarState="maximized">
    <p:restoredLeft sz="12554" autoAdjust="0"/>
    <p:restoredTop sz="74959" autoAdjust="0"/>
  </p:normalViewPr>
  <p:slideViewPr>
    <p:cSldViewPr snapToGrid="0">
      <p:cViewPr varScale="1">
        <p:scale>
          <a:sx n="61" d="100"/>
          <a:sy n="61" d="100"/>
        </p:scale>
        <p:origin x="-952" y="-1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60" Type="http://schemas.openxmlformats.org/officeDocument/2006/relationships/viewProps" Target="viewProps.xml"/><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printerSettings" Target="printerSettings/printerSettings1.bin"/><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notesMaster" Target="notesMasters/notesMaster1.xml"/><Relationship Id="rId59" Type="http://schemas.openxmlformats.org/officeDocument/2006/relationships/presProps" Target="presProps.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tableStyles" Target="tableStyles.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54" Type="http://schemas.openxmlformats.org/officeDocument/2006/relationships/slide" Target="slides/slide53.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61" Type="http://schemas.openxmlformats.org/officeDocument/2006/relationships/theme" Target="theme/theme1.xml"/><Relationship Id="rId53" Type="http://schemas.openxmlformats.org/officeDocument/2006/relationships/slide" Target="slides/slide5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1.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8.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72DE48-05EE-6C4D-A352-3EEB809BCDB4}" type="datetimeFigureOut">
              <a:rPr lang="en-US"/>
              <a:pPr/>
              <a:t>10/8/09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58B283-D894-B940-A394-513EB9B9913A}" type="slidenum">
              <a:rPr/>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6B06BD-F631-0F47-88CA-D01F6C2109D8}" type="slidenum">
              <a:rPr lang="en-US"/>
              <a:pPr/>
              <a:t>4</a:t>
            </a:fld>
            <a:endParaRPr lang="en-US"/>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r>
              <a:rPr lang="en-US"/>
              <a:t>Plants convert photons – the fundamental quantum bundles of energy that make up light – into stored chemial energy.</a:t>
            </a:r>
          </a:p>
          <a:p>
            <a:endParaRPr lang="en-US"/>
          </a:p>
          <a:p>
            <a:r>
              <a:rPr lang="en-US"/>
              <a:t>They are efficient enough to have produced our entire stockpile of fossil fuels. </a:t>
            </a:r>
          </a:p>
          <a:p>
            <a:endParaRPr lang="en-US"/>
          </a:p>
          <a:p>
            <a:r>
              <a:rPr lang="en-US"/>
              <a:t>The stored chemical energy began as solar energy. Plants stored it. </a:t>
            </a:r>
          </a:p>
          <a:p>
            <a:endParaRPr lang="en-US"/>
          </a:p>
          <a:p>
            <a:r>
              <a:rPr lang="en-US"/>
              <a:t>How much did it cost? A whole lot of photons, a whole lot of water. But:</a:t>
            </a:r>
          </a:p>
          <a:p>
            <a:endParaRPr lang="en-US"/>
          </a:p>
          <a:p>
            <a:pPr>
              <a:buFontTx/>
              <a:buChar char="-"/>
            </a:pPr>
            <a:r>
              <a:rPr lang="en-US"/>
              <a:t>No billion-dollar nanofabrication facility</a:t>
            </a:r>
          </a:p>
          <a:p>
            <a:pPr>
              <a:buFontTx/>
              <a:buChar char="-"/>
            </a:pPr>
            <a:r>
              <a:rPr lang="en-US"/>
              <a:t>No perfect crystals cooked at 1000 degrees</a:t>
            </a:r>
          </a:p>
          <a:p>
            <a:pPr>
              <a:buFontTx/>
              <a:buChar char="-"/>
            </a:pPr>
            <a:r>
              <a:rPr lang="en-US"/>
              <a:t>Nothing rigid, clean, or pure.</a:t>
            </a:r>
          </a:p>
          <a:p>
            <a:pPr>
              <a:buFontTx/>
              <a:buChar char="-"/>
            </a:pPr>
            <a:endParaRPr lang="en-US"/>
          </a:p>
          <a:p>
            <a:r>
              <a:rPr lang="en-US"/>
              <a:t>Well, there was a bit of perfection: the repeat units that make up the plant’s photosynthetic apparatus are exquisitely designed to harvest the sun’s energy.</a:t>
            </a:r>
          </a:p>
          <a:p>
            <a:endParaRPr lang="en-US"/>
          </a:p>
          <a:p>
            <a:r>
              <a:rPr lang="en-US"/>
              <a:t>Photosynthesis is done by molecules. Nature is brilliant at making each molecule perfect and identical – and evolution is brilliant at evolving these molecules over time to be more effiient.</a:t>
            </a:r>
          </a:p>
          <a:p>
            <a:endParaRPr lang="en-US"/>
          </a:p>
          <a:p>
            <a:r>
              <a:rPr lang="en-US"/>
              <a:t>But while the building bloks are perfect, each leaf is distinct. </a:t>
            </a:r>
          </a:p>
          <a:p>
            <a:endParaRPr lang="en-US"/>
          </a:p>
          <a:p>
            <a:r>
              <a:rPr lang="en-US"/>
              <a:t>Nature is a paradox: perfect, identical pieces of lego – atoms and molecules – used to build an infinite variety of forms and functions.</a:t>
            </a:r>
          </a:p>
          <a:p>
            <a:endParaRPr lang="en-US"/>
          </a:p>
          <a:p>
            <a:r>
              <a:rPr lang="en-US"/>
              <a:t>Like the finite, mundane set of letters Shakespeare turned into literature.</a:t>
            </a:r>
          </a:p>
          <a:p>
            <a:endParaRPr lang="en-US"/>
          </a:p>
          <a:p>
            <a:r>
              <a:rPr lang="en-US"/>
              <a:t>Like the twelve notes J. S. Bach turned into enchantment.</a:t>
            </a:r>
          </a:p>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D1A31F-008D-D24D-A581-ABE8B546A114}" type="slidenum">
              <a:rPr lang="en-US"/>
              <a:pPr/>
              <a:t>5</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r>
              <a:rPr lang="en-US"/>
              <a:t>Our eye has much in common.</a:t>
            </a:r>
          </a:p>
          <a:p>
            <a:endParaRPr lang="en-US"/>
          </a:p>
          <a:p>
            <a:r>
              <a:rPr lang="en-US"/>
              <a:t>Compared to a crystal, it looks like a mess.</a:t>
            </a:r>
          </a:p>
          <a:p>
            <a:endParaRPr lang="en-US"/>
          </a:p>
          <a:p>
            <a:r>
              <a:rPr lang="en-US"/>
              <a:t>But it can detect as few as five photons. That lightbult is emitting one billion billion photons every second.</a:t>
            </a:r>
          </a:p>
          <a:p>
            <a:endParaRPr lang="en-US"/>
          </a:p>
          <a:p>
            <a:endParaRPr lang="en-US"/>
          </a:p>
          <a:p>
            <a:endParaRPr lang="en-US"/>
          </a:p>
          <a:p>
            <a:r>
              <a:rPr lang="en-US"/>
              <a:t>The human eye is very sensitive but can we see a single photon?  The answer is that the sensors in the retina </a:t>
            </a:r>
            <a:r>
              <a:rPr lang="en-US" i="1"/>
              <a:t>can</a:t>
            </a:r>
            <a:r>
              <a:rPr lang="en-US"/>
              <a:t> respond to a single photon.  However, neural filters only allow a signal to pass to the brain to trigger a conscious response when at least about five to nine arrive within less than 100 ms.  If we could consciously see single photons we would experience too much visual "noise" in very low light, so this filter is a necessary adaptation, not a weakness.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6BB393-E428-D245-80AA-A58B41016A79}" type="slidenum">
              <a:rPr lang="en-US"/>
              <a:pPr/>
              <a:t>8</a:t>
            </a:fld>
            <a:endParaRPr lang="en-US"/>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p:txBody>
          <a:bodyPr/>
          <a:lstStyle/>
          <a:p>
            <a:r>
              <a:rPr lang="en-US"/>
              <a:t>Though they’re cheap and easy to make, the particles are perfect enough. They’re pretty much the same size – to within an atom’s thickness.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023D19-2404-134A-A77B-6CC0B57EEF47}" type="slidenum">
              <a:rPr lang="en-US"/>
              <a:pPr/>
              <a:t>9</a:t>
            </a:fld>
            <a:endParaRPr lang="en-US"/>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r>
              <a:rPr lang="en-US"/>
              <a:t>Here’s Larissa Levina making semiconductor particles.</a:t>
            </a:r>
          </a:p>
          <a:p>
            <a:endParaRPr lang="en-US"/>
          </a:p>
          <a:p>
            <a:r>
              <a:rPr lang="en-US"/>
              <a:t>Doesn’t look much like a silicon fab. It takes a few syringes, a fumehood, some purple gloves.</a:t>
            </a:r>
          </a:p>
          <a:p>
            <a:endParaRPr lang="en-US"/>
          </a:p>
          <a:p>
            <a:r>
              <a:rPr lang="en-US"/>
              <a:t>You can cover a square meter of area with Larissa’s particles for a few dollars.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r>
              <a:rPr lang="en-US"/>
              <a:t>Motivation: 3GPV</a:t>
            </a:r>
          </a:p>
          <a:p>
            <a:pPr lvl="1"/>
            <a:r>
              <a:rPr lang="en-US"/>
              <a:t>achieve high efficiencies at low costs</a:t>
            </a:r>
          </a:p>
          <a:p>
            <a:pPr lvl="1"/>
            <a:r>
              <a:rPr lang="en-US"/>
              <a:t>development of PV technologies competitive with fossil fuels</a:t>
            </a:r>
          </a:p>
          <a:p>
            <a:r>
              <a:rPr lang="en-US"/>
              <a:t>Quantum dots</a:t>
            </a:r>
          </a:p>
          <a:p>
            <a:pPr lvl="1"/>
            <a:r>
              <a:rPr lang="en-US"/>
              <a:t>soft material: solution processible</a:t>
            </a:r>
          </a:p>
          <a:p>
            <a:pPr lvl="1"/>
            <a:r>
              <a:rPr lang="en-US"/>
              <a:t>one material system for all band gaps in multijunction cell</a:t>
            </a:r>
          </a:p>
          <a:p>
            <a:pPr lvl="1"/>
            <a:r>
              <a:rPr lang="en-US"/>
              <a:t>novel phenomena: multiple exciton generation?</a:t>
            </a:r>
          </a:p>
          <a:p>
            <a:pPr lvl="1"/>
            <a:r>
              <a:rPr lang="en-US"/>
              <a:t>challenges: high surface area, surface passivation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54E36A-EE06-F045-B35D-6DEFC5F4BB95}" type="slidenum">
              <a:rPr lang="en-US"/>
              <a:pPr/>
              <a:t>27</a:t>
            </a:fld>
            <a:endParaRPr lang="en-US"/>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xfrm>
            <a:off x="914400" y="4343400"/>
            <a:ext cx="5029200" cy="4114800"/>
          </a:xfrm>
        </p:spPr>
        <p:txBody>
          <a:bodyPr/>
          <a:lstStyle/>
          <a:p>
            <a:r>
              <a:rPr lang="en-US"/>
              <a:t>We used made infrared photodetectors using solution-processing. The devices were based on colloidal quantum dots synthesized in our labs. We spin-coated an interdigitated electrode on a glass slide to form a photoconductive photodetector. The devices exhibited sensitivies – measure via D*, the normalized detectivity used as figure of merit in IR photodetector sensitivity – in the 10^13 Jones. Epitaxially-grown devices based on InGaAs have room-temperature D* values in the 10^12 Jones.</a:t>
            </a:r>
          </a:p>
          <a:p>
            <a:endParaRPr lang="en-US"/>
          </a:p>
          <a:p>
            <a:r>
              <a:rPr lang="en-US"/>
              <a:t>The work represents the first solution-processed electronic device to outperform its epitaxial counterpart. In the words of Nature’s Editor’s Notes introducing our paper:</a:t>
            </a:r>
          </a:p>
          <a:p>
            <a:endParaRPr lang="en-US"/>
          </a:p>
          <a:p>
            <a:r>
              <a:rPr lang="en-US"/>
              <a:t>Editor's Summary</a:t>
            </a:r>
          </a:p>
          <a:p>
            <a:r>
              <a:rPr lang="en-US"/>
              <a:t>13 July 2006</a:t>
            </a:r>
          </a:p>
          <a:p>
            <a:endParaRPr lang="en-US"/>
          </a:p>
          <a:p>
            <a:r>
              <a:rPr lang="en-US"/>
              <a:t>A practical solution</a:t>
            </a:r>
          </a:p>
          <a:p>
            <a:endParaRPr lang="en-US"/>
          </a:p>
          <a:p>
            <a:r>
              <a:rPr lang="en-US"/>
              <a:t>The best electronic and optoelectronic devices are built via semiconductor crystal growth on a single-crystal substrate. Over 100 papers have been published in recent years in Nature on alternative devices, produced instead from the solution phase. They have some advantages over conventional crystalline semiconductor devices: ease of fabrication, physical flexibility and - most important - low cost. The problem was the poor electronic performance of solution-processed devices, compared with single-crystal counterparts. But that could change now: a team from the University of Toronto reports that one such system - colloidal quantum dots of lead sulphide - can actually outperform the state-of-the-art crystalline alternative.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348E86A9-351B-BE45-81E8-5DF4EF695ACE}" type="datetimeFigureOut">
              <a:rPr lang="en-US" smtClean="0"/>
              <a:pPr/>
              <a:t>10/8/09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24F4C-483C-6445-877F-CC9C2B38C78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348E86A9-351B-BE45-81E8-5DF4EF695ACE}" type="datetimeFigureOut">
              <a:rPr lang="en-US" smtClean="0"/>
              <a:pPr/>
              <a:t>10/8/09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24F4C-483C-6445-877F-CC9C2B38C78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348E86A9-351B-BE45-81E8-5DF4EF695ACE}" type="datetimeFigureOut">
              <a:rPr lang="en-US" smtClean="0"/>
              <a:pPr/>
              <a:t>10/8/09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24F4C-483C-6445-877F-CC9C2B38C78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348E86A9-351B-BE45-81E8-5DF4EF695ACE}" type="datetimeFigureOut">
              <a:rPr lang="en-US" smtClean="0"/>
              <a:pPr/>
              <a:t>10/8/09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24F4C-483C-6445-877F-CC9C2B38C78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348E86A9-351B-BE45-81E8-5DF4EF695ACE}" type="datetimeFigureOut">
              <a:rPr lang="en-US" smtClean="0"/>
              <a:pPr/>
              <a:t>10/8/09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24F4C-483C-6445-877F-CC9C2B38C78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348E86A9-351B-BE45-81E8-5DF4EF695ACE}" type="datetimeFigureOut">
              <a:rPr lang="en-US" smtClean="0"/>
              <a:pPr/>
              <a:t>10/8/09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C24F4C-483C-6445-877F-CC9C2B38C78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348E86A9-351B-BE45-81E8-5DF4EF695ACE}" type="datetimeFigureOut">
              <a:rPr lang="en-US" smtClean="0"/>
              <a:pPr/>
              <a:t>10/8/09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C24F4C-483C-6445-877F-CC9C2B38C78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348E86A9-351B-BE45-81E8-5DF4EF695ACE}" type="datetimeFigureOut">
              <a:rPr lang="en-US" smtClean="0"/>
              <a:pPr/>
              <a:t>10/8/09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C24F4C-483C-6445-877F-CC9C2B38C78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8E86A9-351B-BE45-81E8-5DF4EF695ACE}" type="datetimeFigureOut">
              <a:rPr lang="en-US" smtClean="0"/>
              <a:pPr/>
              <a:t>10/8/09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C24F4C-483C-6445-877F-CC9C2B38C78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348E86A9-351B-BE45-81E8-5DF4EF695ACE}" type="datetimeFigureOut">
              <a:rPr lang="en-US" smtClean="0"/>
              <a:pPr/>
              <a:t>10/8/09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C24F4C-483C-6445-877F-CC9C2B38C78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348E86A9-351B-BE45-81E8-5DF4EF695ACE}" type="datetimeFigureOut">
              <a:rPr lang="en-US" smtClean="0"/>
              <a:pPr/>
              <a:t>10/8/09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C24F4C-483C-6445-877F-CC9C2B38C78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8E86A9-351B-BE45-81E8-5DF4EF695ACE}" type="datetimeFigureOut">
              <a:rPr lang="en-US" smtClean="0"/>
              <a:pPr/>
              <a:t>10/8/09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C24F4C-483C-6445-877F-CC9C2B38C78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3"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df"/><Relationship Id="rId3"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4" Type="http://schemas.openxmlformats.org/officeDocument/2006/relationships/oleObject" Target="../embeddings/oleObject1.bin"/><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2" Type="http://schemas.openxmlformats.org/officeDocument/2006/relationships/image" Target="../media/image22.pdf"/><Relationship Id="rId3" Type="http://schemas.openxmlformats.org/officeDocument/2006/relationships/image" Target="../media/image2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4.pdf"/><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7.pdf"/><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30.emf"/><Relationship Id="rId3" Type="http://schemas.openxmlformats.org/officeDocument/2006/relationships/image" Target="../media/image31.pdf"/></Relationships>
</file>

<file path=ppt/slides/_rels/slide25.xml.rels><?xml version="1.0" encoding="UTF-8" standalone="yes"?>
<Relationships xmlns="http://schemas.openxmlformats.org/package/2006/relationships"><Relationship Id="rId2" Type="http://schemas.openxmlformats.org/officeDocument/2006/relationships/image" Target="../media/image33.pdf"/><Relationship Id="rId3"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4" Type="http://schemas.openxmlformats.org/officeDocument/2006/relationships/image" Target="../media/image37.pdf"/><Relationship Id="rId1" Type="http://schemas.openxmlformats.org/officeDocument/2006/relationships/slideLayout" Target="../slideLayouts/slideLayout2.xml"/><Relationship Id="rId2" Type="http://schemas.openxmlformats.org/officeDocument/2006/relationships/image" Target="../media/image35.pdf"/><Relationship Id="rId3" Type="http://schemas.openxmlformats.org/officeDocument/2006/relationships/image" Target="../media/image36.png"/><Relationship Id="rId5"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40.pdf"/><Relationship Id="rId3" Type="http://schemas.openxmlformats.org/officeDocument/2006/relationships/image" Target="../media/image41.png"/></Relationships>
</file>

<file path=ppt/slides/_rels/slide29.xml.rels><?xml version="1.0" encoding="UTF-8" standalone="yes"?>
<Relationships xmlns="http://schemas.openxmlformats.org/package/2006/relationships"><Relationship Id="rId2" Type="http://schemas.openxmlformats.org/officeDocument/2006/relationships/image" Target="../media/image43.pdf"/><Relationship Id="rId3"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3"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3"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3"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3" Type="http://schemas.openxmlformats.org/officeDocument/2006/relationships/image" Target="../media/image5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6" Type="http://schemas.openxmlformats.org/officeDocument/2006/relationships/image" Target="../media/image60.png"/><Relationship Id="rId4" Type="http://schemas.openxmlformats.org/officeDocument/2006/relationships/image" Target="../media/image58.pdf"/><Relationship Id="rId1" Type="http://schemas.openxmlformats.org/officeDocument/2006/relationships/slideLayout" Target="../slideLayouts/slideLayout2.xml"/><Relationship Id="rId2" Type="http://schemas.openxmlformats.org/officeDocument/2006/relationships/image" Target="../media/image56.pdf"/><Relationship Id="rId3" Type="http://schemas.openxmlformats.org/officeDocument/2006/relationships/image" Target="../media/image57.png"/><Relationship Id="rId5" Type="http://schemas.openxmlformats.org/officeDocument/2006/relationships/image" Target="../media/image59.png"/></Relationships>
</file>

<file path=ppt/slides/_rels/slide39.xml.rels><?xml version="1.0" encoding="UTF-8" standalone="yes"?>
<Relationships xmlns="http://schemas.openxmlformats.org/package/2006/relationships"><Relationship Id="rId2" Type="http://schemas.openxmlformats.org/officeDocument/2006/relationships/image" Target="../media/image61.pdf"/><Relationship Id="rId3" Type="http://schemas.openxmlformats.org/officeDocument/2006/relationships/image" Target="../media/image6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3.pdf"/><Relationship Id="rId3" Type="http://schemas.openxmlformats.org/officeDocument/2006/relationships/image" Target="../media/image6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4"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image" Target="../media/image65.png"/><Relationship Id="rId3" Type="http://schemas.openxmlformats.org/officeDocument/2006/relationships/image" Target="../media/image66.png"/><Relationship Id="rId5" Type="http://schemas.openxmlformats.org/officeDocument/2006/relationships/image" Target="../media/image68.png"/></Relationships>
</file>

<file path=ppt/slides/_rels/slide4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6" Type="http://schemas.openxmlformats.org/officeDocument/2006/relationships/image" Target="../media/image76.png"/><Relationship Id="rId4" Type="http://schemas.openxmlformats.org/officeDocument/2006/relationships/image" Target="../media/image74.pdf"/><Relationship Id="rId1" Type="http://schemas.openxmlformats.org/officeDocument/2006/relationships/slideLayout" Target="../slideLayouts/slideLayout2.xml"/><Relationship Id="rId2" Type="http://schemas.openxmlformats.org/officeDocument/2006/relationships/image" Target="../media/image72.pdf"/><Relationship Id="rId3" Type="http://schemas.openxmlformats.org/officeDocument/2006/relationships/image" Target="../media/image73.png"/><Relationship Id="rId5" Type="http://schemas.openxmlformats.org/officeDocument/2006/relationships/image" Target="../media/image75.png"/></Relationships>
</file>

<file path=ppt/slides/_rels/slide4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4" Type="http://schemas.openxmlformats.org/officeDocument/2006/relationships/image" Target="../media/image80.pdf"/><Relationship Id="rId5" Type="http://schemas.openxmlformats.org/officeDocument/2006/relationships/image" Target="../media/image81.png"/><Relationship Id="rId7"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image" Target="../media/image78.pdf"/><Relationship Id="rId3" Type="http://schemas.openxmlformats.org/officeDocument/2006/relationships/image" Target="../media/image79.png"/><Relationship Id="rId6" Type="http://schemas.openxmlformats.org/officeDocument/2006/relationships/image" Target="../media/image82.png"/></Relationships>
</file>

<file path=ppt/slides/_rels/slide48.xml.rels><?xml version="1.0" encoding="UTF-8" standalone="yes"?>
<Relationships xmlns="http://schemas.openxmlformats.org/package/2006/relationships"><Relationship Id="rId4" Type="http://schemas.openxmlformats.org/officeDocument/2006/relationships/image" Target="../media/image86.pdf"/><Relationship Id="rId1" Type="http://schemas.openxmlformats.org/officeDocument/2006/relationships/slideLayout" Target="../slideLayouts/slideLayout2.xml"/><Relationship Id="rId2" Type="http://schemas.openxmlformats.org/officeDocument/2006/relationships/image" Target="../media/image84.pdf"/><Relationship Id="rId3" Type="http://schemas.openxmlformats.org/officeDocument/2006/relationships/image" Target="../media/image85.png"/><Relationship Id="rId5" Type="http://schemas.openxmlformats.org/officeDocument/2006/relationships/image" Target="../media/image87.png"/></Relationships>
</file>

<file path=ppt/slides/_rels/slide49.xml.rels><?xml version="1.0" encoding="UTF-8" standalone="yes"?>
<Relationships xmlns="http://schemas.openxmlformats.org/package/2006/relationships"><Relationship Id="rId4"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image" Target="../media/image88.pdf"/><Relationship Id="rId3" Type="http://schemas.openxmlformats.org/officeDocument/2006/relationships/image" Target="../media/image8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4" Type="http://schemas.openxmlformats.org/officeDocument/2006/relationships/image" Target="../media/image92.png"/><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oleObject" Target="???" TargetMode="External"/></Relationships>
</file>

<file path=ppt/slides/_rels/slide51.xml.rels><?xml version="1.0" encoding="UTF-8" standalone="yes"?>
<Relationships xmlns="http://schemas.openxmlformats.org/package/2006/relationships"><Relationship Id="rId4" Type="http://schemas.openxmlformats.org/officeDocument/2006/relationships/image" Target="../media/image95.pdf"/><Relationship Id="rId1" Type="http://schemas.openxmlformats.org/officeDocument/2006/relationships/slideLayout" Target="../slideLayouts/slideLayout2.xml"/><Relationship Id="rId2" Type="http://schemas.openxmlformats.org/officeDocument/2006/relationships/image" Target="../media/image93.pdf"/><Relationship Id="rId3" Type="http://schemas.openxmlformats.org/officeDocument/2006/relationships/image" Target="../media/image94.png"/><Relationship Id="rId5" Type="http://schemas.openxmlformats.org/officeDocument/2006/relationships/image" Target="../media/image96.png"/></Relationships>
</file>

<file path=ppt/slides/_rels/slide5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oleObject" Target="???" TargetMode="External"/><Relationship Id="rId1" Type="http://schemas.openxmlformats.org/officeDocument/2006/relationships/vmlDrawing" Target="../drawings/vmlDrawing3.vml"/></Relationships>
</file>

<file path=ppt/slides/_rels/slide54.xml.rels><?xml version="1.0" encoding="UTF-8" standalone="yes"?>
<Relationships xmlns="http://schemas.openxmlformats.org/package/2006/relationships"><Relationship Id="rId6" Type="http://schemas.openxmlformats.org/officeDocument/2006/relationships/image" Target="../media/image103.png"/><Relationship Id="rId4"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image" Target="../media/image99.png"/><Relationship Id="rId3" Type="http://schemas.openxmlformats.org/officeDocument/2006/relationships/image" Target="../media/image100.png"/><Relationship Id="rId5" Type="http://schemas.openxmlformats.org/officeDocument/2006/relationships/image" Target="../media/image102.png"/></Relationships>
</file>

<file path=ppt/slides/_rels/slide55.xml.rels><?xml version="1.0" encoding="UTF-8" standalone="yes"?>
<Relationships xmlns="http://schemas.openxmlformats.org/package/2006/relationships"><Relationship Id="rId8" Type="http://schemas.openxmlformats.org/officeDocument/2006/relationships/image" Target="../media/image110.png"/><Relationship Id="rId4" Type="http://schemas.openxmlformats.org/officeDocument/2006/relationships/image" Target="../media/image106.png"/><Relationship Id="rId10" Type="http://schemas.openxmlformats.org/officeDocument/2006/relationships/image" Target="../media/image112.png"/><Relationship Id="rId5" Type="http://schemas.openxmlformats.org/officeDocument/2006/relationships/image" Target="../media/image107.png"/><Relationship Id="rId7" Type="http://schemas.openxmlformats.org/officeDocument/2006/relationships/image" Target="../media/image109.png"/><Relationship Id="rId1" Type="http://schemas.openxmlformats.org/officeDocument/2006/relationships/slideLayout" Target="../slideLayouts/slideLayout2.xml"/><Relationship Id="rId2" Type="http://schemas.openxmlformats.org/officeDocument/2006/relationships/image" Target="../media/image104.png"/><Relationship Id="rId9" Type="http://schemas.openxmlformats.org/officeDocument/2006/relationships/image" Target="../media/image111.png"/><Relationship Id="rId3" Type="http://schemas.openxmlformats.org/officeDocument/2006/relationships/image" Target="../media/image105.png"/><Relationship Id="rId6" Type="http://schemas.openxmlformats.org/officeDocument/2006/relationships/image" Target="../media/image108.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741349" y="2603344"/>
            <a:ext cx="7437440" cy="1384995"/>
          </a:xfrm>
          <a:prstGeom prst="rect">
            <a:avLst/>
          </a:prstGeom>
        </p:spPr>
        <p:txBody>
          <a:bodyPr wrap="none">
            <a:spAutoFit/>
          </a:bodyPr>
          <a:lstStyle/>
          <a:p>
            <a:pPr algn="ctr"/>
            <a:r>
              <a:rPr lang="en-US" sz="3000" b="1"/>
              <a:t>Colloidal quantum dot optoelectronic devices</a:t>
            </a:r>
            <a:endParaRPr lang="en-US"/>
          </a:p>
          <a:p>
            <a:pPr algn="ctr"/>
            <a:endParaRPr lang="en-US"/>
          </a:p>
          <a:p>
            <a:pPr algn="ctr"/>
            <a:r>
              <a:rPr lang="en-US"/>
              <a:t>Ted Sargent</a:t>
            </a:r>
          </a:p>
          <a:p>
            <a:pPr algn="ctr"/>
            <a:r>
              <a:rPr lang="en-US"/>
              <a:t>University of Toronto</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15000" contrast="15000"/>
          </a:blip>
          <a:stretch>
            <a:fillRect/>
          </a:stretch>
        </p:blipFill>
        <p:spPr>
          <a:xfrm>
            <a:off x="-325120" y="0"/>
            <a:ext cx="10652760" cy="70866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endParaRPr lang="en-US"/>
          </a:p>
        </p:txBody>
      </p:sp>
      <p:sp>
        <p:nvSpPr>
          <p:cNvPr id="115715" name="Rectangle 3"/>
          <p:cNvSpPr>
            <a:spLocks noGrp="1" noChangeArrowheads="1"/>
          </p:cNvSpPr>
          <p:nvPr>
            <p:ph type="body" idx="1"/>
          </p:nvPr>
        </p:nvSpPr>
        <p:spPr/>
        <p:txBody>
          <a:bodyPr/>
          <a:lstStyle/>
          <a:p>
            <a:endParaRPr lang="en-US"/>
          </a:p>
        </p:txBody>
      </p:sp>
      <p:pic>
        <p:nvPicPr>
          <p:cNvPr id="115716" name="Picture 4" descr="IMG_0029"/>
          <p:cNvPicPr>
            <a:picLocks noChangeAspect="1" noChangeArrowheads="1"/>
          </p:cNvPicPr>
          <p:nvPr/>
        </p:nvPicPr>
        <p:blipFill>
          <a:blip r:embed="rId2"/>
          <a:srcRect/>
          <a:stretch>
            <a:fillRect/>
          </a:stretch>
        </p:blipFill>
        <p:spPr bwMode="auto">
          <a:xfrm>
            <a:off x="-65485" y="-198438"/>
            <a:ext cx="10013696" cy="7510272"/>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endParaRPr lang="en-US"/>
          </a:p>
        </p:txBody>
      </p:sp>
      <p:sp>
        <p:nvSpPr>
          <p:cNvPr id="118787" name="Rectangle 3"/>
          <p:cNvSpPr>
            <a:spLocks noGrp="1" noChangeArrowheads="1"/>
          </p:cNvSpPr>
          <p:nvPr>
            <p:ph type="body" idx="1"/>
          </p:nvPr>
        </p:nvSpPr>
        <p:spPr/>
        <p:txBody>
          <a:bodyPr/>
          <a:lstStyle/>
          <a:p>
            <a:endParaRPr lang="en-US"/>
          </a:p>
        </p:txBody>
      </p:sp>
      <p:pic>
        <p:nvPicPr>
          <p:cNvPr id="118788" name="Picture 4" descr="IMG_0034"/>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endParaRPr lang="en-US"/>
          </a:p>
        </p:txBody>
      </p:sp>
      <p:sp>
        <p:nvSpPr>
          <p:cNvPr id="120835" name="Rectangle 3"/>
          <p:cNvSpPr>
            <a:spLocks noGrp="1" noChangeArrowheads="1"/>
          </p:cNvSpPr>
          <p:nvPr>
            <p:ph type="body" idx="1"/>
          </p:nvPr>
        </p:nvSpPr>
        <p:spPr/>
        <p:txBody>
          <a:bodyPr/>
          <a:lstStyle/>
          <a:p>
            <a:endParaRPr lang="en-US"/>
          </a:p>
        </p:txBody>
      </p:sp>
      <p:pic>
        <p:nvPicPr>
          <p:cNvPr id="120836" name="Picture 4" descr="IMG_0043"/>
          <p:cNvPicPr>
            <a:picLocks noChangeAspect="1" noChangeArrowheads="1"/>
          </p:cNvPicPr>
          <p:nvPr/>
        </p:nvPicPr>
        <p:blipFill>
          <a:blip r:embed="rId2"/>
          <a:srcRect/>
          <a:stretch>
            <a:fillRect/>
          </a:stretch>
        </p:blipFill>
        <p:spPr bwMode="auto">
          <a:xfrm>
            <a:off x="0" y="0"/>
            <a:ext cx="9267220" cy="6950415"/>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endParaRPr lang="en-US"/>
          </a:p>
        </p:txBody>
      </p:sp>
      <p:sp>
        <p:nvSpPr>
          <p:cNvPr id="125955" name="Rectangle 3"/>
          <p:cNvSpPr>
            <a:spLocks noGrp="1" noChangeArrowheads="1"/>
          </p:cNvSpPr>
          <p:nvPr>
            <p:ph type="body" idx="1"/>
          </p:nvPr>
        </p:nvSpPr>
        <p:spPr/>
        <p:txBody>
          <a:bodyPr/>
          <a:lstStyle/>
          <a:p>
            <a:endParaRPr lang="en-US"/>
          </a:p>
        </p:txBody>
      </p:sp>
      <p:pic>
        <p:nvPicPr>
          <p:cNvPr id="125956" name="Picture 4" descr="IMG_0103"/>
          <p:cNvPicPr>
            <a:picLocks noChangeAspect="1" noChangeArrowheads="1"/>
          </p:cNvPicPr>
          <p:nvPr/>
        </p:nvPicPr>
        <p:blipFill>
          <a:blip r:embed="rId2"/>
          <a:srcRect/>
          <a:stretch>
            <a:fillRect/>
          </a:stretch>
        </p:blipFill>
        <p:spPr bwMode="auto">
          <a:xfrm>
            <a:off x="0" y="1"/>
            <a:ext cx="9144000" cy="68580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endParaRPr lang="en-US"/>
          </a:p>
        </p:txBody>
      </p:sp>
      <p:sp>
        <p:nvSpPr>
          <p:cNvPr id="130051" name="Rectangle 3"/>
          <p:cNvSpPr>
            <a:spLocks noGrp="1" noChangeArrowheads="1"/>
          </p:cNvSpPr>
          <p:nvPr>
            <p:ph type="body" idx="1"/>
          </p:nvPr>
        </p:nvSpPr>
        <p:spPr/>
        <p:txBody>
          <a:bodyPr/>
          <a:lstStyle/>
          <a:p>
            <a:endParaRPr lang="en-US"/>
          </a:p>
        </p:txBody>
      </p:sp>
      <p:pic>
        <p:nvPicPr>
          <p:cNvPr id="130052" name="Picture 4" descr="IMG_0117"/>
          <p:cNvPicPr>
            <a:picLocks noChangeAspect="1" noChangeArrowheads="1"/>
          </p:cNvPicPr>
          <p:nvPr/>
        </p:nvPicPr>
        <p:blipFill>
          <a:blip r:embed="rId2"/>
          <a:srcRect/>
          <a:stretch>
            <a:fillRect/>
          </a:stretch>
        </p:blipFill>
        <p:spPr bwMode="auto">
          <a:xfrm>
            <a:off x="-43973" y="-30171"/>
            <a:ext cx="9199212" cy="6899409"/>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0659" name="Picture 3"/>
          <p:cNvPicPr>
            <a:picLocks noChangeArrowheads="1"/>
          </p:cNvPicPr>
          <p:nvPr/>
        </p:nvPicPr>
        <p:blipFill>
          <a:blip r:embed="rId2"/>
          <a:srcRect/>
          <a:stretch>
            <a:fillRect/>
          </a:stretch>
        </p:blipFill>
        <p:spPr bwMode="auto">
          <a:xfrm>
            <a:off x="-47625" y="-63500"/>
            <a:ext cx="4927203" cy="8191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46556" y="1631357"/>
            <a:ext cx="6500391" cy="3481691"/>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819400" y="2692400"/>
            <a:ext cx="6324600" cy="4165600"/>
          </a:xfrm>
          <a:prstGeom prst="rect">
            <a:avLst/>
          </a:prstGeom>
        </p:spPr>
      </p:pic>
      <p:pic>
        <p:nvPicPr>
          <p:cNvPr id="4" name="Picture 3"/>
          <p:cNvPicPr>
            <a:picLocks noChangeAspect="1"/>
          </p:cNvPicPr>
          <p:nvPr/>
        </p:nvPicPr>
        <p:blipFill>
          <a:blip r:embed="rId3"/>
          <a:stretch>
            <a:fillRect/>
          </a:stretch>
        </p:blipFill>
        <p:spPr>
          <a:xfrm>
            <a:off x="0" y="-37878"/>
            <a:ext cx="5101185" cy="3771389"/>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a:noFill/>
                </a:ln>
                <a:solidFill>
                  <a:schemeClr val="tx1"/>
                </a:solidFill>
                <a:effectLst/>
                <a:uLnTx/>
                <a:uFillTx/>
                <a:latin typeface="+mj-lt"/>
                <a:ea typeface="+mj-ea"/>
                <a:cs typeface="+mj-cs"/>
              </a:rPr>
              <a:t>Half of the sun’s power reaching the earth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3200">
                <a:latin typeface="+mj-lt"/>
                <a:ea typeface="+mj-ea"/>
                <a:cs typeface="+mj-cs"/>
              </a:rPr>
              <a:t>lies</a:t>
            </a:r>
            <a:r>
              <a:rPr kumimoji="0" lang="en-US" sz="3200" b="0" i="0" u="none" strike="noStrike" kern="1200" cap="none" spc="0" normalizeH="0" baseline="0" noProof="0">
                <a:ln>
                  <a:noFill/>
                </a:ln>
                <a:solidFill>
                  <a:schemeClr val="tx1"/>
                </a:solidFill>
                <a:effectLst/>
                <a:uLnTx/>
                <a:uFillTx/>
                <a:latin typeface="+mj-lt"/>
                <a:ea typeface="+mj-ea"/>
                <a:cs typeface="+mj-cs"/>
              </a:rPr>
              <a:t> in the</a:t>
            </a:r>
            <a:r>
              <a:rPr kumimoji="0" lang="en-US" sz="3200" b="0" i="0" u="none" strike="noStrike" kern="1200" cap="none" spc="0" normalizeH="0" noProof="0">
                <a:ln>
                  <a:noFill/>
                </a:ln>
                <a:solidFill>
                  <a:schemeClr val="tx1"/>
                </a:solidFill>
                <a:effectLst/>
                <a:uLnTx/>
                <a:uFillTx/>
                <a:latin typeface="+mj-lt"/>
                <a:ea typeface="+mj-ea"/>
                <a:cs typeface="+mj-cs"/>
              </a:rPr>
              <a:t> infrared</a:t>
            </a:r>
            <a:endParaRPr kumimoji="0" lang="en-US" sz="3200" b="0" i="0" u="none" strike="noStrike" kern="1200" cap="none" spc="0" normalizeH="0" baseline="0" noProof="0">
              <a:ln>
                <a:noFill/>
              </a:ln>
              <a:solidFill>
                <a:schemeClr val="tx1"/>
              </a:solidFill>
              <a:effectLst/>
              <a:uLnTx/>
              <a:uFillTx/>
              <a:latin typeface="+mj-lt"/>
              <a:ea typeface="+mj-ea"/>
              <a:cs typeface="+mj-cs"/>
            </a:endParaRPr>
          </a:p>
        </p:txBody>
      </p:sp>
      <p:pic>
        <p:nvPicPr>
          <p:cNvPr id="6" name="Picture 5"/>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810918" y="1902577"/>
            <a:ext cx="7569200" cy="46990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endParaRPr lang="en-US"/>
          </a:p>
        </p:txBody>
      </p:sp>
      <p:sp>
        <p:nvSpPr>
          <p:cNvPr id="39939" name="Rectangle 3"/>
          <p:cNvSpPr>
            <a:spLocks noGrp="1" noChangeArrowheads="1"/>
          </p:cNvSpPr>
          <p:nvPr>
            <p:ph type="body" idx="1"/>
          </p:nvPr>
        </p:nvSpPr>
        <p:spPr/>
        <p:txBody>
          <a:bodyPr/>
          <a:lstStyle/>
          <a:p>
            <a:endParaRPr lang="en-US"/>
          </a:p>
        </p:txBody>
      </p:sp>
      <p:pic>
        <p:nvPicPr>
          <p:cNvPr id="39940" name="Picture 4" descr="crystal lattice"/>
          <p:cNvPicPr>
            <a:picLocks noChangeAspect="1" noChangeArrowheads="1"/>
          </p:cNvPicPr>
          <p:nvPr/>
        </p:nvPicPr>
        <p:blipFill>
          <a:blip r:embed="rId2"/>
          <a:srcRect/>
          <a:stretch>
            <a:fillRect/>
          </a:stretch>
        </p:blipFill>
        <p:spPr bwMode="auto">
          <a:xfrm>
            <a:off x="0" y="0"/>
            <a:ext cx="9354476" cy="6894248"/>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Rectangle 2"/>
          <p:cNvSpPr>
            <a:spLocks noGrp="1"/>
          </p:cNvSpPr>
          <p:nvPr>
            <p:ph type="title"/>
          </p:nvPr>
        </p:nvSpPr>
        <p:spPr/>
        <p:txBody>
          <a:bodyPr>
            <a:normAutofit/>
          </a:bodyPr>
          <a:lstStyle/>
          <a:p>
            <a:r>
              <a:rPr lang="en-US"/>
              <a:t>Multijunction concept</a:t>
            </a:r>
          </a:p>
        </p:txBody>
      </p:sp>
      <p:graphicFrame>
        <p:nvGraphicFramePr>
          <p:cNvPr id="92163" name="Object 3"/>
          <p:cNvGraphicFramePr>
            <a:graphicFrameLocks noChangeAspect="1"/>
          </p:cNvGraphicFramePr>
          <p:nvPr/>
        </p:nvGraphicFramePr>
        <p:xfrm>
          <a:off x="1468438" y="1557338"/>
          <a:ext cx="6354762" cy="5149850"/>
        </p:xfrm>
        <a:graphic>
          <a:graphicData uri="http://schemas.openxmlformats.org/presentationml/2006/ole">
            <p:oleObj spid="_x0000_s98306" name="Graph" r:id="rId4" imgW="8352000" imgH="6768000" progId="">
              <p:embed/>
            </p:oleObj>
          </a:graphicData>
        </a:graphic>
      </p:graphicFrame>
      <p:sp>
        <p:nvSpPr>
          <p:cNvPr id="92164" name="Text Box 4"/>
          <p:cNvSpPr txBox="1">
            <a:spLocks noChangeArrowheads="1"/>
          </p:cNvSpPr>
          <p:nvPr/>
        </p:nvSpPr>
        <p:spPr bwMode="auto">
          <a:xfrm>
            <a:off x="2484438" y="5510213"/>
            <a:ext cx="819150" cy="366712"/>
          </a:xfrm>
          <a:prstGeom prst="rect">
            <a:avLst/>
          </a:prstGeom>
          <a:noFill/>
          <a:ln w="9525">
            <a:noFill/>
            <a:miter lim="800000"/>
            <a:headEnd/>
            <a:tailEnd/>
          </a:ln>
          <a:effectLst/>
        </p:spPr>
        <p:txBody>
          <a:bodyPr wrap="none">
            <a:prstTxWarp prst="textNoShape">
              <a:avLst/>
            </a:prstTxWarp>
            <a:spAutoFit/>
          </a:bodyPr>
          <a:lstStyle/>
          <a:p>
            <a:pPr algn="ctr"/>
            <a:r>
              <a:rPr lang="en-US" b="1">
                <a:solidFill>
                  <a:schemeClr val="bg1"/>
                </a:solidFill>
              </a:rPr>
              <a:t>Gap 1</a:t>
            </a:r>
          </a:p>
        </p:txBody>
      </p:sp>
      <p:sp>
        <p:nvSpPr>
          <p:cNvPr id="92165" name="Text Box 5"/>
          <p:cNvSpPr txBox="1">
            <a:spLocks noChangeArrowheads="1"/>
          </p:cNvSpPr>
          <p:nvPr/>
        </p:nvSpPr>
        <p:spPr bwMode="auto">
          <a:xfrm>
            <a:off x="3276600" y="5510213"/>
            <a:ext cx="935038" cy="366712"/>
          </a:xfrm>
          <a:prstGeom prst="rect">
            <a:avLst/>
          </a:prstGeom>
          <a:noFill/>
          <a:ln w="9525">
            <a:noFill/>
            <a:miter lim="800000"/>
            <a:headEnd/>
            <a:tailEnd/>
          </a:ln>
          <a:effectLst/>
        </p:spPr>
        <p:txBody>
          <a:bodyPr>
            <a:prstTxWarp prst="textNoShape">
              <a:avLst/>
            </a:prstTxWarp>
            <a:spAutoFit/>
          </a:bodyPr>
          <a:lstStyle/>
          <a:p>
            <a:pPr algn="ctr"/>
            <a:r>
              <a:rPr lang="en-US" b="1"/>
              <a:t>Gap 2</a:t>
            </a:r>
          </a:p>
        </p:txBody>
      </p:sp>
      <p:sp>
        <p:nvSpPr>
          <p:cNvPr id="92166" name="Text Box 6"/>
          <p:cNvSpPr txBox="1">
            <a:spLocks noChangeArrowheads="1"/>
          </p:cNvSpPr>
          <p:nvPr/>
        </p:nvSpPr>
        <p:spPr bwMode="auto">
          <a:xfrm>
            <a:off x="4356100" y="5510213"/>
            <a:ext cx="1079500" cy="366712"/>
          </a:xfrm>
          <a:prstGeom prst="rect">
            <a:avLst/>
          </a:prstGeom>
          <a:noFill/>
          <a:ln w="9525">
            <a:noFill/>
            <a:miter lim="800000"/>
            <a:headEnd/>
            <a:tailEnd/>
          </a:ln>
          <a:effectLst/>
        </p:spPr>
        <p:txBody>
          <a:bodyPr>
            <a:prstTxWarp prst="textNoShape">
              <a:avLst/>
            </a:prstTxWarp>
            <a:spAutoFit/>
          </a:bodyPr>
          <a:lstStyle/>
          <a:p>
            <a:pPr algn="ctr"/>
            <a:r>
              <a:rPr lang="en-US" b="1"/>
              <a:t>Gap 3</a:t>
            </a:r>
          </a:p>
        </p:txBody>
      </p:sp>
      <p:sp>
        <p:nvSpPr>
          <p:cNvPr id="92167" name="Text Box 7"/>
          <p:cNvSpPr txBox="1">
            <a:spLocks noChangeArrowheads="1"/>
          </p:cNvSpPr>
          <p:nvPr/>
        </p:nvSpPr>
        <p:spPr bwMode="auto">
          <a:xfrm>
            <a:off x="3381375" y="2246313"/>
            <a:ext cx="946150" cy="366712"/>
          </a:xfrm>
          <a:prstGeom prst="rect">
            <a:avLst/>
          </a:prstGeom>
          <a:noFill/>
          <a:ln w="9525">
            <a:noFill/>
            <a:miter lim="800000"/>
            <a:headEnd/>
            <a:tailEnd/>
          </a:ln>
          <a:effectLst/>
        </p:spPr>
        <p:txBody>
          <a:bodyPr wrap="none">
            <a:prstTxWarp prst="textNoShape">
              <a:avLst/>
            </a:prstTxWarp>
            <a:spAutoFit/>
          </a:bodyPr>
          <a:lstStyle/>
          <a:p>
            <a:r>
              <a:rPr lang="en-US"/>
              <a:t>680 nm</a:t>
            </a:r>
          </a:p>
        </p:txBody>
      </p:sp>
      <p:sp>
        <p:nvSpPr>
          <p:cNvPr id="92168" name="Text Box 8"/>
          <p:cNvSpPr txBox="1">
            <a:spLocks noChangeArrowheads="1"/>
          </p:cNvSpPr>
          <p:nvPr/>
        </p:nvSpPr>
        <p:spPr bwMode="auto">
          <a:xfrm>
            <a:off x="4219575" y="4084638"/>
            <a:ext cx="1073150" cy="366712"/>
          </a:xfrm>
          <a:prstGeom prst="rect">
            <a:avLst/>
          </a:prstGeom>
          <a:noFill/>
          <a:ln w="9525">
            <a:noFill/>
            <a:miter lim="800000"/>
            <a:headEnd/>
            <a:tailEnd/>
          </a:ln>
          <a:effectLst/>
        </p:spPr>
        <p:txBody>
          <a:bodyPr wrap="none">
            <a:prstTxWarp prst="textNoShape">
              <a:avLst/>
            </a:prstTxWarp>
            <a:spAutoFit/>
          </a:bodyPr>
          <a:lstStyle/>
          <a:p>
            <a:r>
              <a:rPr lang="en-US"/>
              <a:t>1070 nm</a:t>
            </a:r>
          </a:p>
        </p:txBody>
      </p:sp>
      <p:sp>
        <p:nvSpPr>
          <p:cNvPr id="92169" name="Text Box 9"/>
          <p:cNvSpPr txBox="1">
            <a:spLocks noChangeArrowheads="1"/>
          </p:cNvSpPr>
          <p:nvPr/>
        </p:nvSpPr>
        <p:spPr bwMode="auto">
          <a:xfrm>
            <a:off x="5770563" y="5178425"/>
            <a:ext cx="1073150" cy="366713"/>
          </a:xfrm>
          <a:prstGeom prst="rect">
            <a:avLst/>
          </a:prstGeom>
          <a:noFill/>
          <a:ln w="9525">
            <a:noFill/>
            <a:miter lim="800000"/>
            <a:headEnd/>
            <a:tailEnd/>
          </a:ln>
          <a:effectLst/>
        </p:spPr>
        <p:txBody>
          <a:bodyPr wrap="none">
            <a:prstTxWarp prst="textNoShape">
              <a:avLst/>
            </a:prstTxWarp>
            <a:spAutoFit/>
          </a:bodyPr>
          <a:lstStyle/>
          <a:p>
            <a:r>
              <a:rPr lang="en-US"/>
              <a:t>1750 nm</a:t>
            </a:r>
          </a:p>
        </p:txBody>
      </p:sp>
      <p:sp>
        <p:nvSpPr>
          <p:cNvPr id="92170" name="Freeform 10"/>
          <p:cNvSpPr>
            <a:spLocks/>
          </p:cNvSpPr>
          <p:nvPr/>
        </p:nvSpPr>
        <p:spPr bwMode="auto">
          <a:xfrm>
            <a:off x="3265488" y="2432050"/>
            <a:ext cx="115887" cy="276225"/>
          </a:xfrm>
          <a:custGeom>
            <a:avLst/>
            <a:gdLst/>
            <a:ahLst/>
            <a:cxnLst>
              <a:cxn ang="0">
                <a:pos x="73" y="0"/>
              </a:cxn>
              <a:cxn ang="0">
                <a:pos x="18" y="9"/>
              </a:cxn>
              <a:cxn ang="0">
                <a:pos x="9" y="37"/>
              </a:cxn>
              <a:cxn ang="0">
                <a:pos x="0" y="174"/>
              </a:cxn>
            </a:cxnLst>
            <a:rect l="0" t="0" r="r" b="b"/>
            <a:pathLst>
              <a:path w="73" h="174">
                <a:moveTo>
                  <a:pt x="73" y="0"/>
                </a:moveTo>
                <a:cubicBezTo>
                  <a:pt x="55" y="3"/>
                  <a:pt x="34" y="0"/>
                  <a:pt x="18" y="9"/>
                </a:cubicBezTo>
                <a:cubicBezTo>
                  <a:pt x="10" y="14"/>
                  <a:pt x="10" y="27"/>
                  <a:pt x="9" y="37"/>
                </a:cubicBezTo>
                <a:cubicBezTo>
                  <a:pt x="4" y="82"/>
                  <a:pt x="0" y="174"/>
                  <a:pt x="0" y="174"/>
                </a:cubicBezTo>
              </a:path>
            </a:pathLst>
          </a:custGeom>
          <a:noFill/>
          <a:ln w="25400">
            <a:solidFill>
              <a:schemeClr val="tx1"/>
            </a:solidFill>
            <a:round/>
            <a:headEnd/>
            <a:tailEnd type="triangle" w="med" len="med"/>
          </a:ln>
          <a:effectLst/>
        </p:spPr>
        <p:txBody>
          <a:bodyPr>
            <a:prstTxWarp prst="textNoShape">
              <a:avLst/>
            </a:prstTxWarp>
          </a:bodyPr>
          <a:lstStyle/>
          <a:p>
            <a:endParaRPr lang="en-US"/>
          </a:p>
        </p:txBody>
      </p:sp>
      <p:sp>
        <p:nvSpPr>
          <p:cNvPr id="92171" name="Freeform 11"/>
          <p:cNvSpPr>
            <a:spLocks/>
          </p:cNvSpPr>
          <p:nvPr/>
        </p:nvSpPr>
        <p:spPr bwMode="auto">
          <a:xfrm>
            <a:off x="4154488" y="4286250"/>
            <a:ext cx="115887" cy="276225"/>
          </a:xfrm>
          <a:custGeom>
            <a:avLst/>
            <a:gdLst/>
            <a:ahLst/>
            <a:cxnLst>
              <a:cxn ang="0">
                <a:pos x="73" y="0"/>
              </a:cxn>
              <a:cxn ang="0">
                <a:pos x="18" y="9"/>
              </a:cxn>
              <a:cxn ang="0">
                <a:pos x="9" y="37"/>
              </a:cxn>
              <a:cxn ang="0">
                <a:pos x="0" y="174"/>
              </a:cxn>
            </a:cxnLst>
            <a:rect l="0" t="0" r="r" b="b"/>
            <a:pathLst>
              <a:path w="73" h="174">
                <a:moveTo>
                  <a:pt x="73" y="0"/>
                </a:moveTo>
                <a:cubicBezTo>
                  <a:pt x="55" y="3"/>
                  <a:pt x="34" y="0"/>
                  <a:pt x="18" y="9"/>
                </a:cubicBezTo>
                <a:cubicBezTo>
                  <a:pt x="10" y="14"/>
                  <a:pt x="10" y="27"/>
                  <a:pt x="9" y="37"/>
                </a:cubicBezTo>
                <a:cubicBezTo>
                  <a:pt x="4" y="82"/>
                  <a:pt x="0" y="174"/>
                  <a:pt x="0" y="174"/>
                </a:cubicBezTo>
              </a:path>
            </a:pathLst>
          </a:custGeom>
          <a:noFill/>
          <a:ln w="25400">
            <a:solidFill>
              <a:schemeClr val="tx1"/>
            </a:solidFill>
            <a:round/>
            <a:headEnd/>
            <a:tailEnd type="triangle" w="med" len="med"/>
          </a:ln>
          <a:effectLst/>
        </p:spPr>
        <p:txBody>
          <a:bodyPr>
            <a:prstTxWarp prst="textNoShape">
              <a:avLst/>
            </a:prstTxWarp>
          </a:bodyPr>
          <a:lstStyle/>
          <a:p>
            <a:endParaRPr lang="en-US"/>
          </a:p>
        </p:txBody>
      </p:sp>
      <p:sp>
        <p:nvSpPr>
          <p:cNvPr id="92172" name="Freeform 12"/>
          <p:cNvSpPr>
            <a:spLocks/>
          </p:cNvSpPr>
          <p:nvPr/>
        </p:nvSpPr>
        <p:spPr bwMode="auto">
          <a:xfrm>
            <a:off x="5699125" y="5365750"/>
            <a:ext cx="115888" cy="276225"/>
          </a:xfrm>
          <a:custGeom>
            <a:avLst/>
            <a:gdLst/>
            <a:ahLst/>
            <a:cxnLst>
              <a:cxn ang="0">
                <a:pos x="73" y="0"/>
              </a:cxn>
              <a:cxn ang="0">
                <a:pos x="18" y="9"/>
              </a:cxn>
              <a:cxn ang="0">
                <a:pos x="9" y="37"/>
              </a:cxn>
              <a:cxn ang="0">
                <a:pos x="0" y="174"/>
              </a:cxn>
            </a:cxnLst>
            <a:rect l="0" t="0" r="r" b="b"/>
            <a:pathLst>
              <a:path w="73" h="174">
                <a:moveTo>
                  <a:pt x="73" y="0"/>
                </a:moveTo>
                <a:cubicBezTo>
                  <a:pt x="55" y="3"/>
                  <a:pt x="34" y="0"/>
                  <a:pt x="18" y="9"/>
                </a:cubicBezTo>
                <a:cubicBezTo>
                  <a:pt x="10" y="14"/>
                  <a:pt x="10" y="27"/>
                  <a:pt x="9" y="37"/>
                </a:cubicBezTo>
                <a:cubicBezTo>
                  <a:pt x="4" y="82"/>
                  <a:pt x="0" y="174"/>
                  <a:pt x="0" y="174"/>
                </a:cubicBezTo>
              </a:path>
            </a:pathLst>
          </a:custGeom>
          <a:noFill/>
          <a:ln w="25400">
            <a:solidFill>
              <a:schemeClr val="tx1"/>
            </a:solidFill>
            <a:round/>
            <a:headEnd/>
            <a:tailEnd type="triangle" w="med" len="med"/>
          </a:ln>
          <a:effectLst/>
        </p:spPr>
        <p:txBody>
          <a:bodyPr>
            <a:prstTxWarp prst="textNoShape">
              <a:avLst/>
            </a:prstTxWarp>
          </a:bodyPr>
          <a:lstStyle/>
          <a:p>
            <a:endParaRPr lang="en-US"/>
          </a:p>
        </p:txBody>
      </p:sp>
      <p:sp>
        <p:nvSpPr>
          <p:cNvPr id="92173" name="Text Box 13"/>
          <p:cNvSpPr txBox="1">
            <a:spLocks noChangeArrowheads="1"/>
          </p:cNvSpPr>
          <p:nvPr/>
        </p:nvSpPr>
        <p:spPr bwMode="auto">
          <a:xfrm>
            <a:off x="5219700" y="2001838"/>
            <a:ext cx="2114550" cy="366712"/>
          </a:xfrm>
          <a:prstGeom prst="rect">
            <a:avLst/>
          </a:prstGeom>
          <a:noFill/>
          <a:ln w="9525">
            <a:noFill/>
            <a:miter lim="800000"/>
            <a:headEnd/>
            <a:tailEnd/>
          </a:ln>
          <a:effectLst/>
        </p:spPr>
        <p:txBody>
          <a:bodyPr wrap="none">
            <a:prstTxWarp prst="textNoShape">
              <a:avLst/>
            </a:prstTxWarp>
            <a:spAutoFit/>
          </a:bodyPr>
          <a:lstStyle/>
          <a:p>
            <a:r>
              <a:rPr lang="en-US" b="1"/>
              <a:t>AM1.5g Spectrum</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Title 1"/>
          <p:cNvSpPr txBox="1">
            <a:spLocks/>
          </p:cNvSpPr>
          <p:nvPr/>
        </p:nvSpPr>
        <p:spPr>
          <a:xfrm>
            <a:off x="0" y="274638"/>
            <a:ext cx="9144000" cy="1143000"/>
          </a:xfrm>
          <a:prstGeom prst="rect">
            <a:avLst/>
          </a:prstGeom>
        </p:spPr>
        <p:txBody>
          <a:bodyPr vert="horz" lIns="91440" tIns="45720" rIns="91440" bIns="45720" rtlCol="0" anchor="ctr">
            <a:normAutofit fontScale="925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a:noFill/>
                </a:ln>
                <a:solidFill>
                  <a:schemeClr val="tx1"/>
                </a:solidFill>
                <a:effectLst/>
                <a:uLnTx/>
                <a:uFillTx/>
                <a:latin typeface="+mj-lt"/>
                <a:ea typeface="+mj-ea"/>
                <a:cs typeface="+mj-cs"/>
              </a:rPr>
              <a:t>IR PV is therefore required in efficient solar harvesting ...</a:t>
            </a:r>
            <a:br>
              <a:rPr kumimoji="0" lang="en-US" sz="3200" b="0" i="0" u="none" strike="noStrike" kern="1200" cap="none" spc="0" normalizeH="0" baseline="0" noProof="0">
                <a:ln>
                  <a:noFill/>
                </a:ln>
                <a:solidFill>
                  <a:schemeClr val="tx1"/>
                </a:solidFill>
                <a:effectLst/>
                <a:uLnTx/>
                <a:uFillTx/>
                <a:latin typeface="+mj-lt"/>
                <a:ea typeface="+mj-ea"/>
                <a:cs typeface="+mj-cs"/>
              </a:rPr>
            </a:br>
            <a:r>
              <a:rPr kumimoji="0" lang="en-US" sz="3200" b="0" i="0" u="none" strike="noStrike" kern="1200" cap="none" spc="0" normalizeH="0" baseline="0" noProof="0">
                <a:ln>
                  <a:noFill/>
                </a:ln>
                <a:solidFill>
                  <a:schemeClr val="tx1"/>
                </a:solidFill>
                <a:effectLst/>
                <a:uLnTx/>
                <a:uFillTx/>
                <a:latin typeface="+mj-lt"/>
                <a:ea typeface="+mj-ea"/>
                <a:cs typeface="+mj-cs"/>
              </a:rPr>
              <a:t>...even in a single-juntion</a:t>
            </a:r>
            <a:r>
              <a:rPr kumimoji="0" lang="en-US" sz="3200" b="0" i="0" u="none" strike="noStrike" kern="1200" cap="none" spc="0" normalizeH="0" noProof="0">
                <a:ln>
                  <a:noFill/>
                </a:ln>
                <a:solidFill>
                  <a:schemeClr val="tx1"/>
                </a:solidFill>
                <a:effectLst/>
                <a:uLnTx/>
                <a:uFillTx/>
                <a:latin typeface="+mj-lt"/>
                <a:ea typeface="+mj-ea"/>
                <a:cs typeface="+mj-cs"/>
              </a:rPr>
              <a:t> cell</a:t>
            </a:r>
            <a:endParaRPr kumimoji="0" lang="en-US" sz="3200" b="0" i="0" u="none" strike="noStrike" kern="1200" cap="none" spc="0" normalizeH="0" baseline="0" noProof="0">
              <a:ln>
                <a:noFill/>
              </a:ln>
              <a:solidFill>
                <a:schemeClr val="tx1"/>
              </a:solidFill>
              <a:effectLst/>
              <a:uLnTx/>
              <a:uFillTx/>
              <a:latin typeface="+mj-lt"/>
              <a:ea typeface="+mj-ea"/>
              <a:cs typeface="+mj-cs"/>
            </a:endParaRPr>
          </a:p>
        </p:txBody>
      </p:sp>
      <p:sp>
        <p:nvSpPr>
          <p:cNvPr id="13" name="Title 1"/>
          <p:cNvSpPr txBox="1">
            <a:spLocks/>
          </p:cNvSpPr>
          <p:nvPr/>
        </p:nvSpPr>
        <p:spPr>
          <a:xfrm>
            <a:off x="457747" y="5493744"/>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a:ln>
                  <a:noFill/>
                </a:ln>
                <a:solidFill>
                  <a:schemeClr val="tx1"/>
                </a:solidFill>
                <a:effectLst/>
                <a:uLnTx/>
                <a:uFillTx/>
                <a:latin typeface="+mj-lt"/>
                <a:ea typeface="+mj-ea"/>
                <a:cs typeface="+mj-cs"/>
              </a:rPr>
              <a:t>Two canonical </a:t>
            </a:r>
            <a:r>
              <a:rPr kumimoji="0" lang="en-US" sz="1600" b="1" i="0" u="none" strike="noStrike" kern="1200" cap="none" spc="0" normalizeH="0" noProof="0">
                <a:ln>
                  <a:noFill/>
                </a:ln>
                <a:solidFill>
                  <a:schemeClr val="tx1"/>
                </a:solidFill>
                <a:effectLst/>
                <a:uLnTx/>
                <a:uFillTx/>
                <a:latin typeface="+mj-lt"/>
                <a:ea typeface="+mj-ea"/>
                <a:cs typeface="+mj-cs"/>
              </a:rPr>
              <a:t>IR wavelengths to watch:</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1600">
                <a:latin typeface="+mj-lt"/>
                <a:ea typeface="+mj-ea"/>
                <a:cs typeface="+mj-cs"/>
              </a:rPr>
              <a:t>~ 1.5 um (lowest-gap junction in optimal 3-junction cell)</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1600">
                <a:latin typeface="+mj-lt"/>
                <a:ea typeface="+mj-ea"/>
                <a:cs typeface="+mj-cs"/>
              </a:rPr>
              <a:t>~ 1 um (optimal single-gap junction; and middle junction in optimal 3-junction)</a:t>
            </a:r>
            <a:endParaRPr kumimoji="0" lang="en-US" sz="1600" b="0" i="0" u="none" strike="noStrike" kern="1200" cap="none" spc="0" normalizeH="0" noProof="0">
              <a:ln>
                <a:noFill/>
              </a:ln>
              <a:solidFill>
                <a:schemeClr val="tx1"/>
              </a:solidFill>
              <a:effectLst/>
              <a:uLnTx/>
              <a:uFillTx/>
              <a:latin typeface="+mj-lt"/>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a:ln>
                <a:noFill/>
              </a:ln>
              <a:solidFill>
                <a:schemeClr val="tx1"/>
              </a:solidFill>
              <a:effectLst/>
              <a:uLnTx/>
              <a:uFillTx/>
              <a:latin typeface="+mj-lt"/>
              <a:ea typeface="+mj-ea"/>
              <a:cs typeface="+mj-cs"/>
            </a:endParaRPr>
          </a:p>
        </p:txBody>
      </p:sp>
      <p:pic>
        <p:nvPicPr>
          <p:cNvPr id="9" name="Picture 8"/>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838200" y="1327150"/>
            <a:ext cx="7467600" cy="42037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1196651"/>
            <a:ext cx="4663441" cy="5445449"/>
          </a:xfrm>
          <a:prstGeom prst="rect">
            <a:avLst/>
          </a:prstGeom>
        </p:spPr>
      </p:pic>
      <p:sp>
        <p:nvSpPr>
          <p:cNvPr id="6" name="Title 1"/>
          <p:cNvSpPr txBox="1">
            <a:spLocks/>
          </p:cNvSpPr>
          <p:nvPr/>
        </p:nvSpPr>
        <p:spPr>
          <a:xfrm>
            <a:off x="0" y="0"/>
            <a:ext cx="91440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a:noFill/>
                </a:ln>
                <a:solidFill>
                  <a:schemeClr val="tx1"/>
                </a:solidFill>
                <a:effectLst/>
                <a:uLnTx/>
                <a:uFillTx/>
                <a:latin typeface="+mj-lt"/>
                <a:ea typeface="+mj-ea"/>
                <a:cs typeface="+mj-cs"/>
              </a:rPr>
              <a:t>Strategy must therefore: </a:t>
            </a:r>
            <a:br>
              <a:rPr kumimoji="0" lang="en-US" sz="3200" b="0" i="0" u="none" strike="noStrike" kern="1200" cap="none" spc="0" normalizeH="0" baseline="0" noProof="0">
                <a:ln>
                  <a:noFill/>
                </a:ln>
                <a:solidFill>
                  <a:schemeClr val="tx1"/>
                </a:solidFill>
                <a:effectLst/>
                <a:uLnTx/>
                <a:uFillTx/>
                <a:latin typeface="+mj-lt"/>
                <a:ea typeface="+mj-ea"/>
                <a:cs typeface="+mj-cs"/>
              </a:rPr>
            </a:br>
            <a:r>
              <a:rPr kumimoji="0" lang="en-US" sz="3200" b="0" i="0" u="none" strike="noStrike" kern="1200" cap="none" spc="0" normalizeH="0" baseline="0" noProof="0">
                <a:ln>
                  <a:noFill/>
                </a:ln>
                <a:solidFill>
                  <a:schemeClr val="tx1"/>
                </a:solidFill>
                <a:effectLst/>
                <a:uLnTx/>
                <a:uFillTx/>
                <a:latin typeface="+mj-lt"/>
                <a:ea typeface="+mj-ea"/>
                <a:cs typeface="+mj-cs"/>
              </a:rPr>
              <a:t>(1) Address IR+Vis; (2) Be</a:t>
            </a:r>
            <a:r>
              <a:rPr kumimoji="0" lang="en-US" sz="3200" b="0" i="0" u="none" strike="noStrike" kern="1200" cap="none" spc="0" normalizeH="0" noProof="0">
                <a:ln>
                  <a:noFill/>
                </a:ln>
                <a:solidFill>
                  <a:schemeClr val="tx1"/>
                </a:solidFill>
                <a:effectLst/>
                <a:uLnTx/>
                <a:uFillTx/>
                <a:latin typeface="+mj-lt"/>
                <a:ea typeface="+mj-ea"/>
                <a:cs typeface="+mj-cs"/>
              </a:rPr>
              <a:t> w</a:t>
            </a:r>
            <a:r>
              <a:rPr kumimoji="0" lang="en-US" sz="3200" b="0" i="0" u="none" strike="noStrike" kern="1200" cap="none" spc="0" normalizeH="0" baseline="0" noProof="0">
                <a:ln>
                  <a:noFill/>
                </a:ln>
                <a:solidFill>
                  <a:schemeClr val="tx1"/>
                </a:solidFill>
                <a:effectLst/>
                <a:uLnTx/>
                <a:uFillTx/>
                <a:latin typeface="+mj-lt"/>
                <a:ea typeface="+mj-ea"/>
                <a:cs typeface="+mj-cs"/>
              </a:rPr>
              <a:t>idely tunable</a:t>
            </a:r>
          </a:p>
        </p:txBody>
      </p:sp>
      <p:sp>
        <p:nvSpPr>
          <p:cNvPr id="5" name="Rectangle 4"/>
          <p:cNvSpPr/>
          <p:nvPr/>
        </p:nvSpPr>
        <p:spPr>
          <a:xfrm>
            <a:off x="25400" y="6007099"/>
            <a:ext cx="5054600" cy="66040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219700" y="1346201"/>
            <a:ext cx="1270000" cy="254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stretch>
            <a:fillRect/>
          </a:stretch>
        </p:blipFill>
        <p:spPr>
          <a:xfrm>
            <a:off x="6026150" y="1212850"/>
            <a:ext cx="2679700" cy="5473700"/>
          </a:xfrm>
          <a:prstGeom prst="rect">
            <a:avLst/>
          </a:prstGeom>
        </p:spPr>
      </p:pic>
      <p:sp>
        <p:nvSpPr>
          <p:cNvPr id="9" name="Rectangle 8"/>
          <p:cNvSpPr/>
          <p:nvPr/>
        </p:nvSpPr>
        <p:spPr>
          <a:xfrm>
            <a:off x="2413000" y="1041401"/>
            <a:ext cx="3530600" cy="685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692150" y="184150"/>
            <a:ext cx="7759700" cy="6489700"/>
          </a:xfrm>
          <a:prstGeom prst="rect">
            <a:avLst/>
          </a:prstGeom>
        </p:spPr>
      </p:pic>
      <p:pic>
        <p:nvPicPr>
          <p:cNvPr id="6" name="Picture 5"/>
          <p:cNvPicPr>
            <a:picLocks noChangeAspect="1"/>
          </p:cNvPicPr>
          <p:nvPr/>
        </p:nvPicPr>
        <p:blipFill>
          <a:blip r:embed="rId4"/>
          <a:srcRect l="22658" r="6563" b="42723"/>
          <a:stretch>
            <a:fillRect/>
          </a:stretch>
        </p:blipFill>
        <p:spPr>
          <a:xfrm>
            <a:off x="750953" y="3169476"/>
            <a:ext cx="3511826" cy="2661479"/>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xt Box 4"/>
          <p:cNvSpPr txBox="1">
            <a:spLocks noChangeArrowheads="1"/>
          </p:cNvSpPr>
          <p:nvPr/>
        </p:nvSpPr>
        <p:spPr bwMode="auto">
          <a:xfrm>
            <a:off x="1283690" y="692971"/>
            <a:ext cx="7580313" cy="304800"/>
          </a:xfrm>
          <a:prstGeom prst="rect">
            <a:avLst/>
          </a:prstGeom>
          <a:noFill/>
          <a:ln w="9525">
            <a:noFill/>
            <a:miter lim="800000"/>
            <a:headEnd/>
            <a:tailEnd/>
          </a:ln>
        </p:spPr>
        <p:txBody>
          <a:bodyPr wrap="none">
            <a:prstTxWarp prst="textNoShape">
              <a:avLst/>
            </a:prstTxWarp>
            <a:spAutoFit/>
          </a:bodyPr>
          <a:lstStyle/>
          <a:p>
            <a:r>
              <a:rPr lang="en-US" sz="1400" b="1"/>
              <a:t>nature </a:t>
            </a:r>
            <a:r>
              <a:rPr lang="en-US" sz="1400" b="1">
                <a:solidFill>
                  <a:srgbClr val="FF3300"/>
                </a:solidFill>
              </a:rPr>
              <a:t>materials     </a:t>
            </a:r>
            <a:r>
              <a:rPr lang="en-US" sz="1400" b="1"/>
              <a:t>2005                                                                                             </a:t>
            </a:r>
            <a:r>
              <a:rPr lang="en-US" sz="1400" b="1">
                <a:solidFill>
                  <a:srgbClr val="FF3300"/>
                </a:solidFill>
              </a:rPr>
              <a:t>LETTERS</a:t>
            </a:r>
          </a:p>
        </p:txBody>
      </p:sp>
      <p:pic>
        <p:nvPicPr>
          <p:cNvPr id="12" name="Picture 15"/>
          <p:cNvPicPr>
            <a:picLocks noChangeAspect="1" noChangeArrowheads="1"/>
          </p:cNvPicPr>
          <p:nvPr/>
        </p:nvPicPr>
        <p:blipFill>
          <a:blip r:embed="rId2"/>
          <a:srcRect/>
          <a:stretch>
            <a:fillRect/>
          </a:stretch>
        </p:blipFill>
        <p:spPr bwMode="auto">
          <a:xfrm>
            <a:off x="1266635" y="938377"/>
            <a:ext cx="6838950" cy="1357312"/>
          </a:xfrm>
          <a:prstGeom prst="rect">
            <a:avLst/>
          </a:prstGeom>
          <a:noFill/>
          <a:ln w="9525">
            <a:noFill/>
            <a:miter lim="800000"/>
            <a:headEnd/>
            <a:tailEnd/>
          </a:ln>
        </p:spPr>
      </p:pic>
      <p:pic>
        <p:nvPicPr>
          <p:cNvPr id="6" name="Picture 5"/>
          <p:cNvPicPr>
            <a:picLocks noChangeAspect="1"/>
          </p:cNvPicPr>
          <p:nvPr/>
        </p:nvPicPr>
        <mc:AlternateContent>
          <mc:Choice xmlns:ma="http://schemas.microsoft.com/office/mac/drawingml/2008/main" Requires="ma">
            <p:blipFill>
              <a:blip r:embed="rId3"/>
              <a:srcRect b="20935"/>
              <a:stretch>
                <a:fillRect/>
              </a:stretch>
            </p:blipFill>
          </mc:Choice>
          <mc:Fallback>
            <p:blipFill>
              <a:blip r:embed="rId4"/>
              <a:srcRect b="20935"/>
              <a:stretch>
                <a:fillRect/>
              </a:stretch>
            </p:blipFill>
          </mc:Fallback>
        </mc:AlternateContent>
        <p:spPr>
          <a:xfrm>
            <a:off x="2316911" y="2336761"/>
            <a:ext cx="5081164" cy="4521239"/>
          </a:xfrm>
          <a:prstGeom prst="rect">
            <a:avLst/>
          </a:prstGeom>
        </p:spPr>
      </p:pic>
      <p:sp>
        <p:nvSpPr>
          <p:cNvPr id="8" name="Rectangle 7"/>
          <p:cNvSpPr/>
          <p:nvPr/>
        </p:nvSpPr>
        <p:spPr>
          <a:xfrm>
            <a:off x="2501900" y="6553200"/>
            <a:ext cx="4889500" cy="304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659928" y="1473361"/>
            <a:ext cx="5470934" cy="413827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451554" y="2017081"/>
            <a:ext cx="5180455" cy="4840912"/>
          </a:xfrm>
          <a:prstGeom prst="rect">
            <a:avLst/>
          </a:prstGeom>
        </p:spPr>
      </p:pic>
      <p:cxnSp>
        <p:nvCxnSpPr>
          <p:cNvPr id="9" name="Straight Connector 8"/>
          <p:cNvCxnSpPr/>
          <p:nvPr/>
        </p:nvCxnSpPr>
        <p:spPr>
          <a:xfrm>
            <a:off x="2351776" y="2316369"/>
            <a:ext cx="4354828" cy="11187"/>
          </a:xfrm>
          <a:prstGeom prst="line">
            <a:avLst/>
          </a:prstGeom>
        </p:spPr>
        <p:style>
          <a:lnRef idx="2">
            <a:schemeClr val="accent1"/>
          </a:lnRef>
          <a:fillRef idx="0">
            <a:schemeClr val="accent1"/>
          </a:fillRef>
          <a:effectRef idx="1">
            <a:schemeClr val="accent1"/>
          </a:effectRef>
          <a:fontRef idx="minor">
            <a:schemeClr val="tx1"/>
          </a:fontRef>
        </p:style>
      </p:cxnSp>
      <p:sp>
        <p:nvSpPr>
          <p:cNvPr id="10" name="Title 1"/>
          <p:cNvSpPr txBox="1">
            <a:spLocks/>
          </p:cNvSpPr>
          <p:nvPr/>
        </p:nvSpPr>
        <p:spPr>
          <a:xfrm>
            <a:off x="6463397" y="1968883"/>
            <a:ext cx="2680603" cy="787575"/>
          </a:xfrm>
          <a:prstGeom prst="rect">
            <a:avLst/>
          </a:prstGeom>
        </p:spPr>
        <p:txBody>
          <a:bodyPr vert="horz" lIns="91440" tIns="45720" rIns="91440" bIns="45720" rtlCol="0" anchor="ctr">
            <a:normAutofit/>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lang="en-US" sz="1600" b="1">
                <a:latin typeface="+mj-lt"/>
                <a:ea typeface="+mj-ea"/>
                <a:cs typeface="+mj-cs"/>
              </a:rPr>
              <a:t>12</a:t>
            </a:r>
            <a:r>
              <a:rPr kumimoji="0" lang="en-US" sz="1600" b="1" i="0" u="none" strike="noStrike" kern="1200" cap="none" spc="0" normalizeH="0" baseline="0" noProof="0">
                <a:ln>
                  <a:noFill/>
                </a:ln>
                <a:solidFill>
                  <a:schemeClr val="tx1"/>
                </a:solidFill>
                <a:effectLst/>
                <a:uLnTx/>
                <a:uFillTx/>
                <a:latin typeface="+mj-lt"/>
                <a:ea typeface="+mj-ea"/>
                <a:cs typeface="+mj-cs"/>
              </a:rPr>
              <a:t>%</a:t>
            </a:r>
            <a:r>
              <a:rPr kumimoji="0" lang="en-US" sz="1600" b="1" i="0" u="none" strike="noStrike" kern="1200" cap="none" spc="0" normalizeH="0" noProof="0">
                <a:ln>
                  <a:noFill/>
                </a:ln>
                <a:solidFill>
                  <a:schemeClr val="tx1"/>
                </a:solidFill>
                <a:effectLst/>
                <a:uLnTx/>
                <a:uFillTx/>
                <a:latin typeface="+mj-lt"/>
                <a:ea typeface="+mj-ea"/>
                <a:cs typeface="+mj-cs"/>
              </a:rPr>
              <a:t> mono-PCE goal to support 10% AM1.5 target</a:t>
            </a:r>
            <a:endParaRPr kumimoji="0" lang="en-US" sz="1600" b="0" i="0" u="none" strike="noStrike" kern="1200" cap="none" spc="0" normalizeH="0" baseline="0" noProof="0">
              <a:ln>
                <a:noFill/>
              </a:ln>
              <a:solidFill>
                <a:schemeClr val="tx1"/>
              </a:solidFill>
              <a:effectLst/>
              <a:uLnTx/>
              <a:uFillTx/>
              <a:latin typeface="+mj-lt"/>
              <a:ea typeface="+mj-ea"/>
              <a:cs typeface="+mj-cs"/>
            </a:endParaRPr>
          </a:p>
        </p:txBody>
      </p:sp>
      <p:sp>
        <p:nvSpPr>
          <p:cNvPr id="13" name="Title 12"/>
          <p:cNvSpPr>
            <a:spLocks noGrp="1"/>
          </p:cNvSpPr>
          <p:nvPr>
            <p:ph type="title"/>
          </p:nvPr>
        </p:nvSpPr>
        <p:spPr>
          <a:xfrm>
            <a:off x="457200" y="592104"/>
            <a:ext cx="8229600" cy="1143000"/>
          </a:xfrm>
        </p:spPr>
        <p:txBody>
          <a:bodyPr/>
          <a:lstStyle/>
          <a:p>
            <a:endParaRPr lang="en-US"/>
          </a:p>
        </p:txBody>
      </p:sp>
      <p:pic>
        <p:nvPicPr>
          <p:cNvPr id="14" name="Picture 13"/>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407341" y="4438"/>
            <a:ext cx="8305800" cy="19812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3970" name="Picture 2" descr="graphic"/>
          <p:cNvPicPr>
            <a:picLocks noChangeArrowheads="1"/>
          </p:cNvPicPr>
          <p:nvPr/>
        </p:nvPicPr>
        <p:blipFill>
          <a:blip r:embed="rId3"/>
          <a:srcRect l="1085" t="8869" r="31586" b="7085"/>
          <a:stretch>
            <a:fillRect/>
          </a:stretch>
        </p:blipFill>
        <p:spPr bwMode="auto">
          <a:xfrm>
            <a:off x="620343" y="799256"/>
            <a:ext cx="7720536" cy="5900947"/>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864204" y="175534"/>
            <a:ext cx="7832272" cy="3187244"/>
          </a:xfrm>
          <a:prstGeom prst="rect">
            <a:avLst/>
          </a:prstGeom>
        </p:spPr>
      </p:pic>
      <p:pic>
        <p:nvPicPr>
          <p:cNvPr id="26" name="Picture 25"/>
          <p:cNvPicPr>
            <a:picLocks noChangeAspect="1"/>
          </p:cNvPicPr>
          <p:nvPr/>
        </p:nvPicPr>
        <p:blipFill>
          <a:blip r:embed="rId4"/>
          <a:stretch>
            <a:fillRect/>
          </a:stretch>
        </p:blipFill>
        <p:spPr>
          <a:xfrm>
            <a:off x="1939511" y="3325779"/>
            <a:ext cx="5437533" cy="3532221"/>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461173" y="1712194"/>
            <a:ext cx="5850750" cy="322637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04850" y="-387350"/>
            <a:ext cx="10553700" cy="76327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71600" y="431800"/>
            <a:ext cx="6400800" cy="59944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31188" y="142333"/>
            <a:ext cx="4027305" cy="6568709"/>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72576" y="339409"/>
            <a:ext cx="5274116" cy="5593191"/>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678221" y="3827588"/>
            <a:ext cx="3378200" cy="2794000"/>
          </a:xfrm>
          <a:prstGeom prst="rect">
            <a:avLst/>
          </a:prstGeom>
        </p:spPr>
      </p:pic>
      <p:pic>
        <p:nvPicPr>
          <p:cNvPr id="7" name="Picture 6"/>
          <p:cNvPicPr>
            <a:picLocks noChangeAspect="1"/>
          </p:cNvPicPr>
          <p:nvPr/>
        </p:nvPicPr>
        <p:blipFill>
          <a:blip r:embed="rId3"/>
          <a:stretch>
            <a:fillRect/>
          </a:stretch>
        </p:blipFill>
        <p:spPr>
          <a:xfrm>
            <a:off x="0" y="218975"/>
            <a:ext cx="5685751" cy="4235134"/>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0898" name="Picture 2">
            <a:hlinkClick r:id="" action="ppaction://media"/>
          </p:cNvPr>
          <p:cNvPicPr/>
          <p:nvPr>
            <a:videoFile r:link=""/>
          </p:nvPr>
        </p:nvPicPr>
        <p:blipFill>
          <a:blip r:embed="rId2"/>
          <a:srcRect/>
          <a:stretch>
            <a:fillRect/>
          </a:stretch>
        </p:blipFill>
        <p:spPr bwMode="auto">
          <a:xfrm>
            <a:off x="219274" y="633678"/>
            <a:ext cx="4429125" cy="5033698"/>
          </a:xfrm>
          <a:prstGeom prst="rect">
            <a:avLst/>
          </a:prstGeom>
          <a:noFill/>
        </p:spPr>
      </p:pic>
      <p:sp>
        <p:nvSpPr>
          <p:cNvPr id="80899" name="Text Box 3"/>
          <p:cNvSpPr txBox="1">
            <a:spLocks noChangeArrowheads="1"/>
          </p:cNvSpPr>
          <p:nvPr/>
        </p:nvSpPr>
        <p:spPr bwMode="auto">
          <a:xfrm>
            <a:off x="225227" y="629708"/>
            <a:ext cx="555625" cy="338667"/>
          </a:xfrm>
          <a:prstGeom prst="rect">
            <a:avLst/>
          </a:prstGeom>
          <a:noFill/>
          <a:ln w="9525">
            <a:noFill/>
            <a:miter lim="800000"/>
            <a:headEnd/>
            <a:tailEnd/>
          </a:ln>
          <a:effectLst/>
        </p:spPr>
        <p:txBody>
          <a:bodyPr wrap="none" lIns="91435" tIns="45718" rIns="91435" bIns="45718">
            <a:prstTxWarp prst="textNoShape">
              <a:avLst/>
            </a:prstTxWarp>
            <a:spAutoFit/>
          </a:bodyPr>
          <a:lstStyle/>
          <a:p>
            <a:pPr defTabSz="914559" eaLnBrk="0" hangingPunct="0"/>
            <a:r>
              <a:rPr lang="en-US" sz="1600" b="1">
                <a:latin typeface="Times" pitchFamily="-109" charset="0"/>
              </a:rPr>
              <a:t>NIR</a:t>
            </a:r>
          </a:p>
        </p:txBody>
      </p:sp>
      <p:pic>
        <p:nvPicPr>
          <p:cNvPr id="7" name="Picture 6"/>
          <p:cNvPicPr>
            <a:picLocks noChangeAspect="1"/>
          </p:cNvPicPr>
          <p:nvPr/>
        </p:nvPicPr>
        <p:blipFill>
          <a:blip r:embed="rId3"/>
          <a:stretch>
            <a:fillRect/>
          </a:stretch>
        </p:blipFill>
        <p:spPr>
          <a:xfrm>
            <a:off x="4703109" y="582995"/>
            <a:ext cx="4179122" cy="5124149"/>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089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0898"/>
                                        </p:tgtEl>
                                      </p:cBhvr>
                                    </p:cmd>
                                  </p:childTnLst>
                                </p:cTn>
                              </p:par>
                            </p:childTnLst>
                          </p:cTn>
                        </p:par>
                      </p:childTnLst>
                    </p:cTn>
                  </p:par>
                </p:childTnLst>
              </p:cTn>
              <p:nextCondLst>
                <p:cond evt="onClick" delay="0">
                  <p:tgtEl>
                    <p:spTgt spid="80898"/>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80898"/>
                </p:tgtEl>
              </p:cMediaNode>
            </p:video>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8429" y="1401436"/>
            <a:ext cx="4121402" cy="4031480"/>
          </a:xfrm>
          <a:prstGeom prst="rect">
            <a:avLst/>
          </a:prstGeom>
        </p:spPr>
      </p:pic>
      <p:pic>
        <p:nvPicPr>
          <p:cNvPr id="5" name="Picture 4"/>
          <p:cNvPicPr>
            <a:picLocks noChangeAspect="1"/>
          </p:cNvPicPr>
          <p:nvPr/>
        </p:nvPicPr>
        <p:blipFill>
          <a:blip r:embed="rId3"/>
          <a:stretch>
            <a:fillRect/>
          </a:stretch>
        </p:blipFill>
        <p:spPr>
          <a:xfrm>
            <a:off x="4633449" y="1729897"/>
            <a:ext cx="4510551" cy="2755156"/>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21568" y="4778545"/>
            <a:ext cx="6222432" cy="2079455"/>
          </a:xfrm>
          <a:prstGeom prst="rect">
            <a:avLst/>
          </a:prstGeom>
        </p:spPr>
      </p:pic>
      <p:pic>
        <p:nvPicPr>
          <p:cNvPr id="5" name="Picture 4"/>
          <p:cNvPicPr>
            <a:picLocks noChangeAspect="1"/>
          </p:cNvPicPr>
          <p:nvPr/>
        </p:nvPicPr>
        <p:blipFill>
          <a:blip r:embed="rId3"/>
          <a:stretch>
            <a:fillRect/>
          </a:stretch>
        </p:blipFill>
        <p:spPr>
          <a:xfrm>
            <a:off x="1258883" y="139436"/>
            <a:ext cx="4940300" cy="4279900"/>
          </a:xfrm>
          <a:prstGeom prst="rect">
            <a:avLst/>
          </a:prstGeom>
        </p:spPr>
      </p:pic>
      <p:sp>
        <p:nvSpPr>
          <p:cNvPr id="6" name="Rectangle 5"/>
          <p:cNvSpPr/>
          <p:nvPr/>
        </p:nvSpPr>
        <p:spPr>
          <a:xfrm>
            <a:off x="1115790" y="3371322"/>
            <a:ext cx="4982035" cy="64685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49250" y="177800"/>
            <a:ext cx="8445500" cy="650240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158457"/>
            <a:ext cx="8732762" cy="2398157"/>
          </a:xfrm>
          <a:prstGeom prst="rect">
            <a:avLst/>
          </a:prstGeom>
        </p:spPr>
      </p:pic>
      <p:sp>
        <p:nvSpPr>
          <p:cNvPr id="5" name="Rectangle 4"/>
          <p:cNvSpPr/>
          <p:nvPr/>
        </p:nvSpPr>
        <p:spPr>
          <a:xfrm>
            <a:off x="5855923" y="940660"/>
            <a:ext cx="2845649" cy="176373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209075" y="3088014"/>
            <a:ext cx="8574810" cy="3138886"/>
          </a:xfrm>
          <a:prstGeom prst="rect">
            <a:avLst/>
          </a:prstGeom>
        </p:spPr>
      </p:pic>
      <p:pic>
        <p:nvPicPr>
          <p:cNvPr id="7" name="Picture 6"/>
          <p:cNvPicPr>
            <a:picLocks noChangeAspect="1"/>
          </p:cNvPicPr>
          <p:nvPr/>
        </p:nvPicPr>
        <p:blipFill>
          <a:blip r:embed="rId6"/>
          <a:stretch>
            <a:fillRect/>
          </a:stretch>
        </p:blipFill>
        <p:spPr>
          <a:xfrm>
            <a:off x="47214" y="682487"/>
            <a:ext cx="8718401" cy="488122"/>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16043" y="433790"/>
            <a:ext cx="8182894" cy="6424210"/>
          </a:xfrm>
          <a:prstGeom prst="rect">
            <a:avLst/>
          </a:prstGeom>
        </p:spPr>
      </p:pic>
      <p:sp>
        <p:nvSpPr>
          <p:cNvPr id="5" name="Rectangle 4"/>
          <p:cNvSpPr/>
          <p:nvPr/>
        </p:nvSpPr>
        <p:spPr>
          <a:xfrm>
            <a:off x="4339027" y="3550992"/>
            <a:ext cx="4092091" cy="330700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endParaRPr lang="en-US"/>
          </a:p>
        </p:txBody>
      </p:sp>
      <p:sp>
        <p:nvSpPr>
          <p:cNvPr id="98307" name="Rectangle 3"/>
          <p:cNvSpPr>
            <a:spLocks noGrp="1" noChangeArrowheads="1"/>
          </p:cNvSpPr>
          <p:nvPr>
            <p:ph type="body" idx="1"/>
          </p:nvPr>
        </p:nvSpPr>
        <p:spPr/>
        <p:txBody>
          <a:bodyPr/>
          <a:lstStyle/>
          <a:p>
            <a:endParaRPr lang="en-US"/>
          </a:p>
        </p:txBody>
      </p:sp>
      <p:pic>
        <p:nvPicPr>
          <p:cNvPr id="98308" name="Picture 4" descr="leaf"/>
          <p:cNvPicPr>
            <a:picLocks noChangeAspect="1" noChangeArrowheads="1"/>
          </p:cNvPicPr>
          <p:nvPr/>
        </p:nvPicPr>
        <p:blipFill>
          <a:blip r:embed="rId3"/>
          <a:srcRect/>
          <a:stretch>
            <a:fillRect/>
          </a:stretch>
        </p:blipFill>
        <p:spPr bwMode="auto">
          <a:xfrm>
            <a:off x="-552174" y="-1371600"/>
            <a:ext cx="10972800" cy="822960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258695" y="1293407"/>
            <a:ext cx="8725173" cy="4296772"/>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7580" y="3313479"/>
            <a:ext cx="4416733" cy="3544521"/>
          </a:xfrm>
          <a:prstGeom prst="rect">
            <a:avLst/>
          </a:prstGeom>
        </p:spPr>
      </p:pic>
      <p:pic>
        <p:nvPicPr>
          <p:cNvPr id="5" name="Picture 4"/>
          <p:cNvPicPr>
            <a:picLocks noChangeAspect="1"/>
          </p:cNvPicPr>
          <p:nvPr/>
        </p:nvPicPr>
        <p:blipFill>
          <a:blip r:embed="rId3"/>
          <a:stretch>
            <a:fillRect/>
          </a:stretch>
        </p:blipFill>
        <p:spPr>
          <a:xfrm>
            <a:off x="4802596" y="3485285"/>
            <a:ext cx="4174453" cy="3355415"/>
          </a:xfrm>
          <a:prstGeom prst="rect">
            <a:avLst/>
          </a:prstGeom>
        </p:spPr>
      </p:pic>
      <p:pic>
        <p:nvPicPr>
          <p:cNvPr id="7" name="Picture 6"/>
          <p:cNvPicPr>
            <a:picLocks noChangeAspect="1"/>
          </p:cNvPicPr>
          <p:nvPr/>
        </p:nvPicPr>
        <p:blipFill>
          <a:blip r:embed="rId4"/>
          <a:stretch>
            <a:fillRect/>
          </a:stretch>
        </p:blipFill>
        <p:spPr>
          <a:xfrm>
            <a:off x="1054645" y="0"/>
            <a:ext cx="6980908" cy="2612689"/>
          </a:xfrm>
          <a:prstGeom prst="rect">
            <a:avLst/>
          </a:prstGeom>
        </p:spPr>
      </p:pic>
      <p:pic>
        <p:nvPicPr>
          <p:cNvPr id="8" name="Picture 7"/>
          <p:cNvPicPr>
            <a:picLocks noChangeAspect="1"/>
          </p:cNvPicPr>
          <p:nvPr/>
        </p:nvPicPr>
        <p:blipFill>
          <a:blip r:embed="rId5"/>
          <a:stretch>
            <a:fillRect/>
          </a:stretch>
        </p:blipFill>
        <p:spPr>
          <a:xfrm>
            <a:off x="1664399" y="2643771"/>
            <a:ext cx="4457700" cy="431800"/>
          </a:xfrm>
          <a:prstGeom prst="rect">
            <a:avLst/>
          </a:prstGeom>
        </p:spPr>
      </p:pic>
      <p:sp>
        <p:nvSpPr>
          <p:cNvPr id="10" name="Rectangle 9"/>
          <p:cNvSpPr/>
          <p:nvPr/>
        </p:nvSpPr>
        <p:spPr>
          <a:xfrm>
            <a:off x="1127605" y="624077"/>
            <a:ext cx="426957" cy="205835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115790" y="3371322"/>
            <a:ext cx="482563" cy="2527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56595" y="3207973"/>
            <a:ext cx="1435872" cy="26188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158714" y="3819337"/>
            <a:ext cx="482563" cy="2527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049238" y="4454363"/>
            <a:ext cx="482563" cy="2527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509037" y="4498158"/>
            <a:ext cx="482563" cy="2527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494323" y="5801054"/>
            <a:ext cx="482563" cy="2527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041702" y="4914213"/>
            <a:ext cx="482563" cy="2527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005095" y="4903260"/>
            <a:ext cx="482563" cy="2527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311627" y="4421516"/>
            <a:ext cx="482563" cy="6477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778610" y="3414237"/>
            <a:ext cx="482563" cy="2527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833348" y="4027361"/>
            <a:ext cx="482563" cy="2527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5647238" y="4585747"/>
            <a:ext cx="482563" cy="2527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6096090" y="4399619"/>
            <a:ext cx="482563" cy="2527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8121397" y="4377722"/>
            <a:ext cx="482563" cy="2527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7376962" y="5625875"/>
            <a:ext cx="482563" cy="2527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2265" y="821153"/>
            <a:ext cx="7870155" cy="4978110"/>
          </a:xfrm>
          <a:prstGeom prst="rect">
            <a:avLst/>
          </a:prstGeom>
        </p:spPr>
      </p:pic>
      <p:sp>
        <p:nvSpPr>
          <p:cNvPr id="5" name="TextBox 4"/>
          <p:cNvSpPr txBox="1"/>
          <p:nvPr/>
        </p:nvSpPr>
        <p:spPr>
          <a:xfrm>
            <a:off x="1926782" y="6361203"/>
            <a:ext cx="3967703" cy="369332"/>
          </a:xfrm>
          <a:prstGeom prst="rect">
            <a:avLst/>
          </a:prstGeom>
          <a:noFill/>
        </p:spPr>
        <p:txBody>
          <a:bodyPr wrap="none" rtlCol="0">
            <a:spAutoFit/>
          </a:bodyPr>
          <a:lstStyle/>
          <a:p>
            <a:r>
              <a:rPr lang="en-US"/>
              <a:t>Slide credit: Andras Pattantyus-Abraham</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93788" y="409759"/>
            <a:ext cx="5222165" cy="5425626"/>
          </a:xfrm>
          <a:prstGeom prst="rect">
            <a:avLst/>
          </a:prstGeom>
        </p:spPr>
      </p:pic>
      <p:sp>
        <p:nvSpPr>
          <p:cNvPr id="5" name="TextBox 4"/>
          <p:cNvSpPr txBox="1"/>
          <p:nvPr/>
        </p:nvSpPr>
        <p:spPr>
          <a:xfrm>
            <a:off x="2715010" y="6295510"/>
            <a:ext cx="3967703" cy="369332"/>
          </a:xfrm>
          <a:prstGeom prst="rect">
            <a:avLst/>
          </a:prstGeom>
          <a:noFill/>
        </p:spPr>
        <p:txBody>
          <a:bodyPr wrap="none" rtlCol="0">
            <a:spAutoFit/>
          </a:bodyPr>
          <a:lstStyle/>
          <a:p>
            <a:r>
              <a:rPr lang="en-US"/>
              <a:t>Slide credit: Andras Pattantyus-Abraham</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74417" y="762721"/>
            <a:ext cx="7753780" cy="4902977"/>
          </a:xfrm>
          <a:prstGeom prst="rect">
            <a:avLst/>
          </a:prstGeom>
        </p:spPr>
      </p:pic>
      <p:sp>
        <p:nvSpPr>
          <p:cNvPr id="5" name="TextBox 4"/>
          <p:cNvSpPr txBox="1"/>
          <p:nvPr/>
        </p:nvSpPr>
        <p:spPr>
          <a:xfrm>
            <a:off x="2715010" y="6295510"/>
            <a:ext cx="3967703" cy="369332"/>
          </a:xfrm>
          <a:prstGeom prst="rect">
            <a:avLst/>
          </a:prstGeom>
          <a:noFill/>
        </p:spPr>
        <p:txBody>
          <a:bodyPr wrap="none" rtlCol="0">
            <a:spAutoFit/>
          </a:bodyPr>
          <a:lstStyle/>
          <a:p>
            <a:r>
              <a:rPr lang="en-US"/>
              <a:t>Slide credit: Andras Pattantyus-Abraham</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32347" y="2254064"/>
            <a:ext cx="3845732" cy="4603936"/>
          </a:xfrm>
          <a:prstGeom prst="rect">
            <a:avLst/>
          </a:prstGeom>
        </p:spPr>
      </p:pic>
      <p:pic>
        <p:nvPicPr>
          <p:cNvPr id="5" name="Picture 4"/>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4261954" y="3859782"/>
            <a:ext cx="3892423" cy="2998218"/>
          </a:xfrm>
          <a:prstGeom prst="rect">
            <a:avLst/>
          </a:prstGeom>
        </p:spPr>
      </p:pic>
      <p:pic>
        <p:nvPicPr>
          <p:cNvPr id="7" name="Picture 6"/>
          <p:cNvPicPr>
            <a:picLocks noChangeAspect="1"/>
          </p:cNvPicPr>
          <p:nvPr/>
        </p:nvPicPr>
        <p:blipFill>
          <a:blip r:embed="rId6"/>
          <a:stretch>
            <a:fillRect/>
          </a:stretch>
        </p:blipFill>
        <p:spPr>
          <a:xfrm>
            <a:off x="946873" y="0"/>
            <a:ext cx="6818994" cy="2214455"/>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30372" y="0"/>
            <a:ext cx="4771300" cy="6611501"/>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Number Placeholder 5"/>
          <p:cNvSpPr>
            <a:spLocks noGrp="1"/>
          </p:cNvSpPr>
          <p:nvPr>
            <p:ph type="sldNum" sz="quarter" idx="12"/>
          </p:nvPr>
        </p:nvSpPr>
        <p:spPr bwMode="auto">
          <a:xfrm>
            <a:off x="6279500" y="6562725"/>
            <a:ext cx="2133600" cy="476250"/>
          </a:xfrm>
          <a:noFill/>
          <a:ln>
            <a:miter lim="800000"/>
            <a:headEnd/>
            <a:tailEnd/>
          </a:ln>
        </p:spPr>
        <p:txBody>
          <a:bodyPr vert="horz" wrap="square" lIns="91440" tIns="45720" rIns="91440" bIns="45720" numCol="1" anchor="t" anchorCtr="0" compatLnSpc="1">
            <a:prstTxWarp prst="textNoShape">
              <a:avLst/>
            </a:prstTxWarp>
          </a:bodyPr>
          <a:lstStyle/>
          <a:p>
            <a:fld id="{37808760-17B8-244D-B838-68E35403F6EB}" type="slidenum">
              <a:rPr lang="en-US" smtClean="0">
                <a:latin typeface="Arial" pitchFamily="-110" charset="0"/>
              </a:rPr>
              <a:pPr/>
              <a:t>47</a:t>
            </a:fld>
            <a:endParaRPr lang="en-US" smtClean="0">
              <a:latin typeface="Arial" pitchFamily="-110" charset="0"/>
            </a:endParaRPr>
          </a:p>
        </p:txBody>
      </p:sp>
      <p:pic>
        <p:nvPicPr>
          <p:cNvPr id="12" name="Picture 11"/>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31376" y="0"/>
            <a:ext cx="4763721" cy="1675280"/>
          </a:xfrm>
          <a:prstGeom prst="rect">
            <a:avLst/>
          </a:prstGeom>
        </p:spPr>
      </p:pic>
      <p:pic>
        <p:nvPicPr>
          <p:cNvPr id="13" name="Picture 12"/>
          <p:cNvPicPr>
            <a:picLocks noChangeAspect="1"/>
          </p:cNvPicPr>
          <p:nvPr/>
        </p:nvPicPr>
        <mc:AlternateContent>
          <mc:Choice xmlns:ma="http://schemas.microsoft.com/office/mac/drawingml/2008/main" Requires="ma">
            <p:blipFill>
              <a:blip r:embed="rId4"/>
              <a:srcRect l="51708" t="77517"/>
              <a:stretch>
                <a:fillRect/>
              </a:stretch>
            </p:blipFill>
          </mc:Choice>
          <mc:Fallback>
            <p:blipFill>
              <a:blip r:embed="rId5"/>
              <a:srcRect l="51708" t="77517"/>
              <a:stretch>
                <a:fillRect/>
              </a:stretch>
            </p:blipFill>
          </mc:Fallback>
        </mc:AlternateContent>
        <p:spPr>
          <a:xfrm>
            <a:off x="0" y="1511235"/>
            <a:ext cx="3992783" cy="318864"/>
          </a:xfrm>
          <a:prstGeom prst="rect">
            <a:avLst/>
          </a:prstGeom>
        </p:spPr>
      </p:pic>
      <p:sp>
        <p:nvSpPr>
          <p:cNvPr id="14" name="Rectangle 13"/>
          <p:cNvSpPr/>
          <p:nvPr/>
        </p:nvSpPr>
        <p:spPr>
          <a:xfrm>
            <a:off x="-95657" y="5958833"/>
            <a:ext cx="676564" cy="32049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6"/>
          <a:stretch>
            <a:fillRect/>
          </a:stretch>
        </p:blipFill>
        <p:spPr>
          <a:xfrm>
            <a:off x="417057" y="3096885"/>
            <a:ext cx="3098800" cy="3467100"/>
          </a:xfrm>
          <a:prstGeom prst="rect">
            <a:avLst/>
          </a:prstGeom>
        </p:spPr>
      </p:pic>
      <p:pic>
        <p:nvPicPr>
          <p:cNvPr id="16" name="Picture 15"/>
          <p:cNvPicPr>
            <a:picLocks noChangeAspect="1"/>
          </p:cNvPicPr>
          <p:nvPr/>
        </p:nvPicPr>
        <p:blipFill>
          <a:blip r:embed="rId7"/>
          <a:stretch>
            <a:fillRect/>
          </a:stretch>
        </p:blipFill>
        <p:spPr>
          <a:xfrm>
            <a:off x="5513182" y="1686102"/>
            <a:ext cx="3630818" cy="5171898"/>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62850" y="20048"/>
            <a:ext cx="8418286" cy="2776676"/>
          </a:xfrm>
          <a:prstGeom prst="rect">
            <a:avLst/>
          </a:prstGeom>
        </p:spPr>
      </p:pic>
      <p:pic>
        <p:nvPicPr>
          <p:cNvPr id="6" name="Picture 5"/>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395034" y="3174768"/>
            <a:ext cx="6400800" cy="3022600"/>
          </a:xfrm>
          <a:prstGeom prst="rect">
            <a:avLst/>
          </a:prstGeom>
        </p:spPr>
      </p:pic>
      <p:sp>
        <p:nvSpPr>
          <p:cNvPr id="7" name="Text Box 4"/>
          <p:cNvSpPr txBox="1">
            <a:spLocks noChangeArrowheads="1"/>
          </p:cNvSpPr>
          <p:nvPr/>
        </p:nvSpPr>
        <p:spPr bwMode="auto">
          <a:xfrm>
            <a:off x="459388" y="6389281"/>
            <a:ext cx="8382000" cy="369332"/>
          </a:xfrm>
          <a:prstGeom prst="rect">
            <a:avLst/>
          </a:prstGeom>
          <a:noFill/>
          <a:ln w="9525">
            <a:noFill/>
            <a:miter lim="800000"/>
            <a:headEnd/>
            <a:tailEnd/>
          </a:ln>
        </p:spPr>
        <p:txBody>
          <a:bodyPr>
            <a:prstTxWarp prst="textNoShape">
              <a:avLst/>
            </a:prstTxWarp>
            <a:spAutoFit/>
          </a:bodyPr>
          <a:lstStyle/>
          <a:p>
            <a:pPr marL="742950" indent="-742950" algn="ctr">
              <a:spcBef>
                <a:spcPct val="50000"/>
              </a:spcBef>
              <a:defRPr/>
            </a:pPr>
            <a:r>
              <a:rPr lang="en-US" dirty="0">
                <a:latin typeface="Arial" pitchFamily="-65" charset="0"/>
              </a:rPr>
              <a:t>Transport considerations fail to explain &gt; 4x EQE and 1.5x Voc improvements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495300" y="304800"/>
            <a:ext cx="8382000" cy="369332"/>
          </a:xfrm>
          <a:prstGeom prst="rect">
            <a:avLst/>
          </a:prstGeom>
          <a:noFill/>
          <a:ln w="9525">
            <a:noFill/>
            <a:miter lim="800000"/>
            <a:headEnd/>
            <a:tailEnd/>
          </a:ln>
        </p:spPr>
        <p:txBody>
          <a:bodyPr>
            <a:prstTxWarp prst="textNoShape">
              <a:avLst/>
            </a:prstTxWarp>
            <a:spAutoFit/>
          </a:bodyPr>
          <a:lstStyle/>
          <a:p>
            <a:pPr marL="742950" indent="-742950" algn="ctr">
              <a:spcBef>
                <a:spcPct val="50000"/>
              </a:spcBef>
              <a:defRPr/>
            </a:pPr>
            <a:r>
              <a:rPr lang="en-US" dirty="0">
                <a:latin typeface="Arial" pitchFamily="-65" charset="0"/>
              </a:rPr>
              <a:t>Looking elsewhere</a:t>
            </a:r>
          </a:p>
        </p:txBody>
      </p:sp>
      <p:sp>
        <p:nvSpPr>
          <p:cNvPr id="7" name="Text Box 4"/>
          <p:cNvSpPr txBox="1">
            <a:spLocks noChangeArrowheads="1"/>
          </p:cNvSpPr>
          <p:nvPr/>
        </p:nvSpPr>
        <p:spPr bwMode="auto">
          <a:xfrm>
            <a:off x="613996" y="5800696"/>
            <a:ext cx="8382000" cy="369332"/>
          </a:xfrm>
          <a:prstGeom prst="rect">
            <a:avLst/>
          </a:prstGeom>
          <a:noFill/>
          <a:ln w="9525">
            <a:noFill/>
            <a:miter lim="800000"/>
            <a:headEnd/>
            <a:tailEnd/>
          </a:ln>
        </p:spPr>
        <p:txBody>
          <a:bodyPr>
            <a:prstTxWarp prst="textNoShape">
              <a:avLst/>
            </a:prstTxWarp>
            <a:spAutoFit/>
          </a:bodyPr>
          <a:lstStyle/>
          <a:p>
            <a:pPr marL="742950" indent="-742950" algn="ctr">
              <a:spcBef>
                <a:spcPct val="50000"/>
              </a:spcBef>
              <a:defRPr/>
            </a:pPr>
            <a:r>
              <a:rPr lang="en-US" dirty="0">
                <a:latin typeface="Arial" pitchFamily="-65" charset="0"/>
              </a:rPr>
              <a:t>Thiols passivate recombination centers leading to higher dissociation efficiency</a:t>
            </a:r>
          </a:p>
        </p:txBody>
      </p:sp>
      <p:pic>
        <p:nvPicPr>
          <p:cNvPr id="8" name="Picture 7"/>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246643" y="734216"/>
            <a:ext cx="4797149" cy="4836713"/>
          </a:xfrm>
          <a:prstGeom prst="rect">
            <a:avLst/>
          </a:prstGeom>
        </p:spPr>
      </p:pic>
      <p:pic>
        <p:nvPicPr>
          <p:cNvPr id="6" name="Picture 5"/>
          <p:cNvPicPr>
            <a:picLocks noChangeAspect="1"/>
          </p:cNvPicPr>
          <p:nvPr/>
        </p:nvPicPr>
        <p:blipFill>
          <a:blip r:embed="rId4"/>
          <a:stretch>
            <a:fillRect/>
          </a:stretch>
        </p:blipFill>
        <p:spPr>
          <a:xfrm rot="60000">
            <a:off x="5012430" y="1997592"/>
            <a:ext cx="3454400" cy="13081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0356" name="Picture 4" descr="retinapic"/>
          <p:cNvPicPr>
            <a:picLocks noChangeAspect="1" noChangeArrowheads="1"/>
          </p:cNvPicPr>
          <p:nvPr/>
        </p:nvPicPr>
        <p:blipFill>
          <a:blip r:embed="rId3"/>
          <a:srcRect/>
          <a:stretch>
            <a:fillRect/>
          </a:stretch>
        </p:blipFill>
        <p:spPr bwMode="auto">
          <a:xfrm>
            <a:off x="0" y="0"/>
            <a:ext cx="11356848" cy="941832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6776" y="275406"/>
            <a:ext cx="8229600" cy="4525963"/>
          </a:xfrm>
        </p:spPr>
        <p:txBody>
          <a:bodyPr/>
          <a:lstStyle/>
          <a:p>
            <a:pPr marL="514350" indent="-514350">
              <a:buNone/>
            </a:pPr>
            <a:r>
              <a:rPr lang="en-US"/>
              <a:t>Break the absorption-extraction compromise:</a:t>
            </a:r>
          </a:p>
          <a:p>
            <a:pPr marL="914400" lvl="1" indent="-514350">
              <a:buNone/>
            </a:pPr>
            <a:r>
              <a:rPr lang="en-US"/>
              <a:t>  Increase both carrier mobilities</a:t>
            </a:r>
          </a:p>
        </p:txBody>
      </p:sp>
      <p:graphicFrame>
        <p:nvGraphicFramePr>
          <p:cNvPr id="52226" name="Object 2"/>
          <p:cNvGraphicFramePr>
            <a:graphicFrameLocks noChangeAspect="1"/>
          </p:cNvGraphicFramePr>
          <p:nvPr/>
        </p:nvGraphicFramePr>
        <p:xfrm>
          <a:off x="467110" y="2592963"/>
          <a:ext cx="3511404" cy="2442290"/>
        </p:xfrm>
        <a:graphic>
          <a:graphicData uri="http://schemas.openxmlformats.org/presentationml/2006/ole">
            <p:oleObj spid="_x0000_s67586" name="Document" r:id="rId3" imgW="4546600" imgH="3162300" progId="Word.Document.12">
              <p:link updateAutomatic="1"/>
            </p:oleObj>
          </a:graphicData>
        </a:graphic>
      </p:graphicFrame>
      <p:pic>
        <p:nvPicPr>
          <p:cNvPr id="6" name="Picture 5"/>
          <p:cNvPicPr>
            <a:picLocks noChangeAspect="1"/>
          </p:cNvPicPr>
          <p:nvPr/>
        </p:nvPicPr>
        <p:blipFill>
          <a:blip r:embed="rId4"/>
          <a:stretch>
            <a:fillRect/>
          </a:stretch>
        </p:blipFill>
        <p:spPr>
          <a:xfrm>
            <a:off x="5025751" y="2233537"/>
            <a:ext cx="3332883" cy="3130890"/>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637918" y="3075236"/>
            <a:ext cx="3994653" cy="3035737"/>
          </a:xfrm>
          <a:prstGeom prst="rect">
            <a:avLst/>
          </a:prstGeom>
        </p:spPr>
      </p:pic>
      <p:pic>
        <p:nvPicPr>
          <p:cNvPr id="6" name="Picture 5"/>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4880842" y="2186667"/>
            <a:ext cx="4263158" cy="4671333"/>
          </a:xfrm>
          <a:prstGeom prst="rect">
            <a:avLst/>
          </a:prstGeom>
        </p:spPr>
      </p:pic>
      <p:sp>
        <p:nvSpPr>
          <p:cNvPr id="8" name="Content Placeholder 2"/>
          <p:cNvSpPr txBox="1">
            <a:spLocks/>
          </p:cNvSpPr>
          <p:nvPr/>
        </p:nvSpPr>
        <p:spPr>
          <a:xfrm>
            <a:off x="336776" y="275406"/>
            <a:ext cx="8229600" cy="4525963"/>
          </a:xfrm>
          <a:prstGeom prst="rect">
            <a:avLst/>
          </a:prstGeom>
        </p:spPr>
        <p:txBody>
          <a:bodyPr vert="horz" lIns="91440" tIns="45720" rIns="91440" bIns="45720" rtlCol="0">
            <a:normAutofit/>
          </a:bodyPr>
          <a:lstStyle/>
          <a:p>
            <a:pPr marL="514350" marR="0" lvl="0" indent="-51435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a:ln>
                  <a:noFill/>
                </a:ln>
                <a:solidFill>
                  <a:schemeClr val="tx1"/>
                </a:solidFill>
                <a:effectLst/>
                <a:uLnTx/>
                <a:uFillTx/>
                <a:latin typeface="+mn-lt"/>
                <a:ea typeface="+mn-ea"/>
                <a:cs typeface="+mn-cs"/>
              </a:rPr>
              <a:t>Break the absorption-extraction compromise:</a:t>
            </a:r>
          </a:p>
          <a:p>
            <a:pPr marL="914400" marR="0" lvl="1" indent="-514350" algn="l"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a:ln>
                  <a:noFill/>
                </a:ln>
                <a:solidFill>
                  <a:schemeClr val="tx1"/>
                </a:solidFill>
                <a:effectLst/>
                <a:uLnTx/>
                <a:uFillTx/>
                <a:latin typeface="+mn-lt"/>
                <a:ea typeface="+mn-ea"/>
                <a:cs typeface="+mn-cs"/>
              </a:rPr>
              <a:t>  Build a bulk</a:t>
            </a:r>
            <a:r>
              <a:rPr kumimoji="0" lang="en-US" sz="2800" b="0" i="0" u="none" strike="noStrike" kern="1200" cap="none" spc="0" normalizeH="0" noProof="0">
                <a:ln>
                  <a:noFill/>
                </a:ln>
                <a:solidFill>
                  <a:schemeClr val="tx1"/>
                </a:solidFill>
                <a:effectLst/>
                <a:uLnTx/>
                <a:uFillTx/>
                <a:latin typeface="+mn-lt"/>
                <a:ea typeface="+mn-ea"/>
                <a:cs typeface="+mn-cs"/>
              </a:rPr>
              <a:t> heterojunction</a:t>
            </a:r>
            <a:endParaRPr kumimoji="0" lang="en-US" sz="2800" b="0" i="0" u="none" strike="noStrike" kern="1200" cap="none" spc="0" normalizeH="0" baseline="0" noProof="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46803" y="1620408"/>
            <a:ext cx="6165774" cy="5237592"/>
          </a:xfrm>
          <a:prstGeom prst="rect">
            <a:avLst/>
          </a:prstGeom>
        </p:spPr>
      </p:pic>
      <p:sp>
        <p:nvSpPr>
          <p:cNvPr id="5" name="Content Placeholder 2"/>
          <p:cNvSpPr txBox="1">
            <a:spLocks/>
          </p:cNvSpPr>
          <p:nvPr/>
        </p:nvSpPr>
        <p:spPr>
          <a:xfrm>
            <a:off x="336776" y="275406"/>
            <a:ext cx="8229600" cy="4525963"/>
          </a:xfrm>
          <a:prstGeom prst="rect">
            <a:avLst/>
          </a:prstGeom>
        </p:spPr>
        <p:txBody>
          <a:bodyPr vert="horz" lIns="91440" tIns="45720" rIns="91440" bIns="45720" rtlCol="0">
            <a:normAutofit/>
          </a:bodyPr>
          <a:lstStyle/>
          <a:p>
            <a:pPr marL="514350" marR="0" lvl="0" indent="-51435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a:ln>
                  <a:noFill/>
                </a:ln>
                <a:solidFill>
                  <a:schemeClr val="tx1"/>
                </a:solidFill>
                <a:effectLst/>
                <a:uLnTx/>
                <a:uFillTx/>
                <a:latin typeface="+mn-lt"/>
                <a:ea typeface="+mn-ea"/>
                <a:cs typeface="+mn-cs"/>
              </a:rPr>
              <a:t>Break the absorption-extraction compromise:</a:t>
            </a:r>
          </a:p>
          <a:p>
            <a:pPr marL="914400" marR="0" lvl="1" indent="-514350" algn="l"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a:ln>
                  <a:noFill/>
                </a:ln>
                <a:solidFill>
                  <a:schemeClr val="tx1"/>
                </a:solidFill>
                <a:effectLst/>
                <a:uLnTx/>
                <a:uFillTx/>
                <a:latin typeface="+mn-lt"/>
                <a:ea typeface="+mn-ea"/>
                <a:cs typeface="+mn-cs"/>
              </a:rPr>
              <a:t>  Enhance absorption per unit length</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56322" name="Object 2"/>
          <p:cNvGraphicFramePr>
            <a:graphicFrameLocks noChangeAspect="1"/>
          </p:cNvGraphicFramePr>
          <p:nvPr/>
        </p:nvGraphicFramePr>
        <p:xfrm>
          <a:off x="759260" y="1606793"/>
          <a:ext cx="6794357" cy="4812670"/>
        </p:xfrm>
        <a:graphic>
          <a:graphicData uri="http://schemas.openxmlformats.org/presentationml/2006/ole">
            <p:oleObj spid="_x0000_s72706" name="Document" r:id="rId3" imgW="5486400" imgH="3886200" progId="Word.Document.12">
              <p:link updateAutomatic="1"/>
            </p:oleObj>
          </a:graphicData>
        </a:graphic>
      </p:graphicFrame>
      <p:sp>
        <p:nvSpPr>
          <p:cNvPr id="5" name="Content Placeholder 2"/>
          <p:cNvSpPr>
            <a:spLocks noGrp="1"/>
          </p:cNvSpPr>
          <p:nvPr>
            <p:ph idx="1"/>
          </p:nvPr>
        </p:nvSpPr>
        <p:spPr>
          <a:xfrm>
            <a:off x="457200" y="441415"/>
            <a:ext cx="8229600" cy="4525963"/>
          </a:xfrm>
        </p:spPr>
        <p:txBody>
          <a:bodyPr/>
          <a:lstStyle/>
          <a:p>
            <a:pPr marL="514350" indent="-514350">
              <a:buNone/>
            </a:pPr>
            <a:r>
              <a:rPr lang="en-US"/>
              <a:t>Harvest multiple excitons in a PV device</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255058" y="1352957"/>
            <a:ext cx="6879025" cy="1340475"/>
          </a:xfrm>
          <a:prstGeom prst="rect">
            <a:avLst/>
          </a:prstGeom>
        </p:spPr>
      </p:pic>
      <p:pic>
        <p:nvPicPr>
          <p:cNvPr id="9" name="Picture 8"/>
          <p:cNvPicPr>
            <a:picLocks noChangeAspect="1"/>
          </p:cNvPicPr>
          <p:nvPr/>
        </p:nvPicPr>
        <p:blipFill>
          <a:blip r:embed="rId3"/>
          <a:stretch>
            <a:fillRect/>
          </a:stretch>
        </p:blipFill>
        <p:spPr>
          <a:xfrm>
            <a:off x="2171701" y="2738802"/>
            <a:ext cx="4800600" cy="482600"/>
          </a:xfrm>
          <a:prstGeom prst="rect">
            <a:avLst/>
          </a:prstGeom>
        </p:spPr>
      </p:pic>
      <p:pic>
        <p:nvPicPr>
          <p:cNvPr id="10" name="Picture 9"/>
          <p:cNvPicPr>
            <a:picLocks noChangeAspect="1"/>
          </p:cNvPicPr>
          <p:nvPr/>
        </p:nvPicPr>
        <p:blipFill>
          <a:blip r:embed="rId4"/>
          <a:stretch>
            <a:fillRect/>
          </a:stretch>
        </p:blipFill>
        <p:spPr>
          <a:xfrm>
            <a:off x="721338" y="3229870"/>
            <a:ext cx="3383734" cy="2666445"/>
          </a:xfrm>
          <a:prstGeom prst="rect">
            <a:avLst/>
          </a:prstGeom>
        </p:spPr>
      </p:pic>
      <p:pic>
        <p:nvPicPr>
          <p:cNvPr id="11" name="Picture 10"/>
          <p:cNvPicPr>
            <a:picLocks noChangeAspect="1"/>
          </p:cNvPicPr>
          <p:nvPr/>
        </p:nvPicPr>
        <p:blipFill>
          <a:blip r:embed="rId5"/>
          <a:stretch>
            <a:fillRect/>
          </a:stretch>
        </p:blipFill>
        <p:spPr>
          <a:xfrm>
            <a:off x="4583869" y="3372447"/>
            <a:ext cx="3714427" cy="2669489"/>
          </a:xfrm>
          <a:prstGeom prst="rect">
            <a:avLst/>
          </a:prstGeom>
        </p:spPr>
      </p:pic>
      <p:pic>
        <p:nvPicPr>
          <p:cNvPr id="12" name="Picture 11"/>
          <p:cNvPicPr>
            <a:picLocks noChangeAspect="1"/>
          </p:cNvPicPr>
          <p:nvPr/>
        </p:nvPicPr>
        <p:blipFill>
          <a:blip r:embed="rId6"/>
          <a:stretch>
            <a:fillRect/>
          </a:stretch>
        </p:blipFill>
        <p:spPr>
          <a:xfrm>
            <a:off x="4696401" y="6012688"/>
            <a:ext cx="3448632" cy="881552"/>
          </a:xfrm>
          <a:prstGeom prst="rect">
            <a:avLst/>
          </a:prstGeom>
        </p:spPr>
      </p:pic>
      <p:sp>
        <p:nvSpPr>
          <p:cNvPr id="13" name="Content Placeholder 2"/>
          <p:cNvSpPr>
            <a:spLocks noGrp="1"/>
          </p:cNvSpPr>
          <p:nvPr>
            <p:ph idx="1"/>
          </p:nvPr>
        </p:nvSpPr>
        <p:spPr>
          <a:xfrm>
            <a:off x="457200" y="441415"/>
            <a:ext cx="8229600" cy="4525963"/>
          </a:xfrm>
        </p:spPr>
        <p:txBody>
          <a:bodyPr/>
          <a:lstStyle/>
          <a:p>
            <a:pPr marL="514350" indent="-514350">
              <a:buNone/>
            </a:pPr>
            <a:r>
              <a:rPr lang="en-US"/>
              <a:t>Use abundant, nontoxic materials</a:t>
            </a:r>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93133" y="5576973"/>
            <a:ext cx="3403600" cy="579120"/>
          </a:xfrm>
          <a:prstGeom prst="rect">
            <a:avLst/>
          </a:prstGeom>
        </p:spPr>
      </p:pic>
      <p:pic>
        <p:nvPicPr>
          <p:cNvPr id="6" name="Picture 5"/>
          <p:cNvPicPr>
            <a:picLocks noChangeAspect="1"/>
          </p:cNvPicPr>
          <p:nvPr/>
        </p:nvPicPr>
        <p:blipFill>
          <a:blip r:embed="rId3"/>
          <a:stretch>
            <a:fillRect/>
          </a:stretch>
        </p:blipFill>
        <p:spPr>
          <a:xfrm>
            <a:off x="0" y="6248400"/>
            <a:ext cx="2387600" cy="609600"/>
          </a:xfrm>
          <a:prstGeom prst="rect">
            <a:avLst/>
          </a:prstGeom>
        </p:spPr>
      </p:pic>
      <p:pic>
        <p:nvPicPr>
          <p:cNvPr id="7" name="Picture 6"/>
          <p:cNvPicPr>
            <a:picLocks noChangeAspect="1"/>
          </p:cNvPicPr>
          <p:nvPr/>
        </p:nvPicPr>
        <p:blipFill>
          <a:blip r:embed="rId4"/>
          <a:stretch>
            <a:fillRect/>
          </a:stretch>
        </p:blipFill>
        <p:spPr>
          <a:xfrm>
            <a:off x="2467512" y="6238240"/>
            <a:ext cx="3647440" cy="619760"/>
          </a:xfrm>
          <a:prstGeom prst="rect">
            <a:avLst/>
          </a:prstGeom>
        </p:spPr>
      </p:pic>
      <p:pic>
        <p:nvPicPr>
          <p:cNvPr id="8" name="Picture 7"/>
          <p:cNvPicPr>
            <a:picLocks noChangeAspect="1"/>
          </p:cNvPicPr>
          <p:nvPr/>
        </p:nvPicPr>
        <p:blipFill>
          <a:blip r:embed="rId5"/>
          <a:stretch>
            <a:fillRect/>
          </a:stretch>
        </p:blipFill>
        <p:spPr>
          <a:xfrm>
            <a:off x="6228080" y="6309360"/>
            <a:ext cx="2915920" cy="548640"/>
          </a:xfrm>
          <a:prstGeom prst="rect">
            <a:avLst/>
          </a:prstGeom>
        </p:spPr>
      </p:pic>
      <p:pic>
        <p:nvPicPr>
          <p:cNvPr id="9" name="Picture 8"/>
          <p:cNvPicPr>
            <a:picLocks noChangeAspect="1"/>
          </p:cNvPicPr>
          <p:nvPr/>
        </p:nvPicPr>
        <p:blipFill>
          <a:blip r:embed="rId6"/>
          <a:stretch>
            <a:fillRect/>
          </a:stretch>
        </p:blipFill>
        <p:spPr>
          <a:xfrm>
            <a:off x="1193800" y="4374521"/>
            <a:ext cx="3535680" cy="589280"/>
          </a:xfrm>
          <a:prstGeom prst="rect">
            <a:avLst/>
          </a:prstGeom>
        </p:spPr>
      </p:pic>
      <p:pic>
        <p:nvPicPr>
          <p:cNvPr id="10" name="Picture 9"/>
          <p:cNvPicPr>
            <a:picLocks noChangeAspect="1"/>
          </p:cNvPicPr>
          <p:nvPr/>
        </p:nvPicPr>
        <p:blipFill>
          <a:blip r:embed="rId7"/>
          <a:stretch>
            <a:fillRect/>
          </a:stretch>
        </p:blipFill>
        <p:spPr>
          <a:xfrm>
            <a:off x="4768378" y="4391818"/>
            <a:ext cx="2001520" cy="599440"/>
          </a:xfrm>
          <a:prstGeom prst="rect">
            <a:avLst/>
          </a:prstGeom>
        </p:spPr>
      </p:pic>
      <p:pic>
        <p:nvPicPr>
          <p:cNvPr id="11" name="Picture 10"/>
          <p:cNvPicPr>
            <a:picLocks noChangeAspect="1"/>
          </p:cNvPicPr>
          <p:nvPr/>
        </p:nvPicPr>
        <p:blipFill>
          <a:blip r:embed="rId8"/>
          <a:stretch>
            <a:fillRect/>
          </a:stretch>
        </p:blipFill>
        <p:spPr>
          <a:xfrm>
            <a:off x="1143000" y="3770136"/>
            <a:ext cx="3627120" cy="629920"/>
          </a:xfrm>
          <a:prstGeom prst="rect">
            <a:avLst/>
          </a:prstGeom>
        </p:spPr>
      </p:pic>
      <p:pic>
        <p:nvPicPr>
          <p:cNvPr id="12" name="Picture 11"/>
          <p:cNvPicPr>
            <a:picLocks noChangeAspect="1"/>
          </p:cNvPicPr>
          <p:nvPr/>
        </p:nvPicPr>
        <p:blipFill>
          <a:blip r:embed="rId9"/>
          <a:stretch>
            <a:fillRect/>
          </a:stretch>
        </p:blipFill>
        <p:spPr>
          <a:xfrm>
            <a:off x="4767888" y="3756340"/>
            <a:ext cx="1981200" cy="619760"/>
          </a:xfrm>
          <a:prstGeom prst="rect">
            <a:avLst/>
          </a:prstGeom>
        </p:spPr>
      </p:pic>
      <p:sp>
        <p:nvSpPr>
          <p:cNvPr id="13" name="TextBox 12"/>
          <p:cNvSpPr txBox="1"/>
          <p:nvPr/>
        </p:nvSpPr>
        <p:spPr>
          <a:xfrm>
            <a:off x="1235765" y="909982"/>
            <a:ext cx="6616700" cy="2308324"/>
          </a:xfrm>
          <a:prstGeom prst="rect">
            <a:avLst/>
          </a:prstGeom>
          <a:noFill/>
        </p:spPr>
        <p:txBody>
          <a:bodyPr wrap="square" rtlCol="0">
            <a:spAutoFit/>
          </a:bodyPr>
          <a:lstStyle/>
          <a:p>
            <a:r>
              <a:rPr lang="en-US" sz="1600">
                <a:solidFill>
                  <a:schemeClr val="bg2">
                    <a:lumMod val="50000"/>
                  </a:schemeClr>
                </a:solidFill>
              </a:rPr>
              <a:t>Kyle Kemp							Vahid Raeesi</a:t>
            </a:r>
          </a:p>
          <a:p>
            <a:r>
              <a:rPr lang="en-US" sz="1600">
                <a:solidFill>
                  <a:schemeClr val="bg2">
                    <a:lumMod val="50000"/>
                  </a:schemeClr>
                </a:solidFill>
              </a:rPr>
              <a:t>Ghada Koleilat						Leyla Soleymani</a:t>
            </a:r>
          </a:p>
          <a:p>
            <a:r>
              <a:rPr lang="en-US" sz="1600">
                <a:solidFill>
                  <a:schemeClr val="bg2">
                    <a:lumMod val="50000"/>
                  </a:schemeClr>
                </a:solidFill>
              </a:rPr>
              <a:t>Illan Kramer						Jiang Tang</a:t>
            </a:r>
          </a:p>
          <a:p>
            <a:endParaRPr lang="en-US" sz="1600">
              <a:solidFill>
                <a:schemeClr val="bg2">
                  <a:lumMod val="50000"/>
                </a:schemeClr>
              </a:solidFill>
            </a:endParaRPr>
          </a:p>
          <a:p>
            <a:r>
              <a:rPr lang="en-US" sz="1600">
                <a:solidFill>
                  <a:schemeClr val="bg2">
                    <a:lumMod val="50000"/>
                  </a:schemeClr>
                </a:solidFill>
              </a:rPr>
              <a:t>Damir Jamakosmanovic			 </a:t>
            </a:r>
          </a:p>
          <a:p>
            <a:r>
              <a:rPr lang="en-US" sz="1600">
                <a:solidFill>
                  <a:schemeClr val="bg2">
                    <a:lumMod val="50000"/>
                  </a:schemeClr>
                </a:solidFill>
              </a:rPr>
              <a:t>Elenita Palmiano 					Remi Wolowiec </a:t>
            </a:r>
          </a:p>
          <a:p>
            <a:endParaRPr lang="en-US" sz="1600">
              <a:solidFill>
                <a:schemeClr val="bg2">
                  <a:lumMod val="50000"/>
                </a:schemeClr>
              </a:solidFill>
            </a:endParaRPr>
          </a:p>
          <a:p>
            <a:r>
              <a:rPr lang="en-US" sz="1600">
                <a:solidFill>
                  <a:schemeClr val="bg2">
                    <a:lumMod val="50000"/>
                  </a:schemeClr>
                </a:solidFill>
              </a:rPr>
              <a:t>Jeannie Ing</a:t>
            </a:r>
          </a:p>
          <a:p>
            <a:endParaRPr lang="en-US" sz="1600">
              <a:solidFill>
                <a:schemeClr val="bg2">
                  <a:lumMod val="50000"/>
                </a:schemeClr>
              </a:solidFill>
            </a:endParaRPr>
          </a:p>
        </p:txBody>
      </p:sp>
      <p:pic>
        <p:nvPicPr>
          <p:cNvPr id="14" name="Picture 13"/>
          <p:cNvPicPr>
            <a:picLocks noChangeAspect="1"/>
          </p:cNvPicPr>
          <p:nvPr/>
        </p:nvPicPr>
        <p:blipFill>
          <a:blip r:embed="rId10"/>
          <a:stretch>
            <a:fillRect/>
          </a:stretch>
        </p:blipFill>
        <p:spPr>
          <a:xfrm>
            <a:off x="4178300" y="5626100"/>
            <a:ext cx="3291840" cy="528320"/>
          </a:xfrm>
          <a:prstGeom prst="rect">
            <a:avLst/>
          </a:prstGeom>
        </p:spPr>
      </p:pic>
      <p:sp>
        <p:nvSpPr>
          <p:cNvPr id="15" name="Rectangle 14"/>
          <p:cNvSpPr/>
          <p:nvPr/>
        </p:nvSpPr>
        <p:spPr>
          <a:xfrm>
            <a:off x="1219200" y="4749799"/>
            <a:ext cx="609600" cy="19050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206500" y="4152899"/>
            <a:ext cx="609600" cy="19050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813300" y="4140199"/>
            <a:ext cx="609600" cy="19050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38700" y="4800599"/>
            <a:ext cx="609600" cy="19050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723900" y="5968999"/>
            <a:ext cx="609600" cy="19050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371600" y="4902199"/>
            <a:ext cx="609600" cy="19050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4216400" y="5968999"/>
            <a:ext cx="609600" cy="19050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50800" y="6603999"/>
            <a:ext cx="609600" cy="19050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2514600" y="6642099"/>
            <a:ext cx="609600" cy="19050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6286500" y="6667499"/>
            <a:ext cx="609600" cy="19050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Content Placeholder 2"/>
          <p:cNvSpPr>
            <a:spLocks noGrp="1"/>
          </p:cNvSpPr>
          <p:nvPr>
            <p:ph idx="1"/>
          </p:nvPr>
        </p:nvSpPr>
        <p:spPr>
          <a:xfrm>
            <a:off x="2765283" y="0"/>
            <a:ext cx="8229600" cy="4525963"/>
          </a:xfrm>
        </p:spPr>
        <p:txBody>
          <a:bodyPr/>
          <a:lstStyle/>
          <a:p>
            <a:pPr marL="514350" indent="-514350">
              <a:buNone/>
            </a:pPr>
            <a:r>
              <a:rPr lang="en-US"/>
              <a:t>The Team Today</a:t>
            </a: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9550" y="1054100"/>
            <a:ext cx="8724900" cy="47498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896" y="40390"/>
            <a:ext cx="6163510" cy="6839508"/>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4514" name="Picture 2"/>
          <p:cNvPicPr>
            <a:picLocks noChangeArrowheads="1"/>
          </p:cNvPicPr>
          <p:nvPr/>
        </p:nvPicPr>
        <p:blipFill>
          <a:blip r:embed="rId3"/>
          <a:srcRect l="30896" t="16078" r="31046" b="8159"/>
          <a:stretch>
            <a:fillRect/>
          </a:stretch>
        </p:blipFill>
        <p:spPr bwMode="auto">
          <a:xfrm>
            <a:off x="856176" y="-1802921"/>
            <a:ext cx="6961019" cy="866092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9634" name="Picture 2" descr="larissa"/>
          <p:cNvPicPr>
            <a:picLocks noChangeArrowheads="1"/>
          </p:cNvPicPr>
          <p:nvPr/>
        </p:nvPicPr>
        <p:blipFill>
          <a:blip r:embed="rId3"/>
          <a:srcRect/>
          <a:stretch>
            <a:fillRect/>
          </a:stretch>
        </p:blipFill>
        <p:spPr bwMode="auto">
          <a:xfrm>
            <a:off x="2250420" y="-285750"/>
            <a:ext cx="4762500" cy="714375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6451</TotalTime>
  <Words>1013</Words>
  <Application>Microsoft Macintosh PowerPoint</Application>
  <PresentationFormat>On-screen Show (4:3)</PresentationFormat>
  <Paragraphs>107</Paragraphs>
  <Slides>55</Slides>
  <Notes>6</Notes>
  <HiddenSlides>0</HiddenSlides>
  <MMClips>1</MMClips>
  <ScaleCrop>false</ScaleCrop>
  <HeadingPairs>
    <vt:vector size="8" baseType="variant">
      <vt:variant>
        <vt:lpstr>Design Template</vt:lpstr>
      </vt:variant>
      <vt:variant>
        <vt:i4>1</vt:i4>
      </vt:variant>
      <vt:variant>
        <vt:lpstr>Links</vt:lpstr>
      </vt:variant>
      <vt:variant>
        <vt:i4>2</vt:i4>
      </vt:variant>
      <vt:variant>
        <vt:lpstr>Embedded OLE Servers</vt:lpstr>
      </vt:variant>
      <vt:variant>
        <vt:i4>1</vt:i4>
      </vt:variant>
      <vt:variant>
        <vt:lpstr>Slide Titles</vt:lpstr>
      </vt:variant>
      <vt:variant>
        <vt:i4>55</vt:i4>
      </vt:variant>
    </vt:vector>
  </HeadingPairs>
  <TitlesOfParts>
    <vt:vector size="59" baseType="lpstr">
      <vt:lpstr>Office Theme</vt:lpstr>
      <vt:lpstr>???</vt:lpstr>
      <vt:lpstr>???</vt:lpstr>
      <vt:lpstr>Graph</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Multijunction concept</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vector>
  </TitlesOfParts>
  <Company>InVisage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Edward Sargent</dc:creator>
  <cp:lastModifiedBy>Edwrad Sargent</cp:lastModifiedBy>
  <cp:revision>383</cp:revision>
  <dcterms:created xsi:type="dcterms:W3CDTF">2009-10-08T18:05:40Z</dcterms:created>
  <dcterms:modified xsi:type="dcterms:W3CDTF">2009-10-08T19:55:35Z</dcterms:modified>
</cp:coreProperties>
</file>