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496" r:id="rId3"/>
    <p:sldId id="444" r:id="rId4"/>
    <p:sldId id="449" r:id="rId5"/>
    <p:sldId id="445" r:id="rId6"/>
    <p:sldId id="446" r:id="rId7"/>
    <p:sldId id="497" r:id="rId8"/>
    <p:sldId id="452" r:id="rId9"/>
    <p:sldId id="441" r:id="rId10"/>
    <p:sldId id="443" r:id="rId11"/>
    <p:sldId id="453" r:id="rId12"/>
    <p:sldId id="454" r:id="rId13"/>
    <p:sldId id="455" r:id="rId14"/>
    <p:sldId id="457" r:id="rId15"/>
    <p:sldId id="460" r:id="rId16"/>
    <p:sldId id="498" r:id="rId17"/>
    <p:sldId id="461" r:id="rId18"/>
    <p:sldId id="462" r:id="rId19"/>
    <p:sldId id="463" r:id="rId20"/>
    <p:sldId id="475" r:id="rId21"/>
    <p:sldId id="468" r:id="rId22"/>
    <p:sldId id="476" r:id="rId23"/>
    <p:sldId id="477" r:id="rId24"/>
    <p:sldId id="478" r:id="rId25"/>
    <p:sldId id="388" r:id="rId26"/>
    <p:sldId id="494" r:id="rId27"/>
    <p:sldId id="390" r:id="rId28"/>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71D171"/>
    <a:srgbClr val="287C28"/>
    <a:srgbClr val="FFFFFF"/>
    <a:srgbClr val="00007C"/>
    <a:srgbClr val="8D0000"/>
    <a:srgbClr val="B90000"/>
    <a:srgbClr val="7F3E17"/>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4" autoAdjust="0"/>
    <p:restoredTop sz="94660"/>
  </p:normalViewPr>
  <p:slideViewPr>
    <p:cSldViewPr>
      <p:cViewPr varScale="1">
        <p:scale>
          <a:sx n="62" d="100"/>
          <a:sy n="62" d="100"/>
        </p:scale>
        <p:origin x="180" y="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1" y="4"/>
            <a:ext cx="3038144" cy="464205"/>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a:lvl1pPr>
          </a:lstStyle>
          <a:p>
            <a:pPr>
              <a:defRPr/>
            </a:pPr>
            <a:endParaRPr lang="en-US"/>
          </a:p>
        </p:txBody>
      </p:sp>
      <p:sp>
        <p:nvSpPr>
          <p:cNvPr id="48131" name="Rectangle 3"/>
          <p:cNvSpPr>
            <a:spLocks noGrp="1" noChangeArrowheads="1"/>
          </p:cNvSpPr>
          <p:nvPr>
            <p:ph type="dt" sz="quarter" idx="1"/>
          </p:nvPr>
        </p:nvSpPr>
        <p:spPr bwMode="auto">
          <a:xfrm>
            <a:off x="3970738" y="4"/>
            <a:ext cx="3038144" cy="464205"/>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a:lvl1pPr>
          </a:lstStyle>
          <a:p>
            <a:pPr>
              <a:defRPr/>
            </a:pPr>
            <a:endParaRPr lang="en-US"/>
          </a:p>
        </p:txBody>
      </p:sp>
      <p:sp>
        <p:nvSpPr>
          <p:cNvPr id="48132" name="Rectangle 4"/>
          <p:cNvSpPr>
            <a:spLocks noGrp="1" noChangeArrowheads="1"/>
          </p:cNvSpPr>
          <p:nvPr>
            <p:ph type="ftr" sz="quarter" idx="2"/>
          </p:nvPr>
        </p:nvSpPr>
        <p:spPr bwMode="auto">
          <a:xfrm>
            <a:off x="1" y="8830662"/>
            <a:ext cx="3038144" cy="464205"/>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a:lvl1pPr>
          </a:lstStyle>
          <a:p>
            <a:pPr>
              <a:defRPr/>
            </a:pPr>
            <a:endParaRPr lang="en-US"/>
          </a:p>
        </p:txBody>
      </p:sp>
      <p:sp>
        <p:nvSpPr>
          <p:cNvPr id="48133" name="Rectangle 5"/>
          <p:cNvSpPr>
            <a:spLocks noGrp="1" noChangeArrowheads="1"/>
          </p:cNvSpPr>
          <p:nvPr>
            <p:ph type="sldNum" sz="quarter" idx="3"/>
          </p:nvPr>
        </p:nvSpPr>
        <p:spPr bwMode="auto">
          <a:xfrm>
            <a:off x="3970738" y="8830662"/>
            <a:ext cx="3038144" cy="464205"/>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a:lvl1pPr>
          </a:lstStyle>
          <a:p>
            <a:pPr>
              <a:defRPr/>
            </a:pPr>
            <a:fld id="{EE0CE762-0A18-6249-9CA5-DE404A1321DD}" type="slidenum">
              <a:rPr lang="en-US"/>
              <a:pPr>
                <a:defRPr/>
              </a:pPr>
              <a:t>‹#›</a:t>
            </a:fld>
            <a:endParaRPr lang="en-US"/>
          </a:p>
        </p:txBody>
      </p:sp>
    </p:spTree>
    <p:extLst>
      <p:ext uri="{BB962C8B-B14F-4D97-AF65-F5344CB8AC3E}">
        <p14:creationId xmlns:p14="http://schemas.microsoft.com/office/powerpoint/2010/main" val="2936004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4"/>
            <a:ext cx="3038144" cy="464205"/>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a:lvl1pPr>
          </a:lstStyle>
          <a:p>
            <a:pPr>
              <a:defRPr/>
            </a:pPr>
            <a:endParaRPr lang="en-US"/>
          </a:p>
        </p:txBody>
      </p:sp>
      <p:sp>
        <p:nvSpPr>
          <p:cNvPr id="12291" name="Rectangle 3"/>
          <p:cNvSpPr>
            <a:spLocks noGrp="1" noChangeArrowheads="1"/>
          </p:cNvSpPr>
          <p:nvPr>
            <p:ph type="dt" idx="1"/>
          </p:nvPr>
        </p:nvSpPr>
        <p:spPr bwMode="auto">
          <a:xfrm>
            <a:off x="3970738" y="4"/>
            <a:ext cx="3038144" cy="464205"/>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1346" y="4416103"/>
            <a:ext cx="5607712" cy="4182457"/>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1" y="8830662"/>
            <a:ext cx="3038144" cy="464205"/>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a:lvl1pPr>
          </a:lstStyle>
          <a:p>
            <a:pPr>
              <a:defRPr/>
            </a:pPr>
            <a:endParaRPr lang="en-US"/>
          </a:p>
        </p:txBody>
      </p:sp>
      <p:sp>
        <p:nvSpPr>
          <p:cNvPr id="12295" name="Rectangle 7"/>
          <p:cNvSpPr>
            <a:spLocks noGrp="1" noChangeArrowheads="1"/>
          </p:cNvSpPr>
          <p:nvPr>
            <p:ph type="sldNum" sz="quarter" idx="5"/>
          </p:nvPr>
        </p:nvSpPr>
        <p:spPr bwMode="auto">
          <a:xfrm>
            <a:off x="3970738" y="8830662"/>
            <a:ext cx="3038144" cy="464205"/>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a:lvl1pPr>
          </a:lstStyle>
          <a:p>
            <a:pPr>
              <a:defRPr/>
            </a:pPr>
            <a:fld id="{199A51DD-06F9-6D48-9F46-1A45ABCC091F}" type="slidenum">
              <a:rPr lang="en-US"/>
              <a:pPr>
                <a:defRPr/>
              </a:pPr>
              <a:t>‹#›</a:t>
            </a:fld>
            <a:endParaRPr lang="en-US"/>
          </a:p>
        </p:txBody>
      </p:sp>
    </p:spTree>
    <p:extLst>
      <p:ext uri="{BB962C8B-B14F-4D97-AF65-F5344CB8AC3E}">
        <p14:creationId xmlns:p14="http://schemas.microsoft.com/office/powerpoint/2010/main" val="128815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9A51DD-06F9-6D48-9F46-1A45ABCC091F}" type="slidenum">
              <a:rPr lang="en-US" smtClean="0"/>
              <a:pPr>
                <a:defRPr/>
              </a:pPr>
              <a:t>1</a:t>
            </a:fld>
            <a:endParaRPr lang="en-US"/>
          </a:p>
        </p:txBody>
      </p:sp>
    </p:spTree>
    <p:extLst>
      <p:ext uri="{BB962C8B-B14F-4D97-AF65-F5344CB8AC3E}">
        <p14:creationId xmlns:p14="http://schemas.microsoft.com/office/powerpoint/2010/main" val="2788480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90518B1-6E3A-4D25-908B-D04F5B299343}" type="slidenum">
              <a:rPr lang="en-US" smtClean="0"/>
              <a:pPr/>
              <a:t>9</a:t>
            </a:fld>
            <a:endParaRPr lang="en-US"/>
          </a:p>
        </p:txBody>
      </p:sp>
    </p:spTree>
    <p:extLst>
      <p:ext uri="{BB962C8B-B14F-4D97-AF65-F5344CB8AC3E}">
        <p14:creationId xmlns:p14="http://schemas.microsoft.com/office/powerpoint/2010/main" val="120029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Rot="1" noChangeAspect="1" noChangeArrowheads="1" noTextEdit="1"/>
          </p:cNvSpPr>
          <p:nvPr>
            <p:ph type="sldImg"/>
          </p:nvPr>
        </p:nvSpPr>
        <p:spPr>
          <a:xfrm>
            <a:off x="406400" y="698500"/>
            <a:ext cx="6197600" cy="3486150"/>
          </a:xfrm>
          <a:ln/>
        </p:spPr>
      </p:sp>
      <p:sp>
        <p:nvSpPr>
          <p:cNvPr id="743427" name="Rectangle 3"/>
          <p:cNvSpPr>
            <a:spLocks noGrp="1" noChangeArrowheads="1"/>
          </p:cNvSpPr>
          <p:nvPr>
            <p:ph type="body" idx="1"/>
          </p:nvPr>
        </p:nvSpPr>
        <p:spPr>
          <a:xfrm>
            <a:off x="520538" y="5856570"/>
            <a:ext cx="4164308" cy="55471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endParaRPr>
          </a:p>
        </p:txBody>
      </p:sp>
    </p:spTree>
    <p:extLst>
      <p:ext uri="{BB962C8B-B14F-4D97-AF65-F5344CB8AC3E}">
        <p14:creationId xmlns:p14="http://schemas.microsoft.com/office/powerpoint/2010/main" val="2534920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Rot="1" noChangeAspect="1" noChangeArrowheads="1" noTextEdit="1"/>
          </p:cNvSpPr>
          <p:nvPr>
            <p:ph type="sldImg"/>
          </p:nvPr>
        </p:nvSpPr>
        <p:spPr>
          <a:xfrm>
            <a:off x="406400" y="698500"/>
            <a:ext cx="6197600" cy="3486150"/>
          </a:xfrm>
          <a:ln/>
        </p:spPr>
      </p:sp>
      <p:sp>
        <p:nvSpPr>
          <p:cNvPr id="79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442368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A90FA2-95FA-EC4D-9679-B5E831CF06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F9BB5A-C110-4E4E-B2A5-6AD1382DD7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24F756-45E7-144D-99C1-A6D87F0A8DE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83B54D-B99E-5745-A2CC-9FD2487380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CA5BC3-D362-4648-8F02-86AB5C6609C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9EB6C8-8E9D-0249-A13F-2E1FBE7439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92A479-31C8-2B40-A44C-244D583D833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315D11-8A13-5947-8D08-E0E6EC22967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0AFB9D-9874-CA44-AA62-44661E82F6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66A5BC-F832-094C-B8D2-F0157CCE4FE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AFC98C-9B1A-6F4D-B288-FAF32AFC96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06DD4D-71B3-5C46-816D-632BACBD06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1AD56E1-4800-214B-8B54-E9EC7E38D2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364" name="Rectangle 4"/>
          <p:cNvSpPr>
            <a:spLocks noGrp="1" noChangeArrowheads="1"/>
          </p:cNvSpPr>
          <p:nvPr>
            <p:ph type="title"/>
          </p:nvPr>
        </p:nvSpPr>
        <p:spPr>
          <a:xfrm>
            <a:off x="2057400" y="81207"/>
            <a:ext cx="6953250" cy="792162"/>
          </a:xfrm>
          <a:solidFill>
            <a:schemeClr val="bg1"/>
          </a:solidFill>
          <a:effectLst>
            <a:softEdge rad="63500"/>
          </a:effectLst>
        </p:spPr>
        <p:txBody>
          <a:bodyPr/>
          <a:lstStyle/>
          <a:p>
            <a:pPr algn="l" eaLnBrk="1" hangingPunct="1"/>
            <a:r>
              <a:rPr lang="en-US" sz="3600" dirty="0">
                <a:solidFill>
                  <a:schemeClr val="tx1"/>
                </a:solidFill>
              </a:rPr>
              <a:t>PHY131H1F</a:t>
            </a:r>
            <a:r>
              <a:rPr lang="en-US" sz="3600" dirty="0">
                <a:solidFill>
                  <a:schemeClr val="tx1"/>
                </a:solidFill>
                <a:latin typeface="Times New Roman" charset="0"/>
              </a:rPr>
              <a:t>  - Class 13</a:t>
            </a:r>
            <a:endParaRPr lang="en-US" sz="2800" dirty="0">
              <a:solidFill>
                <a:schemeClr val="tx1"/>
              </a:solidFill>
              <a:latin typeface="Times New Roman" charset="0"/>
            </a:endParaRPr>
          </a:p>
        </p:txBody>
      </p:sp>
      <p:sp>
        <p:nvSpPr>
          <p:cNvPr id="16" name="Rectangle 5"/>
          <p:cNvSpPr txBox="1">
            <a:spLocks noChangeArrowheads="1"/>
          </p:cNvSpPr>
          <p:nvPr/>
        </p:nvSpPr>
        <p:spPr bwMode="auto">
          <a:xfrm>
            <a:off x="2028092" y="1046712"/>
            <a:ext cx="7624004" cy="4764576"/>
          </a:xfrm>
          <a:prstGeom prst="rect">
            <a:avLst/>
          </a:prstGeom>
          <a:solidFill>
            <a:schemeClr val="bg1"/>
          </a:solidFill>
          <a:ln w="9525">
            <a:noFill/>
            <a:miter lim="800000"/>
            <a:headEnd/>
            <a:tailEnd/>
          </a:ln>
          <a:effectLst>
            <a:softEdge rad="63500"/>
          </a:effectLst>
        </p:spPr>
        <p:txBody>
          <a:bodyPr vert="horz" wrap="square" lIns="91440" tIns="45720" rIns="91440" bIns="45720" numCol="1" anchor="t" anchorCtr="0" compatLnSpc="1">
            <a:prstTxWarp prst="textNoShape">
              <a:avLst/>
            </a:prstTxWarp>
          </a:bodyPr>
          <a:lstStyle/>
          <a:p>
            <a:pPr marL="342900" indent="-342900">
              <a:lnSpc>
                <a:spcPct val="80000"/>
              </a:lnSpc>
              <a:spcBef>
                <a:spcPts val="1200"/>
              </a:spcBef>
              <a:spcAft>
                <a:spcPts val="1200"/>
              </a:spcAft>
              <a:defRPr/>
            </a:pPr>
            <a:r>
              <a:rPr lang="en-CA" sz="4000" b="1" kern="0" dirty="0">
                <a:latin typeface="+mn-lt"/>
                <a:ea typeface="+mn-ea"/>
                <a:cs typeface="+mn-cs"/>
              </a:rPr>
              <a:t>Outline for Today:</a:t>
            </a:r>
          </a:p>
          <a:p>
            <a:pPr>
              <a:spcAft>
                <a:spcPts val="2400"/>
              </a:spcAft>
            </a:pPr>
            <a:r>
              <a:rPr lang="en-US" altLang="en-US" sz="4000" dirty="0"/>
              <a:t>Newton’s Law of Universal Gravitation</a:t>
            </a:r>
          </a:p>
          <a:p>
            <a:pPr>
              <a:spcAft>
                <a:spcPts val="2400"/>
              </a:spcAft>
            </a:pPr>
            <a:r>
              <a:rPr lang="en-US" altLang="en-US" sz="4000" dirty="0"/>
              <a:t>The Gravitational Field</a:t>
            </a:r>
          </a:p>
          <a:p>
            <a:pPr>
              <a:spcAft>
                <a:spcPts val="2400"/>
              </a:spcAft>
            </a:pPr>
            <a:r>
              <a:rPr lang="en-US" altLang="en-US" sz="4000" dirty="0"/>
              <a:t>Orbital Motion</a:t>
            </a:r>
          </a:p>
          <a:p>
            <a:pPr>
              <a:spcAft>
                <a:spcPts val="2400"/>
              </a:spcAft>
            </a:pPr>
            <a:r>
              <a:rPr lang="en-US" altLang="en-US" sz="4000" dirty="0"/>
              <a:t>Gravitational Potential Energy</a:t>
            </a:r>
          </a:p>
        </p:txBody>
      </p:sp>
      <p:sp>
        <p:nvSpPr>
          <p:cNvPr id="3" name="Slide Number Placeholder 2"/>
          <p:cNvSpPr>
            <a:spLocks noGrp="1"/>
          </p:cNvSpPr>
          <p:nvPr>
            <p:ph type="sldNum" sz="quarter" idx="12"/>
          </p:nvPr>
        </p:nvSpPr>
        <p:spPr/>
        <p:txBody>
          <a:bodyPr/>
          <a:lstStyle/>
          <a:p>
            <a:pPr>
              <a:defRPr/>
            </a:pPr>
            <a:fld id="{18CA5BC3-D362-4648-8F02-86AB5C6609C9}" type="slidenum">
              <a:rPr lang="en-US" smtClean="0"/>
              <a:pPr>
                <a:defRPr/>
              </a:pPr>
              <a:t>1</a:t>
            </a:fld>
            <a:endParaRPr lang="en-US" dirty="0"/>
          </a:p>
        </p:txBody>
      </p:sp>
      <p:sp>
        <p:nvSpPr>
          <p:cNvPr id="4" name="TextBox 3"/>
          <p:cNvSpPr txBox="1"/>
          <p:nvPr/>
        </p:nvSpPr>
        <p:spPr>
          <a:xfrm>
            <a:off x="0" y="6515597"/>
            <a:ext cx="8541762" cy="369332"/>
          </a:xfrm>
          <a:prstGeom prst="rect">
            <a:avLst/>
          </a:prstGeom>
          <a:solidFill>
            <a:schemeClr val="bg1"/>
          </a:solidFill>
          <a:effectLst>
            <a:softEdge rad="31750"/>
          </a:effectLst>
        </p:spPr>
        <p:txBody>
          <a:bodyPr wrap="none" rtlCol="0">
            <a:spAutoFit/>
          </a:bodyPr>
          <a:lstStyle/>
          <a:p>
            <a:r>
              <a:rPr lang="en-US" dirty="0" smtClean="0"/>
              <a:t>Under the Flower of Kent apple tree in the </a:t>
            </a:r>
            <a:r>
              <a:rPr lang="en-US" dirty="0" err="1" smtClean="0"/>
              <a:t>Woolsthorpe</a:t>
            </a:r>
            <a:r>
              <a:rPr lang="en-US" dirty="0" smtClean="0"/>
              <a:t> Manor orchard in England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4166" r="10000"/>
          <a:stretch/>
        </p:blipFill>
        <p:spPr>
          <a:xfrm>
            <a:off x="7689751" y="3977914"/>
            <a:ext cx="1689628" cy="1939290"/>
          </a:xfrm>
          <a:prstGeom prst="rect">
            <a:avLst/>
          </a:prstGeom>
        </p:spPr>
      </p:pic>
      <p:pic>
        <p:nvPicPr>
          <p:cNvPr id="8194" name="Picture 2" descr="http://mea.wrdsb.ca/files/2013/04/Earth_Western_Hemisphere_transparent_backgrou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1" y="1066801"/>
            <a:ext cx="3892979" cy="38929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24197" y="78700"/>
            <a:ext cx="6172200" cy="423608"/>
          </a:xfrm>
        </p:spPr>
        <p:txBody>
          <a:bodyPr/>
          <a:lstStyle/>
          <a:p>
            <a:r>
              <a:rPr lang="en-CA" sz="3000" dirty="0"/>
              <a:t>International Space Station</a:t>
            </a:r>
          </a:p>
        </p:txBody>
      </p:sp>
      <p:sp>
        <p:nvSpPr>
          <p:cNvPr id="5" name="Oval 4"/>
          <p:cNvSpPr/>
          <p:nvPr/>
        </p:nvSpPr>
        <p:spPr>
          <a:xfrm>
            <a:off x="3620203" y="1193488"/>
            <a:ext cx="3639600" cy="3639600"/>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1695147" y="5832742"/>
            <a:ext cx="8945077" cy="946413"/>
          </a:xfrm>
          <a:prstGeom prst="rect">
            <a:avLst/>
          </a:prstGeom>
          <a:noFill/>
        </p:spPr>
        <p:txBody>
          <a:bodyPr wrap="none" rtlCol="0">
            <a:spAutoFit/>
          </a:bodyPr>
          <a:lstStyle/>
          <a:p>
            <a:pPr>
              <a:spcAft>
                <a:spcPts val="900"/>
              </a:spcAft>
            </a:pPr>
            <a:r>
              <a:rPr lang="en-CA" sz="2400" dirty="0"/>
              <a:t>Radius of the Earth: 6400 km, </a:t>
            </a:r>
            <a:r>
              <a:rPr lang="en-CA" sz="2400" i="1" dirty="0"/>
              <a:t>g</a:t>
            </a:r>
            <a:r>
              <a:rPr lang="en-CA" sz="2400" dirty="0"/>
              <a:t> = 9.8 m/s</a:t>
            </a:r>
            <a:r>
              <a:rPr lang="en-CA" sz="2400" baseline="30000" dirty="0"/>
              <a:t>2</a:t>
            </a:r>
          </a:p>
          <a:p>
            <a:pPr>
              <a:spcAft>
                <a:spcPts val="900"/>
              </a:spcAft>
            </a:pPr>
            <a:r>
              <a:rPr lang="en-CA" sz="2400" dirty="0"/>
              <a:t>Altitude of Space Station: 370 km, </a:t>
            </a:r>
            <a:r>
              <a:rPr lang="en-CA" sz="2400" i="1" dirty="0"/>
              <a:t>g</a:t>
            </a:r>
            <a:r>
              <a:rPr lang="en-CA" sz="2400" dirty="0"/>
              <a:t> = 8.9 m/s</a:t>
            </a:r>
            <a:r>
              <a:rPr lang="en-CA" sz="2400" baseline="30000" dirty="0"/>
              <a:t>2</a:t>
            </a:r>
            <a:r>
              <a:rPr lang="en-CA" sz="2400" dirty="0"/>
              <a:t> (about 10% less)</a:t>
            </a:r>
            <a:endParaRPr lang="en-CA" sz="2400" baseline="30000" dirty="0"/>
          </a:p>
        </p:txBody>
      </p:sp>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46445">
            <a:off x="6925731" y="3899154"/>
            <a:ext cx="202703" cy="146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rot="7089602">
            <a:off x="7425410" y="3777901"/>
            <a:ext cx="333815" cy="1080599"/>
          </a:xfrm>
          <a:prstGeom prst="downArrow">
            <a:avLst>
              <a:gd name="adj1" fmla="val 28262"/>
              <a:gd name="adj2" fmla="val 834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1524001" y="694409"/>
            <a:ext cx="3581399" cy="461665"/>
          </a:xfrm>
          <a:prstGeom prst="rect">
            <a:avLst/>
          </a:prstGeom>
          <a:noFill/>
        </p:spPr>
        <p:txBody>
          <a:bodyPr wrap="square" rtlCol="0">
            <a:spAutoFit/>
          </a:bodyPr>
          <a:lstStyle/>
          <a:p>
            <a:r>
              <a:rPr lang="en-CA" sz="2400" dirty="0"/>
              <a:t>Orbit is drawn </a:t>
            </a:r>
            <a:r>
              <a:rPr lang="en-CA" sz="2400" b="1" dirty="0"/>
              <a:t>to scale</a:t>
            </a:r>
          </a:p>
        </p:txBody>
      </p:sp>
      <p:sp>
        <p:nvSpPr>
          <p:cNvPr id="4" name="TextBox 3"/>
          <p:cNvSpPr txBox="1"/>
          <p:nvPr/>
        </p:nvSpPr>
        <p:spPr>
          <a:xfrm>
            <a:off x="8205184" y="2298099"/>
            <a:ext cx="2721810" cy="1569660"/>
          </a:xfrm>
          <a:prstGeom prst="rect">
            <a:avLst/>
          </a:prstGeom>
          <a:noFill/>
        </p:spPr>
        <p:txBody>
          <a:bodyPr wrap="square" rtlCol="0">
            <a:spAutoFit/>
          </a:bodyPr>
          <a:lstStyle/>
          <a:p>
            <a:r>
              <a:rPr lang="en-CA" sz="2400" dirty="0"/>
              <a:t>Randy </a:t>
            </a:r>
            <a:r>
              <a:rPr lang="en-CA" sz="2400" b="1" i="1" dirty="0"/>
              <a:t>feels</a:t>
            </a:r>
            <a:r>
              <a:rPr lang="en-CA" sz="2400" dirty="0"/>
              <a:t> weightless because he is in freefall!</a:t>
            </a:r>
          </a:p>
        </p:txBody>
      </p:sp>
      <p:sp>
        <p:nvSpPr>
          <p:cNvPr id="9" name="Slide Number Placeholder 8"/>
          <p:cNvSpPr>
            <a:spLocks noGrp="1"/>
          </p:cNvSpPr>
          <p:nvPr>
            <p:ph type="sldNum" sz="quarter" idx="12"/>
          </p:nvPr>
        </p:nvSpPr>
        <p:spPr/>
        <p:txBody>
          <a:bodyPr/>
          <a:lstStyle/>
          <a:p>
            <a:pPr>
              <a:defRPr/>
            </a:pPr>
            <a:fld id="{18CA5BC3-D362-4648-8F02-86AB5C6609C9}" type="slidenum">
              <a:rPr lang="en-US" smtClean="0"/>
              <a:pPr>
                <a:defRPr/>
              </a:pPr>
              <a:t>10</a:t>
            </a:fld>
            <a:endParaRPr lang="en-US" dirty="0"/>
          </a:p>
        </p:txBody>
      </p:sp>
    </p:spTree>
    <p:extLst>
      <p:ext uri="{BB962C8B-B14F-4D97-AF65-F5344CB8AC3E}">
        <p14:creationId xmlns:p14="http://schemas.microsoft.com/office/powerpoint/2010/main" val="2645452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6"/>
          <p:cNvSpPr txBox="1">
            <a:spLocks noChangeArrowheads="1"/>
          </p:cNvSpPr>
          <p:nvPr/>
        </p:nvSpPr>
        <p:spPr bwMode="auto">
          <a:xfrm>
            <a:off x="1613296" y="1"/>
            <a:ext cx="1383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dirty="0"/>
              <a:t>Example</a:t>
            </a:r>
          </a:p>
        </p:txBody>
      </p:sp>
      <p:sp>
        <p:nvSpPr>
          <p:cNvPr id="26628" name="TextBox 7"/>
          <p:cNvSpPr txBox="1">
            <a:spLocks noChangeArrowheads="1"/>
          </p:cNvSpPr>
          <p:nvPr/>
        </p:nvSpPr>
        <p:spPr bwMode="auto">
          <a:xfrm>
            <a:off x="228600" y="461665"/>
            <a:ext cx="563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dirty="0">
                <a:latin typeface="+mn-lt"/>
                <a:cs typeface="Times New Roman" panose="02020603050405020304" pitchFamily="18" charset="0"/>
              </a:rPr>
              <a:t>How fast would you have to drive in order to be “weightless” – </a:t>
            </a:r>
            <a:r>
              <a:rPr lang="en-US" sz="2400" dirty="0" err="1">
                <a:latin typeface="+mn-lt"/>
                <a:cs typeface="Times New Roman" panose="02020603050405020304" pitchFamily="18" charset="0"/>
              </a:rPr>
              <a:t>ie</a:t>
            </a:r>
            <a:r>
              <a:rPr lang="en-US" sz="2400" dirty="0">
                <a:latin typeface="+mn-lt"/>
                <a:cs typeface="Times New Roman" panose="02020603050405020304" pitchFamily="18" charset="0"/>
              </a:rPr>
              <a:t>, no normal force needed to support your car?</a:t>
            </a:r>
          </a:p>
        </p:txBody>
      </p:sp>
      <p:cxnSp>
        <p:nvCxnSpPr>
          <p:cNvPr id="8" name="Straight Connector 7"/>
          <p:cNvCxnSpPr/>
          <p:nvPr/>
        </p:nvCxnSpPr>
        <p:spPr>
          <a:xfrm>
            <a:off x="6019800" y="0"/>
            <a:ext cx="0" cy="6858000"/>
          </a:xfrm>
          <a:prstGeom prst="line">
            <a:avLst/>
          </a:prstGeom>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1D83B54D-B99E-5745-A2CC-9FD24873809C}" type="slidenum">
              <a:rPr lang="en-US" smtClean="0"/>
              <a:pPr>
                <a:defRPr/>
              </a:pPr>
              <a:t>11</a:t>
            </a:fld>
            <a:endParaRPr lang="en-US"/>
          </a:p>
        </p:txBody>
      </p:sp>
    </p:spTree>
    <p:extLst>
      <p:ext uri="{BB962C8B-B14F-4D97-AF65-F5344CB8AC3E}">
        <p14:creationId xmlns:p14="http://schemas.microsoft.com/office/powerpoint/2010/main" val="1952299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852613" y="713454"/>
            <a:ext cx="83415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dirty="0">
                <a:latin typeface="Times New Roman" panose="02020603050405020304" pitchFamily="18" charset="0"/>
              </a:rPr>
              <a:t>An object moving in a circular orbit of radius </a:t>
            </a:r>
            <a:r>
              <a:rPr lang="en-US" sz="2400" i="1" dirty="0">
                <a:latin typeface="Times New Roman" panose="02020603050405020304" pitchFamily="18" charset="0"/>
              </a:rPr>
              <a:t>r</a:t>
            </a:r>
            <a:r>
              <a:rPr lang="en-US" sz="2400" dirty="0">
                <a:latin typeface="Times New Roman" panose="02020603050405020304" pitchFamily="18" charset="0"/>
              </a:rPr>
              <a:t> at speed </a:t>
            </a:r>
            <a:r>
              <a:rPr lang="en-US" sz="2400" i="1" dirty="0" err="1">
                <a:latin typeface="Times New Roman" panose="02020603050405020304" pitchFamily="18" charset="0"/>
              </a:rPr>
              <a:t>v</a:t>
            </a:r>
            <a:r>
              <a:rPr lang="en-US" sz="2400" baseline="-25000" dirty="0" err="1">
                <a:latin typeface="Times New Roman" panose="02020603050405020304" pitchFamily="18" charset="0"/>
              </a:rPr>
              <a:t>orbit</a:t>
            </a:r>
            <a:r>
              <a:rPr lang="en-US" sz="2400" dirty="0">
                <a:latin typeface="Times New Roman" panose="02020603050405020304" pitchFamily="18" charset="0"/>
              </a:rPr>
              <a:t> will have centripetal acceleration of</a:t>
            </a:r>
          </a:p>
        </p:txBody>
      </p:sp>
      <p:sp>
        <p:nvSpPr>
          <p:cNvPr id="36867" name="Text Box 3"/>
          <p:cNvSpPr txBox="1">
            <a:spLocks noChangeArrowheads="1"/>
          </p:cNvSpPr>
          <p:nvPr/>
        </p:nvSpPr>
        <p:spPr bwMode="auto">
          <a:xfrm>
            <a:off x="1773436" y="2759163"/>
            <a:ext cx="84998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dirty="0">
                <a:latin typeface="Times New Roman" panose="02020603050405020304" pitchFamily="18" charset="0"/>
              </a:rPr>
              <a:t>That is, if an object moves parallel to the surface with the speed</a:t>
            </a:r>
          </a:p>
        </p:txBody>
      </p:sp>
      <p:sp>
        <p:nvSpPr>
          <p:cNvPr id="36868" name="Rectangle 4"/>
          <p:cNvSpPr>
            <a:spLocks noGrp="1" noChangeArrowheads="1"/>
          </p:cNvSpPr>
          <p:nvPr>
            <p:ph type="title"/>
          </p:nvPr>
        </p:nvSpPr>
        <p:spPr>
          <a:xfrm>
            <a:off x="3145036" y="112887"/>
            <a:ext cx="6172200" cy="479822"/>
          </a:xfrm>
        </p:spPr>
        <p:txBody>
          <a:bodyPr/>
          <a:lstStyle/>
          <a:p>
            <a:pPr eaLnBrk="1" hangingPunct="1">
              <a:defRPr/>
            </a:pPr>
            <a:r>
              <a:rPr lang="en-US" sz="2800" b="1" dirty="0">
                <a:solidFill>
                  <a:srgbClr val="316598"/>
                </a:solidFill>
                <a:effectLst>
                  <a:outerShdw blurRad="38100" dist="38100" dir="2700000" algn="tl">
                    <a:srgbClr val="DDDDDD"/>
                  </a:outerShdw>
                </a:effectLst>
              </a:rPr>
              <a:t>Circular Orbits</a:t>
            </a:r>
            <a:endParaRPr lang="en-US" sz="2800" b="1" dirty="0">
              <a:solidFill>
                <a:srgbClr val="35709F"/>
              </a:solidFill>
              <a:effectLst>
                <a:outerShdw blurRad="38100" dist="38100" dir="2700000" algn="tl">
                  <a:srgbClr val="DDDDDD"/>
                </a:outerShdw>
              </a:effectLst>
            </a:endParaRPr>
          </a:p>
        </p:txBody>
      </p:sp>
      <p:sp>
        <p:nvSpPr>
          <p:cNvPr id="36869" name="Text Box 5"/>
          <p:cNvSpPr txBox="1">
            <a:spLocks noChangeArrowheads="1"/>
          </p:cNvSpPr>
          <p:nvPr/>
        </p:nvSpPr>
        <p:spPr bwMode="auto">
          <a:xfrm>
            <a:off x="1852613" y="4344073"/>
            <a:ext cx="849391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dirty="0">
                <a:latin typeface="Times New Roman" panose="02020603050405020304" pitchFamily="18" charset="0"/>
              </a:rPr>
              <a:t>then the free-fall acceleration provides exactly the centripetal acceleration needed for a circular orbit of radius </a:t>
            </a:r>
            <a:r>
              <a:rPr lang="en-US" sz="2400" i="1" dirty="0">
                <a:latin typeface="Times New Roman" panose="02020603050405020304" pitchFamily="18" charset="0"/>
              </a:rPr>
              <a:t>r</a:t>
            </a:r>
            <a:r>
              <a:rPr lang="en-US" sz="2400" dirty="0">
                <a:latin typeface="Times New Roman" panose="02020603050405020304" pitchFamily="18" charset="0"/>
              </a:rPr>
              <a:t>. </a:t>
            </a:r>
          </a:p>
          <a:p>
            <a:pPr eaLnBrk="1" hangingPunct="1"/>
            <a:endParaRPr lang="en-US" sz="2400" dirty="0">
              <a:latin typeface="Times New Roman" panose="02020603050405020304" pitchFamily="18" charset="0"/>
            </a:endParaRPr>
          </a:p>
          <a:p>
            <a:pPr eaLnBrk="1" hangingPunct="1"/>
            <a:r>
              <a:rPr lang="en-US" sz="2400" dirty="0">
                <a:latin typeface="Times New Roman" panose="02020603050405020304" pitchFamily="18" charset="0"/>
              </a:rPr>
              <a:t>Near the surface of the Earth, this speed is about 8 km/s.</a:t>
            </a:r>
          </a:p>
          <a:p>
            <a:pPr eaLnBrk="1" hangingPunct="1"/>
            <a:endParaRPr lang="en-US" sz="2400" dirty="0">
              <a:latin typeface="Times New Roman" panose="02020603050405020304" pitchFamily="18" charset="0"/>
            </a:endParaRPr>
          </a:p>
          <a:p>
            <a:pPr eaLnBrk="1" hangingPunct="1"/>
            <a:r>
              <a:rPr lang="en-US" sz="2400" dirty="0">
                <a:latin typeface="Times New Roman" panose="02020603050405020304" pitchFamily="18" charset="0"/>
              </a:rPr>
              <a:t>An object with any other speed will not follow a circular orbit.</a:t>
            </a:r>
          </a:p>
        </p:txBody>
      </p:sp>
      <mc:AlternateContent xmlns:mc="http://schemas.openxmlformats.org/markup-compatibility/2006" xmlns:a14="http://schemas.microsoft.com/office/drawing/2010/main">
        <mc:Choice Requires="a14">
          <p:sp>
            <p:nvSpPr>
              <p:cNvPr id="2" name="TextBox 1"/>
              <p:cNvSpPr txBox="1"/>
              <p:nvPr/>
            </p:nvSpPr>
            <p:spPr>
              <a:xfrm>
                <a:off x="4187130" y="1602071"/>
                <a:ext cx="3325974" cy="984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𝑎</m:t>
                          </m:r>
                        </m:e>
                        <m:sub>
                          <m:r>
                            <a:rPr lang="en-US" sz="3200" i="1">
                              <a:latin typeface="Cambria Math" panose="02040503050406030204" pitchFamily="18" charset="0"/>
                            </a:rPr>
                            <m:t>𝑟</m:t>
                          </m:r>
                        </m:sub>
                      </m:sSub>
                      <m:r>
                        <a:rPr lang="en-US" sz="3200" i="1">
                          <a:latin typeface="Cambria Math" panose="02040503050406030204" pitchFamily="18" charset="0"/>
                        </a:rPr>
                        <m:t>=</m:t>
                      </m:r>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𝑣</m:t>
                                  </m:r>
                                </m:e>
                                <m:sub>
                                  <m:r>
                                    <m:rPr>
                                      <m:sty m:val="p"/>
                                    </m:rPr>
                                    <a:rPr lang="en-US" sz="3200">
                                      <a:latin typeface="Cambria Math" panose="02040503050406030204" pitchFamily="18" charset="0"/>
                                    </a:rPr>
                                    <m:t>orbit</m:t>
                                  </m:r>
                                </m:sub>
                              </m:sSub>
                              <m:r>
                                <a:rPr lang="en-US" sz="3200" i="1">
                                  <a:latin typeface="Cambria Math" panose="02040503050406030204" pitchFamily="18" charset="0"/>
                                </a:rPr>
                                <m:t>)</m:t>
                              </m:r>
                            </m:e>
                            <m:sup>
                              <m:r>
                                <a:rPr lang="en-US" sz="3200" i="1">
                                  <a:latin typeface="Cambria Math" panose="02040503050406030204" pitchFamily="18" charset="0"/>
                                </a:rPr>
                                <m:t>2</m:t>
                              </m:r>
                            </m:sup>
                          </m:sSup>
                        </m:num>
                        <m:den>
                          <m:r>
                            <a:rPr lang="en-US" sz="3200" i="1">
                              <a:latin typeface="Cambria Math" panose="02040503050406030204" pitchFamily="18" charset="0"/>
                            </a:rPr>
                            <m:t>𝑟</m:t>
                          </m:r>
                        </m:den>
                      </m:f>
                      <m:r>
                        <a:rPr lang="en-US" sz="3200" i="1">
                          <a:latin typeface="Cambria Math" panose="02040503050406030204" pitchFamily="18" charset="0"/>
                        </a:rPr>
                        <m:t>=</m:t>
                      </m:r>
                      <m:r>
                        <m:rPr>
                          <m:nor/>
                        </m:rPr>
                        <a:rPr lang="en-US" sz="3200" i="1">
                          <a:latin typeface="Cambria Math" panose="02040503050406030204" pitchFamily="18" charset="0"/>
                        </a:rPr>
                        <m:t>g</m:t>
                      </m:r>
                    </m:oMath>
                  </m:oMathPara>
                </a14:m>
                <a:endParaRPr lang="en-US" sz="3200" i="1" dirty="0"/>
              </a:p>
            </p:txBody>
          </p:sp>
        </mc:Choice>
        <mc:Fallback xmlns="">
          <p:sp>
            <p:nvSpPr>
              <p:cNvPr id="2" name="TextBox 1"/>
              <p:cNvSpPr txBox="1">
                <a:spLocks noRot="1" noChangeAspect="1" noMove="1" noResize="1" noEditPoints="1" noAdjustHandles="1" noChangeArrowheads="1" noChangeShapeType="1" noTextEdit="1"/>
              </p:cNvSpPr>
              <p:nvPr/>
            </p:nvSpPr>
            <p:spPr>
              <a:xfrm>
                <a:off x="4187130" y="1602071"/>
                <a:ext cx="3325974" cy="98495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711985" y="3554710"/>
                <a:ext cx="2276264" cy="4940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𝑣</m:t>
                          </m:r>
                        </m:e>
                        <m:sub>
                          <m:r>
                            <m:rPr>
                              <m:sty m:val="p"/>
                            </m:rPr>
                            <a:rPr lang="en-US" sz="3200">
                              <a:latin typeface="Cambria Math" panose="02040503050406030204" pitchFamily="18" charset="0"/>
                            </a:rPr>
                            <m:t>orbit</m:t>
                          </m:r>
                        </m:sub>
                      </m:sSub>
                      <m:r>
                        <a:rPr lang="en-US" sz="3200" i="1">
                          <a:latin typeface="Cambria Math" panose="02040503050406030204" pitchFamily="18" charset="0"/>
                        </a:rPr>
                        <m:t>=</m:t>
                      </m:r>
                      <m:rad>
                        <m:radPr>
                          <m:degHide m:val="on"/>
                          <m:ctrlPr>
                            <a:rPr lang="en-US" sz="3200" i="1">
                              <a:latin typeface="Cambria Math" panose="02040503050406030204" pitchFamily="18" charset="0"/>
                            </a:rPr>
                          </m:ctrlPr>
                        </m:radPr>
                        <m:deg/>
                        <m:e>
                          <m:r>
                            <a:rPr lang="en-US" sz="3200" i="1">
                              <a:latin typeface="Cambria Math" panose="02040503050406030204" pitchFamily="18" charset="0"/>
                            </a:rPr>
                            <m:t>𝑟</m:t>
                          </m:r>
                          <m:r>
                            <m:rPr>
                              <m:nor/>
                            </m:rPr>
                            <a:rPr lang="en-US" sz="3200" i="1">
                              <a:latin typeface="Cambria Math" panose="02040503050406030204" pitchFamily="18" charset="0"/>
                            </a:rPr>
                            <m:t>g</m:t>
                          </m:r>
                        </m:e>
                      </m:rad>
                    </m:oMath>
                  </m:oMathPara>
                </a14:m>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4711985" y="3554710"/>
                <a:ext cx="2276264" cy="494046"/>
              </a:xfrm>
              <a:prstGeom prst="rect">
                <a:avLst/>
              </a:prstGeom>
              <a:blipFill>
                <a:blip r:embed="rId3"/>
                <a:stretch>
                  <a:fillRect r="-268" b="-123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18CA5BC3-D362-4648-8F02-86AB5C6609C9}" type="slidenum">
              <a:rPr lang="en-US" smtClean="0"/>
              <a:pPr>
                <a:defRPr/>
              </a:pPr>
              <a:t>12</a:t>
            </a:fld>
            <a:endParaRPr lang="en-US" dirty="0"/>
          </a:p>
        </p:txBody>
      </p:sp>
    </p:spTree>
    <p:extLst>
      <p:ext uri="{BB962C8B-B14F-4D97-AF65-F5344CB8AC3E}">
        <p14:creationId xmlns:p14="http://schemas.microsoft.com/office/powerpoint/2010/main" val="2894229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6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a:xfrm>
            <a:off x="1683104" y="688107"/>
            <a:ext cx="8233117" cy="1576388"/>
          </a:xfrm>
        </p:spPr>
        <p:txBody>
          <a:bodyPr/>
          <a:lstStyle/>
          <a:p>
            <a:pPr algn="l"/>
            <a:r>
              <a:rPr lang="en-US" sz="2400" dirty="0"/>
              <a:t>It costs upwards of $100 million to launch a communications satellite.  What is the main reason why big companies do this?</a:t>
            </a:r>
            <a:endParaRPr lang="en-US" sz="2800" b="1" i="1" dirty="0">
              <a:latin typeface="Batang" panose="02030600000101010101" pitchFamily="18" charset="-127"/>
              <a:ea typeface="Batang" panose="02030600000101010101" pitchFamily="18" charset="-127"/>
            </a:endParaRPr>
          </a:p>
        </p:txBody>
      </p:sp>
      <p:sp>
        <p:nvSpPr>
          <p:cNvPr id="742403" name="Rectangle 3"/>
          <p:cNvSpPr>
            <a:spLocks noGrp="1" noChangeArrowheads="1"/>
          </p:cNvSpPr>
          <p:nvPr>
            <p:ph type="body" idx="1"/>
          </p:nvPr>
        </p:nvSpPr>
        <p:spPr>
          <a:xfrm>
            <a:off x="1671381" y="2264495"/>
            <a:ext cx="7625019" cy="4204812"/>
          </a:xfrm>
        </p:spPr>
        <p:txBody>
          <a:bodyPr/>
          <a:lstStyle/>
          <a:p>
            <a:pPr marL="457200" indent="-457200">
              <a:buFontTx/>
              <a:buAutoNum type="alphaUcPeriod"/>
            </a:pPr>
            <a:r>
              <a:rPr lang="en-US" sz="2400" dirty="0"/>
              <a:t>To get outside Earth’s gravitational pull so the satellite doesn’t fall down</a:t>
            </a:r>
          </a:p>
          <a:p>
            <a:pPr marL="457200" indent="-457200">
              <a:buFontTx/>
              <a:buAutoNum type="alphaUcPeriod"/>
            </a:pPr>
            <a:r>
              <a:rPr lang="en-US" sz="2400" dirty="0"/>
              <a:t>To get closer to the Sun in order to collect more solar power</a:t>
            </a:r>
          </a:p>
          <a:p>
            <a:pPr marL="457200" indent="-457200">
              <a:buFontTx/>
              <a:buAutoNum type="alphaUcPeriod"/>
            </a:pPr>
            <a:r>
              <a:rPr lang="en-US" sz="2400" dirty="0"/>
              <a:t>To get away from air resistance so they can move fast and not burn up</a:t>
            </a:r>
          </a:p>
          <a:p>
            <a:pPr marL="457200" indent="-457200">
              <a:buFontTx/>
              <a:buAutoNum type="alphaUcPeriod"/>
            </a:pPr>
            <a:r>
              <a:rPr lang="en-US" sz="2400" dirty="0"/>
              <a:t>To get away from radio interference on Earth</a:t>
            </a:r>
          </a:p>
          <a:p>
            <a:pPr marL="457200" indent="-457200">
              <a:buFontTx/>
              <a:buAutoNum type="alphaUcPeriod"/>
            </a:pPr>
            <a:r>
              <a:rPr lang="en-US" sz="2400" dirty="0"/>
              <a:t>To get far enough so they can communicate with the entire Earth at one time</a:t>
            </a:r>
          </a:p>
          <a:p>
            <a:pPr marL="457200" indent="-457200">
              <a:buAutoNum type="alphaUcPeriod"/>
            </a:pPr>
            <a:endParaRPr lang="en-US" sz="2400" dirty="0"/>
          </a:p>
        </p:txBody>
      </p:sp>
      <p:sp>
        <p:nvSpPr>
          <p:cNvPr id="11" name="Rectangle 2"/>
          <p:cNvSpPr txBox="1">
            <a:spLocks noChangeArrowheads="1"/>
          </p:cNvSpPr>
          <p:nvPr/>
        </p:nvSpPr>
        <p:spPr bwMode="auto">
          <a:xfrm>
            <a:off x="1676400" y="4286"/>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400" kern="0" dirty="0"/>
              <a:t>Learning </a:t>
            </a:r>
            <a:r>
              <a:rPr lang="en-US" sz="2400" kern="0" dirty="0" err="1"/>
              <a:t>Catalytics</a:t>
            </a:r>
            <a:r>
              <a:rPr lang="en-US" sz="2400" kern="0" dirty="0"/>
              <a:t> Question 2 </a:t>
            </a:r>
          </a:p>
        </p:txBody>
      </p:sp>
      <p:sp>
        <p:nvSpPr>
          <p:cNvPr id="2" name="Slide Number Placeholder 1"/>
          <p:cNvSpPr>
            <a:spLocks noGrp="1"/>
          </p:cNvSpPr>
          <p:nvPr>
            <p:ph type="sldNum" sz="quarter" idx="12"/>
          </p:nvPr>
        </p:nvSpPr>
        <p:spPr/>
        <p:txBody>
          <a:bodyPr/>
          <a:lstStyle/>
          <a:p>
            <a:pPr>
              <a:defRPr/>
            </a:pPr>
            <a:fld id="{18CA5BC3-D362-4648-8F02-86AB5C6609C9}" type="slidenum">
              <a:rPr lang="en-US" smtClean="0"/>
              <a:pPr>
                <a:defRPr/>
              </a:pPr>
              <a:t>13</a:t>
            </a:fld>
            <a:endParaRPr lang="en-US" dirty="0"/>
          </a:p>
        </p:txBody>
      </p:sp>
    </p:spTree>
    <p:extLst>
      <p:ext uri="{BB962C8B-B14F-4D97-AF65-F5344CB8AC3E}">
        <p14:creationId xmlns:p14="http://schemas.microsoft.com/office/powerpoint/2010/main" val="2506147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ChangeArrowheads="1"/>
          </p:cNvSpPr>
          <p:nvPr>
            <p:ph type="title"/>
          </p:nvPr>
        </p:nvSpPr>
        <p:spPr>
          <a:xfrm>
            <a:off x="2905254" y="0"/>
            <a:ext cx="6172200" cy="857250"/>
          </a:xfrm>
        </p:spPr>
        <p:txBody>
          <a:bodyPr/>
          <a:lstStyle/>
          <a:p>
            <a:r>
              <a:rPr lang="en-US" dirty="0" smtClean="0"/>
              <a:t>Circular Satellite Orbits</a:t>
            </a:r>
          </a:p>
        </p:txBody>
      </p:sp>
      <p:sp>
        <p:nvSpPr>
          <p:cNvPr id="747523" name="Rectangle 3"/>
          <p:cNvSpPr>
            <a:spLocks noGrp="1" noChangeArrowheads="1"/>
          </p:cNvSpPr>
          <p:nvPr>
            <p:ph type="body" idx="1"/>
          </p:nvPr>
        </p:nvSpPr>
        <p:spPr>
          <a:xfrm>
            <a:off x="1828800" y="1271589"/>
            <a:ext cx="8286750" cy="5129211"/>
          </a:xfrm>
        </p:spPr>
        <p:txBody>
          <a:bodyPr/>
          <a:lstStyle/>
          <a:p>
            <a:r>
              <a:rPr lang="en-US" sz="2800" dirty="0"/>
              <a:t>Positioning: beyond Earth’s atmosphere, where air resistance is almost totally absent</a:t>
            </a:r>
          </a:p>
          <a:p>
            <a:r>
              <a:rPr lang="en-US" sz="2800" dirty="0"/>
              <a:t>Example: Low-earth orbit communications satellites are launched to altitudes of 150 kilometers or more, in order to be above air drag</a:t>
            </a:r>
          </a:p>
          <a:p>
            <a:r>
              <a:rPr lang="en-US" sz="2800" dirty="0"/>
              <a:t>But even the ISS, as shown, experiences </a:t>
            </a:r>
            <a:r>
              <a:rPr lang="en-US" sz="2800" i="1" dirty="0"/>
              <a:t>some</a:t>
            </a:r>
            <a:r>
              <a:rPr lang="en-US" sz="2800" dirty="0"/>
              <a:t> air drag, which is compensated for with periodic upward boosts.</a:t>
            </a:r>
          </a:p>
        </p:txBody>
      </p:sp>
      <p:sp>
        <p:nvSpPr>
          <p:cNvPr id="747525" name="Text Box 5"/>
          <p:cNvSpPr txBox="1">
            <a:spLocks noChangeArrowheads="1"/>
          </p:cNvSpPr>
          <p:nvPr/>
        </p:nvSpPr>
        <p:spPr bwMode="auto">
          <a:xfrm>
            <a:off x="8889207" y="127158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 name="Slide Number Placeholder 1"/>
          <p:cNvSpPr>
            <a:spLocks noGrp="1"/>
          </p:cNvSpPr>
          <p:nvPr>
            <p:ph type="sldNum" sz="quarter" idx="12"/>
          </p:nvPr>
        </p:nvSpPr>
        <p:spPr/>
        <p:txBody>
          <a:bodyPr/>
          <a:lstStyle/>
          <a:p>
            <a:pPr>
              <a:defRPr/>
            </a:pPr>
            <a:fld id="{18CA5BC3-D362-4648-8F02-86AB5C6609C9}" type="slidenum">
              <a:rPr lang="en-US" smtClean="0"/>
              <a:pPr>
                <a:defRPr/>
              </a:pPr>
              <a:t>14</a:t>
            </a:fld>
            <a:endParaRPr lang="en-US" dirty="0"/>
          </a:p>
        </p:txBody>
      </p:sp>
    </p:spTree>
    <p:extLst>
      <p:ext uri="{BB962C8B-B14F-4D97-AF65-F5344CB8AC3E}">
        <p14:creationId xmlns:p14="http://schemas.microsoft.com/office/powerpoint/2010/main" val="313576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81200" y="274638"/>
            <a:ext cx="8229600" cy="715962"/>
          </a:xfrm>
        </p:spPr>
        <p:txBody>
          <a:bodyPr/>
          <a:lstStyle/>
          <a:p>
            <a:r>
              <a:rPr lang="en-US" altLang="en-US" sz="2800"/>
              <a:t>The state of physics around 1650…</a:t>
            </a:r>
          </a:p>
        </p:txBody>
      </p:sp>
      <p:sp>
        <p:nvSpPr>
          <p:cNvPr id="35843" name="Rectangle 3"/>
          <p:cNvSpPr>
            <a:spLocks noGrp="1" noChangeArrowheads="1"/>
          </p:cNvSpPr>
          <p:nvPr>
            <p:ph type="body" idx="1"/>
          </p:nvPr>
        </p:nvSpPr>
        <p:spPr>
          <a:xfrm>
            <a:off x="1981200" y="1143000"/>
            <a:ext cx="8229600" cy="5257800"/>
          </a:xfrm>
        </p:spPr>
        <p:txBody>
          <a:bodyPr/>
          <a:lstStyle/>
          <a:p>
            <a:r>
              <a:rPr lang="en-US" altLang="en-US" sz="2800" dirty="0"/>
              <a:t>In 1609 Galileo started observing the sky with a telescope.</a:t>
            </a:r>
          </a:p>
          <a:p>
            <a:r>
              <a:rPr lang="en-US" altLang="en-US" sz="2800" dirty="0"/>
              <a:t>Around that same time, Kepler was investigating careful observations of the apparent positions of planets in the sky.</a:t>
            </a:r>
          </a:p>
          <a:p>
            <a:r>
              <a:rPr lang="en-US" altLang="en-US" sz="2800" dirty="0"/>
              <a:t>It was determined that planets orbit the Sun, and that Earth was the third planet out from the Sun.</a:t>
            </a:r>
          </a:p>
          <a:p>
            <a:r>
              <a:rPr lang="en-US" altLang="en-US" sz="2800" dirty="0"/>
              <a:t>Kepler noted that the shapes of the orbits of all the planets were not quite circles, but actually ellipses.</a:t>
            </a:r>
          </a:p>
        </p:txBody>
      </p:sp>
      <p:sp>
        <p:nvSpPr>
          <p:cNvPr id="2" name="Slide Number Placeholder 1"/>
          <p:cNvSpPr>
            <a:spLocks noGrp="1"/>
          </p:cNvSpPr>
          <p:nvPr>
            <p:ph type="sldNum" sz="quarter" idx="12"/>
          </p:nvPr>
        </p:nvSpPr>
        <p:spPr/>
        <p:txBody>
          <a:bodyPr/>
          <a:lstStyle/>
          <a:p>
            <a:pPr>
              <a:defRPr/>
            </a:pPr>
            <a:fld id="{18CA5BC3-D362-4648-8F02-86AB5C6609C9}" type="slidenum">
              <a:rPr lang="en-US" smtClean="0"/>
              <a:pPr>
                <a:defRPr/>
              </a:pPr>
              <a:t>15</a:t>
            </a:fld>
            <a:endParaRPr lang="en-US" dirty="0"/>
          </a:p>
        </p:txBody>
      </p:sp>
    </p:spTree>
    <p:extLst>
      <p:ext uri="{BB962C8B-B14F-4D97-AF65-F5344CB8AC3E}">
        <p14:creationId xmlns:p14="http://schemas.microsoft.com/office/powerpoint/2010/main" val="1538653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6"/>
          <p:cNvSpPr>
            <a:spLocks noGrp="1" noChangeArrowheads="1"/>
          </p:cNvSpPr>
          <p:nvPr>
            <p:ph type="title"/>
          </p:nvPr>
        </p:nvSpPr>
        <p:spPr>
          <a:xfrm>
            <a:off x="1981200" y="76201"/>
            <a:ext cx="8229600" cy="639763"/>
          </a:xfrm>
        </p:spPr>
        <p:txBody>
          <a:bodyPr/>
          <a:lstStyle/>
          <a:p>
            <a:pPr algn="l"/>
            <a:r>
              <a:rPr lang="en-US" altLang="en-US" sz="2800" dirty="0" smtClean="0"/>
              <a:t>How to draw an Ellipse</a:t>
            </a:r>
            <a:endParaRPr lang="en-US" altLang="en-US" sz="2800" dirty="0"/>
          </a:p>
        </p:txBody>
      </p:sp>
      <p:sp>
        <p:nvSpPr>
          <p:cNvPr id="2" name="Slide Number Placeholder 1"/>
          <p:cNvSpPr>
            <a:spLocks noGrp="1"/>
          </p:cNvSpPr>
          <p:nvPr>
            <p:ph type="sldNum" sz="quarter" idx="12"/>
          </p:nvPr>
        </p:nvSpPr>
        <p:spPr/>
        <p:txBody>
          <a:bodyPr/>
          <a:lstStyle/>
          <a:p>
            <a:pPr>
              <a:defRPr/>
            </a:pPr>
            <a:fld id="{8E0AFB9D-9874-CA44-AA62-44661E82F6ED}" type="slidenum">
              <a:rPr lang="en-US" smtClean="0"/>
              <a:pPr>
                <a:defRPr/>
              </a:pPr>
              <a:t>16</a:t>
            </a:fld>
            <a:endParaRPr lang="en-US"/>
          </a:p>
        </p:txBody>
      </p:sp>
    </p:spTree>
    <p:extLst>
      <p:ext uri="{BB962C8B-B14F-4D97-AF65-F5344CB8AC3E}">
        <p14:creationId xmlns:p14="http://schemas.microsoft.com/office/powerpoint/2010/main" val="4047993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1399" y="828063"/>
            <a:ext cx="8190601" cy="3943960"/>
          </a:xfrm>
          <a:prstGeom prst="rect">
            <a:avLst/>
          </a:prstGeom>
        </p:spPr>
      </p:pic>
      <p:sp>
        <p:nvSpPr>
          <p:cNvPr id="36870" name="Rectangle 6"/>
          <p:cNvSpPr>
            <a:spLocks noGrp="1" noChangeArrowheads="1"/>
          </p:cNvSpPr>
          <p:nvPr>
            <p:ph type="title"/>
          </p:nvPr>
        </p:nvSpPr>
        <p:spPr>
          <a:xfrm>
            <a:off x="1981200" y="76201"/>
            <a:ext cx="8229600" cy="639763"/>
          </a:xfrm>
        </p:spPr>
        <p:txBody>
          <a:bodyPr/>
          <a:lstStyle/>
          <a:p>
            <a:pPr algn="l"/>
            <a:r>
              <a:rPr lang="en-US" altLang="en-US" sz="2800"/>
              <a:t>An ellipse is a mathematical shape.</a:t>
            </a:r>
          </a:p>
        </p:txBody>
      </p:sp>
      <p:sp>
        <p:nvSpPr>
          <p:cNvPr id="36871" name="Text Box 7"/>
          <p:cNvSpPr txBox="1">
            <a:spLocks noChangeArrowheads="1"/>
          </p:cNvSpPr>
          <p:nvPr/>
        </p:nvSpPr>
        <p:spPr bwMode="auto">
          <a:xfrm>
            <a:off x="304800" y="990600"/>
            <a:ext cx="40386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2400" dirty="0"/>
              <a:t> The furthest distance from the </a:t>
            </a:r>
            <a:r>
              <a:rPr lang="en-US" altLang="en-US" sz="2400" dirty="0" err="1"/>
              <a:t>centre</a:t>
            </a:r>
            <a:r>
              <a:rPr lang="en-US" altLang="en-US" sz="2400" dirty="0"/>
              <a:t> of an ellipse to its edge is called the “semi-major axis” </a:t>
            </a:r>
            <a:r>
              <a:rPr lang="en-US" altLang="en-US" sz="2400" i="1" dirty="0">
                <a:latin typeface="Times New Roman" panose="02020603050405020304" pitchFamily="18" charset="0"/>
                <a:cs typeface="Times New Roman" panose="02020603050405020304" pitchFamily="18" charset="0"/>
              </a:rPr>
              <a:t>a</a:t>
            </a:r>
            <a:r>
              <a:rPr lang="en-US" altLang="en-US" sz="2400" dirty="0"/>
              <a:t>.</a:t>
            </a:r>
          </a:p>
          <a:p>
            <a:pPr>
              <a:buFontTx/>
              <a:buChar char="•"/>
            </a:pPr>
            <a:r>
              <a:rPr lang="en-US" altLang="en-US" sz="2400" dirty="0"/>
              <a:t> The eccentricity, </a:t>
            </a:r>
            <a:r>
              <a:rPr lang="en-US" altLang="en-US" sz="2400" i="1" dirty="0">
                <a:latin typeface="Times New Roman" panose="02020603050405020304" pitchFamily="18" charset="0"/>
              </a:rPr>
              <a:t>e = c/a</a:t>
            </a:r>
            <a:r>
              <a:rPr lang="en-US" altLang="en-US" sz="2400" dirty="0"/>
              <a:t>, tells you how squished the orbit is.</a:t>
            </a:r>
          </a:p>
          <a:p>
            <a:pPr>
              <a:buFontTx/>
              <a:buChar char="•"/>
            </a:pPr>
            <a:r>
              <a:rPr lang="en-US" altLang="en-US" sz="2400" dirty="0"/>
              <a:t> A circle is a special case of an ellipse, when </a:t>
            </a:r>
            <a:r>
              <a:rPr lang="en-US" altLang="en-US" sz="2400" i="1" dirty="0">
                <a:latin typeface="Times New Roman" panose="02020603050405020304" pitchFamily="18" charset="0"/>
              </a:rPr>
              <a:t>e</a:t>
            </a:r>
            <a:r>
              <a:rPr lang="en-US" altLang="en-US" sz="2400" dirty="0"/>
              <a:t> </a:t>
            </a:r>
            <a:r>
              <a:rPr lang="en-US" altLang="en-US" sz="2400" dirty="0">
                <a:latin typeface="Times New Roman" panose="02020603050405020304" pitchFamily="18" charset="0"/>
              </a:rPr>
              <a:t>= 0</a:t>
            </a:r>
            <a:r>
              <a:rPr lang="en-US" altLang="en-US" sz="2400" dirty="0"/>
              <a:t>.</a:t>
            </a:r>
          </a:p>
        </p:txBody>
      </p:sp>
      <mc:AlternateContent xmlns:mc="http://schemas.openxmlformats.org/markup-compatibility/2006" xmlns:a14="http://schemas.microsoft.com/office/drawing/2010/main">
        <mc:Choice Requires="a14">
          <p:sp>
            <p:nvSpPr>
              <p:cNvPr id="5" name="TextBox 4"/>
              <p:cNvSpPr txBox="1"/>
              <p:nvPr/>
            </p:nvSpPr>
            <p:spPr>
              <a:xfrm>
                <a:off x="7239000" y="5029200"/>
                <a:ext cx="2234201" cy="9881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𝑥</m:t>
                              </m:r>
                            </m:e>
                            <m:sup>
                              <m:r>
                                <a:rPr lang="en-US" sz="3200" i="1">
                                  <a:latin typeface="Cambria Math" panose="02040503050406030204" pitchFamily="18" charset="0"/>
                                </a:rPr>
                                <m:t>2</m:t>
                              </m:r>
                            </m:sup>
                          </m:sSup>
                        </m:num>
                        <m:den>
                          <m:sSup>
                            <m:sSupPr>
                              <m:ctrlPr>
                                <a:rPr lang="en-US" sz="3200" i="1">
                                  <a:latin typeface="Cambria Math" panose="02040503050406030204" pitchFamily="18" charset="0"/>
                                </a:rPr>
                              </m:ctrlPr>
                            </m:sSupPr>
                            <m:e>
                              <m:r>
                                <a:rPr lang="en-US" sz="3200" i="1">
                                  <a:latin typeface="Cambria Math" panose="02040503050406030204" pitchFamily="18" charset="0"/>
                                </a:rPr>
                                <m:t>𝑎</m:t>
                              </m:r>
                            </m:e>
                            <m:sup>
                              <m:r>
                                <a:rPr lang="en-US" sz="3200" i="1">
                                  <a:latin typeface="Cambria Math" panose="02040503050406030204" pitchFamily="18" charset="0"/>
                                </a:rPr>
                                <m:t>2</m:t>
                              </m:r>
                            </m:sup>
                          </m:sSup>
                        </m:den>
                      </m:f>
                      <m:r>
                        <a:rPr lang="en-US" sz="3200" i="1">
                          <a:latin typeface="Cambria Math" panose="02040503050406030204" pitchFamily="18" charset="0"/>
                        </a:rPr>
                        <m:t>+</m:t>
                      </m:r>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𝑦</m:t>
                              </m:r>
                            </m:e>
                            <m:sup>
                              <m:r>
                                <a:rPr lang="en-US" sz="3200" i="1">
                                  <a:latin typeface="Cambria Math" panose="02040503050406030204" pitchFamily="18" charset="0"/>
                                </a:rPr>
                                <m:t>2</m:t>
                              </m:r>
                            </m:sup>
                          </m:sSup>
                        </m:num>
                        <m:den>
                          <m:sSup>
                            <m:sSupPr>
                              <m:ctrlPr>
                                <a:rPr lang="en-US" sz="3200" i="1">
                                  <a:latin typeface="Cambria Math" panose="02040503050406030204" pitchFamily="18" charset="0"/>
                                </a:rPr>
                              </m:ctrlPr>
                            </m:sSupPr>
                            <m:e>
                              <m:r>
                                <a:rPr lang="en-US" sz="3200" i="1">
                                  <a:latin typeface="Cambria Math" panose="02040503050406030204" pitchFamily="18" charset="0"/>
                                </a:rPr>
                                <m:t>𝑏</m:t>
                              </m:r>
                            </m:e>
                            <m:sup>
                              <m:r>
                                <a:rPr lang="en-US" sz="3200" i="1">
                                  <a:latin typeface="Cambria Math" panose="02040503050406030204" pitchFamily="18" charset="0"/>
                                </a:rPr>
                                <m:t>2</m:t>
                              </m:r>
                            </m:sup>
                          </m:sSup>
                        </m:den>
                      </m:f>
                      <m:r>
                        <a:rPr lang="en-US" sz="3200" i="1">
                          <a:latin typeface="Cambria Math" panose="02040503050406030204" pitchFamily="18" charset="0"/>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7239000" y="5029200"/>
                <a:ext cx="2234201" cy="988156"/>
              </a:xfrm>
              <a:prstGeom prst="rect">
                <a:avLst/>
              </a:prstGeom>
              <a:blipFill>
                <a:blip r:embed="rId3"/>
                <a:stretch>
                  <a:fillRect/>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8E0AFB9D-9874-CA44-AA62-44661E82F6ED}" type="slidenum">
              <a:rPr lang="en-US" smtClean="0"/>
              <a:pPr>
                <a:defRPr/>
              </a:pPr>
              <a:t>17</a:t>
            </a:fld>
            <a:endParaRPr lang="en-US"/>
          </a:p>
        </p:txBody>
      </p:sp>
    </p:spTree>
    <p:extLst>
      <p:ext uri="{BB962C8B-B14F-4D97-AF65-F5344CB8AC3E}">
        <p14:creationId xmlns:p14="http://schemas.microsoft.com/office/powerpoint/2010/main" val="891047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292223"/>
            <a:ext cx="8229600" cy="639762"/>
          </a:xfrm>
        </p:spPr>
        <p:txBody>
          <a:bodyPr/>
          <a:lstStyle/>
          <a:p>
            <a:r>
              <a:rPr lang="en-US" altLang="en-US" sz="2800" b="1" dirty="0">
                <a:solidFill>
                  <a:srgbClr val="35709F"/>
                </a:solidFill>
                <a:effectLst>
                  <a:outerShdw blurRad="38100" dist="38100" dir="2700000" algn="tl">
                    <a:srgbClr val="C0C0C0"/>
                  </a:outerShdw>
                </a:effectLst>
              </a:rPr>
              <a:t>Kepler’s Laws of Planetary Motion</a:t>
            </a:r>
          </a:p>
        </p:txBody>
      </p:sp>
      <p:sp>
        <p:nvSpPr>
          <p:cNvPr id="38915" name="Text Box 3"/>
          <p:cNvSpPr txBox="1">
            <a:spLocks noChangeArrowheads="1"/>
          </p:cNvSpPr>
          <p:nvPr/>
        </p:nvSpPr>
        <p:spPr bwMode="auto">
          <a:xfrm>
            <a:off x="381000" y="1302266"/>
            <a:ext cx="853440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1800"/>
              </a:spcAft>
              <a:buFontTx/>
              <a:buAutoNum type="arabicPeriod"/>
            </a:pPr>
            <a:r>
              <a:rPr lang="en-US" altLang="en-US" sz="2600" dirty="0">
                <a:latin typeface="Times New Roman" panose="02020603050405020304" pitchFamily="18" charset="0"/>
              </a:rPr>
              <a:t>Planets, asteroids and comets move in orbits whose shapes are ellipses, with the sun at one focus of the ellipse.  (Planetary orbits normally have low eccentricity: almost circular.)</a:t>
            </a:r>
          </a:p>
          <a:p>
            <a:pPr>
              <a:spcAft>
                <a:spcPts val="1800"/>
              </a:spcAft>
              <a:buFontTx/>
              <a:buAutoNum type="arabicPeriod"/>
            </a:pPr>
            <a:r>
              <a:rPr lang="en-US" altLang="en-US" sz="2600" dirty="0">
                <a:latin typeface="Times New Roman" panose="02020603050405020304" pitchFamily="18" charset="0"/>
              </a:rPr>
              <a:t>A line drawn between the sun and a planet sweeps out equal areas during equal intervals of time.  (They go faster when they are closer to the sun.)</a:t>
            </a:r>
          </a:p>
          <a:p>
            <a:pPr>
              <a:spcAft>
                <a:spcPts val="1800"/>
              </a:spcAft>
              <a:buFontTx/>
              <a:buAutoNum type="arabicPeriod"/>
            </a:pPr>
            <a:r>
              <a:rPr lang="en-US" altLang="en-US" sz="2600" dirty="0">
                <a:latin typeface="Times New Roman" panose="02020603050405020304" pitchFamily="18" charset="0"/>
              </a:rPr>
              <a:t>The square of a planet’s orbital period is proportional to the cube of the </a:t>
            </a:r>
            <a:r>
              <a:rPr lang="en-US" altLang="en-US" sz="2600" dirty="0" err="1">
                <a:latin typeface="Times New Roman" panose="02020603050405020304" pitchFamily="18" charset="0"/>
              </a:rPr>
              <a:t>semimajor</a:t>
            </a:r>
            <a:r>
              <a:rPr lang="en-US" altLang="en-US" sz="2600" dirty="0">
                <a:latin typeface="Times New Roman" panose="02020603050405020304" pitchFamily="18" charset="0"/>
              </a:rPr>
              <a:t>-axis length.  (</a:t>
            </a:r>
            <a:r>
              <a:rPr lang="en-US" altLang="en-US" sz="2600" i="1" dirty="0">
                <a:latin typeface="Times New Roman" panose="02020603050405020304" pitchFamily="18" charset="0"/>
              </a:rPr>
              <a:t>T </a:t>
            </a:r>
            <a:r>
              <a:rPr lang="en-US" altLang="en-US" sz="2600" baseline="30000" dirty="0">
                <a:latin typeface="Times New Roman" panose="02020603050405020304" pitchFamily="18" charset="0"/>
              </a:rPr>
              <a:t>2</a:t>
            </a:r>
            <a:r>
              <a:rPr lang="en-US" altLang="en-US" sz="2600" dirty="0">
                <a:latin typeface="Times New Roman" panose="02020603050405020304" pitchFamily="18" charset="0"/>
              </a:rPr>
              <a:t> = </a:t>
            </a:r>
            <a:r>
              <a:rPr lang="en-US" altLang="en-US" sz="2600" i="1" dirty="0">
                <a:latin typeface="Times New Roman" panose="02020603050405020304" pitchFamily="18" charset="0"/>
              </a:rPr>
              <a:t>C r</a:t>
            </a:r>
            <a:r>
              <a:rPr lang="en-US" altLang="en-US" sz="2600" baseline="30000" dirty="0">
                <a:latin typeface="Times New Roman" panose="02020603050405020304" pitchFamily="18" charset="0"/>
              </a:rPr>
              <a:t>3</a:t>
            </a:r>
            <a:r>
              <a:rPr lang="en-US" altLang="en-US" sz="2600" dirty="0">
                <a:latin typeface="Times New Roman" panose="02020603050405020304" pitchFamily="18" charset="0"/>
              </a:rPr>
              <a:t>, where </a:t>
            </a:r>
            <a:r>
              <a:rPr lang="en-US" altLang="en-US" sz="2600" i="1" dirty="0">
                <a:latin typeface="Times New Roman" panose="02020603050405020304" pitchFamily="18" charset="0"/>
              </a:rPr>
              <a:t>C</a:t>
            </a:r>
            <a:r>
              <a:rPr lang="en-US" altLang="en-US" sz="2600" dirty="0">
                <a:latin typeface="Times New Roman" panose="02020603050405020304" pitchFamily="18" charset="0"/>
              </a:rPr>
              <a:t> is some constant.)</a:t>
            </a:r>
          </a:p>
        </p:txBody>
      </p:sp>
      <p:sp>
        <p:nvSpPr>
          <p:cNvPr id="2" name="Slide Number Placeholder 1"/>
          <p:cNvSpPr>
            <a:spLocks noGrp="1"/>
          </p:cNvSpPr>
          <p:nvPr>
            <p:ph type="sldNum" sz="quarter" idx="12"/>
          </p:nvPr>
        </p:nvSpPr>
        <p:spPr/>
        <p:txBody>
          <a:bodyPr/>
          <a:lstStyle/>
          <a:p>
            <a:pPr>
              <a:defRPr/>
            </a:pPr>
            <a:fld id="{1D83B54D-B99E-5745-A2CC-9FD24873809C}" type="slidenum">
              <a:rPr lang="en-US" smtClean="0"/>
              <a:pPr>
                <a:defRPr/>
              </a:pPr>
              <a:t>18</a:t>
            </a:fld>
            <a:endParaRPr lang="en-US"/>
          </a:p>
        </p:txBody>
      </p:sp>
    </p:spTree>
    <p:extLst>
      <p:ext uri="{BB962C8B-B14F-4D97-AF65-F5344CB8AC3E}">
        <p14:creationId xmlns:p14="http://schemas.microsoft.com/office/powerpoint/2010/main" val="1852707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905001" y="838201"/>
            <a:ext cx="8323263"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20000"/>
              </a:spcAft>
              <a:buFontTx/>
              <a:buChar char="•"/>
            </a:pPr>
            <a:r>
              <a:rPr lang="en-US" altLang="en-US" sz="2600" dirty="0">
                <a:latin typeface="Times New Roman" panose="02020603050405020304" pitchFamily="18" charset="0"/>
              </a:rPr>
              <a:t> Kepler’s Laws are empirical, like Hooke’s Law, or the equation for kinetic friction or drag.  They were written down in order to describe the observations.   Kepler did not know “why” the planets moved in this way.</a:t>
            </a:r>
          </a:p>
          <a:p>
            <a:pPr>
              <a:spcAft>
                <a:spcPct val="20000"/>
              </a:spcAft>
              <a:buFontTx/>
              <a:buChar char="•"/>
            </a:pPr>
            <a:r>
              <a:rPr lang="en-US" altLang="en-US" sz="2600" dirty="0">
                <a:latin typeface="Times New Roman" panose="02020603050405020304" pitchFamily="18" charset="0"/>
              </a:rPr>
              <a:t> Many scientists at the time, including Edmund Halley, believed that there was some kind of force from the Sun pulling the planets, asteroids and comets toward it.  </a:t>
            </a:r>
          </a:p>
          <a:p>
            <a:pPr>
              <a:spcAft>
                <a:spcPct val="20000"/>
              </a:spcAft>
              <a:buFontTx/>
              <a:buChar char="•"/>
            </a:pPr>
            <a:r>
              <a:rPr lang="en-US" altLang="en-US" sz="2600" dirty="0">
                <a:latin typeface="Times New Roman" panose="02020603050405020304" pitchFamily="18" charset="0"/>
              </a:rPr>
              <a:t> In 1687 Isaac Newton published one simple theory which explained all of Kepler’s laws, as well as motion observed here on Earth:</a:t>
            </a:r>
          </a:p>
          <a:p>
            <a:pPr lvl="1">
              <a:spcAft>
                <a:spcPct val="20000"/>
              </a:spcAft>
              <a:buFontTx/>
              <a:buChar char="•"/>
            </a:pPr>
            <a:r>
              <a:rPr lang="en-US" altLang="en-US" sz="2600" dirty="0">
                <a:latin typeface="Times New Roman" panose="02020603050405020304" pitchFamily="18" charset="0"/>
              </a:rPr>
              <a:t> The 3 Newton’s Laws you already learned, plus:</a:t>
            </a:r>
          </a:p>
          <a:p>
            <a:pPr lvl="1">
              <a:spcAft>
                <a:spcPct val="20000"/>
              </a:spcAft>
              <a:buFontTx/>
              <a:buChar char="•"/>
            </a:pPr>
            <a:r>
              <a:rPr lang="en-US" altLang="en-US" sz="2600" dirty="0">
                <a:latin typeface="Times New Roman" panose="02020603050405020304" pitchFamily="18" charset="0"/>
              </a:rPr>
              <a:t> “Newton’s Law of Gravity”</a:t>
            </a:r>
          </a:p>
          <a:p>
            <a:endParaRPr lang="en-US" altLang="en-US" sz="2600" dirty="0">
              <a:latin typeface="Times New Roman" panose="02020603050405020304" pitchFamily="18" charset="0"/>
            </a:endParaRPr>
          </a:p>
        </p:txBody>
      </p:sp>
      <p:sp>
        <p:nvSpPr>
          <p:cNvPr id="39939" name="Rectangle 3"/>
          <p:cNvSpPr>
            <a:spLocks noGrp="1" noChangeArrowheads="1"/>
          </p:cNvSpPr>
          <p:nvPr>
            <p:ph type="title"/>
          </p:nvPr>
        </p:nvSpPr>
        <p:spPr>
          <a:xfrm>
            <a:off x="1981200" y="274638"/>
            <a:ext cx="8229600" cy="487362"/>
          </a:xfrm>
          <a:noFill/>
          <a:ln/>
        </p:spPr>
        <p:txBody>
          <a:bodyPr/>
          <a:lstStyle/>
          <a:p>
            <a:r>
              <a:rPr lang="en-US" altLang="en-US" sz="2400" b="1">
                <a:solidFill>
                  <a:srgbClr val="35709F"/>
                </a:solidFill>
                <a:effectLst>
                  <a:outerShdw blurRad="38100" dist="38100" dir="2700000" algn="tl">
                    <a:srgbClr val="C0C0C0"/>
                  </a:outerShdw>
                </a:effectLst>
              </a:rPr>
              <a:t>Newton’s Laws</a:t>
            </a:r>
          </a:p>
        </p:txBody>
      </p:sp>
      <p:sp>
        <p:nvSpPr>
          <p:cNvPr id="2" name="Slide Number Placeholder 1"/>
          <p:cNvSpPr>
            <a:spLocks noGrp="1"/>
          </p:cNvSpPr>
          <p:nvPr>
            <p:ph type="sldNum" sz="quarter" idx="12"/>
          </p:nvPr>
        </p:nvSpPr>
        <p:spPr/>
        <p:txBody>
          <a:bodyPr/>
          <a:lstStyle/>
          <a:p>
            <a:pPr>
              <a:defRPr/>
            </a:pPr>
            <a:fld id="{1D83B54D-B99E-5745-A2CC-9FD24873809C}" type="slidenum">
              <a:rPr lang="en-US" smtClean="0"/>
              <a:pPr>
                <a:defRPr/>
              </a:pPr>
              <a:t>19</a:t>
            </a:fld>
            <a:endParaRPr lang="en-US"/>
          </a:p>
        </p:txBody>
      </p:sp>
    </p:spTree>
    <p:extLst>
      <p:ext uri="{BB962C8B-B14F-4D97-AF65-F5344CB8AC3E}">
        <p14:creationId xmlns:p14="http://schemas.microsoft.com/office/powerpoint/2010/main" val="1194334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3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8094"/>
            <a:ext cx="8229600" cy="715962"/>
          </a:xfrm>
        </p:spPr>
        <p:txBody>
          <a:bodyPr/>
          <a:lstStyle/>
          <a:p>
            <a:r>
              <a:rPr lang="en-US" dirty="0" smtClean="0"/>
              <a:t>Hello!</a:t>
            </a:r>
            <a:endParaRPr lang="en-US" dirty="0"/>
          </a:p>
        </p:txBody>
      </p:sp>
      <p:sp>
        <p:nvSpPr>
          <p:cNvPr id="3" name="Content Placeholder 2"/>
          <p:cNvSpPr>
            <a:spLocks noGrp="1"/>
          </p:cNvSpPr>
          <p:nvPr>
            <p:ph idx="1"/>
          </p:nvPr>
        </p:nvSpPr>
        <p:spPr>
          <a:xfrm>
            <a:off x="1676400" y="994875"/>
            <a:ext cx="8839200" cy="5257800"/>
          </a:xfrm>
        </p:spPr>
        <p:txBody>
          <a:bodyPr/>
          <a:lstStyle/>
          <a:p>
            <a:r>
              <a:rPr lang="en-US" sz="2800" dirty="0"/>
              <a:t>My name is Jason Harlow, and I’ll be your physics teacher for the rest of this semester.</a:t>
            </a:r>
          </a:p>
          <a:p>
            <a:r>
              <a:rPr lang="en-US" sz="2800" dirty="0"/>
              <a:t>I graduated from U of T with a Specialist in Physics and Astronomy in 1993</a:t>
            </a:r>
          </a:p>
          <a:p>
            <a:r>
              <a:rPr lang="en-US" sz="2800" dirty="0"/>
              <a:t>I got my Ph.D. in Astronomy and Astrophysics from Penn State University in 2000</a:t>
            </a:r>
          </a:p>
          <a:p>
            <a:r>
              <a:rPr lang="en-US" sz="2800" dirty="0"/>
              <a:t>I’ve been a Teaching Faculty here at U of T since 2004</a:t>
            </a:r>
            <a:r>
              <a:rPr lang="en-US" sz="2800" dirty="0" smtClean="0"/>
              <a:t>.</a:t>
            </a:r>
          </a:p>
          <a:p>
            <a:r>
              <a:rPr lang="en-US" sz="2800" dirty="0" smtClean="0"/>
              <a:t>I discovered a star as an undergraduate, my </a:t>
            </a:r>
            <a:r>
              <a:rPr lang="en-US" sz="2800" dirty="0" err="1" smtClean="0"/>
              <a:t>facebook</a:t>
            </a:r>
            <a:r>
              <a:rPr lang="en-US" sz="2800" dirty="0"/>
              <a:t> page </a:t>
            </a:r>
            <a:r>
              <a:rPr lang="en-US" sz="2800" dirty="0" smtClean="0"/>
              <a:t>is </a:t>
            </a:r>
            <a:r>
              <a:rPr lang="en-US" sz="2800" dirty="0" err="1" smtClean="0"/>
              <a:t>harlowphysics</a:t>
            </a:r>
            <a:r>
              <a:rPr lang="en-US" sz="2800" dirty="0" smtClean="0"/>
              <a:t> and my twitter account is @</a:t>
            </a:r>
            <a:r>
              <a:rPr lang="en-US" sz="2800" dirty="0" err="1" smtClean="0"/>
              <a:t>jasonjbharlow</a:t>
            </a:r>
            <a:endParaRPr lang="en-US" sz="2800" dirty="0"/>
          </a:p>
        </p:txBody>
      </p:sp>
      <p:sp>
        <p:nvSpPr>
          <p:cNvPr id="5" name="Slide Number Placeholder 4"/>
          <p:cNvSpPr>
            <a:spLocks noGrp="1"/>
          </p:cNvSpPr>
          <p:nvPr>
            <p:ph type="sldNum" sz="quarter" idx="12"/>
          </p:nvPr>
        </p:nvSpPr>
        <p:spPr/>
        <p:txBody>
          <a:bodyPr/>
          <a:lstStyle/>
          <a:p>
            <a:pPr>
              <a:defRPr/>
            </a:pPr>
            <a:fld id="{18CA5BC3-D362-4648-8F02-86AB5C6609C9}" type="slidenum">
              <a:rPr lang="en-US" smtClean="0"/>
              <a:pPr>
                <a:defRPr/>
              </a:pPr>
              <a:t>2</a:t>
            </a:fld>
            <a:endParaRPr lang="en-US" dirty="0"/>
          </a:p>
        </p:txBody>
      </p:sp>
    </p:spTree>
    <p:extLst>
      <p:ext uri="{BB962C8B-B14F-4D97-AF65-F5344CB8AC3E}">
        <p14:creationId xmlns:p14="http://schemas.microsoft.com/office/powerpoint/2010/main" val="3537478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14313"/>
            <a:ext cx="8229600" cy="561975"/>
          </a:xfrm>
        </p:spPr>
        <p:txBody>
          <a:bodyPr/>
          <a:lstStyle/>
          <a:p>
            <a:pPr eaLnBrk="1" hangingPunct="1"/>
            <a:r>
              <a:rPr lang="en-US" altLang="en-US" sz="3600" dirty="0"/>
              <a:t>Projectile Motion and Orbits</a:t>
            </a:r>
            <a:endParaRPr lang="en-US" altLang="zh-TW" sz="3600" dirty="0">
              <a:ea typeface="新細明體" panose="02020500000000000000" pitchFamily="18" charset="-120"/>
            </a:endParaRPr>
          </a:p>
        </p:txBody>
      </p:sp>
      <p:sp>
        <p:nvSpPr>
          <p:cNvPr id="21507" name="Rectangle 3"/>
          <p:cNvSpPr>
            <a:spLocks noGrp="1" noChangeArrowheads="1"/>
          </p:cNvSpPr>
          <p:nvPr>
            <p:ph type="body" idx="1"/>
          </p:nvPr>
        </p:nvSpPr>
        <p:spPr>
          <a:xfrm>
            <a:off x="1066800" y="990600"/>
            <a:ext cx="5761038" cy="3925888"/>
          </a:xfrm>
        </p:spPr>
        <p:txBody>
          <a:bodyPr/>
          <a:lstStyle/>
          <a:p>
            <a:pPr eaLnBrk="1" hangingPunct="1"/>
            <a:r>
              <a:rPr lang="en-US" altLang="en-US" sz="2600" dirty="0"/>
              <a:t>The “parabolic” trajectories of projectiles near Earth’s surface are actually sections of elliptical orbits that intersect Earth.</a:t>
            </a:r>
            <a:endParaRPr lang="en-US" altLang="zh-TW" sz="2600" dirty="0">
              <a:ea typeface="新細明體" panose="02020500000000000000" pitchFamily="18" charset="-120"/>
            </a:endParaRPr>
          </a:p>
          <a:p>
            <a:pPr eaLnBrk="1" hangingPunct="1"/>
            <a:endParaRPr lang="en-US" altLang="zh-TW" sz="1000" dirty="0">
              <a:ea typeface="新細明體" panose="02020500000000000000" pitchFamily="18" charset="-120"/>
            </a:endParaRPr>
          </a:p>
          <a:p>
            <a:pPr eaLnBrk="1" hangingPunct="1"/>
            <a:r>
              <a:rPr lang="en-US" altLang="en-US" sz="2600" dirty="0"/>
              <a:t>The trajectories are parabolic only in the approximation that we can neglect Earth’s curvature and the variation in gravity with distance from Earth’s center.</a:t>
            </a:r>
          </a:p>
        </p:txBody>
      </p:sp>
      <p:pic>
        <p:nvPicPr>
          <p:cNvPr id="21508" name="Picture 6" descr="08_07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
            <a:ext cx="3367087" cy="676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8CA5BC3-D362-4648-8F02-86AB5C6609C9}" type="slidenum">
              <a:rPr lang="en-US" smtClean="0"/>
              <a:pPr>
                <a:defRPr/>
              </a:pPr>
              <a:t>20</a:t>
            </a:fld>
            <a:endParaRPr lang="en-US" dirty="0"/>
          </a:p>
        </p:txBody>
      </p:sp>
    </p:spTree>
    <p:extLst>
      <p:ext uri="{BB962C8B-B14F-4D97-AF65-F5344CB8AC3E}">
        <p14:creationId xmlns:p14="http://schemas.microsoft.com/office/powerpoint/2010/main" val="1847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099995" y="659692"/>
            <a:ext cx="8323263"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dirty="0">
                <a:latin typeface="Times New Roman" panose="02020603050405020304" pitchFamily="18" charset="0"/>
              </a:rPr>
              <a:t>When two isolated masses </a:t>
            </a:r>
            <a:r>
              <a:rPr lang="en-US" altLang="en-US" sz="2600" i="1" dirty="0">
                <a:latin typeface="Times New Roman" panose="02020603050405020304" pitchFamily="18" charset="0"/>
              </a:rPr>
              <a:t>m</a:t>
            </a:r>
            <a:r>
              <a:rPr lang="en-US" altLang="en-US" sz="2600" baseline="-25000" dirty="0">
                <a:latin typeface="Times New Roman" panose="02020603050405020304" pitchFamily="18" charset="0"/>
              </a:rPr>
              <a:t>1</a:t>
            </a:r>
            <a:r>
              <a:rPr lang="en-US" altLang="en-US" sz="2600" dirty="0">
                <a:latin typeface="Times New Roman" panose="02020603050405020304" pitchFamily="18" charset="0"/>
              </a:rPr>
              <a:t> and </a:t>
            </a:r>
            <a:r>
              <a:rPr lang="en-US" altLang="en-US" sz="2600" i="1" dirty="0">
                <a:latin typeface="Times New Roman" panose="02020603050405020304" pitchFamily="18" charset="0"/>
              </a:rPr>
              <a:t>m</a:t>
            </a:r>
            <a:r>
              <a:rPr lang="en-US" altLang="en-US" sz="2600" baseline="-25000" dirty="0">
                <a:latin typeface="Times New Roman" panose="02020603050405020304" pitchFamily="18" charset="0"/>
              </a:rPr>
              <a:t>2</a:t>
            </a:r>
            <a:r>
              <a:rPr lang="en-US" altLang="en-US" sz="2600" dirty="0">
                <a:latin typeface="Times New Roman" panose="02020603050405020304" pitchFamily="18" charset="0"/>
              </a:rPr>
              <a:t> interact over large distances, they have a gravitational potential energy of</a:t>
            </a:r>
            <a:endParaRPr lang="en-US" altLang="en-US" sz="2600" dirty="0">
              <a:latin typeface="Times New Roman" panose="02020603050405020304" pitchFamily="18" charset="0"/>
              <a:cs typeface="Times New Roman" panose="02020603050405020304" pitchFamily="18" charset="0"/>
            </a:endParaRPr>
          </a:p>
        </p:txBody>
      </p:sp>
      <p:sp>
        <p:nvSpPr>
          <p:cNvPr id="41987" name="Rectangle 3"/>
          <p:cNvSpPr>
            <a:spLocks noGrp="1" noChangeArrowheads="1"/>
          </p:cNvSpPr>
          <p:nvPr>
            <p:ph type="title"/>
          </p:nvPr>
        </p:nvSpPr>
        <p:spPr>
          <a:xfrm>
            <a:off x="2003425" y="0"/>
            <a:ext cx="8229600" cy="639762"/>
          </a:xfrm>
          <a:noFill/>
          <a:ln/>
        </p:spPr>
        <p:txBody>
          <a:bodyPr/>
          <a:lstStyle/>
          <a:p>
            <a:r>
              <a:rPr lang="en-US" altLang="en-US" sz="2800" b="1" dirty="0">
                <a:solidFill>
                  <a:srgbClr val="35709F"/>
                </a:solidFill>
                <a:effectLst>
                  <a:outerShdw blurRad="38100" dist="38100" dir="2700000" algn="tl">
                    <a:srgbClr val="C0C0C0"/>
                  </a:outerShdw>
                </a:effectLst>
              </a:rPr>
              <a:t>Gravitational Potential Energy</a:t>
            </a:r>
          </a:p>
        </p:txBody>
      </p:sp>
      <p:sp>
        <p:nvSpPr>
          <p:cNvPr id="41988" name="Text Box 4"/>
          <p:cNvSpPr txBox="1">
            <a:spLocks noChangeArrowheads="1"/>
          </p:cNvSpPr>
          <p:nvPr/>
        </p:nvSpPr>
        <p:spPr bwMode="auto">
          <a:xfrm>
            <a:off x="1995219" y="2917116"/>
            <a:ext cx="81407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dirty="0">
                <a:latin typeface="Times New Roman" panose="02020603050405020304" pitchFamily="18" charset="0"/>
              </a:rPr>
              <a:t>where</a:t>
            </a:r>
            <a:r>
              <a:rPr lang="en-US" altLang="en-US" sz="2600" dirty="0">
                <a:latin typeface="Times New Roman" panose="02020603050405020304" pitchFamily="18" charset="0"/>
                <a:cs typeface="Times New Roman" panose="02020603050405020304" pitchFamily="18" charset="0"/>
              </a:rPr>
              <a:t> we have chosen the zero point of potential energy at </a:t>
            </a:r>
            <a:r>
              <a:rPr lang="en-US" altLang="en-US" sz="2600" i="1" dirty="0">
                <a:latin typeface="Times New Roman" panose="02020603050405020304" pitchFamily="18" charset="0"/>
                <a:cs typeface="Times New Roman" panose="02020603050405020304" pitchFamily="18" charset="0"/>
              </a:rPr>
              <a:t>r</a:t>
            </a:r>
            <a:r>
              <a:rPr lang="en-US" altLang="en-US" sz="2600" dirty="0">
                <a:latin typeface="Times New Roman" panose="02020603050405020304" pitchFamily="18" charset="0"/>
                <a:cs typeface="Times New Roman" panose="02020603050405020304" pitchFamily="18" charset="0"/>
              </a:rPr>
              <a:t> = ∞, where the masses will have no tendency, or potential, to move together. </a:t>
            </a:r>
            <a:endParaRPr lang="en-US" altLang="en-US" sz="2600" dirty="0" smtClean="0">
              <a:latin typeface="Times New Roman" panose="02020603050405020304" pitchFamily="18" charset="0"/>
              <a:cs typeface="Times New Roman" panose="02020603050405020304" pitchFamily="18" charset="0"/>
            </a:endParaRPr>
          </a:p>
          <a:p>
            <a:endParaRPr lang="en-US" altLang="en-US" sz="2600" dirty="0">
              <a:latin typeface="Times New Roman" panose="02020603050405020304" pitchFamily="18" charset="0"/>
              <a:cs typeface="Times New Roman" panose="02020603050405020304" pitchFamily="18" charset="0"/>
            </a:endParaRPr>
          </a:p>
          <a:p>
            <a:r>
              <a:rPr lang="en-US" altLang="en-US" sz="2600" dirty="0">
                <a:latin typeface="Times New Roman" panose="02020603050405020304" pitchFamily="18" charset="0"/>
                <a:cs typeface="Times New Roman" panose="02020603050405020304" pitchFamily="18" charset="0"/>
              </a:rPr>
              <a:t>Note that this equation gives the potential energy of masses </a:t>
            </a:r>
            <a:r>
              <a:rPr lang="en-US" altLang="en-US" sz="2600" i="1" dirty="0">
                <a:latin typeface="Times New Roman" panose="02020603050405020304" pitchFamily="18" charset="0"/>
                <a:cs typeface="Times New Roman" panose="02020603050405020304" pitchFamily="18" charset="0"/>
              </a:rPr>
              <a:t>m</a:t>
            </a:r>
            <a:r>
              <a:rPr lang="en-US" altLang="en-US" sz="2600" baseline="-25000" dirty="0">
                <a:latin typeface="Times New Roman" panose="02020603050405020304" pitchFamily="18" charset="0"/>
                <a:cs typeface="Times New Roman" panose="02020603050405020304" pitchFamily="18" charset="0"/>
              </a:rPr>
              <a:t>1</a:t>
            </a:r>
            <a:r>
              <a:rPr lang="en-US" altLang="en-US" sz="2600" dirty="0">
                <a:latin typeface="Times New Roman" panose="02020603050405020304" pitchFamily="18" charset="0"/>
                <a:cs typeface="Times New Roman" panose="02020603050405020304" pitchFamily="18" charset="0"/>
              </a:rPr>
              <a:t> and </a:t>
            </a:r>
            <a:r>
              <a:rPr lang="en-US" altLang="en-US" sz="2600" i="1" dirty="0">
                <a:latin typeface="Times New Roman" panose="02020603050405020304" pitchFamily="18" charset="0"/>
                <a:cs typeface="Times New Roman" panose="02020603050405020304" pitchFamily="18" charset="0"/>
              </a:rPr>
              <a:t>m</a:t>
            </a:r>
            <a:r>
              <a:rPr lang="en-US" altLang="en-US" sz="2600" baseline="-25000" dirty="0">
                <a:latin typeface="Times New Roman" panose="02020603050405020304" pitchFamily="18" charset="0"/>
                <a:cs typeface="Times New Roman" panose="02020603050405020304" pitchFamily="18" charset="0"/>
              </a:rPr>
              <a:t>2</a:t>
            </a:r>
            <a:r>
              <a:rPr lang="en-US" altLang="en-US" sz="2600" dirty="0">
                <a:latin typeface="Times New Roman" panose="02020603050405020304" pitchFamily="18" charset="0"/>
                <a:cs typeface="Times New Roman" panose="02020603050405020304" pitchFamily="18" charset="0"/>
              </a:rPr>
              <a:t> when their </a:t>
            </a:r>
            <a:r>
              <a:rPr lang="en-US" altLang="en-US" sz="2600" i="1" dirty="0">
                <a:latin typeface="Times New Roman" panose="02020603050405020304" pitchFamily="18" charset="0"/>
                <a:cs typeface="Times New Roman" panose="02020603050405020304" pitchFamily="18" charset="0"/>
              </a:rPr>
              <a:t>centers</a:t>
            </a:r>
            <a:r>
              <a:rPr lang="en-US" altLang="en-US" sz="2600" dirty="0">
                <a:latin typeface="Times New Roman" panose="02020603050405020304" pitchFamily="18" charset="0"/>
                <a:cs typeface="Times New Roman" panose="02020603050405020304" pitchFamily="18" charset="0"/>
              </a:rPr>
              <a:t> are separated by a distance </a:t>
            </a:r>
            <a:r>
              <a:rPr lang="en-US" altLang="en-US" sz="2600" i="1" dirty="0">
                <a:latin typeface="Times New Roman" panose="02020603050405020304" pitchFamily="18" charset="0"/>
                <a:cs typeface="Times New Roman" panose="02020603050405020304" pitchFamily="18" charset="0"/>
              </a:rPr>
              <a:t>r</a:t>
            </a:r>
            <a:r>
              <a:rPr lang="en-US" altLang="en-US" sz="2600" dirty="0">
                <a:latin typeface="Times New Roman" panose="02020603050405020304" pitchFamily="18" charset="0"/>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p>
            <a:pPr>
              <a:defRPr/>
            </a:pPr>
            <a:fld id="{1D83B54D-B99E-5745-A2CC-9FD24873809C}" type="slidenum">
              <a:rPr lang="en-US" smtClean="0"/>
              <a:pPr>
                <a:defRPr/>
              </a:pPr>
              <a:t>21</a:t>
            </a:fld>
            <a:endParaRPr lang="en-US"/>
          </a:p>
        </p:txBody>
      </p:sp>
    </p:spTree>
    <p:extLst>
      <p:ext uri="{BB962C8B-B14F-4D97-AF65-F5344CB8AC3E}">
        <p14:creationId xmlns:p14="http://schemas.microsoft.com/office/powerpoint/2010/main" val="178267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1668463" y="990601"/>
            <a:ext cx="8788400" cy="4797425"/>
          </a:xfrm>
        </p:spPr>
        <p:txBody>
          <a:bodyPr/>
          <a:lstStyle/>
          <a:p>
            <a:pPr eaLnBrk="1" hangingPunct="1"/>
            <a:r>
              <a:rPr lang="en-US" altLang="en-US" sz="2800" dirty="0"/>
              <a:t>By our definition of zero point at infinity, </a:t>
            </a:r>
            <a:r>
              <a:rPr lang="en-US" altLang="en-US" sz="2800" i="1" dirty="0">
                <a:latin typeface="Times New Roman" panose="02020603050405020304" pitchFamily="18" charset="0"/>
                <a:cs typeface="Times New Roman" panose="02020603050405020304" pitchFamily="18" charset="0"/>
              </a:rPr>
              <a:t>U</a:t>
            </a:r>
            <a:r>
              <a:rPr lang="en-US" altLang="en-US" sz="2800" dirty="0"/>
              <a:t> is always negative.</a:t>
            </a:r>
          </a:p>
          <a:p>
            <a:pPr eaLnBrk="1" hangingPunct="1"/>
            <a:r>
              <a:rPr lang="en-US" altLang="en-US" sz="2800" i="1" dirty="0">
                <a:latin typeface="Times New Roman" panose="02020603050405020304" pitchFamily="18" charset="0"/>
                <a:cs typeface="Times New Roman" panose="02020603050405020304" pitchFamily="18" charset="0"/>
              </a:rPr>
              <a:t>K</a:t>
            </a:r>
            <a:r>
              <a:rPr lang="en-US" altLang="en-US" sz="2800" dirty="0"/>
              <a:t> is always positive.</a:t>
            </a:r>
          </a:p>
          <a:p>
            <a:pPr eaLnBrk="1" hangingPunct="1"/>
            <a:r>
              <a:rPr lang="en-US" altLang="en-US" sz="2800" dirty="0"/>
              <a:t>The sign of the total energy </a:t>
            </a:r>
            <a:r>
              <a:rPr lang="en-US" altLang="en-US" sz="2800" i="1" dirty="0">
                <a:latin typeface="Times New Roman" panose="02020603050405020304" pitchFamily="18" charset="0"/>
                <a:cs typeface="Times New Roman" panose="02020603050405020304" pitchFamily="18" charset="0"/>
              </a:rPr>
              <a:t>E</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 = </a:t>
            </a:r>
            <a:r>
              <a:rPr lang="en-US" altLang="zh-TW" sz="2800" i="1" dirty="0">
                <a:latin typeface="Times New Roman" panose="02020603050405020304" pitchFamily="18" charset="0"/>
                <a:ea typeface="新細明體" panose="02020500000000000000" pitchFamily="18" charset="-120"/>
                <a:cs typeface="Times New Roman" panose="02020603050405020304" pitchFamily="18" charset="0"/>
              </a:rPr>
              <a:t>K</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 + </a:t>
            </a:r>
            <a:r>
              <a:rPr lang="en-US" altLang="zh-TW" sz="2800" i="1" dirty="0">
                <a:latin typeface="Times New Roman" panose="02020603050405020304" pitchFamily="18" charset="0"/>
                <a:ea typeface="新細明體" panose="02020500000000000000" pitchFamily="18" charset="-120"/>
                <a:cs typeface="Times New Roman" panose="02020603050405020304" pitchFamily="18" charset="0"/>
              </a:rPr>
              <a:t>U</a:t>
            </a:r>
            <a:r>
              <a:rPr lang="en-US" altLang="zh-TW" sz="2800" dirty="0">
                <a:ea typeface="新細明體" panose="02020500000000000000" pitchFamily="18" charset="-120"/>
              </a:rPr>
              <a:t> </a:t>
            </a:r>
            <a:r>
              <a:rPr lang="en-US" altLang="en-US" sz="2800" dirty="0"/>
              <a:t>determines the type of orbit an object:</a:t>
            </a:r>
            <a:endParaRPr lang="en-US" altLang="zh-TW" sz="2800" dirty="0">
              <a:ea typeface="新細明體" panose="02020500000000000000" pitchFamily="18" charset="-120"/>
            </a:endParaRPr>
          </a:p>
          <a:p>
            <a:pPr eaLnBrk="1" hangingPunct="1"/>
            <a:r>
              <a:rPr lang="en-US" altLang="en-US" sz="2800" i="1" dirty="0">
                <a:latin typeface="Times New Roman" panose="02020603050405020304" pitchFamily="18" charset="0"/>
                <a:ea typeface="ＭＳ Ｐゴシック" panose="020B0600070205080204" pitchFamily="34" charset="-128"/>
                <a:cs typeface="Times New Roman" panose="02020603050405020304" pitchFamily="18" charset="0"/>
              </a:rPr>
              <a:t>E </a:t>
            </a:r>
            <a:r>
              <a:rPr lang="en-US" altLang="en-US" sz="2800" dirty="0">
                <a:latin typeface="Times New Roman" panose="02020603050405020304" pitchFamily="18" charset="0"/>
                <a:ea typeface="ＭＳ Ｐゴシック" panose="020B0600070205080204" pitchFamily="34" charset="-128"/>
                <a:cs typeface="Times New Roman" panose="02020603050405020304" pitchFamily="18" charset="0"/>
              </a:rPr>
              <a:t>&lt; 0</a:t>
            </a:r>
            <a:r>
              <a:rPr lang="en-US" altLang="zh-TW" sz="2800" dirty="0">
                <a:ea typeface="新細明體" panose="02020500000000000000" pitchFamily="18" charset="-120"/>
              </a:rPr>
              <a:t>:</a:t>
            </a:r>
            <a:r>
              <a:rPr lang="en-US" altLang="en-US" sz="2800" dirty="0">
                <a:ea typeface="ＭＳ Ｐゴシック" panose="020B0600070205080204" pitchFamily="34" charset="-128"/>
              </a:rPr>
              <a:t> The object is in a bound, elliptical orbit.</a:t>
            </a:r>
          </a:p>
          <a:p>
            <a:pPr lvl="1" eaLnBrk="1" hangingPunct="1"/>
            <a:r>
              <a:rPr lang="en-US" altLang="en-US" dirty="0" smtClean="0">
                <a:ea typeface="ＭＳ Ｐゴシック" panose="020B0600070205080204" pitchFamily="34" charset="-128"/>
              </a:rPr>
              <a:t>Special cases include circular orbits and the straight-line paths of falling objects.</a:t>
            </a:r>
          </a:p>
          <a:p>
            <a:pPr eaLnBrk="1" hangingPunct="1"/>
            <a:r>
              <a:rPr lang="en-US" altLang="en-US" sz="2800" i="1" dirty="0">
                <a:latin typeface="Times New Roman" panose="02020603050405020304" pitchFamily="18" charset="0"/>
                <a:ea typeface="ＭＳ Ｐゴシック" panose="020B0600070205080204" pitchFamily="34" charset="-128"/>
                <a:cs typeface="Times New Roman" panose="02020603050405020304" pitchFamily="18" charset="0"/>
              </a:rPr>
              <a:t>E </a:t>
            </a:r>
            <a:r>
              <a:rPr lang="en-US" altLang="en-US" sz="2800" dirty="0">
                <a:latin typeface="Times New Roman" panose="02020603050405020304" pitchFamily="18" charset="0"/>
                <a:ea typeface="ＭＳ Ｐゴシック" panose="020B0600070205080204" pitchFamily="34" charset="-128"/>
                <a:cs typeface="Times New Roman" panose="02020603050405020304" pitchFamily="18" charset="0"/>
              </a:rPr>
              <a:t>&gt; 0</a:t>
            </a:r>
            <a:r>
              <a:rPr lang="en-US" altLang="zh-TW" sz="2800" dirty="0">
                <a:ea typeface="新細明體" panose="02020500000000000000" pitchFamily="18" charset="-120"/>
              </a:rPr>
              <a:t>:</a:t>
            </a:r>
            <a:r>
              <a:rPr lang="en-US" altLang="en-US" sz="2800" dirty="0">
                <a:ea typeface="ＭＳ Ｐゴシック" panose="020B0600070205080204" pitchFamily="34" charset="-128"/>
              </a:rPr>
              <a:t> The orbit is unbound and hyperbolic.</a:t>
            </a:r>
          </a:p>
          <a:p>
            <a:pPr eaLnBrk="1" hangingPunct="1"/>
            <a:r>
              <a:rPr lang="en-US" altLang="zh-TW" sz="2800" i="1" dirty="0">
                <a:latin typeface="Times New Roman" panose="02020603050405020304" pitchFamily="18" charset="0"/>
                <a:ea typeface="新細明體" panose="02020500000000000000" pitchFamily="18" charset="-120"/>
                <a:cs typeface="Times New Roman" panose="02020603050405020304" pitchFamily="18" charset="0"/>
              </a:rPr>
              <a:t>E</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 = 0</a:t>
            </a:r>
            <a:r>
              <a:rPr lang="en-US" altLang="zh-TW" sz="2800" dirty="0">
                <a:ea typeface="新細明體" panose="02020500000000000000" pitchFamily="18" charset="-120"/>
              </a:rPr>
              <a:t>: T</a:t>
            </a:r>
            <a:r>
              <a:rPr lang="en-US" altLang="en-US" sz="2800" dirty="0">
                <a:ea typeface="ＭＳ Ｐゴシック" panose="020B0600070205080204" pitchFamily="34" charset="-128"/>
              </a:rPr>
              <a:t>he borderline case gives a parabolic orbit.</a:t>
            </a:r>
          </a:p>
        </p:txBody>
      </p:sp>
      <p:sp>
        <p:nvSpPr>
          <p:cNvPr id="24579" name="Rectangle 2"/>
          <p:cNvSpPr>
            <a:spLocks noGrp="1" noChangeArrowheads="1"/>
          </p:cNvSpPr>
          <p:nvPr>
            <p:ph type="title"/>
          </p:nvPr>
        </p:nvSpPr>
        <p:spPr>
          <a:xfrm>
            <a:off x="1947863" y="27061"/>
            <a:ext cx="8229600" cy="487362"/>
          </a:xfrm>
        </p:spPr>
        <p:txBody>
          <a:bodyPr/>
          <a:lstStyle/>
          <a:p>
            <a:pPr eaLnBrk="1" hangingPunct="1"/>
            <a:r>
              <a:rPr lang="en-US" altLang="en-US" sz="2800" dirty="0"/>
              <a:t>Energy and Orbits</a:t>
            </a:r>
          </a:p>
        </p:txBody>
      </p:sp>
      <p:sp>
        <p:nvSpPr>
          <p:cNvPr id="2" name="Slide Number Placeholder 1"/>
          <p:cNvSpPr>
            <a:spLocks noGrp="1"/>
          </p:cNvSpPr>
          <p:nvPr>
            <p:ph type="sldNum" sz="quarter" idx="12"/>
          </p:nvPr>
        </p:nvSpPr>
        <p:spPr/>
        <p:txBody>
          <a:bodyPr/>
          <a:lstStyle/>
          <a:p>
            <a:pPr>
              <a:defRPr/>
            </a:pPr>
            <a:fld id="{18CA5BC3-D362-4648-8F02-86AB5C6609C9}" type="slidenum">
              <a:rPr lang="en-US" smtClean="0"/>
              <a:pPr>
                <a:defRPr/>
              </a:pPr>
              <a:t>22</a:t>
            </a:fld>
            <a:endParaRPr lang="en-US" dirty="0"/>
          </a:p>
        </p:txBody>
      </p:sp>
    </p:spTree>
    <p:extLst>
      <p:ext uri="{BB962C8B-B14F-4D97-AF65-F5344CB8AC3E}">
        <p14:creationId xmlns:p14="http://schemas.microsoft.com/office/powerpoint/2010/main" val="2083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14" descr="08_11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006" y="593544"/>
            <a:ext cx="8177313" cy="612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Grp="1" noChangeArrowheads="1"/>
          </p:cNvSpPr>
          <p:nvPr>
            <p:ph type="title"/>
          </p:nvPr>
        </p:nvSpPr>
        <p:spPr>
          <a:xfrm>
            <a:off x="1947863" y="27061"/>
            <a:ext cx="8229600" cy="487362"/>
          </a:xfrm>
        </p:spPr>
        <p:txBody>
          <a:bodyPr/>
          <a:lstStyle/>
          <a:p>
            <a:pPr eaLnBrk="1" hangingPunct="1"/>
            <a:r>
              <a:rPr lang="en-US" altLang="en-US" sz="2800" dirty="0"/>
              <a:t>Energy and Orbits</a:t>
            </a:r>
          </a:p>
        </p:txBody>
      </p:sp>
      <p:sp>
        <p:nvSpPr>
          <p:cNvPr id="2" name="Slide Number Placeholder 1"/>
          <p:cNvSpPr>
            <a:spLocks noGrp="1"/>
          </p:cNvSpPr>
          <p:nvPr>
            <p:ph type="sldNum" sz="quarter" idx="12"/>
          </p:nvPr>
        </p:nvSpPr>
        <p:spPr/>
        <p:txBody>
          <a:bodyPr/>
          <a:lstStyle/>
          <a:p>
            <a:pPr>
              <a:defRPr/>
            </a:pPr>
            <a:fld id="{18CA5BC3-D362-4648-8F02-86AB5C6609C9}" type="slidenum">
              <a:rPr lang="en-US" smtClean="0"/>
              <a:pPr>
                <a:defRPr/>
              </a:pPr>
              <a:t>23</a:t>
            </a:fld>
            <a:endParaRPr lang="en-US" dirty="0"/>
          </a:p>
        </p:txBody>
      </p:sp>
    </p:spTree>
    <p:extLst>
      <p:ext uri="{BB962C8B-B14F-4D97-AF65-F5344CB8AC3E}">
        <p14:creationId xmlns:p14="http://schemas.microsoft.com/office/powerpoint/2010/main" val="3502205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947863" y="27061"/>
            <a:ext cx="8229600" cy="487362"/>
          </a:xfrm>
        </p:spPr>
        <p:txBody>
          <a:bodyPr/>
          <a:lstStyle/>
          <a:p>
            <a:pPr eaLnBrk="1" hangingPunct="1"/>
            <a:r>
              <a:rPr lang="en-US" altLang="en-US" sz="2800" dirty="0"/>
              <a:t>Energy and Orbits</a:t>
            </a:r>
          </a:p>
        </p:txBody>
      </p:sp>
      <p:pic>
        <p:nvPicPr>
          <p:cNvPr id="24580" name="Picture 13" descr="08_08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628943"/>
            <a:ext cx="6648450" cy="603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8CA5BC3-D362-4648-8F02-86AB5C6609C9}" type="slidenum">
              <a:rPr lang="en-US" smtClean="0"/>
              <a:pPr>
                <a:defRPr/>
              </a:pPr>
              <a:t>24</a:t>
            </a:fld>
            <a:endParaRPr lang="en-US" dirty="0"/>
          </a:p>
        </p:txBody>
      </p:sp>
    </p:spTree>
    <p:extLst>
      <p:ext uri="{BB962C8B-B14F-4D97-AF65-F5344CB8AC3E}">
        <p14:creationId xmlns:p14="http://schemas.microsoft.com/office/powerpoint/2010/main" val="4159000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676400" y="533400"/>
            <a:ext cx="8991600" cy="4267200"/>
          </a:xfrm>
        </p:spPr>
        <p:txBody>
          <a:bodyPr/>
          <a:lstStyle/>
          <a:p>
            <a:pPr eaLnBrk="1" hangingPunct="1">
              <a:buClr>
                <a:srgbClr val="FF0000"/>
              </a:buClr>
              <a:buFont typeface="Wingdings" panose="05000000000000000000" pitchFamily="2" charset="2"/>
              <a:buChar char="§"/>
            </a:pPr>
            <a:r>
              <a:rPr lang="en-US" altLang="en-US" sz="2800" dirty="0"/>
              <a:t>There is a saying, “What goes up must come down.”  Is this always true?  How fast must you throw an object upwards so that it </a:t>
            </a:r>
            <a:r>
              <a:rPr lang="en-US" altLang="en-US" sz="2800" i="1" dirty="0"/>
              <a:t>never</a:t>
            </a:r>
            <a:r>
              <a:rPr lang="en-US" altLang="en-US" sz="2800" dirty="0"/>
              <a:t> comes down?</a:t>
            </a:r>
          </a:p>
          <a:p>
            <a:pPr eaLnBrk="1" hangingPunct="1">
              <a:buClr>
                <a:srgbClr val="FF0000"/>
              </a:buClr>
              <a:buFont typeface="Wingdings" panose="05000000000000000000" pitchFamily="2" charset="2"/>
              <a:buChar char="§"/>
            </a:pPr>
            <a:r>
              <a:rPr lang="en-US" altLang="en-US" sz="2800" dirty="0"/>
              <a:t>ANSWER:</a:t>
            </a:r>
          </a:p>
          <a:p>
            <a:pPr eaLnBrk="1" hangingPunct="1">
              <a:buClr>
                <a:srgbClr val="FF0000"/>
              </a:buClr>
              <a:buFont typeface="Wingdings" panose="05000000000000000000" pitchFamily="2" charset="2"/>
              <a:buChar char="§"/>
            </a:pPr>
            <a:r>
              <a:rPr lang="en-US" altLang="en-US" sz="2800" dirty="0"/>
              <a:t>When the total energy = 0, then, as </a:t>
            </a:r>
            <a:r>
              <a:rPr lang="en-US" altLang="en-US" sz="2800" i="1" dirty="0"/>
              <a:t>r</a:t>
            </a:r>
            <a:r>
              <a:rPr lang="en-US" altLang="en-US" sz="2800" dirty="0"/>
              <a:t> approaches infinity, </a:t>
            </a:r>
            <a:r>
              <a:rPr lang="en-US" altLang="en-US" sz="2800" i="1" dirty="0"/>
              <a:t>K</a:t>
            </a:r>
            <a:r>
              <a:rPr lang="en-US" altLang="en-US" sz="2800" dirty="0"/>
              <a:t> will approach zero.  This is “escape speed”:</a:t>
            </a:r>
            <a:endParaRPr lang="en-US" altLang="en-US" sz="3100" dirty="0"/>
          </a:p>
        </p:txBody>
      </p:sp>
      <p:sp>
        <p:nvSpPr>
          <p:cNvPr id="2" name="Slide Number Placeholder 1"/>
          <p:cNvSpPr>
            <a:spLocks noGrp="1"/>
          </p:cNvSpPr>
          <p:nvPr>
            <p:ph type="sldNum" sz="quarter" idx="12"/>
          </p:nvPr>
        </p:nvSpPr>
        <p:spPr/>
        <p:txBody>
          <a:bodyPr/>
          <a:lstStyle/>
          <a:p>
            <a:pPr>
              <a:defRPr/>
            </a:pPr>
            <a:fld id="{18CA5BC3-D362-4648-8F02-86AB5C6609C9}" type="slidenum">
              <a:rPr lang="en-US" smtClean="0"/>
              <a:pPr>
                <a:defRPr/>
              </a:pPr>
              <a:t>25</a:t>
            </a:fld>
            <a:endParaRPr lang="en-US" dirty="0"/>
          </a:p>
        </p:txBody>
      </p:sp>
    </p:spTree>
    <p:extLst>
      <p:ext uri="{BB962C8B-B14F-4D97-AF65-F5344CB8AC3E}">
        <p14:creationId xmlns:p14="http://schemas.microsoft.com/office/powerpoint/2010/main" val="337721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05000" y="0"/>
            <a:ext cx="8229600" cy="609600"/>
          </a:xfrm>
        </p:spPr>
        <p:txBody>
          <a:bodyPr/>
          <a:lstStyle/>
          <a:p>
            <a:pPr algn="l" eaLnBrk="1" hangingPunct="1"/>
            <a:r>
              <a:rPr lang="en-US" altLang="en-US" sz="2800" dirty="0"/>
              <a:t>Escape speed.</a:t>
            </a:r>
          </a:p>
        </p:txBody>
      </p:sp>
      <p:sp>
        <p:nvSpPr>
          <p:cNvPr id="28675" name="Rectangle 3"/>
          <p:cNvSpPr>
            <a:spLocks noGrp="1" noChangeArrowheads="1"/>
          </p:cNvSpPr>
          <p:nvPr>
            <p:ph type="body" idx="1"/>
          </p:nvPr>
        </p:nvSpPr>
        <p:spPr>
          <a:xfrm>
            <a:off x="1676400" y="1143000"/>
            <a:ext cx="8991600" cy="4267200"/>
          </a:xfrm>
        </p:spPr>
        <p:txBody>
          <a:bodyPr/>
          <a:lstStyle/>
          <a:p>
            <a:pPr eaLnBrk="1" hangingPunct="1">
              <a:buClr>
                <a:srgbClr val="FF0000"/>
              </a:buClr>
              <a:buFont typeface="Wingdings" panose="05000000000000000000" pitchFamily="2" charset="2"/>
              <a:buChar char="§"/>
            </a:pPr>
            <a:r>
              <a:rPr lang="en-US" altLang="en-US" sz="2800" dirty="0"/>
              <a:t>The escape speed near the Earth’s surface is about 11 km/s.</a:t>
            </a:r>
          </a:p>
          <a:p>
            <a:pPr eaLnBrk="1" hangingPunct="1">
              <a:buClr>
                <a:srgbClr val="FF0000"/>
              </a:buClr>
              <a:buFont typeface="Wingdings" panose="05000000000000000000" pitchFamily="2" charset="2"/>
              <a:buChar char="§"/>
            </a:pPr>
            <a:r>
              <a:rPr lang="en-US" altLang="en-US" sz="2800" dirty="0"/>
              <a:t>If the Earth’s radius was less than 9 mm, then the escape speed would be greater than 300,000 km/s, which is greater than the speed of light.</a:t>
            </a:r>
          </a:p>
          <a:p>
            <a:pPr eaLnBrk="1" hangingPunct="1">
              <a:buClr>
                <a:srgbClr val="FF0000"/>
              </a:buClr>
              <a:buFont typeface="Wingdings" panose="05000000000000000000" pitchFamily="2" charset="2"/>
              <a:buChar char="§"/>
            </a:pPr>
            <a:r>
              <a:rPr lang="en-US" altLang="en-US" sz="2800" dirty="0"/>
              <a:t>Since nothing can travel faster than light, nothing would be able to escape the Earth’s surface, and the Earth would be what astronomers call a black hole.</a:t>
            </a:r>
            <a:endParaRPr lang="en-US" altLang="en-US" sz="3100" dirty="0"/>
          </a:p>
        </p:txBody>
      </p:sp>
      <p:sp>
        <p:nvSpPr>
          <p:cNvPr id="2" name="Slide Number Placeholder 1"/>
          <p:cNvSpPr>
            <a:spLocks noGrp="1"/>
          </p:cNvSpPr>
          <p:nvPr>
            <p:ph type="sldNum" sz="quarter" idx="12"/>
          </p:nvPr>
        </p:nvSpPr>
        <p:spPr/>
        <p:txBody>
          <a:bodyPr/>
          <a:lstStyle/>
          <a:p>
            <a:pPr>
              <a:defRPr/>
            </a:pPr>
            <a:fld id="{18CA5BC3-D362-4648-8F02-86AB5C6609C9}" type="slidenum">
              <a:rPr lang="en-US" smtClean="0"/>
              <a:pPr>
                <a:defRPr/>
              </a:pPr>
              <a:t>26</a:t>
            </a:fld>
            <a:endParaRPr lang="en-US" dirty="0"/>
          </a:p>
        </p:txBody>
      </p:sp>
    </p:spTree>
    <p:extLst>
      <p:ext uri="{BB962C8B-B14F-4D97-AF65-F5344CB8AC3E}">
        <p14:creationId xmlns:p14="http://schemas.microsoft.com/office/powerpoint/2010/main" val="285627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81200" y="1"/>
            <a:ext cx="8229600" cy="792163"/>
          </a:xfrm>
        </p:spPr>
        <p:txBody>
          <a:bodyPr/>
          <a:lstStyle/>
          <a:p>
            <a:pPr eaLnBrk="1" hangingPunct="1"/>
            <a:r>
              <a:rPr lang="en-US" altLang="en-US" sz="3600" dirty="0"/>
              <a:t>Before Class 14 on Monday</a:t>
            </a:r>
            <a:endParaRPr lang="en-US" altLang="en-US" sz="3600" b="1" dirty="0"/>
          </a:p>
        </p:txBody>
      </p:sp>
      <p:sp>
        <p:nvSpPr>
          <p:cNvPr id="28675" name="Rectangle 3"/>
          <p:cNvSpPr>
            <a:spLocks noGrp="1" noChangeArrowheads="1"/>
          </p:cNvSpPr>
          <p:nvPr>
            <p:ph type="body" idx="1"/>
          </p:nvPr>
        </p:nvSpPr>
        <p:spPr>
          <a:xfrm>
            <a:off x="1219200" y="685800"/>
            <a:ext cx="9220200" cy="4800600"/>
          </a:xfrm>
        </p:spPr>
        <p:txBody>
          <a:bodyPr/>
          <a:lstStyle/>
          <a:p>
            <a:pPr eaLnBrk="1" hangingPunct="1">
              <a:buClr>
                <a:srgbClr val="FF0000"/>
              </a:buClr>
              <a:buFont typeface="Wingdings" panose="05000000000000000000" pitchFamily="2" charset="2"/>
              <a:buChar char="§"/>
            </a:pPr>
            <a:r>
              <a:rPr lang="en-US" altLang="en-US" sz="2400" dirty="0"/>
              <a:t>Remember MasteringPhysics.com </a:t>
            </a:r>
            <a:r>
              <a:rPr lang="en-US" altLang="en-US" sz="2400" b="1" dirty="0"/>
              <a:t>Homework 6 </a:t>
            </a:r>
            <a:r>
              <a:rPr lang="en-CA" altLang="en-US" sz="2400" dirty="0"/>
              <a:t>on Ch.7 is due Monday by 11:59pm.</a:t>
            </a:r>
          </a:p>
          <a:p>
            <a:pPr eaLnBrk="1" hangingPunct="1">
              <a:buClr>
                <a:srgbClr val="FF0000"/>
              </a:buClr>
              <a:buFont typeface="Wingdings" panose="05000000000000000000" pitchFamily="2" charset="2"/>
              <a:buChar char="§"/>
            </a:pPr>
            <a:r>
              <a:rPr lang="en-US" altLang="en-US" sz="2400" dirty="0"/>
              <a:t>Please read the first two sections of Chapter 9 on Center of Mass and Conservation of </a:t>
            </a:r>
            <a:r>
              <a:rPr lang="en-US" altLang="en-US" sz="2400" dirty="0" smtClean="0"/>
              <a:t>Momentum and/or watch the </a:t>
            </a:r>
            <a:r>
              <a:rPr lang="en-US" altLang="en-US" sz="2400" dirty="0" err="1"/>
              <a:t>P</a:t>
            </a:r>
            <a:r>
              <a:rPr lang="en-US" altLang="en-US" sz="2400" dirty="0" err="1" smtClean="0"/>
              <a:t>reclass</a:t>
            </a:r>
            <a:r>
              <a:rPr lang="en-US" altLang="en-US" sz="2400" dirty="0" smtClean="0"/>
              <a:t> 14 Video</a:t>
            </a:r>
            <a:endParaRPr lang="en-US" altLang="en-US" sz="2400" dirty="0"/>
          </a:p>
          <a:p>
            <a:pPr eaLnBrk="1" hangingPunct="1">
              <a:buClr>
                <a:srgbClr val="FF0000"/>
              </a:buClr>
              <a:buFont typeface="Wingdings" panose="05000000000000000000" pitchFamily="2" charset="2"/>
              <a:buChar char="§"/>
            </a:pPr>
            <a:r>
              <a:rPr lang="en-US" altLang="en-US" sz="2400" dirty="0"/>
              <a:t>Something to think about:    </a:t>
            </a:r>
            <a:r>
              <a:rPr lang="en-US" altLang="en-US" sz="2400" dirty="0" smtClean="0"/>
              <a:t>How </a:t>
            </a:r>
            <a:r>
              <a:rPr lang="en-US" altLang="en-US" sz="2400" dirty="0"/>
              <a:t>is it possible to clear the bar in a high jump if your center of mass does not reach to the height of the bar?</a:t>
            </a:r>
          </a:p>
        </p:txBody>
      </p:sp>
      <p:sp>
        <p:nvSpPr>
          <p:cNvPr id="2" name="AutoShape 2" descr="Image result for cute flying pi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 name="Picture 3" descr="09_07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581401"/>
            <a:ext cx="5029200" cy="343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18CA5BC3-D362-4648-8F02-86AB5C6609C9}" type="slidenum">
              <a:rPr lang="en-US" smtClean="0"/>
              <a:pPr>
                <a:defRPr/>
              </a:pPr>
              <a:t>27</a:t>
            </a:fld>
            <a:endParaRPr lang="en-US" dirty="0"/>
          </a:p>
        </p:txBody>
      </p:sp>
      <p:pic>
        <p:nvPicPr>
          <p:cNvPr id="6" name="Picture 5"/>
          <p:cNvPicPr>
            <a:picLocks noChangeAspect="1"/>
          </p:cNvPicPr>
          <p:nvPr/>
        </p:nvPicPr>
        <p:blipFill>
          <a:blip r:embed="rId3"/>
          <a:stretch>
            <a:fillRect/>
          </a:stretch>
        </p:blipFill>
        <p:spPr>
          <a:xfrm>
            <a:off x="8737600" y="3638187"/>
            <a:ext cx="1762125" cy="1752600"/>
          </a:xfrm>
          <a:prstGeom prst="rect">
            <a:avLst/>
          </a:prstGeom>
        </p:spPr>
      </p:pic>
    </p:spTree>
    <p:extLst>
      <p:ext uri="{BB962C8B-B14F-4D97-AF65-F5344CB8AC3E}">
        <p14:creationId xmlns:p14="http://schemas.microsoft.com/office/powerpoint/2010/main" val="2334588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1713565" y="11723"/>
            <a:ext cx="8725835" cy="845528"/>
          </a:xfrm>
        </p:spPr>
        <p:txBody>
          <a:bodyPr/>
          <a:lstStyle/>
          <a:p>
            <a:r>
              <a:rPr lang="en-US" dirty="0" smtClean="0"/>
              <a:t>Gravity</a:t>
            </a:r>
          </a:p>
        </p:txBody>
      </p:sp>
      <p:sp>
        <p:nvSpPr>
          <p:cNvPr id="40963" name="Text Box 3"/>
          <p:cNvSpPr txBox="1">
            <a:spLocks noChangeArrowheads="1"/>
          </p:cNvSpPr>
          <p:nvPr/>
        </p:nvSpPr>
        <p:spPr bwMode="auto">
          <a:xfrm>
            <a:off x="1828800" y="857252"/>
            <a:ext cx="8475464"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n-US" sz="2400" dirty="0">
                <a:latin typeface="+mn-lt"/>
              </a:rPr>
              <a:t>It was Newton who first recognized that </a:t>
            </a:r>
            <a:r>
              <a:rPr lang="en-US" sz="2400" b="1" dirty="0">
                <a:latin typeface="+mn-lt"/>
              </a:rPr>
              <a:t>gravity is an attractive, long-range force between </a:t>
            </a:r>
            <a:r>
              <a:rPr lang="en-US" sz="2400" b="1" i="1" dirty="0">
                <a:latin typeface="+mn-lt"/>
              </a:rPr>
              <a:t>any</a:t>
            </a:r>
            <a:r>
              <a:rPr lang="en-US" sz="2400" b="1" dirty="0">
                <a:latin typeface="+mn-lt"/>
              </a:rPr>
              <a:t> two objects.</a:t>
            </a:r>
            <a:r>
              <a:rPr lang="en-US" sz="2400" dirty="0">
                <a:latin typeface="+mn-lt"/>
              </a:rPr>
              <a:t> </a:t>
            </a:r>
          </a:p>
          <a:p>
            <a:pPr eaLnBrk="1" hangingPunct="1">
              <a:spcAft>
                <a:spcPts val="600"/>
              </a:spcAft>
            </a:pPr>
            <a:endParaRPr lang="en-US" sz="2400" dirty="0">
              <a:latin typeface="+mn-lt"/>
            </a:endParaRPr>
          </a:p>
          <a:p>
            <a:pPr eaLnBrk="1" hangingPunct="1">
              <a:spcAft>
                <a:spcPts val="600"/>
              </a:spcAft>
            </a:pPr>
            <a:endParaRPr lang="en-US" sz="2400" dirty="0">
              <a:latin typeface="+mn-lt"/>
            </a:endParaRPr>
          </a:p>
          <a:p>
            <a:pPr eaLnBrk="1" hangingPunct="1">
              <a:spcAft>
                <a:spcPts val="600"/>
              </a:spcAft>
            </a:pPr>
            <a:endParaRPr lang="en-US" sz="2400" dirty="0">
              <a:latin typeface="+mn-lt"/>
            </a:endParaRPr>
          </a:p>
          <a:p>
            <a:pPr eaLnBrk="1" hangingPunct="1">
              <a:spcAft>
                <a:spcPts val="600"/>
              </a:spcAft>
            </a:pPr>
            <a:endParaRPr lang="en-US" sz="2400" dirty="0">
              <a:latin typeface="+mn-lt"/>
            </a:endParaRPr>
          </a:p>
          <a:p>
            <a:pPr eaLnBrk="1" hangingPunct="1">
              <a:spcAft>
                <a:spcPts val="600"/>
              </a:spcAft>
            </a:pPr>
            <a:r>
              <a:rPr lang="en-US" sz="2400" dirty="0">
                <a:latin typeface="+mn-lt"/>
              </a:rPr>
              <a:t>When two objects have masses </a:t>
            </a:r>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1</a:t>
            </a:r>
            <a:r>
              <a:rPr lang="en-US" sz="2400" dirty="0">
                <a:latin typeface="+mn-lt"/>
              </a:rPr>
              <a:t> and </a:t>
            </a:r>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2</a:t>
            </a:r>
            <a:r>
              <a:rPr lang="en-US" sz="2400" dirty="0">
                <a:latin typeface="+mn-lt"/>
              </a:rPr>
              <a:t> and centers are separated by distance </a:t>
            </a:r>
            <a:r>
              <a:rPr lang="en-US" sz="2400" i="1" dirty="0">
                <a:latin typeface="Times New Roman" panose="02020603050405020304" pitchFamily="18" charset="0"/>
                <a:cs typeface="Times New Roman" panose="02020603050405020304" pitchFamily="18" charset="0"/>
              </a:rPr>
              <a:t>r</a:t>
            </a:r>
            <a:r>
              <a:rPr lang="en-US" sz="2400" dirty="0">
                <a:latin typeface="+mn-lt"/>
              </a:rPr>
              <a:t>, each object attracts the other with a force given by Newton’s law of gravity, as follows:</a:t>
            </a:r>
          </a:p>
        </p:txBody>
      </p:sp>
      <mc:AlternateContent xmlns:mc="http://schemas.openxmlformats.org/markup-compatibility/2006" xmlns:a14="http://schemas.microsoft.com/office/drawing/2010/main">
        <mc:Choice Requires="a14">
          <p:sp>
            <p:nvSpPr>
              <p:cNvPr id="5" name="TextBox 4"/>
              <p:cNvSpPr txBox="1">
                <a:spLocks noChangeArrowheads="1"/>
              </p:cNvSpPr>
              <p:nvPr/>
            </p:nvSpPr>
            <p:spPr bwMode="auto">
              <a:xfrm>
                <a:off x="1833490" y="5798404"/>
                <a:ext cx="7945637" cy="8309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dirty="0"/>
                  <a:t>where </a:t>
                </a:r>
                <a14:m>
                  <m:oMath xmlns:m="http://schemas.openxmlformats.org/officeDocument/2006/math">
                    <m:r>
                      <a:rPr lang="en-CA" sz="2400" i="1">
                        <a:latin typeface="Cambria Math" panose="02040503050406030204" pitchFamily="18" charset="0"/>
                      </a:rPr>
                      <m:t>𝐺</m:t>
                    </m:r>
                    <m:r>
                      <a:rPr lang="en-CA" sz="2400" i="1">
                        <a:latin typeface="Cambria Math" panose="02040503050406030204" pitchFamily="18" charset="0"/>
                      </a:rPr>
                      <m:t>=6.67×</m:t>
                    </m:r>
                    <m:sSup>
                      <m:sSupPr>
                        <m:ctrlPr>
                          <a:rPr lang="en-CA" sz="2400" i="1">
                            <a:latin typeface="Cambria Math" panose="02040503050406030204" pitchFamily="18" charset="0"/>
                            <a:ea typeface="Cambria Math" panose="02040503050406030204" pitchFamily="18" charset="0"/>
                          </a:rPr>
                        </m:ctrlPr>
                      </m:sSupPr>
                      <m:e>
                        <m:r>
                          <a:rPr lang="en-CA" sz="2400" i="1">
                            <a:latin typeface="Cambria Math" panose="02040503050406030204" pitchFamily="18" charset="0"/>
                            <a:ea typeface="Cambria Math" panose="02040503050406030204" pitchFamily="18" charset="0"/>
                          </a:rPr>
                          <m:t>10</m:t>
                        </m:r>
                      </m:e>
                      <m:sup>
                        <m:r>
                          <a:rPr lang="en-CA" sz="2400" i="1">
                            <a:latin typeface="Cambria Math" panose="02040503050406030204" pitchFamily="18" charset="0"/>
                            <a:ea typeface="Cambria Math" panose="02040503050406030204" pitchFamily="18" charset="0"/>
                          </a:rPr>
                          <m:t>−11</m:t>
                        </m:r>
                      </m:sup>
                    </m:sSup>
                    <m:r>
                      <a:rPr lang="en-CA" sz="2400">
                        <a:latin typeface="Cambria Math" panose="02040503050406030204" pitchFamily="18" charset="0"/>
                        <a:ea typeface="Cambria Math" panose="02040503050406030204" pitchFamily="18" charset="0"/>
                      </a:rPr>
                      <m:t> </m:t>
                    </m:r>
                    <m:r>
                      <m:rPr>
                        <m:sty m:val="p"/>
                      </m:rPr>
                      <a:rPr lang="en-CA" sz="2400">
                        <a:latin typeface="Cambria Math" panose="02040503050406030204" pitchFamily="18" charset="0"/>
                        <a:ea typeface="Cambria Math" panose="02040503050406030204" pitchFamily="18" charset="0"/>
                      </a:rPr>
                      <m:t>N</m:t>
                    </m:r>
                    <m:r>
                      <a:rPr lang="en-CA" sz="2400">
                        <a:latin typeface="Cambria Math" panose="02040503050406030204" pitchFamily="18" charset="0"/>
                        <a:ea typeface="Cambria Math" panose="02040503050406030204" pitchFamily="18" charset="0"/>
                      </a:rPr>
                      <m:t> </m:t>
                    </m:r>
                    <m:sSup>
                      <m:sSupPr>
                        <m:ctrlPr>
                          <a:rPr lang="en-CA" sz="2400" i="1">
                            <a:latin typeface="Cambria Math" panose="02040503050406030204" pitchFamily="18" charset="0"/>
                            <a:ea typeface="Cambria Math" panose="02040503050406030204" pitchFamily="18" charset="0"/>
                          </a:rPr>
                        </m:ctrlPr>
                      </m:sSupPr>
                      <m:e>
                        <m:r>
                          <m:rPr>
                            <m:sty m:val="p"/>
                          </m:rPr>
                          <a:rPr lang="en-CA" sz="2400">
                            <a:latin typeface="Cambria Math" panose="02040503050406030204" pitchFamily="18" charset="0"/>
                            <a:ea typeface="Cambria Math" panose="02040503050406030204" pitchFamily="18" charset="0"/>
                          </a:rPr>
                          <m:t>m</m:t>
                        </m:r>
                      </m:e>
                      <m:sup>
                        <m:r>
                          <a:rPr lang="en-CA" sz="2400">
                            <a:latin typeface="Cambria Math" panose="02040503050406030204" pitchFamily="18" charset="0"/>
                            <a:ea typeface="Cambria Math" panose="02040503050406030204" pitchFamily="18" charset="0"/>
                          </a:rPr>
                          <m:t>2</m:t>
                        </m:r>
                      </m:sup>
                    </m:sSup>
                    <m:r>
                      <a:rPr lang="en-CA" sz="2400">
                        <a:latin typeface="Cambria Math" panose="02040503050406030204" pitchFamily="18" charset="0"/>
                        <a:ea typeface="Cambria Math" panose="02040503050406030204" pitchFamily="18" charset="0"/>
                      </a:rPr>
                      <m:t> </m:t>
                    </m:r>
                    <m:sSup>
                      <m:sSupPr>
                        <m:ctrlPr>
                          <a:rPr lang="en-CA" sz="2400" i="1">
                            <a:latin typeface="Cambria Math" panose="02040503050406030204" pitchFamily="18" charset="0"/>
                            <a:ea typeface="Cambria Math" panose="02040503050406030204" pitchFamily="18" charset="0"/>
                          </a:rPr>
                        </m:ctrlPr>
                      </m:sSupPr>
                      <m:e>
                        <m:r>
                          <m:rPr>
                            <m:sty m:val="p"/>
                          </m:rPr>
                          <a:rPr lang="en-CA" sz="2400">
                            <a:latin typeface="Cambria Math" panose="02040503050406030204" pitchFamily="18" charset="0"/>
                            <a:ea typeface="Cambria Math" panose="02040503050406030204" pitchFamily="18" charset="0"/>
                          </a:rPr>
                          <m:t>kg</m:t>
                        </m:r>
                      </m:e>
                      <m:sup>
                        <m:r>
                          <a:rPr lang="en-CA" sz="2400">
                            <a:latin typeface="Cambria Math" panose="02040503050406030204" pitchFamily="18" charset="0"/>
                            <a:ea typeface="Cambria Math" panose="02040503050406030204" pitchFamily="18" charset="0"/>
                          </a:rPr>
                          <m:t>−2</m:t>
                        </m:r>
                      </m:sup>
                    </m:sSup>
                  </m:oMath>
                </a14:m>
                <a:r>
                  <a:rPr lang="en-US" sz="2400" dirty="0"/>
                  <a:t> is the Gravitational constant (the same everywhere in the universe).</a:t>
                </a:r>
              </a:p>
            </p:txBody>
          </p:sp>
        </mc:Choice>
        <mc:Fallback xmlns="">
          <p:sp>
            <p:nvSpPr>
              <p:cNvPr id="5" name="TextBox 4"/>
              <p:cNvSpPr txBox="1">
                <a:spLocks noRot="1" noChangeAspect="1" noMove="1" noResize="1" noEditPoints="1" noAdjustHandles="1" noChangeArrowheads="1" noChangeShapeType="1" noTextEdit="1"/>
              </p:cNvSpPr>
              <p:nvPr/>
            </p:nvSpPr>
            <p:spPr bwMode="auto">
              <a:xfrm>
                <a:off x="1833490" y="5798404"/>
                <a:ext cx="7945637" cy="830997"/>
              </a:xfrm>
              <a:prstGeom prst="rect">
                <a:avLst/>
              </a:prstGeom>
              <a:blipFill>
                <a:blip r:embed="rId2"/>
                <a:stretch>
                  <a:fillRect l="-1228" t="-5109" b="-160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 name="Oval 2"/>
          <p:cNvSpPr/>
          <p:nvPr/>
        </p:nvSpPr>
        <p:spPr>
          <a:xfrm>
            <a:off x="4343400" y="2285002"/>
            <a:ext cx="540000" cy="540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9" name="Oval 8"/>
          <p:cNvSpPr/>
          <p:nvPr/>
        </p:nvSpPr>
        <p:spPr>
          <a:xfrm>
            <a:off x="7024800" y="2105002"/>
            <a:ext cx="900000" cy="900000"/>
          </a:xfrm>
          <a:prstGeom prst="ellipse">
            <a:avLst/>
          </a:prstGeom>
          <a:gradFill>
            <a:gsLst>
              <a:gs pos="0">
                <a:srgbClr val="287C28"/>
              </a:gs>
              <a:gs pos="100000">
                <a:srgbClr val="71D171"/>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cxnSp>
        <p:nvCxnSpPr>
          <p:cNvPr id="6" name="Straight Arrow Connector 5"/>
          <p:cNvCxnSpPr/>
          <p:nvPr/>
        </p:nvCxnSpPr>
        <p:spPr>
          <a:xfrm>
            <a:off x="4614860" y="3124200"/>
            <a:ext cx="2859941" cy="0"/>
          </a:xfrm>
          <a:prstGeom prst="straightConnector1">
            <a:avLst/>
          </a:prstGeom>
          <a:ln w="38100">
            <a:solidFill>
              <a:schemeClr val="tx2"/>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4343400" y="1816995"/>
                <a:ext cx="55964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2800" i="1">
                              <a:latin typeface="Cambria Math" panose="02040503050406030204" pitchFamily="18" charset="0"/>
                            </a:rPr>
                          </m:ctrlPr>
                        </m:sSubPr>
                        <m:e>
                          <m:r>
                            <a:rPr lang="en-CA" sz="2800" i="1">
                              <a:latin typeface="Cambria Math" panose="02040503050406030204" pitchFamily="18" charset="0"/>
                            </a:rPr>
                            <m:t>𝑚</m:t>
                          </m:r>
                        </m:e>
                        <m:sub>
                          <m:r>
                            <a:rPr lang="en-CA" sz="2800" i="1">
                              <a:latin typeface="Cambria Math" panose="02040503050406030204" pitchFamily="18" charset="0"/>
                            </a:rPr>
                            <m:t>1</m:t>
                          </m:r>
                        </m:sub>
                      </m:sSub>
                    </m:oMath>
                  </m:oMathPara>
                </a14:m>
                <a:endParaRPr lang="en-CA"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4343400" y="1816995"/>
                <a:ext cx="559640"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252645" y="1626514"/>
                <a:ext cx="56791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2800" i="1">
                              <a:latin typeface="Cambria Math" panose="02040503050406030204" pitchFamily="18" charset="0"/>
                            </a:rPr>
                          </m:ctrlPr>
                        </m:sSubPr>
                        <m:e>
                          <m:r>
                            <a:rPr lang="en-CA" sz="2800" i="1">
                              <a:latin typeface="Cambria Math" panose="02040503050406030204" pitchFamily="18" charset="0"/>
                            </a:rPr>
                            <m:t>𝑚</m:t>
                          </m:r>
                        </m:e>
                        <m:sub>
                          <m:r>
                            <a:rPr lang="en-CA" sz="2800" i="1">
                              <a:latin typeface="Cambria Math" panose="02040503050406030204" pitchFamily="18" charset="0"/>
                            </a:rPr>
                            <m:t>2</m:t>
                          </m:r>
                        </m:sub>
                      </m:sSub>
                    </m:oMath>
                  </m:oMathPara>
                </a14:m>
                <a:endParaRPr lang="en-CA"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252645" y="1626514"/>
                <a:ext cx="567911" cy="4308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914903" y="3048001"/>
                <a:ext cx="27879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800" i="1">
                          <a:latin typeface="Cambria Math" panose="02040503050406030204" pitchFamily="18" charset="0"/>
                        </a:rPr>
                        <m:t>𝑟</m:t>
                      </m:r>
                    </m:oMath>
                  </m:oMathPara>
                </a14:m>
                <a:endParaRPr lang="en-CA"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914903" y="3048001"/>
                <a:ext cx="278794" cy="430887"/>
              </a:xfrm>
              <a:prstGeom prst="rect">
                <a:avLst/>
              </a:prstGeom>
              <a:blipFill>
                <a:blip r:embed="rId5"/>
                <a:stretch>
                  <a:fillRect/>
                </a:stretch>
              </a:blipFill>
            </p:spPr>
            <p:txBody>
              <a:bodyPr/>
              <a:lstStyle/>
              <a:p>
                <a:r>
                  <a:rPr lang="en-US">
                    <a:noFill/>
                  </a:rPr>
                  <a:t> </a:t>
                </a:r>
              </a:p>
            </p:txBody>
          </p:sp>
        </mc:Fallback>
      </mc:AlternateContent>
      <p:cxnSp>
        <p:nvCxnSpPr>
          <p:cNvPr id="11" name="Straight Connector 10"/>
          <p:cNvCxnSpPr/>
          <p:nvPr/>
        </p:nvCxnSpPr>
        <p:spPr>
          <a:xfrm>
            <a:off x="4610096" y="2602930"/>
            <a:ext cx="0" cy="56496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474800" y="2474346"/>
            <a:ext cx="0" cy="7200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609682" y="2555002"/>
            <a:ext cx="886367" cy="0"/>
          </a:xfrm>
          <a:prstGeom prst="straightConnector1">
            <a:avLst/>
          </a:prstGeom>
          <a:ln w="38100">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581234" y="2552704"/>
            <a:ext cx="886367" cy="0"/>
          </a:xfrm>
          <a:prstGeom prst="straightConnector1">
            <a:avLst/>
          </a:prstGeom>
          <a:ln w="38100">
            <a:solidFill>
              <a:srgbClr val="FF0000"/>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5160447" y="2065116"/>
                <a:ext cx="33304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800" i="1">
                          <a:latin typeface="Cambria Math" panose="02040503050406030204" pitchFamily="18" charset="0"/>
                        </a:rPr>
                        <m:t>𝐹</m:t>
                      </m:r>
                    </m:oMath>
                  </m:oMathPara>
                </a14:m>
                <a:endParaRPr lang="en-CA" sz="2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160447" y="2065116"/>
                <a:ext cx="333040" cy="43088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521640" y="2110267"/>
                <a:ext cx="33304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800" i="1">
                          <a:latin typeface="Cambria Math" panose="02040503050406030204" pitchFamily="18" charset="0"/>
                        </a:rPr>
                        <m:t>𝐹</m:t>
                      </m:r>
                    </m:oMath>
                  </m:oMathPara>
                </a14:m>
                <a:endParaRPr lang="en-CA" sz="28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521640" y="2110267"/>
                <a:ext cx="333040" cy="430887"/>
              </a:xfrm>
              <a:prstGeom prst="rect">
                <a:avLst/>
              </a:prstGeom>
              <a:blipFill>
                <a:blip r:embed="rId7"/>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18CA5BC3-D362-4648-8F02-86AB5C6609C9}" type="slidenum">
              <a:rPr lang="en-US" smtClean="0"/>
              <a:pPr>
                <a:defRPr/>
              </a:pPr>
              <a:t>3</a:t>
            </a:fld>
            <a:endParaRPr lang="en-US" dirty="0"/>
          </a:p>
        </p:txBody>
      </p:sp>
    </p:spTree>
    <p:extLst>
      <p:ext uri="{BB962C8B-B14F-4D97-AF65-F5344CB8AC3E}">
        <p14:creationId xmlns:p14="http://schemas.microsoft.com/office/powerpoint/2010/main" val="311273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81201" y="1713806"/>
            <a:ext cx="5029199" cy="3247885"/>
          </a:xfrm>
          <a:prstGeom prst="rect">
            <a:avLst/>
          </a:prstGeom>
        </p:spPr>
      </p:pic>
      <p:sp>
        <p:nvSpPr>
          <p:cNvPr id="17412" name="Rectangle 2"/>
          <p:cNvSpPr>
            <a:spLocks noGrp="1" noChangeArrowheads="1"/>
          </p:cNvSpPr>
          <p:nvPr>
            <p:ph type="title"/>
          </p:nvPr>
        </p:nvSpPr>
        <p:spPr>
          <a:xfrm>
            <a:off x="1713565" y="11723"/>
            <a:ext cx="8725835" cy="845528"/>
          </a:xfrm>
        </p:spPr>
        <p:txBody>
          <a:bodyPr/>
          <a:lstStyle/>
          <a:p>
            <a:r>
              <a:rPr lang="en-US" dirty="0" smtClean="0"/>
              <a:t>Cavendish Experiment</a:t>
            </a:r>
          </a:p>
        </p:txBody>
      </p:sp>
      <p:sp>
        <p:nvSpPr>
          <p:cNvPr id="40963" name="Text Box 3"/>
          <p:cNvSpPr txBox="1">
            <a:spLocks noChangeArrowheads="1"/>
          </p:cNvSpPr>
          <p:nvPr/>
        </p:nvSpPr>
        <p:spPr bwMode="auto">
          <a:xfrm>
            <a:off x="1524000" y="857252"/>
            <a:ext cx="84754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n-US" sz="2400" dirty="0">
                <a:latin typeface="+mn-lt"/>
              </a:rPr>
              <a:t>Done in second year labs (PHY224H1).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616699" y="1625039"/>
            <a:ext cx="4368800" cy="3276600"/>
          </a:xfrm>
          <a:prstGeom prst="rect">
            <a:avLst/>
          </a:prstGeom>
        </p:spPr>
      </p:pic>
      <p:sp>
        <p:nvSpPr>
          <p:cNvPr id="20" name="Text Box 3"/>
          <p:cNvSpPr txBox="1">
            <a:spLocks noChangeArrowheads="1"/>
          </p:cNvSpPr>
          <p:nvPr/>
        </p:nvSpPr>
        <p:spPr bwMode="auto">
          <a:xfrm>
            <a:off x="1828800" y="5447740"/>
            <a:ext cx="93726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n-US" sz="2400" dirty="0">
                <a:latin typeface="+mn-lt"/>
              </a:rPr>
              <a:t>You end up measuring a force of about 10</a:t>
            </a:r>
            <a:r>
              <a:rPr lang="en-US" sz="2400" baseline="30000" dirty="0">
                <a:latin typeface="+mn-lt"/>
              </a:rPr>
              <a:t>−8 </a:t>
            </a:r>
            <a:r>
              <a:rPr lang="en-US" sz="2400" dirty="0">
                <a:latin typeface="+mn-lt"/>
              </a:rPr>
              <a:t>N (10 </a:t>
            </a:r>
            <a:r>
              <a:rPr lang="en-US" sz="2400" dirty="0" err="1">
                <a:latin typeface="+mn-lt"/>
              </a:rPr>
              <a:t>nano-Newtons</a:t>
            </a:r>
            <a:r>
              <a:rPr lang="en-US" sz="2400" dirty="0">
                <a:latin typeface="+mn-lt"/>
              </a:rPr>
              <a:t>!) which is equivalent to the weight of 0.1 </a:t>
            </a:r>
            <a:r>
              <a:rPr lang="el-GR" sz="2400" dirty="0">
                <a:latin typeface="+mn-lt"/>
              </a:rPr>
              <a:t>μ</a:t>
            </a:r>
            <a:r>
              <a:rPr lang="en-CA" sz="2400" dirty="0">
                <a:latin typeface="+mn-lt"/>
              </a:rPr>
              <a:t>g.</a:t>
            </a:r>
          </a:p>
          <a:p>
            <a:pPr eaLnBrk="1" hangingPunct="1">
              <a:spcAft>
                <a:spcPts val="600"/>
              </a:spcAft>
            </a:pPr>
            <a:r>
              <a:rPr lang="en-CA" sz="2400" dirty="0">
                <a:latin typeface="+mn-lt"/>
              </a:rPr>
              <a:t>But it is doable in less than 2 weeks.</a:t>
            </a:r>
            <a:endParaRPr lang="en-US" sz="2400" dirty="0">
              <a:latin typeface="+mn-lt"/>
            </a:endParaRPr>
          </a:p>
        </p:txBody>
      </p:sp>
      <p:sp>
        <p:nvSpPr>
          <p:cNvPr id="2" name="Slide Number Placeholder 1"/>
          <p:cNvSpPr>
            <a:spLocks noGrp="1"/>
          </p:cNvSpPr>
          <p:nvPr>
            <p:ph type="sldNum" sz="quarter" idx="12"/>
          </p:nvPr>
        </p:nvSpPr>
        <p:spPr/>
        <p:txBody>
          <a:bodyPr/>
          <a:lstStyle/>
          <a:p>
            <a:pPr>
              <a:defRPr/>
            </a:pPr>
            <a:fld id="{18CA5BC3-D362-4648-8F02-86AB5C6609C9}" type="slidenum">
              <a:rPr lang="en-US" smtClean="0"/>
              <a:pPr>
                <a:defRPr/>
              </a:pPr>
              <a:t>4</a:t>
            </a:fld>
            <a:endParaRPr lang="en-US" dirty="0"/>
          </a:p>
        </p:txBody>
      </p:sp>
    </p:spTree>
    <p:extLst>
      <p:ext uri="{BB962C8B-B14F-4D97-AF65-F5344CB8AC3E}">
        <p14:creationId xmlns:p14="http://schemas.microsoft.com/office/powerpoint/2010/main" val="209928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533400" y="1"/>
            <a:ext cx="4229100" cy="514349"/>
          </a:xfrm>
        </p:spPr>
        <p:txBody>
          <a:bodyPr/>
          <a:lstStyle/>
          <a:p>
            <a:r>
              <a:rPr lang="en-US" sz="3200" dirty="0"/>
              <a:t>Gravity Example</a:t>
            </a:r>
          </a:p>
        </p:txBody>
      </p:sp>
      <p:sp>
        <p:nvSpPr>
          <p:cNvPr id="40963" name="Text Box 3"/>
          <p:cNvSpPr txBox="1">
            <a:spLocks noChangeArrowheads="1"/>
          </p:cNvSpPr>
          <p:nvPr/>
        </p:nvSpPr>
        <p:spPr bwMode="auto">
          <a:xfrm>
            <a:off x="0" y="514349"/>
            <a:ext cx="5905935"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n-US" sz="2400" dirty="0">
                <a:latin typeface="+mn-lt"/>
              </a:rPr>
              <a:t>A mass, </a:t>
            </a:r>
            <a:r>
              <a:rPr lang="en-US" sz="2400" i="1" dirty="0">
                <a:latin typeface="+mn-lt"/>
              </a:rPr>
              <a:t>m</a:t>
            </a:r>
            <a:r>
              <a:rPr lang="en-US" sz="2400" baseline="-25000" dirty="0">
                <a:latin typeface="+mn-lt"/>
              </a:rPr>
              <a:t>1</a:t>
            </a:r>
            <a:r>
              <a:rPr lang="en-US" sz="2400" dirty="0">
                <a:latin typeface="+mn-lt"/>
              </a:rPr>
              <a:t>, sits at the surface a giant spherical rock which is floating in space.</a:t>
            </a:r>
          </a:p>
          <a:p>
            <a:pPr eaLnBrk="1" hangingPunct="1">
              <a:spcAft>
                <a:spcPts val="600"/>
              </a:spcAft>
            </a:pPr>
            <a:r>
              <a:rPr lang="en-US" sz="2400" dirty="0">
                <a:latin typeface="+mn-lt"/>
              </a:rPr>
              <a:t>The giant rock has a mass of  </a:t>
            </a:r>
            <a:r>
              <a:rPr lang="en-US" sz="2400" i="1" dirty="0">
                <a:latin typeface="+mn-lt"/>
              </a:rPr>
              <a:t>m</a:t>
            </a:r>
            <a:r>
              <a:rPr lang="en-US" sz="2400" baseline="-25000" dirty="0">
                <a:latin typeface="+mn-lt"/>
              </a:rPr>
              <a:t>2</a:t>
            </a:r>
            <a:r>
              <a:rPr lang="en-US" sz="2400" dirty="0">
                <a:latin typeface="+mn-lt"/>
              </a:rPr>
              <a:t> = 6 × 10</a:t>
            </a:r>
            <a:r>
              <a:rPr lang="en-US" sz="2400" baseline="30000" dirty="0">
                <a:latin typeface="+mn-lt"/>
              </a:rPr>
              <a:t>24</a:t>
            </a:r>
            <a:r>
              <a:rPr lang="en-US" sz="2400" dirty="0">
                <a:latin typeface="+mn-lt"/>
              </a:rPr>
              <a:t> kg and a radius of 6400 km.</a:t>
            </a:r>
          </a:p>
          <a:p>
            <a:pPr marL="385763" indent="-385763" eaLnBrk="1" hangingPunct="1">
              <a:spcAft>
                <a:spcPts val="600"/>
              </a:spcAft>
              <a:buAutoNum type="alphaLcParenBoth"/>
            </a:pPr>
            <a:r>
              <a:rPr lang="en-US" sz="2400" dirty="0">
                <a:latin typeface="+mn-lt"/>
              </a:rPr>
              <a:t>What is the force of gravity on the mass due to the giant rock, in terms of </a:t>
            </a:r>
            <a:r>
              <a:rPr lang="en-US" sz="2400" i="1" dirty="0">
                <a:latin typeface="+mn-lt"/>
              </a:rPr>
              <a:t>m</a:t>
            </a:r>
            <a:r>
              <a:rPr lang="en-US" sz="2400" baseline="-25000" dirty="0">
                <a:latin typeface="+mn-lt"/>
              </a:rPr>
              <a:t>1</a:t>
            </a:r>
            <a:r>
              <a:rPr lang="en-US" sz="2400" dirty="0">
                <a:latin typeface="+mn-lt"/>
              </a:rPr>
              <a:t>?</a:t>
            </a:r>
          </a:p>
          <a:p>
            <a:pPr marL="385763" indent="-385763" eaLnBrk="1" hangingPunct="1">
              <a:spcAft>
                <a:spcPts val="600"/>
              </a:spcAft>
              <a:buAutoNum type="alphaLcParenBoth"/>
            </a:pPr>
            <a:r>
              <a:rPr lang="en-US" sz="2400" dirty="0">
                <a:latin typeface="+mn-lt"/>
              </a:rPr>
              <a:t>Can you think of a good name for this giant rock?</a:t>
            </a:r>
          </a:p>
        </p:txBody>
      </p:sp>
      <p:cxnSp>
        <p:nvCxnSpPr>
          <p:cNvPr id="7" name="Straight Connector 6"/>
          <p:cNvCxnSpPr/>
          <p:nvPr/>
        </p:nvCxnSpPr>
        <p:spPr>
          <a:xfrm>
            <a:off x="5924550" y="0"/>
            <a:ext cx="19050" cy="6858000"/>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3939207" y="5177123"/>
            <a:ext cx="72000" cy="72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8" name="Oval 7"/>
          <p:cNvSpPr/>
          <p:nvPr/>
        </p:nvSpPr>
        <p:spPr>
          <a:xfrm>
            <a:off x="2133600" y="4334281"/>
            <a:ext cx="1800000" cy="1800000"/>
          </a:xfrm>
          <a:prstGeom prst="ellipse">
            <a:avLst/>
          </a:prstGeom>
          <a:gradFill>
            <a:gsLst>
              <a:gs pos="0">
                <a:srgbClr val="287C28"/>
              </a:gs>
              <a:gs pos="100000">
                <a:srgbClr val="71D171"/>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9" name="TextBox 8"/>
              <p:cNvSpPr txBox="1"/>
              <p:nvPr/>
            </p:nvSpPr>
            <p:spPr>
              <a:xfrm>
                <a:off x="2749645" y="4324815"/>
                <a:ext cx="56791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2800" i="1">
                              <a:latin typeface="Cambria Math" panose="02040503050406030204" pitchFamily="18" charset="0"/>
                            </a:rPr>
                          </m:ctrlPr>
                        </m:sSubPr>
                        <m:e>
                          <m:r>
                            <a:rPr lang="en-CA" sz="2800" i="1">
                              <a:latin typeface="Cambria Math" panose="02040503050406030204" pitchFamily="18" charset="0"/>
                            </a:rPr>
                            <m:t>𝑚</m:t>
                          </m:r>
                        </m:e>
                        <m:sub>
                          <m:r>
                            <a:rPr lang="en-CA" sz="2800" i="1">
                              <a:latin typeface="Cambria Math" panose="02040503050406030204" pitchFamily="18" charset="0"/>
                            </a:rPr>
                            <m:t>2</m:t>
                          </m:r>
                        </m:sub>
                      </m:sSub>
                    </m:oMath>
                  </m:oMathPara>
                </a14:m>
                <a:endParaRPr lang="en-CA"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2749645" y="4324815"/>
                <a:ext cx="567911" cy="4308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935725" y="5785030"/>
                <a:ext cx="55964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2800" i="1">
                              <a:latin typeface="Cambria Math" panose="02040503050406030204" pitchFamily="18" charset="0"/>
                            </a:rPr>
                          </m:ctrlPr>
                        </m:sSubPr>
                        <m:e>
                          <m:r>
                            <a:rPr lang="en-CA" sz="2800" i="1">
                              <a:latin typeface="Cambria Math" panose="02040503050406030204" pitchFamily="18" charset="0"/>
                            </a:rPr>
                            <m:t>𝑚</m:t>
                          </m:r>
                        </m:e>
                        <m:sub>
                          <m:r>
                            <a:rPr lang="en-CA" sz="2800" i="1">
                              <a:latin typeface="Cambria Math" panose="02040503050406030204" pitchFamily="18" charset="0"/>
                            </a:rPr>
                            <m:t>1</m:t>
                          </m:r>
                        </m:sub>
                      </m:sSub>
                    </m:oMath>
                  </m:oMathPara>
                </a14:m>
                <a:endParaRPr lang="en-CA"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3935725" y="5785030"/>
                <a:ext cx="559640" cy="430887"/>
              </a:xfrm>
              <a:prstGeom prst="rect">
                <a:avLst/>
              </a:prstGeom>
              <a:blipFill>
                <a:blip r:embed="rId3"/>
                <a:stretch>
                  <a:fillRect/>
                </a:stretch>
              </a:blipFill>
            </p:spPr>
            <p:txBody>
              <a:bodyPr/>
              <a:lstStyle/>
              <a:p>
                <a:r>
                  <a:rPr lang="en-US">
                    <a:noFill/>
                  </a:rPr>
                  <a:t> </a:t>
                </a:r>
              </a:p>
            </p:txBody>
          </p:sp>
        </mc:Fallback>
      </mc:AlternateContent>
      <p:cxnSp>
        <p:nvCxnSpPr>
          <p:cNvPr id="4" name="Straight Arrow Connector 3"/>
          <p:cNvCxnSpPr/>
          <p:nvPr/>
        </p:nvCxnSpPr>
        <p:spPr>
          <a:xfrm flipH="1" flipV="1">
            <a:off x="3975209" y="5260816"/>
            <a:ext cx="139157" cy="650301"/>
          </a:xfrm>
          <a:prstGeom prst="straightConnector1">
            <a:avLst/>
          </a:prstGeom>
          <a:ln w="1270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18CA5BC3-D362-4648-8F02-86AB5C6609C9}" type="slidenum">
              <a:rPr lang="en-US" smtClean="0"/>
              <a:pPr>
                <a:defRPr/>
              </a:pPr>
              <a:t>5</a:t>
            </a:fld>
            <a:endParaRPr lang="en-US" dirty="0"/>
          </a:p>
        </p:txBody>
      </p:sp>
    </p:spTree>
    <p:extLst>
      <p:ext uri="{BB962C8B-B14F-4D97-AF65-F5344CB8AC3E}">
        <p14:creationId xmlns:p14="http://schemas.microsoft.com/office/powerpoint/2010/main" val="3634455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53941" y="90105"/>
            <a:ext cx="6172200" cy="563166"/>
          </a:xfrm>
        </p:spPr>
        <p:txBody>
          <a:bodyPr/>
          <a:lstStyle/>
          <a:p>
            <a:r>
              <a:rPr lang="en-US" dirty="0" smtClean="0"/>
              <a:t>Gravity for Earthlings</a:t>
            </a:r>
          </a:p>
        </p:txBody>
      </p:sp>
      <p:sp>
        <p:nvSpPr>
          <p:cNvPr id="41987" name="Text Box 3"/>
          <p:cNvSpPr txBox="1">
            <a:spLocks noChangeArrowheads="1"/>
          </p:cNvSpPr>
          <p:nvPr/>
        </p:nvSpPr>
        <p:spPr bwMode="auto">
          <a:xfrm>
            <a:off x="1673128" y="715300"/>
            <a:ext cx="884247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dirty="0">
                <a:latin typeface="Times New Roman" panose="02020603050405020304" pitchFamily="18" charset="0"/>
              </a:rPr>
              <a:t>If you happen to live on the surface of a large planet with radius </a:t>
            </a:r>
            <a:r>
              <a:rPr lang="en-US" sz="2800" i="1" dirty="0">
                <a:latin typeface="Times New Roman" panose="02020603050405020304" pitchFamily="18" charset="0"/>
              </a:rPr>
              <a:t>R</a:t>
            </a:r>
            <a:r>
              <a:rPr lang="en-US" sz="2800" dirty="0">
                <a:latin typeface="Times New Roman" panose="02020603050405020304" pitchFamily="18" charset="0"/>
              </a:rPr>
              <a:t> and mass </a:t>
            </a:r>
            <a:r>
              <a:rPr lang="en-US" sz="2800" i="1" dirty="0">
                <a:latin typeface="Times New Roman" panose="02020603050405020304" pitchFamily="18" charset="0"/>
              </a:rPr>
              <a:t>M</a:t>
            </a:r>
            <a:r>
              <a:rPr lang="en-US" sz="2800" dirty="0">
                <a:latin typeface="Times New Roman" panose="02020603050405020304" pitchFamily="18" charset="0"/>
              </a:rPr>
              <a:t>, you can write the gravitational force more simply as:</a:t>
            </a:r>
          </a:p>
        </p:txBody>
      </p:sp>
      <p:pic>
        <p:nvPicPr>
          <p:cNvPr id="1843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959" y="90105"/>
            <a:ext cx="1524000" cy="153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828801" y="5143945"/>
            <a:ext cx="48910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sz="2800" dirty="0">
                <a:latin typeface="Times New Roman" panose="02020603050405020304" pitchFamily="18" charset="0"/>
                <a:cs typeface="Times New Roman" panose="02020603050405020304" pitchFamily="18" charset="0"/>
              </a:rPr>
              <a:t>At sea level, </a:t>
            </a:r>
            <a:r>
              <a:rPr lang="en-CA" sz="2800" i="1" dirty="0">
                <a:latin typeface="Times New Roman" panose="02020603050405020304" pitchFamily="18" charset="0"/>
                <a:cs typeface="Times New Roman" panose="02020603050405020304" pitchFamily="18" charset="0"/>
              </a:rPr>
              <a:t>g</a:t>
            </a:r>
            <a:r>
              <a:rPr lang="en-CA" sz="2800" dirty="0">
                <a:latin typeface="Times New Roman" panose="02020603050405020304" pitchFamily="18" charset="0"/>
                <a:cs typeface="Times New Roman" panose="02020603050405020304" pitchFamily="18" charset="0"/>
              </a:rPr>
              <a:t> = 9.83 m/s</a:t>
            </a:r>
            <a:r>
              <a:rPr lang="en-CA" sz="2800" baseline="30000" dirty="0">
                <a:latin typeface="Times New Roman" panose="02020603050405020304" pitchFamily="18" charset="0"/>
                <a:cs typeface="Times New Roman" panose="02020603050405020304" pitchFamily="18" charset="0"/>
              </a:rPr>
              <a:t>2</a:t>
            </a:r>
            <a:r>
              <a:rPr lang="en-CA" sz="2800" dirty="0">
                <a:latin typeface="Times New Roman" panose="02020603050405020304" pitchFamily="18" charset="0"/>
                <a:cs typeface="Times New Roman" panose="02020603050405020304" pitchFamily="18" charset="0"/>
              </a:rPr>
              <a:t>.</a:t>
            </a:r>
          </a:p>
          <a:p>
            <a:pPr eaLnBrk="1" hangingPunct="1"/>
            <a:r>
              <a:rPr lang="en-CA" sz="2800" dirty="0">
                <a:latin typeface="Times New Roman" panose="02020603050405020304" pitchFamily="18" charset="0"/>
                <a:cs typeface="Times New Roman" panose="02020603050405020304" pitchFamily="18" charset="0"/>
              </a:rPr>
              <a:t>At 39 km altitude, </a:t>
            </a:r>
            <a:r>
              <a:rPr lang="en-CA" sz="2800" i="1" dirty="0">
                <a:latin typeface="Times New Roman" panose="02020603050405020304" pitchFamily="18" charset="0"/>
                <a:cs typeface="Times New Roman" panose="02020603050405020304" pitchFamily="18" charset="0"/>
              </a:rPr>
              <a:t>g</a:t>
            </a:r>
            <a:r>
              <a:rPr lang="en-CA" sz="2800" dirty="0">
                <a:latin typeface="Times New Roman" panose="02020603050405020304" pitchFamily="18" charset="0"/>
                <a:cs typeface="Times New Roman" panose="02020603050405020304" pitchFamily="18" charset="0"/>
              </a:rPr>
              <a:t> = 9.71 m/s</a:t>
            </a:r>
            <a:r>
              <a:rPr lang="en-CA" sz="2800" baseline="30000" dirty="0">
                <a:latin typeface="Times New Roman" panose="02020603050405020304" pitchFamily="18" charset="0"/>
                <a:cs typeface="Times New Roman" panose="02020603050405020304" pitchFamily="18" charset="0"/>
              </a:rPr>
              <a:t>2</a:t>
            </a:r>
            <a:r>
              <a:rPr lang="en-CA" sz="28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 name="TextBox 4"/>
              <p:cNvSpPr txBox="1"/>
              <p:nvPr/>
            </p:nvSpPr>
            <p:spPr>
              <a:xfrm>
                <a:off x="1673129" y="2293111"/>
                <a:ext cx="8859027" cy="5523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𝐹</m:t>
                              </m:r>
                            </m:e>
                          </m:acc>
                        </m:e>
                        <m:sub>
                          <m:r>
                            <m:rPr>
                              <m:sty m:val="p"/>
                            </m:rPr>
                            <a:rPr lang="en-US" sz="3200">
                              <a:latin typeface="Cambria Math" panose="02040503050406030204" pitchFamily="18" charset="0"/>
                            </a:rPr>
                            <m:t>G</m:t>
                          </m:r>
                        </m:sub>
                      </m:sSub>
                      <m:r>
                        <a:rPr lang="en-US" sz="3200" i="1">
                          <a:latin typeface="Cambria Math" panose="02040503050406030204" pitchFamily="18" charset="0"/>
                        </a:rPr>
                        <m:t>=</m:t>
                      </m:r>
                      <m:d>
                        <m:dPr>
                          <m:ctrlPr>
                            <a:rPr lang="en-US" sz="3200" i="1">
                              <a:latin typeface="Cambria Math" panose="02040503050406030204" pitchFamily="18" charset="0"/>
                            </a:rPr>
                          </m:ctrlPr>
                        </m:dPr>
                        <m:e>
                          <m:r>
                            <a:rPr lang="en-US" sz="3200" i="1">
                              <a:latin typeface="Cambria Math" panose="02040503050406030204" pitchFamily="18" charset="0"/>
                            </a:rPr>
                            <m:t>𝑚</m:t>
                          </m:r>
                          <m:r>
                            <m:rPr>
                              <m:nor/>
                            </m:rPr>
                            <a:rPr lang="en-US" sz="3200" i="1">
                              <a:latin typeface="Cambria Math" panose="02040503050406030204" pitchFamily="18" charset="0"/>
                            </a:rPr>
                            <m:t>g</m:t>
                          </m:r>
                          <m:r>
                            <a:rPr lang="en-US" sz="3200">
                              <a:latin typeface="Cambria Math" panose="02040503050406030204" pitchFamily="18" charset="0"/>
                            </a:rPr>
                            <m:t>, </m:t>
                          </m:r>
                          <m:r>
                            <m:rPr>
                              <m:nor/>
                            </m:rPr>
                            <a:rPr lang="en-US" sz="3200">
                              <a:latin typeface="Cambria Math" panose="02040503050406030204" pitchFamily="18" charset="0"/>
                            </a:rPr>
                            <m:t>straight</m:t>
                          </m:r>
                          <m:r>
                            <m:rPr>
                              <m:nor/>
                            </m:rPr>
                            <a:rPr lang="en-US" sz="3200">
                              <a:latin typeface="Cambria Math" panose="02040503050406030204" pitchFamily="18" charset="0"/>
                            </a:rPr>
                            <m:t> </m:t>
                          </m:r>
                          <m:r>
                            <m:rPr>
                              <m:nor/>
                            </m:rPr>
                            <a:rPr lang="en-US" sz="3200">
                              <a:latin typeface="Cambria Math" panose="02040503050406030204" pitchFamily="18" charset="0"/>
                            </a:rPr>
                            <m:t>down</m:t>
                          </m:r>
                        </m:e>
                      </m:d>
                      <m:r>
                        <a:rPr lang="en-US" sz="3200" i="1">
                          <a:latin typeface="Cambria Math" panose="02040503050406030204" pitchFamily="18" charset="0"/>
                        </a:rPr>
                        <m:t>        </m:t>
                      </m:r>
                      <m:d>
                        <m:dPr>
                          <m:ctrlPr>
                            <a:rPr lang="en-US" sz="3200" i="1">
                              <a:latin typeface="Cambria Math" panose="02040503050406030204" pitchFamily="18" charset="0"/>
                            </a:rPr>
                          </m:ctrlPr>
                        </m:dPr>
                        <m:e>
                          <m:r>
                            <m:rPr>
                              <m:nor/>
                            </m:rPr>
                            <a:rPr lang="en-US" sz="3200">
                              <a:latin typeface="Cambria Math" panose="02040503050406030204" pitchFamily="18" charset="0"/>
                            </a:rPr>
                            <m:t>gravitational</m:t>
                          </m:r>
                          <m:r>
                            <m:rPr>
                              <m:nor/>
                            </m:rPr>
                            <a:rPr lang="en-US" sz="3200">
                              <a:latin typeface="Cambria Math" panose="02040503050406030204" pitchFamily="18" charset="0"/>
                            </a:rPr>
                            <m:t> </m:t>
                          </m:r>
                          <m:r>
                            <m:rPr>
                              <m:nor/>
                            </m:rPr>
                            <a:rPr lang="en-US" sz="3200">
                              <a:latin typeface="Cambria Math" panose="02040503050406030204" pitchFamily="18" charset="0"/>
                            </a:rPr>
                            <m:t>forc</m:t>
                          </m:r>
                          <m:r>
                            <m:rPr>
                              <m:sty m:val="p"/>
                            </m:rPr>
                            <a:rPr lang="en-US" sz="3200">
                              <a:latin typeface="Cambria Math" panose="02040503050406030204" pitchFamily="18" charset="0"/>
                            </a:rPr>
                            <m:t>e</m:t>
                          </m:r>
                        </m:e>
                      </m:d>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673129" y="2293111"/>
                <a:ext cx="8859027" cy="552331"/>
              </a:xfrm>
              <a:prstGeom prst="rect">
                <a:avLst/>
              </a:prstGeom>
              <a:blipFill>
                <a:blip r:embed="rId3"/>
                <a:stretch>
                  <a:fillRect/>
                </a:stretch>
              </a:blipFill>
            </p:spPr>
            <p:txBody>
              <a:bodyPr/>
              <a:lstStyle/>
              <a:p>
                <a:r>
                  <a:rPr lang="en-US">
                    <a:noFill/>
                  </a:rPr>
                  <a:t> </a:t>
                </a:r>
              </a:p>
            </p:txBody>
          </p:sp>
        </mc:Fallback>
      </mc:AlternateContent>
      <p:grpSp>
        <p:nvGrpSpPr>
          <p:cNvPr id="7" name="Group 6"/>
          <p:cNvGrpSpPr/>
          <p:nvPr/>
        </p:nvGrpSpPr>
        <p:grpSpPr>
          <a:xfrm>
            <a:off x="1705954" y="3262171"/>
            <a:ext cx="6100763" cy="1509854"/>
            <a:chOff x="181953" y="3262171"/>
            <a:chExt cx="6100763" cy="1509854"/>
          </a:xfrm>
        </p:grpSpPr>
        <p:sp>
          <p:nvSpPr>
            <p:cNvPr id="18440" name="Text Box 4"/>
            <p:cNvSpPr txBox="1">
              <a:spLocks noChangeArrowheads="1"/>
            </p:cNvSpPr>
            <p:nvPr/>
          </p:nvSpPr>
          <p:spPr bwMode="auto">
            <a:xfrm>
              <a:off x="181953" y="3262171"/>
              <a:ext cx="61007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dirty="0">
                  <a:latin typeface="Times New Roman" panose="02020603050405020304" pitchFamily="18" charset="0"/>
                </a:rPr>
                <a:t>where the quantity </a:t>
              </a:r>
              <a:r>
                <a:rPr lang="en-US" sz="2400" i="1" dirty="0">
                  <a:latin typeface="Times New Roman" panose="02020603050405020304" pitchFamily="18" charset="0"/>
                </a:rPr>
                <a:t>g</a:t>
              </a:r>
              <a:r>
                <a:rPr lang="en-US" sz="2400" dirty="0">
                  <a:latin typeface="Times New Roman" panose="02020603050405020304" pitchFamily="18" charset="0"/>
                </a:rPr>
                <a:t> is defined to be:</a:t>
              </a:r>
            </a:p>
          </p:txBody>
        </p:sp>
        <mc:AlternateContent xmlns:mc="http://schemas.openxmlformats.org/markup-compatibility/2006" xmlns:a14="http://schemas.microsoft.com/office/drawing/2010/main">
          <mc:Choice Requires="a14">
            <p:sp>
              <p:nvSpPr>
                <p:cNvPr id="6" name="TextBox 5"/>
                <p:cNvSpPr txBox="1"/>
                <p:nvPr/>
              </p:nvSpPr>
              <p:spPr>
                <a:xfrm>
                  <a:off x="2042093" y="3850041"/>
                  <a:ext cx="1457899" cy="9219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3200" i="1">
                            <a:latin typeface="Cambria Math" panose="02040503050406030204" pitchFamily="18" charset="0"/>
                          </a:rPr>
                          <m:t>g</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𝐺𝑀</m:t>
                            </m:r>
                          </m:num>
                          <m:den>
                            <m:sSup>
                              <m:sSupPr>
                                <m:ctrlPr>
                                  <a:rPr lang="en-US" sz="3200" i="1">
                                    <a:latin typeface="Cambria Math" panose="02040503050406030204" pitchFamily="18" charset="0"/>
                                  </a:rPr>
                                </m:ctrlPr>
                              </m:sSupPr>
                              <m:e>
                                <m:r>
                                  <a:rPr lang="en-US" sz="3200" i="1">
                                    <a:latin typeface="Cambria Math" panose="02040503050406030204" pitchFamily="18" charset="0"/>
                                  </a:rPr>
                                  <m:t>𝑅</m:t>
                                </m:r>
                              </m:e>
                              <m:sup>
                                <m:r>
                                  <a:rPr lang="en-US" sz="3200" i="1">
                                    <a:latin typeface="Cambria Math" panose="02040503050406030204" pitchFamily="18" charset="0"/>
                                  </a:rPr>
                                  <m:t>2</m:t>
                                </m:r>
                              </m:sup>
                            </m:sSup>
                          </m:den>
                        </m:f>
                      </m:oMath>
                    </m:oMathPara>
                  </a14:m>
                  <a:endParaRPr lang="en-US" sz="3200" dirty="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042093" y="3850041"/>
                  <a:ext cx="1457899" cy="921984"/>
                </a:xfrm>
                <a:prstGeom prst="rect">
                  <a:avLst/>
                </a:prstGeom>
                <a:blipFill>
                  <a:blip r:embed="rId4"/>
                  <a:stretch>
                    <a:fillRect/>
                  </a:stretch>
                </a:blipFill>
              </p:spPr>
              <p:txBody>
                <a:bodyPr/>
                <a:lstStyle/>
                <a:p>
                  <a:r>
                    <a:rPr lang="en-US">
                      <a:noFill/>
                    </a:rPr>
                    <a:t> </a:t>
                  </a:r>
                </a:p>
              </p:txBody>
            </p:sp>
          </mc:Fallback>
        </mc:AlternateContent>
      </p:grpSp>
      <p:sp>
        <p:nvSpPr>
          <p:cNvPr id="2" name="Slide Number Placeholder 1"/>
          <p:cNvSpPr>
            <a:spLocks noGrp="1"/>
          </p:cNvSpPr>
          <p:nvPr>
            <p:ph type="sldNum" sz="quarter" idx="12"/>
          </p:nvPr>
        </p:nvSpPr>
        <p:spPr/>
        <p:txBody>
          <a:bodyPr/>
          <a:lstStyle/>
          <a:p>
            <a:pPr>
              <a:defRPr/>
            </a:pPr>
            <a:fld id="{18CA5BC3-D362-4648-8F02-86AB5C6609C9}" type="slidenum">
              <a:rPr lang="en-US" smtClean="0"/>
              <a:pPr>
                <a:defRPr/>
              </a:pPr>
              <a:t>6</a:t>
            </a:fld>
            <a:endParaRPr lang="en-US" dirty="0"/>
          </a:p>
        </p:txBody>
      </p:sp>
    </p:spTree>
    <p:extLst>
      <p:ext uri="{BB962C8B-B14F-4D97-AF65-F5344CB8AC3E}">
        <p14:creationId xmlns:p14="http://schemas.microsoft.com/office/powerpoint/2010/main" val="40907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_20_FigureAB.jpg"/>
          <p:cNvPicPr>
            <a:picLocks noChangeAspect="1"/>
          </p:cNvPicPr>
          <p:nvPr/>
        </p:nvPicPr>
        <p:blipFill rotWithShape="1">
          <a:blip r:embed="rId2">
            <a:extLst>
              <a:ext uri="{28A0092B-C50C-407E-A947-70E740481C1C}">
                <a14:useLocalDpi xmlns:a14="http://schemas.microsoft.com/office/drawing/2010/main" val="0"/>
              </a:ext>
            </a:extLst>
          </a:blip>
          <a:srcRect b="3453"/>
          <a:stretch/>
        </p:blipFill>
        <p:spPr>
          <a:xfrm>
            <a:off x="533400" y="304800"/>
            <a:ext cx="9202214" cy="6172200"/>
          </a:xfrm>
          <a:prstGeom prst="rect">
            <a:avLst/>
          </a:prstGeom>
        </p:spPr>
      </p:pic>
      <p:sp>
        <p:nvSpPr>
          <p:cNvPr id="6" name="Rectangle 5"/>
          <p:cNvSpPr/>
          <p:nvPr/>
        </p:nvSpPr>
        <p:spPr>
          <a:xfrm>
            <a:off x="533400" y="231775"/>
            <a:ext cx="457200" cy="571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324600" y="60325"/>
            <a:ext cx="457200" cy="571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bwMode="auto">
          <a:xfrm>
            <a:off x="7543800" y="60325"/>
            <a:ext cx="4407305"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a:buNone/>
            </a:pPr>
            <a:r>
              <a:rPr lang="en-US" sz="2400" kern="0" dirty="0"/>
              <a:t>So far in this course, we have been using a “flat earth approximation” in which projectile paths are parabolas.</a:t>
            </a:r>
            <a:endParaRPr lang="en-US" sz="3600" kern="0" dirty="0"/>
          </a:p>
          <a:p>
            <a:pPr marL="0" indent="0">
              <a:buNone/>
            </a:pPr>
            <a:endParaRPr lang="en-US" sz="3600" kern="0" dirty="0"/>
          </a:p>
        </p:txBody>
      </p:sp>
      <p:sp>
        <p:nvSpPr>
          <p:cNvPr id="2" name="Slide Number Placeholder 1"/>
          <p:cNvSpPr>
            <a:spLocks noGrp="1"/>
          </p:cNvSpPr>
          <p:nvPr>
            <p:ph type="sldNum" sz="quarter" idx="12"/>
          </p:nvPr>
        </p:nvSpPr>
        <p:spPr/>
        <p:txBody>
          <a:bodyPr/>
          <a:lstStyle/>
          <a:p>
            <a:pPr>
              <a:defRPr/>
            </a:pPr>
            <a:fld id="{18CA5BC3-D362-4648-8F02-86AB5C6609C9}" type="slidenum">
              <a:rPr lang="en-US" smtClean="0"/>
              <a:pPr>
                <a:defRPr/>
              </a:pPr>
              <a:t>7</a:t>
            </a:fld>
            <a:endParaRPr lang="en-US" dirty="0"/>
          </a:p>
        </p:txBody>
      </p:sp>
    </p:spTree>
    <p:extLst>
      <p:ext uri="{BB962C8B-B14F-4D97-AF65-F5344CB8AC3E}">
        <p14:creationId xmlns:p14="http://schemas.microsoft.com/office/powerpoint/2010/main" val="3092401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06_20_FigureC.jpg"/>
          <p:cNvPicPr>
            <a:picLocks noChangeAspect="1"/>
          </p:cNvPicPr>
          <p:nvPr/>
        </p:nvPicPr>
        <p:blipFill rotWithShape="1">
          <a:blip r:embed="rId2">
            <a:extLst>
              <a:ext uri="{28A0092B-C50C-407E-A947-70E740481C1C}">
                <a14:useLocalDpi xmlns:a14="http://schemas.microsoft.com/office/drawing/2010/main" val="0"/>
              </a:ext>
            </a:extLst>
          </a:blip>
          <a:srcRect b="2663"/>
          <a:stretch/>
        </p:blipFill>
        <p:spPr>
          <a:xfrm>
            <a:off x="5410201" y="-1717349"/>
            <a:ext cx="6117837" cy="8200699"/>
          </a:xfrm>
          <a:prstGeom prst="rect">
            <a:avLst/>
          </a:prstGeom>
        </p:spPr>
      </p:pic>
      <p:sp>
        <p:nvSpPr>
          <p:cNvPr id="8" name="Rectangle 7"/>
          <p:cNvSpPr/>
          <p:nvPr/>
        </p:nvSpPr>
        <p:spPr>
          <a:xfrm>
            <a:off x="1524000" y="1791593"/>
            <a:ext cx="571500" cy="342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Content Placeholder 2"/>
          <p:cNvSpPr>
            <a:spLocks noGrp="1"/>
          </p:cNvSpPr>
          <p:nvPr/>
        </p:nvSpPr>
        <p:spPr>
          <a:xfrm>
            <a:off x="228600" y="940181"/>
            <a:ext cx="5181601" cy="530504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BA343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BA3430"/>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BA343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BA3430"/>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BA3430"/>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0000"/>
                </a:solidFill>
              </a:rPr>
              <a:t>If the launch speed of a projectile is sufficiently large, there comes a point at which the curve of the trajectory and the curve of the earth are parallel.</a:t>
            </a:r>
          </a:p>
          <a:p>
            <a:r>
              <a:rPr lang="en-US" sz="2400" dirty="0">
                <a:solidFill>
                  <a:srgbClr val="000000"/>
                </a:solidFill>
              </a:rPr>
              <a:t>Such a </a:t>
            </a:r>
            <a:r>
              <a:rPr lang="en-US" sz="2400" i="1" dirty="0">
                <a:solidFill>
                  <a:srgbClr val="000000"/>
                </a:solidFill>
              </a:rPr>
              <a:t>closed trajectory </a:t>
            </a:r>
            <a:r>
              <a:rPr lang="en-US" sz="2400" dirty="0">
                <a:solidFill>
                  <a:srgbClr val="000000"/>
                </a:solidFill>
              </a:rPr>
              <a:t>is called an </a:t>
            </a:r>
            <a:r>
              <a:rPr lang="en-US" sz="2400" b="1" dirty="0">
                <a:solidFill>
                  <a:srgbClr val="000000"/>
                </a:solidFill>
              </a:rPr>
              <a:t>orbit</a:t>
            </a:r>
            <a:r>
              <a:rPr lang="en-US" sz="2400" dirty="0">
                <a:solidFill>
                  <a:srgbClr val="000000"/>
                </a:solidFill>
              </a:rPr>
              <a:t>.</a:t>
            </a:r>
          </a:p>
          <a:p>
            <a:r>
              <a:rPr lang="en-US" sz="2400" dirty="0">
                <a:solidFill>
                  <a:srgbClr val="000000"/>
                </a:solidFill>
              </a:rPr>
              <a:t>An orbiting projectile is in </a:t>
            </a:r>
            <a:r>
              <a:rPr lang="en-US" sz="2400" b="1" dirty="0">
                <a:solidFill>
                  <a:srgbClr val="000000"/>
                </a:solidFill>
              </a:rPr>
              <a:t>free fall.</a:t>
            </a:r>
            <a:endParaRPr lang="en-US" sz="2400" b="1" dirty="0">
              <a:solidFill>
                <a:srgbClr val="FF0000"/>
              </a:solidFill>
            </a:endParaRPr>
          </a:p>
        </p:txBody>
      </p:sp>
      <p:sp>
        <p:nvSpPr>
          <p:cNvPr id="11" name="Title 1"/>
          <p:cNvSpPr>
            <a:spLocks noGrp="1"/>
          </p:cNvSpPr>
          <p:nvPr/>
        </p:nvSpPr>
        <p:spPr>
          <a:xfrm>
            <a:off x="1692021" y="94435"/>
            <a:ext cx="8807958" cy="68348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rgbClr val="BA3430"/>
                </a:solidFill>
                <a:latin typeface="+mj-lt"/>
                <a:ea typeface="+mj-ea"/>
                <a:cs typeface="+mj-cs"/>
              </a:defRPr>
            </a:lvl1pPr>
          </a:lstStyle>
          <a:p>
            <a:r>
              <a:rPr lang="en-US"/>
              <a:t>Orbital Motion</a:t>
            </a:r>
            <a:endParaRPr lang="en-US" dirty="0"/>
          </a:p>
        </p:txBody>
      </p:sp>
      <p:sp>
        <p:nvSpPr>
          <p:cNvPr id="2" name="Slide Number Placeholder 1"/>
          <p:cNvSpPr>
            <a:spLocks noGrp="1"/>
          </p:cNvSpPr>
          <p:nvPr>
            <p:ph type="sldNum" sz="quarter" idx="12"/>
          </p:nvPr>
        </p:nvSpPr>
        <p:spPr/>
        <p:txBody>
          <a:bodyPr/>
          <a:lstStyle/>
          <a:p>
            <a:pPr>
              <a:defRPr/>
            </a:pPr>
            <a:fld id="{1D83B54D-B99E-5745-A2CC-9FD24873809C}" type="slidenum">
              <a:rPr lang="en-US" smtClean="0"/>
              <a:pPr>
                <a:defRPr/>
              </a:pPr>
              <a:t>8</a:t>
            </a:fld>
            <a:endParaRPr lang="en-US"/>
          </a:p>
        </p:txBody>
      </p:sp>
    </p:spTree>
    <p:extLst>
      <p:ext uri="{BB962C8B-B14F-4D97-AF65-F5344CB8AC3E}">
        <p14:creationId xmlns:p14="http://schemas.microsoft.com/office/powerpoint/2010/main" val="253399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304801" y="633327"/>
            <a:ext cx="7391400" cy="3122160"/>
          </a:xfrm>
        </p:spPr>
        <p:txBody>
          <a:bodyPr/>
          <a:lstStyle/>
          <a:p>
            <a:pPr eaLnBrk="1" hangingPunct="1"/>
            <a:r>
              <a:rPr lang="en-CA" sz="2400" dirty="0"/>
              <a:t>Astronaut Randy </a:t>
            </a:r>
            <a:r>
              <a:rPr lang="en-CA" sz="2400" dirty="0" err="1"/>
              <a:t>Bresnik</a:t>
            </a:r>
            <a:r>
              <a:rPr lang="en-CA" sz="2400" dirty="0"/>
              <a:t> (Twitter @</a:t>
            </a:r>
            <a:r>
              <a:rPr lang="en-CA" sz="2400" dirty="0" err="1"/>
              <a:t>AstroKomrade</a:t>
            </a:r>
            <a:r>
              <a:rPr lang="en-CA" sz="2400" dirty="0"/>
              <a:t>) is currently living on the International Space Station, which orbits at 370 km above the surface of the Earth (low earth orbit).</a:t>
            </a:r>
          </a:p>
          <a:p>
            <a:pPr eaLnBrk="1" hangingPunct="1"/>
            <a:r>
              <a:rPr lang="en-CA" sz="2400" dirty="0"/>
              <a:t>Assuming Randy has not changed his mass since moving to space, what is the force of gravity on Randy?</a:t>
            </a:r>
          </a:p>
        </p:txBody>
      </p:sp>
      <p:sp>
        <p:nvSpPr>
          <p:cNvPr id="5" name="Rectangle 3"/>
          <p:cNvSpPr txBox="1">
            <a:spLocks noChangeArrowheads="1"/>
          </p:cNvSpPr>
          <p:nvPr/>
        </p:nvSpPr>
        <p:spPr bwMode="auto">
          <a:xfrm>
            <a:off x="1666875" y="3853375"/>
            <a:ext cx="8848724" cy="254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85763" indent="-385763" eaLnBrk="1" hangingPunct="1">
              <a:buFont typeface="+mj-lt"/>
              <a:buAutoNum type="alphaUcPeriod"/>
            </a:pPr>
            <a:r>
              <a:rPr lang="en-CA" sz="2400" dirty="0"/>
              <a:t>Zero</a:t>
            </a:r>
          </a:p>
          <a:p>
            <a:pPr marL="385763" indent="-385763" eaLnBrk="1" hangingPunct="1">
              <a:buFont typeface="+mj-lt"/>
              <a:buAutoNum type="alphaUcPeriod"/>
            </a:pPr>
            <a:r>
              <a:rPr lang="en-CA" sz="2400" dirty="0"/>
              <a:t>The same as the force of gravity on him while he was on earth.</a:t>
            </a:r>
          </a:p>
          <a:p>
            <a:pPr marL="385763" indent="-385763" eaLnBrk="1" hangingPunct="1">
              <a:buFont typeface="+mj-lt"/>
              <a:buAutoNum type="alphaUcPeriod"/>
            </a:pPr>
            <a:r>
              <a:rPr lang="en-CA" sz="2400" dirty="0"/>
              <a:t>A little bit less than the force of gravity on him while he was on earth.</a:t>
            </a:r>
          </a:p>
          <a:p>
            <a:pPr marL="385763" indent="-385763" eaLnBrk="1" hangingPunct="1">
              <a:buFont typeface="+mj-lt"/>
              <a:buAutoNum type="alphaUcPeriod"/>
            </a:pPr>
            <a:r>
              <a:rPr lang="en-CA" sz="2400" dirty="0"/>
              <a:t>Not exactly zero, but much, much less than the force of gravity on him while he was on earth.</a:t>
            </a:r>
          </a:p>
        </p:txBody>
      </p:sp>
      <p:sp>
        <p:nvSpPr>
          <p:cNvPr id="7" name="Rectangle 2"/>
          <p:cNvSpPr>
            <a:spLocks noGrp="1" noChangeArrowheads="1"/>
          </p:cNvSpPr>
          <p:nvPr>
            <p:ph type="title"/>
          </p:nvPr>
        </p:nvSpPr>
        <p:spPr>
          <a:xfrm>
            <a:off x="1524000" y="78240"/>
            <a:ext cx="6172200" cy="457200"/>
          </a:xfrm>
        </p:spPr>
        <p:txBody>
          <a:bodyPr/>
          <a:lstStyle/>
          <a:p>
            <a:pPr algn="l" eaLnBrk="1" hangingPunct="1"/>
            <a:r>
              <a:rPr lang="en-US" sz="2400" dirty="0"/>
              <a:t>Learning </a:t>
            </a:r>
            <a:r>
              <a:rPr lang="en-US" sz="2400" dirty="0" err="1"/>
              <a:t>Catalytics</a:t>
            </a:r>
            <a:r>
              <a:rPr lang="en-US" sz="2400" dirty="0"/>
              <a:t> Question 1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038" t="4990" r="25129"/>
          <a:stretch/>
        </p:blipFill>
        <p:spPr>
          <a:xfrm>
            <a:off x="9067801" y="5862"/>
            <a:ext cx="3124200" cy="3875122"/>
          </a:xfrm>
          <a:prstGeom prst="rect">
            <a:avLst/>
          </a:prstGeom>
        </p:spPr>
      </p:pic>
      <p:sp>
        <p:nvSpPr>
          <p:cNvPr id="2" name="Slide Number Placeholder 1"/>
          <p:cNvSpPr>
            <a:spLocks noGrp="1"/>
          </p:cNvSpPr>
          <p:nvPr>
            <p:ph type="sldNum" sz="quarter" idx="12"/>
          </p:nvPr>
        </p:nvSpPr>
        <p:spPr/>
        <p:txBody>
          <a:bodyPr/>
          <a:lstStyle/>
          <a:p>
            <a:pPr>
              <a:defRPr/>
            </a:pPr>
            <a:fld id="{18CA5BC3-D362-4648-8F02-86AB5C6609C9}" type="slidenum">
              <a:rPr lang="en-US" smtClean="0"/>
              <a:pPr>
                <a:defRPr/>
              </a:pPr>
              <a:t>9</a:t>
            </a:fld>
            <a:endParaRPr lang="en-US" dirty="0"/>
          </a:p>
        </p:txBody>
      </p:sp>
    </p:spTree>
    <p:extLst>
      <p:ext uri="{BB962C8B-B14F-4D97-AF65-F5344CB8AC3E}">
        <p14:creationId xmlns:p14="http://schemas.microsoft.com/office/powerpoint/2010/main" val="2652258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5148</TotalTime>
  <Words>1682</Words>
  <Application>Microsoft Office PowerPoint</Application>
  <PresentationFormat>Widescreen</PresentationFormat>
  <Paragraphs>164</Paragraphs>
  <Slides>27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ＭＳ Ｐゴシック</vt:lpstr>
      <vt:lpstr>Arial</vt:lpstr>
      <vt:lpstr>Batang</vt:lpstr>
      <vt:lpstr>Cambria Math</vt:lpstr>
      <vt:lpstr>新細明體</vt:lpstr>
      <vt:lpstr>Times New Roman</vt:lpstr>
      <vt:lpstr>Wingdings</vt:lpstr>
      <vt:lpstr>Default Design</vt:lpstr>
      <vt:lpstr>PHY131H1F  - Class 13</vt:lpstr>
      <vt:lpstr>Hello!</vt:lpstr>
      <vt:lpstr>Gravity</vt:lpstr>
      <vt:lpstr>Cavendish Experiment</vt:lpstr>
      <vt:lpstr>Gravity Example</vt:lpstr>
      <vt:lpstr>Gravity for Earthlings</vt:lpstr>
      <vt:lpstr>PowerPoint Presentation</vt:lpstr>
      <vt:lpstr>PowerPoint Presentation</vt:lpstr>
      <vt:lpstr>Learning Catalytics Question 1 </vt:lpstr>
      <vt:lpstr>International Space Station</vt:lpstr>
      <vt:lpstr>PowerPoint Presentation</vt:lpstr>
      <vt:lpstr>Circular Orbits</vt:lpstr>
      <vt:lpstr>It costs upwards of $100 million to launch a communications satellite.  What is the main reason why big companies do this?</vt:lpstr>
      <vt:lpstr>Circular Satellite Orbits</vt:lpstr>
      <vt:lpstr>The state of physics around 1650…</vt:lpstr>
      <vt:lpstr>How to draw an Ellipse</vt:lpstr>
      <vt:lpstr>An ellipse is a mathematical shape.</vt:lpstr>
      <vt:lpstr>Kepler’s Laws of Planetary Motion</vt:lpstr>
      <vt:lpstr>Newton’s Laws</vt:lpstr>
      <vt:lpstr>Projectile Motion and Orbits</vt:lpstr>
      <vt:lpstr>Gravitational Potential Energy</vt:lpstr>
      <vt:lpstr>Energy and Orbits</vt:lpstr>
      <vt:lpstr>Energy and Orbits</vt:lpstr>
      <vt:lpstr>Energy and Orbits</vt:lpstr>
      <vt:lpstr>PowerPoint Presentation</vt:lpstr>
      <vt:lpstr>Escape speed.</vt:lpstr>
      <vt:lpstr>Before Class 14 on Monday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Jason</cp:lastModifiedBy>
  <cp:revision>226</cp:revision>
  <cp:lastPrinted>2017-10-25T16:41:25Z</cp:lastPrinted>
  <dcterms:created xsi:type="dcterms:W3CDTF">2011-10-28T14:34:34Z</dcterms:created>
  <dcterms:modified xsi:type="dcterms:W3CDTF">2017-10-25T20:11:26Z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