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89" r:id="rId3"/>
    <p:sldId id="492" r:id="rId4"/>
    <p:sldId id="454" r:id="rId5"/>
    <p:sldId id="472" r:id="rId6"/>
    <p:sldId id="474" r:id="rId7"/>
    <p:sldId id="476" r:id="rId8"/>
    <p:sldId id="443" r:id="rId9"/>
    <p:sldId id="469" r:id="rId10"/>
    <p:sldId id="494" r:id="rId11"/>
    <p:sldId id="461" r:id="rId12"/>
    <p:sldId id="462" r:id="rId13"/>
    <p:sldId id="463" r:id="rId14"/>
    <p:sldId id="464" r:id="rId15"/>
    <p:sldId id="465" r:id="rId16"/>
    <p:sldId id="491" r:id="rId17"/>
    <p:sldId id="466" r:id="rId18"/>
    <p:sldId id="467" r:id="rId19"/>
    <p:sldId id="490" r:id="rId20"/>
    <p:sldId id="468" r:id="rId21"/>
    <p:sldId id="390" r:id="rId22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99"/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7" autoAdjust="0"/>
    <p:restoredTop sz="94227" autoAdjust="0"/>
  </p:normalViewPr>
  <p:slideViewPr>
    <p:cSldViewPr>
      <p:cViewPr varScale="1">
        <p:scale>
          <a:sx n="69" d="100"/>
          <a:sy n="69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9F3E4-A475-4782-AC67-F1B89BA046CE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34147" name="Rectangle 7"/>
          <p:cNvSpPr txBox="1">
            <a:spLocks noGrp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EC4782F-908E-43AC-96F8-42C4A2A8B0FF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34149" name="Rectangle 3"/>
          <p:cNvSpPr>
            <a:spLocks noGrp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407612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9F3E4-A475-4782-AC67-F1B89BA046CE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34147" name="Rectangle 7"/>
          <p:cNvSpPr txBox="1">
            <a:spLocks noGrp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EC4782F-908E-43AC-96F8-42C4A2A8B0FF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34149" name="Rectangle 3"/>
          <p:cNvSpPr>
            <a:spLocks noGrp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393627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9F3E4-A475-4782-AC67-F1B89BA046C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34147" name="Rectangle 7"/>
          <p:cNvSpPr txBox="1">
            <a:spLocks noGrp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EC4782F-908E-43AC-96F8-42C4A2A8B0FF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34149" name="Rectangle 3"/>
          <p:cNvSpPr>
            <a:spLocks noGrp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75954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D4FC1-0C7A-7144-82FA-305DD9568F72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STT9.2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9,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8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1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B54D-B99E-5745-A2CC-9FD248738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bcad.com/library/newton-s-cradle-assembly-1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693.photobucket.com/user/rorimac/media/Shire_dg7.jpg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thecarconnection.com/med/25-years-of-the-airbag_100223157_m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ton's Cradle Assemb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67056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9527"/>
            <a:ext cx="6959698" cy="1403705"/>
          </a:xfrm>
          <a:noFill/>
        </p:spPr>
        <p:txBody>
          <a:bodyPr/>
          <a:lstStyle/>
          <a:p>
            <a:pPr algn="l"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15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04800" y="2633373"/>
            <a:ext cx="6610350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Today, we are finishing Chapter 9 on Momentum: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b="1" kern="0" dirty="0">
                <a:latin typeface="+mn-lt"/>
                <a:ea typeface="+mn-ea"/>
                <a:cs typeface="+mn-cs"/>
              </a:rPr>
              <a:t>Impulse</a:t>
            </a:r>
            <a:r>
              <a:rPr lang="en-CA" sz="2400" kern="0" dirty="0">
                <a:latin typeface="+mn-lt"/>
                <a:ea typeface="+mn-ea"/>
                <a:cs typeface="+mn-cs"/>
              </a:rPr>
              <a:t> and Momentum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Energy in Collisions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4807127"/>
            <a:ext cx="3886200" cy="106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Totally Inelastic Collisions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Elastic Collisions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6898" y="4368797"/>
            <a:ext cx="4903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[image from </a:t>
            </a:r>
            <a:r>
              <a:rPr lang="en-CA" sz="1200" dirty="0">
                <a:hlinkClick r:id="rId3"/>
              </a:rPr>
              <a:t>https://grabcad.com/library/newton-s-cradle-assembly-1</a:t>
            </a:r>
            <a:r>
              <a:rPr lang="en-CA" sz="1200" dirty="0"/>
              <a:t> 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5BC3-D362-4648-8F02-86AB5C6609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451864" y="3352816"/>
            <a:ext cx="74541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They receive equal impulses.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The damp cloth receives a larger impulse.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The rubber ball receives a larger  impulse.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5800" y="685801"/>
            <a:ext cx="100584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Times New Roman" charset="0"/>
              </a:rPr>
              <a:t>A 100 </a:t>
            </a:r>
            <a:r>
              <a:rPr lang="en-US" sz="2800" dirty="0" err="1">
                <a:latin typeface="Times New Roman" charset="0"/>
              </a:rPr>
              <a:t>g</a:t>
            </a:r>
            <a:r>
              <a:rPr lang="en-US" sz="2800" dirty="0">
                <a:latin typeface="Times New Roman" charset="0"/>
              </a:rPr>
              <a:t> rubber ball and a 100 </a:t>
            </a:r>
            <a:r>
              <a:rPr lang="en-US" sz="2800" dirty="0" err="1">
                <a:latin typeface="Times New Roman" charset="0"/>
              </a:rPr>
              <a:t>g</a:t>
            </a:r>
            <a:r>
              <a:rPr lang="en-US" sz="2800" dirty="0">
                <a:latin typeface="Times New Roman" charset="0"/>
              </a:rPr>
              <a:t> damp cloth are dropped on the floor from the same height. They both are traveling at the same speed just before they hit the floor.  </a:t>
            </a:r>
          </a:p>
          <a:p>
            <a:r>
              <a:rPr lang="en-US" sz="2800" dirty="0">
                <a:latin typeface="Times New Roman" charset="0"/>
              </a:rPr>
              <a:t>The rubber ball bounces, the damp cloth does not. </a:t>
            </a:r>
          </a:p>
          <a:p>
            <a:r>
              <a:rPr lang="en-US" sz="2800" dirty="0">
                <a:latin typeface="Times New Roman" charset="0"/>
              </a:rPr>
              <a:t>Which object receives a larger upward impulse from the floor?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9240" y="102950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Learning </a:t>
            </a:r>
            <a:r>
              <a:rPr lang="en-CA" sz="2400" dirty="0" err="1" smtClean="0"/>
              <a:t>Catalytics</a:t>
            </a:r>
            <a:r>
              <a:rPr lang="en-CA" sz="2400" dirty="0" smtClean="0"/>
              <a:t> Question 3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6A5BC-F832-094C-B8D2-F0157CCE4F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5555" r="4074" b="6667"/>
          <a:stretch/>
        </p:blipFill>
        <p:spPr>
          <a:xfrm>
            <a:off x="0" y="-25831"/>
            <a:ext cx="77724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828800"/>
            <a:ext cx="7543800" cy="501675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Elastic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quick collisions conserve momentum, because external forces are usually negligible during the collision compared to the collision forces themselves.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Often, in collisions, kinetic energy after is </a:t>
            </a:r>
            <a:r>
              <a:rPr lang="en-US" sz="2800" i="1" dirty="0" smtClean="0"/>
              <a:t>less</a:t>
            </a:r>
            <a:r>
              <a:rPr lang="en-US" sz="2800" dirty="0" smtClean="0"/>
              <a:t> than kinetic energy before.  That’s because energy is used up in deforming or heating the colliding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kinetic energy is conserved, the collision is said to be </a:t>
            </a:r>
            <a:r>
              <a:rPr lang="en-US" sz="2800" b="1" dirty="0" smtClean="0"/>
              <a:t>elastic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7747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316598"/>
                </a:solidFill>
              </a:rPr>
              <a:t>Elastic Collision in 1 Dimension when ball 2 is initially at rest.</a:t>
            </a:r>
            <a:endParaRPr lang="en-US" sz="30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11351" y="927100"/>
            <a:ext cx="83470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Times New Roman" charset="0"/>
              </a:rPr>
              <a:t>Consider a head-on, perfectly elastic collision of a ball of mass </a:t>
            </a:r>
            <a:r>
              <a:rPr lang="en-US" sz="2600" i="1" dirty="0">
                <a:latin typeface="Times New Roman" charset="0"/>
              </a:rPr>
              <a:t>m</a:t>
            </a:r>
            <a:r>
              <a:rPr lang="en-US" sz="2600" baseline="-25000" dirty="0">
                <a:latin typeface="Times New Roman" charset="0"/>
              </a:rPr>
              <a:t>1</a:t>
            </a:r>
            <a:r>
              <a:rPr lang="en-US" sz="2600" dirty="0">
                <a:latin typeface="Times New Roman" charset="0"/>
              </a:rPr>
              <a:t> having initial velocity </a:t>
            </a:r>
            <a:r>
              <a:rPr lang="en-US" sz="2600" i="1" dirty="0">
                <a:latin typeface="Times New Roman" charset="0"/>
              </a:rPr>
              <a:t>v</a:t>
            </a:r>
            <a:r>
              <a:rPr lang="en-US" sz="2600" baseline="-25000" dirty="0">
                <a:latin typeface="Times New Roman" charset="0"/>
              </a:rPr>
              <a:t>1i</a:t>
            </a:r>
            <a:r>
              <a:rPr lang="en-US" sz="2600" dirty="0">
                <a:latin typeface="Times New Roman" charset="0"/>
              </a:rPr>
              <a:t>, with a ball of mass </a:t>
            </a:r>
            <a:r>
              <a:rPr lang="en-US" sz="2600" i="1" dirty="0">
                <a:latin typeface="Times New Roman" charset="0"/>
              </a:rPr>
              <a:t>m</a:t>
            </a:r>
            <a:r>
              <a:rPr lang="en-US" sz="2600" baseline="-25000" dirty="0">
                <a:latin typeface="Times New Roman" charset="0"/>
              </a:rPr>
              <a:t>2</a:t>
            </a:r>
            <a:r>
              <a:rPr lang="en-US" sz="2600" dirty="0">
                <a:latin typeface="Times New Roman" charset="0"/>
              </a:rPr>
              <a:t> that is initially at rest.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905001" y="6064250"/>
            <a:ext cx="8347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Times New Roman" charset="0"/>
              </a:rPr>
              <a:t>The balls’ velocities after the collision are </a:t>
            </a:r>
            <a:r>
              <a:rPr lang="en-US" sz="2600" i="1" dirty="0">
                <a:latin typeface="Times New Roman" charset="0"/>
              </a:rPr>
              <a:t>v</a:t>
            </a:r>
            <a:r>
              <a:rPr lang="en-US" sz="2600" baseline="-25000" dirty="0">
                <a:latin typeface="Times New Roman" charset="0"/>
              </a:rPr>
              <a:t>1f</a:t>
            </a:r>
            <a:r>
              <a:rPr lang="en-US" sz="2600" dirty="0">
                <a:latin typeface="Times New Roman" charset="0"/>
              </a:rPr>
              <a:t> and </a:t>
            </a:r>
            <a:r>
              <a:rPr lang="en-US" sz="2600" i="1" dirty="0">
                <a:latin typeface="Times New Roman" charset="0"/>
              </a:rPr>
              <a:t>v</a:t>
            </a:r>
            <a:r>
              <a:rPr lang="en-US" sz="2600" baseline="-25000" dirty="0">
                <a:latin typeface="Times New Roman" charset="0"/>
              </a:rPr>
              <a:t>2f</a:t>
            </a:r>
            <a:r>
              <a:rPr lang="en-US" sz="2600" dirty="0">
                <a:latin typeface="Times New Roman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733800" y="2611800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552388" y="2611800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93800" y="2791800"/>
            <a:ext cx="78325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5328" y="2496639"/>
            <a:ext cx="134524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Before: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During: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After: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224" y="2217603"/>
                <a:ext cx="6294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CA" sz="32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24" y="2217603"/>
                <a:ext cx="6294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50883" y="2386403"/>
                <a:ext cx="4827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32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883" y="2386403"/>
                <a:ext cx="48276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096000" y="4615162"/>
            <a:ext cx="4403188" cy="801002"/>
            <a:chOff x="4572000" y="4615162"/>
            <a:chExt cx="4403188" cy="801002"/>
          </a:xfrm>
        </p:grpSpPr>
        <p:sp>
          <p:nvSpPr>
            <p:cNvPr id="14" name="Oval 13"/>
            <p:cNvSpPr/>
            <p:nvPr/>
          </p:nvSpPr>
          <p:spPr>
            <a:xfrm>
              <a:off x="4572000" y="5056113"/>
              <a:ext cx="360000" cy="360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926882" y="5056113"/>
              <a:ext cx="360000" cy="360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32000" y="5236113"/>
              <a:ext cx="2880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286882" y="5236113"/>
              <a:ext cx="5400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870531" y="4653670"/>
                  <a:ext cx="6231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oMath>
                    </m:oMathPara>
                  </a14:m>
                  <a:endParaRPr lang="en-CA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531" y="4653670"/>
                  <a:ext cx="623119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286882" y="4615162"/>
                  <a:ext cx="63260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oMath>
                    </m:oMathPara>
                  </a14:m>
                  <a:endParaRPr lang="en-CA" sz="3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882" y="4615162"/>
                  <a:ext cx="632609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581281" y="4923721"/>
                  <a:ext cx="13939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CA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1281" y="4923721"/>
                  <a:ext cx="1393907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410201" y="3597195"/>
            <a:ext cx="5334491" cy="707886"/>
            <a:chOff x="3886200" y="3597195"/>
            <a:chExt cx="5334491" cy="707886"/>
          </a:xfrm>
        </p:grpSpPr>
        <p:sp>
          <p:nvSpPr>
            <p:cNvPr id="12" name="Oval 11"/>
            <p:cNvSpPr/>
            <p:nvPr/>
          </p:nvSpPr>
          <p:spPr>
            <a:xfrm>
              <a:off x="3886200" y="3790956"/>
              <a:ext cx="288000" cy="43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159452" y="3779737"/>
              <a:ext cx="288000" cy="43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2090" y="3597195"/>
              <a:ext cx="4038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During the collision energy is stored as elastic potential energy.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828801" y="2590800"/>
            <a:ext cx="8347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Times New Roman" charset="0"/>
              </a:rPr>
              <a:t>There are two equations, and two unknowns: </a:t>
            </a:r>
            <a:r>
              <a:rPr lang="en-US" sz="2600" i="1" dirty="0">
                <a:latin typeface="Times New Roman" charset="0"/>
              </a:rPr>
              <a:t>v</a:t>
            </a:r>
            <a:r>
              <a:rPr lang="en-US" sz="2600" baseline="-25000" dirty="0">
                <a:latin typeface="Times New Roman" charset="0"/>
              </a:rPr>
              <a:t>1f</a:t>
            </a:r>
            <a:r>
              <a:rPr lang="en-US" sz="2600" dirty="0">
                <a:latin typeface="Times New Roman" charset="0"/>
              </a:rPr>
              <a:t> and </a:t>
            </a:r>
            <a:r>
              <a:rPr lang="en-US" sz="2600" i="1" dirty="0">
                <a:latin typeface="Times New Roman" charset="0"/>
              </a:rPr>
              <a:t>v</a:t>
            </a:r>
            <a:r>
              <a:rPr lang="en-US" sz="2600" baseline="-25000" dirty="0">
                <a:latin typeface="Times New Roman" charset="0"/>
              </a:rPr>
              <a:t>2f</a:t>
            </a:r>
            <a:r>
              <a:rPr lang="en-US" sz="2600" dirty="0">
                <a:latin typeface="Times New Roman" charset="0"/>
              </a:rPr>
              <a:t>.   Solving for the unknowns gives: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3581401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Eq. 9.15: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752600" y="1054705"/>
                <a:ext cx="8686801" cy="1457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600" dirty="0">
                    <a:latin typeface="Times New Roman" charset="0"/>
                  </a:rPr>
                  <a:t>Momentum conservation: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CA" sz="260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CA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CA" sz="260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CA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CA" sz="2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2600" dirty="0">
                  <a:latin typeface="Times New Roman" charset="0"/>
                </a:endParaRPr>
              </a:p>
              <a:p>
                <a:endParaRPr lang="en-US" sz="2600" dirty="0">
                  <a:latin typeface="Times New Roman" charset="0"/>
                </a:endParaRPr>
              </a:p>
              <a:p>
                <a:r>
                  <a:rPr lang="en-US" sz="2600" dirty="0">
                    <a:latin typeface="Times New Roman" charset="0"/>
                  </a:rPr>
                  <a:t>Kinetic energy conservation: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l-GR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CA" sz="26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l-GR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CA" sz="26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l-GR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CA" sz="26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054705"/>
                <a:ext cx="8686801" cy="1457515"/>
              </a:xfrm>
              <a:prstGeom prst="rect">
                <a:avLst/>
              </a:prstGeom>
              <a:blipFill>
                <a:blip r:embed="rId2"/>
                <a:stretch>
                  <a:fillRect l="-1263" t="-3766" b="-41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43672" y="4156674"/>
                <a:ext cx="2880789" cy="80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4156674"/>
                <a:ext cx="2880789" cy="80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1943" y="5321509"/>
                <a:ext cx="2874056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43" y="5321509"/>
                <a:ext cx="2874056" cy="879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46875" y="4597759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(Elastic collision with ball 2 initially at rest.)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7747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316598"/>
                </a:solidFill>
              </a:rPr>
              <a:t>Elastic Collision in 1 Dimension when ball 2 is initially at rest.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10" grpId="0"/>
      <p:bldP spid="2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063263" y="4191000"/>
            <a:ext cx="83470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Times New Roman" charset="0"/>
              </a:rPr>
              <a:t>These equations come in especially handy, because you can always switch into an inertial reference frame in which ball 2 is initially at rest!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87062" y="1371601"/>
            <a:ext cx="1330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Eq. 9.15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26197" y="1940116"/>
                <a:ext cx="2880789" cy="80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197" y="1940116"/>
                <a:ext cx="2880789" cy="808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4468" y="3104951"/>
                <a:ext cx="2874056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CA" sz="28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68" y="3104951"/>
                <a:ext cx="2874056" cy="879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29400" y="2381201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(Elastic collision with ball 2 initially at rest.)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7747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316598"/>
                </a:solidFill>
              </a:rPr>
              <a:t>Elastic Collision in 1 Dimension when ball 2 is initially at rest.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56388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Demonstration and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1"/>
            <a:ext cx="6781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A 0.50 kg basketball and a 0.05 kg tennis ball are stacked on top of each other, and then dropped from a height of 0.82 </a:t>
            </a:r>
            <a:r>
              <a:rPr lang="en-US" sz="2800" dirty="0" err="1"/>
              <a:t>m</a:t>
            </a:r>
            <a:r>
              <a:rPr lang="en-US" sz="2800" dirty="0"/>
              <a:t> above the floor. </a:t>
            </a:r>
          </a:p>
          <a:p>
            <a:pPr eaLnBrk="1" hangingPunct="1"/>
            <a:r>
              <a:rPr lang="en-US" sz="2800" dirty="0"/>
              <a:t>How high does the tennis ball bounce?</a:t>
            </a:r>
          </a:p>
          <a:p>
            <a:pPr eaLnBrk="1" hangingPunct="1"/>
            <a:r>
              <a:rPr lang="en-US" sz="2800" dirty="0"/>
              <a:t>Assume all perfectly elastic collisions.</a:t>
            </a:r>
          </a:p>
        </p:txBody>
      </p:sp>
      <p:pic>
        <p:nvPicPr>
          <p:cNvPr id="2765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257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0" y="6732725"/>
            <a:ext cx="9144000" cy="144349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266" name="Picture 2" descr="https://openclipart.org/image/2400px/svg_to_png/181597/tennis-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40" y="2467728"/>
            <a:ext cx="546678" cy="5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ixabay.com/static/uploads/photo/2014/04/03/09/59/basketball-309539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55" y="3048000"/>
            <a:ext cx="1827251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36347" y="120828"/>
            <a:ext cx="2203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Segment 1: </a:t>
            </a:r>
            <a:r>
              <a:rPr lang="en-CA" sz="2400" dirty="0"/>
              <a:t>freefall of both balls as they fall,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CA" sz="2400" dirty="0"/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663599" y="2772111"/>
            <a:ext cx="8681" cy="5610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72280" y="3962400"/>
            <a:ext cx="8681" cy="5610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010863" y="104337"/>
            <a:ext cx="2203746" cy="6772737"/>
            <a:chOff x="2486863" y="229612"/>
            <a:chExt cx="2203746" cy="6772737"/>
          </a:xfrm>
        </p:grpSpPr>
        <p:pic>
          <p:nvPicPr>
            <p:cNvPr id="12" name="Picture 2" descr="https://openclipart.org/image/2400px/svg_to_png/181597/tennis-bal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861" y="4456866"/>
              <a:ext cx="546678" cy="58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pixabay.com/static/uploads/photo/2014/04/03/09/59/basketball-309539_64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481" y="5037138"/>
              <a:ext cx="1827251" cy="182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486863" y="229612"/>
              <a:ext cx="22037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/>
                <a:t>Segment 2: </a:t>
              </a:r>
              <a:r>
                <a:rPr lang="en-CA" sz="2400" dirty="0"/>
                <a:t>Elastic collision of basketball with </a:t>
              </a:r>
              <a:r>
                <a:rPr lang="en-CA" sz="2400" b="1" dirty="0"/>
                <a:t>floor</a:t>
              </a:r>
              <a:r>
                <a:rPr lang="en-CA" sz="2400" dirty="0"/>
                <a:t>.  Tennis ball continues downward, unaffected.</a:t>
              </a:r>
            </a:p>
          </p:txBody>
        </p:sp>
        <p:pic>
          <p:nvPicPr>
            <p:cNvPr id="11272" name="Picture 8" descr="http://www.clker.com/cliparts/4/9/e/3/1256213132550777965Price-Reduction.svg.h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035" y="6645915"/>
              <a:ext cx="999220" cy="35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3535964" y="4732408"/>
              <a:ext cx="8681" cy="56100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144462" y="110196"/>
            <a:ext cx="2203746" cy="6616720"/>
            <a:chOff x="4620462" y="241280"/>
            <a:chExt cx="2203746" cy="6616720"/>
          </a:xfrm>
        </p:grpSpPr>
        <p:pic>
          <p:nvPicPr>
            <p:cNvPr id="14" name="Picture 2" descr="https://openclipart.org/image/2400px/svg_to_png/181597/tennis-bal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221" y="4456866"/>
              <a:ext cx="546678" cy="58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pixabay.com/static/uploads/photo/2014/04/03/09/59/basketball-309539_64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935" y="5037138"/>
              <a:ext cx="1827251" cy="182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620462" y="241280"/>
              <a:ext cx="220374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/>
                <a:t>Segment 3: </a:t>
              </a:r>
              <a:r>
                <a:rPr lang="en-CA" sz="2400" dirty="0"/>
                <a:t>Elastic collision of upward moving basketball (1) with downward moving tennis ball (2).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7550" y="589222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0200" y="4419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26" name="Picture 8" descr="http://www.clker.com/cliparts/4/9/e/3/1256213132550777965Price-Reduction.svg.h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837" y="4819194"/>
              <a:ext cx="999220" cy="35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Arrow Connector 30"/>
            <p:cNvCxnSpPr/>
            <p:nvPr/>
          </p:nvCxnSpPr>
          <p:spPr>
            <a:xfrm flipH="1" flipV="1">
              <a:off x="5609692" y="5376744"/>
              <a:ext cx="13868" cy="54734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299746" y="120828"/>
            <a:ext cx="2203746" cy="6266172"/>
            <a:chOff x="6775746" y="120828"/>
            <a:chExt cx="2203746" cy="6266172"/>
          </a:xfrm>
        </p:grpSpPr>
        <p:pic>
          <p:nvPicPr>
            <p:cNvPr id="16" name="Picture 2" descr="https://openclipart.org/image/2400px/svg_to_png/181597/tennis-bal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419" y="2666112"/>
              <a:ext cx="546678" cy="58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pixabay.com/static/uploads/photo/2014/04/03/09/59/basketball-309539_64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67" y="4566138"/>
              <a:ext cx="1827251" cy="182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775746" y="120828"/>
              <a:ext cx="22037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/>
                <a:t>Segment 4: </a:t>
              </a:r>
              <a:r>
                <a:rPr lang="en-CA" sz="2400" dirty="0"/>
                <a:t>freefall of upward moving tennis ball.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7957824" y="5037138"/>
              <a:ext cx="13868" cy="54734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977758" y="1567957"/>
              <a:ext cx="13868" cy="135394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343400" cy="1143000"/>
          </a:xfrm>
        </p:spPr>
        <p:txBody>
          <a:bodyPr/>
          <a:lstStyle/>
          <a:p>
            <a:pPr eaLnBrk="1" hangingPunct="1"/>
            <a:r>
              <a:rPr lang="en-US" sz="3200"/>
              <a:t>Demonstration and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1"/>
            <a:ext cx="7543800" cy="4525963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dirty="0"/>
              <a:t>Divide motion into segments. 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b="1" dirty="0"/>
              <a:t>Segment 1: </a:t>
            </a:r>
            <a:r>
              <a:rPr lang="en-US" sz="2800" dirty="0"/>
              <a:t>free-fall of both balls from a height of </a:t>
            </a:r>
            <a:r>
              <a:rPr lang="en-US" sz="2800" dirty="0" err="1"/>
              <a:t>h</a:t>
            </a:r>
            <a:r>
              <a:rPr lang="en-US" sz="2800" dirty="0"/>
              <a:t> = 0.82 </a:t>
            </a:r>
            <a:r>
              <a:rPr lang="en-US" sz="2800" dirty="0" err="1"/>
              <a:t>m</a:t>
            </a:r>
            <a:r>
              <a:rPr lang="en-US" sz="2800" dirty="0"/>
              <a:t>.  Use conservation of energy:  </a:t>
            </a:r>
            <a:r>
              <a:rPr lang="en-US" sz="2800" i="1" dirty="0" err="1">
                <a:latin typeface="Times New Roman"/>
                <a:cs typeface="Times New Roman"/>
              </a:rPr>
              <a:t>U</a:t>
            </a:r>
            <a:r>
              <a:rPr lang="en-US" sz="2800" baseline="-25000" dirty="0" err="1">
                <a:latin typeface="Times New Roman"/>
                <a:cs typeface="Times New Roman"/>
              </a:rPr>
              <a:t>f</a:t>
            </a:r>
            <a:r>
              <a:rPr lang="en-US" sz="2800" dirty="0">
                <a:latin typeface="Times New Roman"/>
                <a:cs typeface="Times New Roman"/>
              </a:rPr>
              <a:t> + </a:t>
            </a:r>
            <a:r>
              <a:rPr lang="en-US" sz="2800" i="1" dirty="0" err="1">
                <a:latin typeface="Times New Roman"/>
                <a:cs typeface="Times New Roman"/>
              </a:rPr>
              <a:t>K</a:t>
            </a:r>
            <a:r>
              <a:rPr lang="en-US" sz="2800" baseline="-25000" dirty="0" err="1">
                <a:latin typeface="Times New Roman"/>
                <a:cs typeface="Times New Roman"/>
              </a:rPr>
              <a:t>f</a:t>
            </a:r>
            <a:r>
              <a:rPr lang="en-US" sz="2800" dirty="0"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U</a:t>
            </a:r>
            <a:r>
              <a:rPr lang="en-US" sz="2800" baseline="-250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+ </a:t>
            </a:r>
            <a:r>
              <a:rPr lang="en-US" sz="2800" i="1" dirty="0" err="1">
                <a:latin typeface="Times New Roman"/>
                <a:cs typeface="Times New Roman"/>
              </a:rPr>
              <a:t>K</a:t>
            </a:r>
            <a:r>
              <a:rPr lang="en-US" sz="2800" baseline="-25000" dirty="0" err="1">
                <a:latin typeface="Times New Roman"/>
                <a:cs typeface="Times New Roman"/>
              </a:rPr>
              <a:t>i</a:t>
            </a:r>
            <a:endParaRPr lang="en-US" sz="2800" baseline="-25000" dirty="0">
              <a:latin typeface="Times New Roman"/>
              <a:cs typeface="Times New Roman"/>
            </a:endParaRPr>
          </a:p>
          <a:p>
            <a:pPr algn="ctr" eaLnBrk="1" hangingPunct="1">
              <a:spcAft>
                <a:spcPts val="1800"/>
              </a:spcAft>
              <a:buNone/>
            </a:pPr>
            <a:r>
              <a:rPr lang="en-US" sz="2800" dirty="0">
                <a:latin typeface="Times New Roman"/>
                <a:cs typeface="Times New Roman"/>
              </a:rPr>
              <a:t>0 + ½ </a:t>
            </a:r>
            <a:r>
              <a:rPr lang="en-US" sz="2800" i="1" dirty="0" err="1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v</a:t>
            </a:r>
            <a:r>
              <a:rPr lang="en-US" sz="2800" baseline="-25000" dirty="0">
                <a:latin typeface="Times New Roman"/>
                <a:cs typeface="Times New Roman"/>
              </a:rPr>
              <a:t>f</a:t>
            </a:r>
            <a:r>
              <a:rPr lang="en-US" sz="2800" baseline="30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mgh</a:t>
            </a:r>
            <a:r>
              <a:rPr lang="en-US" sz="2800" dirty="0">
                <a:latin typeface="Times New Roman"/>
                <a:cs typeface="Times New Roman"/>
              </a:rPr>
              <a:t> + 0</a:t>
            </a:r>
          </a:p>
          <a:p>
            <a:pPr algn="ctr" eaLnBrk="1" hangingPunct="1">
              <a:spcAft>
                <a:spcPts val="1800"/>
              </a:spcAft>
              <a:buNone/>
            </a:pPr>
            <a:r>
              <a:rPr lang="en-US" sz="2800" i="1" dirty="0" err="1">
                <a:latin typeface="Times New Roman"/>
                <a:cs typeface="Times New Roman"/>
              </a:rPr>
              <a:t>v</a:t>
            </a:r>
            <a:r>
              <a:rPr lang="en-US" sz="2800" baseline="-25000" dirty="0" err="1">
                <a:latin typeface="Times New Roman"/>
                <a:cs typeface="Times New Roman"/>
              </a:rPr>
              <a:t>f</a:t>
            </a:r>
            <a:r>
              <a:rPr lang="en-US" sz="2800" dirty="0">
                <a:latin typeface="Times New Roman"/>
                <a:cs typeface="Times New Roman"/>
              </a:rPr>
              <a:t> = ±[2</a:t>
            </a:r>
            <a:r>
              <a:rPr lang="en-US" sz="2800" i="1" dirty="0">
                <a:latin typeface="Times New Roman"/>
                <a:cs typeface="Times New Roman"/>
              </a:rPr>
              <a:t>gh</a:t>
            </a:r>
            <a:r>
              <a:rPr lang="en-US" sz="2800" dirty="0">
                <a:latin typeface="Times New Roman"/>
                <a:cs typeface="Times New Roman"/>
              </a:rPr>
              <a:t>]</a:t>
            </a:r>
            <a:r>
              <a:rPr lang="en-US" sz="2800" baseline="30000" dirty="0">
                <a:latin typeface="Times New Roman"/>
                <a:cs typeface="Times New Roman"/>
              </a:rPr>
              <a:t>½</a:t>
            </a:r>
            <a:r>
              <a:rPr lang="en-US" sz="2800" dirty="0">
                <a:latin typeface="Times New Roman"/>
                <a:cs typeface="Times New Roman"/>
              </a:rPr>
              <a:t> = −4.0 </a:t>
            </a:r>
            <a:r>
              <a:rPr lang="en-US" sz="2800" dirty="0" err="1">
                <a:latin typeface="Times New Roman"/>
                <a:cs typeface="Times New Roman"/>
              </a:rPr>
              <a:t>m/s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/>
              <a:t>for both balls.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b="1" dirty="0"/>
              <a:t>Segment 2: </a:t>
            </a:r>
            <a:r>
              <a:rPr lang="en-US" sz="2800" dirty="0"/>
              <a:t>basketball bounces elastically with the floor, so its new velocity is +4.0 m/s.</a:t>
            </a:r>
          </a:p>
        </p:txBody>
      </p:sp>
      <p:pic>
        <p:nvPicPr>
          <p:cNvPr id="2765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0"/>
            <a:ext cx="257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20574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343400" cy="1143000"/>
          </a:xfrm>
        </p:spPr>
        <p:txBody>
          <a:bodyPr/>
          <a:lstStyle/>
          <a:p>
            <a:pPr eaLnBrk="1" hangingPunct="1"/>
            <a:r>
              <a:rPr lang="en-US" sz="3200"/>
              <a:t>Demonstration and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1"/>
            <a:ext cx="6324600" cy="4525963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b="1" dirty="0"/>
              <a:t>Segment 3: </a:t>
            </a:r>
            <a:r>
              <a:rPr lang="en-US" sz="2800" dirty="0"/>
              <a:t>A 0.50 kg basketball moving upward at 4.0 </a:t>
            </a:r>
            <a:r>
              <a:rPr lang="en-US" sz="2800" dirty="0" err="1"/>
              <a:t>m/s</a:t>
            </a:r>
            <a:r>
              <a:rPr lang="en-US" sz="2800" dirty="0"/>
              <a:t> strikes a 0.05 kg tennis ball, initially moving downward at 4.0 </a:t>
            </a:r>
            <a:r>
              <a:rPr lang="en-US" sz="2800" dirty="0" err="1"/>
              <a:t>m/s</a:t>
            </a:r>
            <a:r>
              <a:rPr lang="en-US" sz="2800" dirty="0"/>
              <a:t>.  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/>
              <a:t>Their collision is perfectly elastic.  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/>
              <a:t>What is the speed of the tennis ball immediately after the collision?</a:t>
            </a:r>
          </a:p>
        </p:txBody>
      </p:sp>
      <p:pic>
        <p:nvPicPr>
          <p:cNvPr id="2765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57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"/>
            <a:ext cx="6096000" cy="3048000"/>
          </a:xfrm>
        </p:spPr>
        <p:txBody>
          <a:bodyPr/>
          <a:lstStyle/>
          <a:p>
            <a:pPr eaLnBrk="1" hangingPunct="1"/>
            <a:r>
              <a:rPr lang="en-US" sz="2400" dirty="0"/>
              <a:t>A 0.50 kg basketball moving upward at 4.0 m/s strikes a 0.05 kg tennis ball, initially moving downward at 4.0 m/s.  </a:t>
            </a:r>
          </a:p>
          <a:p>
            <a:pPr eaLnBrk="1" hangingPunct="1"/>
            <a:r>
              <a:rPr lang="en-US" sz="2400" dirty="0"/>
              <a:t>Their collision is perfectly elastic.  What is the speed of the tennis ball immediately after the collision?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7"/>
          <p:cNvSpPr>
            <a:spLocks/>
          </p:cNvSpPr>
          <p:nvPr/>
        </p:nvSpPr>
        <p:spPr bwMode="auto">
          <a:xfrm>
            <a:off x="228600" y="152401"/>
            <a:ext cx="5867401" cy="46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51911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19113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19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19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19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/>
              <a:t>Where is the </a:t>
            </a:r>
            <a:r>
              <a:rPr lang="en-US" altLang="en-US" sz="2400" dirty="0" err="1"/>
              <a:t>centre</a:t>
            </a:r>
            <a:r>
              <a:rPr lang="en-US" altLang="en-US" sz="2400" dirty="0"/>
              <a:t> of mass of a solid semicircle?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ord 2"/>
          <p:cNvSpPr/>
          <p:nvPr/>
        </p:nvSpPr>
        <p:spPr>
          <a:xfrm>
            <a:off x="1219200" y="787091"/>
            <a:ext cx="3240000" cy="3240000"/>
          </a:xfrm>
          <a:prstGeom prst="chord">
            <a:avLst>
              <a:gd name="adj1" fmla="val 10773906"/>
              <a:gd name="adj2" fmla="val 14108"/>
            </a:avLst>
          </a:prstGeom>
          <a:gradFill flip="none" rotWithShape="1">
            <a:gsLst>
              <a:gs pos="0">
                <a:srgbClr val="90B8A6"/>
              </a:gs>
              <a:gs pos="100000">
                <a:srgbClr val="BFD3C8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6A5BC-F832-094C-B8D2-F0157CCE4F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20574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343400" cy="1143000"/>
          </a:xfrm>
        </p:spPr>
        <p:txBody>
          <a:bodyPr/>
          <a:lstStyle/>
          <a:p>
            <a:pPr eaLnBrk="1" hangingPunct="1"/>
            <a:r>
              <a:rPr lang="en-US" sz="3200"/>
              <a:t>Demonstration and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6477000" cy="51816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b="1" dirty="0"/>
              <a:t>Segment 4: </a:t>
            </a:r>
            <a:r>
              <a:rPr lang="en-US" sz="2800" dirty="0"/>
              <a:t>freefall of tennis ball on the way up.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+10.5 m/s</a:t>
            </a:r>
            <a:r>
              <a:rPr lang="en-US" sz="2800" dirty="0"/>
              <a:t>.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/>
              <a:t>Use conservation of energy:  </a:t>
            </a:r>
            <a:r>
              <a:rPr lang="en-US" sz="2800" i="1" dirty="0" err="1">
                <a:latin typeface="Times New Roman"/>
                <a:cs typeface="Times New Roman"/>
              </a:rPr>
              <a:t>U</a:t>
            </a:r>
            <a:r>
              <a:rPr lang="en-US" sz="2800" baseline="-25000" dirty="0" err="1">
                <a:latin typeface="Times New Roman"/>
                <a:cs typeface="Times New Roman"/>
              </a:rPr>
              <a:t>f</a:t>
            </a:r>
            <a:r>
              <a:rPr lang="en-US" sz="2800" dirty="0">
                <a:latin typeface="Times New Roman"/>
                <a:cs typeface="Times New Roman"/>
              </a:rPr>
              <a:t> + </a:t>
            </a:r>
            <a:r>
              <a:rPr lang="en-US" sz="2800" i="1" dirty="0" err="1">
                <a:latin typeface="Times New Roman"/>
                <a:cs typeface="Times New Roman"/>
              </a:rPr>
              <a:t>K</a:t>
            </a:r>
            <a:r>
              <a:rPr lang="en-US" sz="2800" baseline="-25000" dirty="0" err="1">
                <a:latin typeface="Times New Roman"/>
                <a:cs typeface="Times New Roman"/>
              </a:rPr>
              <a:t>f</a:t>
            </a:r>
            <a:r>
              <a:rPr lang="en-US" sz="2800" dirty="0"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U</a:t>
            </a:r>
            <a:r>
              <a:rPr lang="en-US" sz="2800" baseline="-250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+ </a:t>
            </a:r>
            <a:r>
              <a:rPr lang="en-US" sz="2800" i="1" dirty="0" err="1">
                <a:latin typeface="Times New Roman"/>
                <a:cs typeface="Times New Roman"/>
              </a:rPr>
              <a:t>K</a:t>
            </a:r>
            <a:r>
              <a:rPr lang="en-US" sz="2800" baseline="-25000" dirty="0" err="1">
                <a:latin typeface="Times New Roman"/>
                <a:cs typeface="Times New Roman"/>
              </a:rPr>
              <a:t>i</a:t>
            </a:r>
            <a:endParaRPr lang="en-US" sz="2800" baseline="-25000" dirty="0">
              <a:latin typeface="Times New Roman"/>
              <a:cs typeface="Times New Roman"/>
            </a:endParaRPr>
          </a:p>
          <a:p>
            <a:pPr algn="ctr" eaLnBrk="1" hangingPunct="1">
              <a:spcAft>
                <a:spcPts val="1800"/>
              </a:spcAft>
              <a:buNone/>
            </a:pPr>
            <a:r>
              <a:rPr lang="en-US" sz="2800" i="1" dirty="0" err="1">
                <a:latin typeface="Times New Roman"/>
                <a:cs typeface="Times New Roman"/>
              </a:rPr>
              <a:t>mgh</a:t>
            </a:r>
            <a:r>
              <a:rPr lang="en-US" sz="2800" dirty="0">
                <a:latin typeface="Times New Roman"/>
                <a:cs typeface="Times New Roman"/>
              </a:rPr>
              <a:t> + 0 = 0 + ½ </a:t>
            </a:r>
            <a:r>
              <a:rPr lang="en-US" sz="2800" i="1" dirty="0" err="1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v</a:t>
            </a:r>
            <a:r>
              <a:rPr lang="en-US" sz="2800" baseline="-25000" dirty="0">
                <a:latin typeface="Times New Roman"/>
                <a:cs typeface="Times New Roman"/>
              </a:rPr>
              <a:t>i</a:t>
            </a:r>
            <a:r>
              <a:rPr lang="en-US" sz="2800" baseline="30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spcAft>
                <a:spcPts val="1800"/>
              </a:spcAft>
              <a:buNone/>
            </a:pP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dirty="0">
                <a:latin typeface="Times New Roman"/>
                <a:cs typeface="Times New Roman"/>
              </a:rPr>
              <a:t> = </a:t>
            </a:r>
            <a:r>
              <a:rPr lang="en-US" sz="2800" i="1" dirty="0">
                <a:latin typeface="Times New Roman"/>
                <a:cs typeface="Times New Roman"/>
              </a:rPr>
              <a:t>v</a:t>
            </a:r>
            <a:r>
              <a:rPr lang="en-US" sz="2800" baseline="-25000" dirty="0">
                <a:latin typeface="Times New Roman"/>
                <a:cs typeface="Times New Roman"/>
              </a:rPr>
              <a:t>i</a:t>
            </a:r>
            <a:r>
              <a:rPr lang="en-US" sz="2800" baseline="30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/(2</a:t>
            </a:r>
            <a:r>
              <a:rPr lang="en-US" sz="2800" i="1" dirty="0">
                <a:latin typeface="Times New Roman"/>
                <a:cs typeface="Times New Roman"/>
              </a:rPr>
              <a:t>g</a:t>
            </a:r>
            <a:r>
              <a:rPr lang="en-US" sz="2800" dirty="0">
                <a:latin typeface="Times New Roman"/>
                <a:cs typeface="Times New Roman"/>
              </a:rPr>
              <a:t>) = 5.6 </a:t>
            </a:r>
            <a:r>
              <a:rPr lang="en-US" sz="2800" dirty="0" err="1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>
                <a:latin typeface="Times New Roman"/>
                <a:cs typeface="Times New Roman"/>
              </a:rPr>
              <a:t>So the balls were dropped from 0.82 </a:t>
            </a:r>
            <a:r>
              <a:rPr lang="en-US" sz="2800" dirty="0" err="1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, but the tennis ball rebounds up to 5.6 </a:t>
            </a:r>
            <a:r>
              <a:rPr lang="en-US" sz="2800" dirty="0" err="1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! (Assuming no energy losses.)</a:t>
            </a:r>
            <a:endParaRPr lang="en-US" sz="2800" dirty="0"/>
          </a:p>
        </p:txBody>
      </p:sp>
      <p:pic>
        <p:nvPicPr>
          <p:cNvPr id="2765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57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B54D-B99E-5745-A2CC-9FD2487380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22" y="2285999"/>
            <a:ext cx="3956977" cy="4379467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16 next Monday Nov. </a:t>
            </a:r>
            <a:r>
              <a:rPr lang="en-US" altLang="en-US" sz="3600"/>
              <a:t>13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953" y="821344"/>
            <a:ext cx="7287247" cy="1769456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Complete Problem Set 7 on Chapters 8 and 9 by </a:t>
            </a:r>
            <a:r>
              <a:rPr lang="en-US" altLang="en-US" sz="2400" dirty="0" smtClean="0"/>
              <a:t>Monday Nov.13 </a:t>
            </a:r>
            <a:r>
              <a:rPr lang="en-US" altLang="en-US" sz="2400" dirty="0"/>
              <a:t>at 11:59pm. </a:t>
            </a: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Read </a:t>
            </a:r>
            <a:r>
              <a:rPr lang="en-US" altLang="en-US" sz="2400" dirty="0"/>
              <a:t>the first 3 sections of Chapter </a:t>
            </a:r>
            <a:r>
              <a:rPr lang="en-US" altLang="en-US" sz="2400" dirty="0" smtClean="0"/>
              <a:t>10 and/or watch the </a:t>
            </a:r>
            <a:r>
              <a:rPr lang="en-US" altLang="en-US" sz="2400" dirty="0" err="1" smtClean="0"/>
              <a:t>Preclass</a:t>
            </a:r>
            <a:r>
              <a:rPr lang="en-US" altLang="en-US" sz="2400" dirty="0" smtClean="0"/>
              <a:t> 16 video.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Have a great Reading Week!</a:t>
            </a: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1" y="4252634"/>
            <a:ext cx="6648875" cy="222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Something to think about:  Why is a door easier to open when the handle is far from the hinge, and more difficult to open when the handle is in the middle</a:t>
            </a:r>
            <a:r>
              <a:rPr lang="en-US" sz="2800" kern="0" dirty="0" smtClean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26768" y="5150903"/>
            <a:ext cx="1233030" cy="1508105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?!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6792" y="6665467"/>
            <a:ext cx="39132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http://s693.photobucket.com/user/rorimac/media/Shire_dg7.jpg.html</a:t>
            </a:r>
            <a:r>
              <a:rPr lang="en-CA" sz="800" dirty="0"/>
              <a:t> 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319" y="2133600"/>
            <a:ext cx="1762125" cy="17621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5BC3-D362-4648-8F02-86AB5C6609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6A5BC-F832-094C-B8D2-F0157CCE4F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0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8915400" cy="533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Consider the two integrals below.  What’s the difference?  </a:t>
            </a:r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5048" y="2087607"/>
                <a:ext cx="2125967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048" y="2087607"/>
                <a:ext cx="2125967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4566710"/>
                <a:ext cx="2783262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566710"/>
                <a:ext cx="2783262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kern="0"/>
              <a:t>Last day I asked at the end of class:</a:t>
            </a:r>
            <a:endParaRPr lang="en-US" alt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971171" y="1594671"/>
            <a:ext cx="5701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Impulse (Ch.9)</a:t>
            </a:r>
          </a:p>
          <a:p>
            <a:r>
              <a:rPr lang="en-CA" sz="2400" dirty="0"/>
              <a:t>This is the force integrated over </a:t>
            </a:r>
            <a:r>
              <a:rPr lang="en-CA" sz="2400" b="1" dirty="0"/>
              <a:t>time</a:t>
            </a:r>
            <a:r>
              <a:rPr lang="en-CA" sz="2400" dirty="0"/>
              <a:t>, which gives the change in </a:t>
            </a:r>
            <a:r>
              <a:rPr lang="en-CA" sz="2400" b="1" dirty="0"/>
              <a:t>momentum</a:t>
            </a:r>
            <a:r>
              <a:rPr lang="en-CA" sz="2400" dirty="0"/>
              <a:t>.  [Units: kg m / s]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5789" y="4208645"/>
            <a:ext cx="544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Work (Ch. 6)</a:t>
            </a:r>
          </a:p>
          <a:p>
            <a:r>
              <a:rPr lang="en-CA" sz="2400" dirty="0"/>
              <a:t>This is the force integrated over </a:t>
            </a:r>
            <a:r>
              <a:rPr lang="en-CA" sz="2400" b="1" dirty="0"/>
              <a:t>distance</a:t>
            </a:r>
            <a:r>
              <a:rPr lang="en-CA" sz="2400" dirty="0"/>
              <a:t>, which gives the change in </a:t>
            </a:r>
            <a:r>
              <a:rPr lang="en-CA" sz="2400" b="1" dirty="0"/>
              <a:t>energy</a:t>
            </a:r>
            <a:r>
              <a:rPr lang="en-CA" sz="2400" dirty="0"/>
              <a:t>.  [Units:  Joules]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5BC3-D362-4648-8F02-86AB5C6609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855881" cy="53340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2800" dirty="0" smtClean="0"/>
              <a:t>A </a:t>
            </a:r>
            <a:r>
              <a:rPr lang="en-US" sz="2800" dirty="0"/>
              <a:t>basketball with mass </a:t>
            </a:r>
            <a:r>
              <a:rPr lang="en-US" sz="2800" dirty="0">
                <a:latin typeface="Times New Roman" charset="0"/>
              </a:rPr>
              <a:t>0.1 kg</a:t>
            </a:r>
            <a:r>
              <a:rPr lang="en-US" sz="2800" dirty="0"/>
              <a:t> is traveling down and to the right with </a:t>
            </a:r>
            <a:r>
              <a:rPr lang="en-US" sz="2800" i="1" dirty="0" err="1">
                <a:latin typeface="Times New Roman" charset="0"/>
              </a:rPr>
              <a:t>v</a:t>
            </a:r>
            <a:r>
              <a:rPr lang="en-US" sz="2800" i="1" baseline="-25000" dirty="0" err="1">
                <a:latin typeface="Times New Roman" charset="0"/>
              </a:rPr>
              <a:t>xi</a:t>
            </a:r>
            <a:r>
              <a:rPr lang="en-US" sz="2800" dirty="0">
                <a:latin typeface="Times New Roman" charset="0"/>
              </a:rPr>
              <a:t> = +5 m/s</a:t>
            </a:r>
            <a:r>
              <a:rPr lang="en-US" sz="2800" dirty="0"/>
              <a:t>, and </a:t>
            </a:r>
            <a:r>
              <a:rPr lang="en-US" sz="2800" i="1" dirty="0" err="1">
                <a:latin typeface="Times New Roman" charset="0"/>
              </a:rPr>
              <a:t>v</a:t>
            </a:r>
            <a:r>
              <a:rPr lang="en-US" sz="2800" i="1" baseline="-25000" dirty="0" err="1">
                <a:latin typeface="Times New Roman" charset="0"/>
              </a:rPr>
              <a:t>yi</a:t>
            </a:r>
            <a:r>
              <a:rPr lang="en-US" sz="2800" dirty="0">
                <a:latin typeface="Times New Roman" charset="0"/>
              </a:rPr>
              <a:t> = –5 m/s</a:t>
            </a:r>
            <a:r>
              <a:rPr lang="en-US" sz="2800" dirty="0"/>
              <a:t>.   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2800" dirty="0"/>
              <a:t>It hits the horizontal ground, and then is traveling up and to the right with </a:t>
            </a:r>
            <a:r>
              <a:rPr lang="en-US" sz="2800" i="1" dirty="0" err="1">
                <a:latin typeface="Times New Roman" charset="0"/>
              </a:rPr>
              <a:t>v</a:t>
            </a:r>
            <a:r>
              <a:rPr lang="en-US" sz="2800" i="1" baseline="-25000" dirty="0" err="1">
                <a:latin typeface="Times New Roman" charset="0"/>
              </a:rPr>
              <a:t>xf</a:t>
            </a:r>
            <a:r>
              <a:rPr lang="en-US" sz="2800" dirty="0">
                <a:latin typeface="Times New Roman" charset="0"/>
              </a:rPr>
              <a:t> = +5 m/s</a:t>
            </a:r>
            <a:r>
              <a:rPr lang="en-US" sz="2800" dirty="0"/>
              <a:t>, and </a:t>
            </a:r>
            <a:r>
              <a:rPr lang="en-US" sz="2800" i="1" dirty="0" err="1">
                <a:latin typeface="Times New Roman" charset="0"/>
              </a:rPr>
              <a:t>v</a:t>
            </a:r>
            <a:r>
              <a:rPr lang="en-US" sz="2800" i="1" baseline="-25000" dirty="0" err="1">
                <a:latin typeface="Times New Roman" charset="0"/>
              </a:rPr>
              <a:t>yf</a:t>
            </a:r>
            <a:r>
              <a:rPr lang="en-US" sz="2800" dirty="0">
                <a:latin typeface="Times New Roman" charset="0"/>
              </a:rPr>
              <a:t> = +4 m/s</a:t>
            </a:r>
            <a:r>
              <a:rPr lang="en-US" sz="2800" dirty="0"/>
              <a:t>. </a:t>
            </a:r>
          </a:p>
          <a:p>
            <a:pPr eaLnBrk="1" hangingPunct="1">
              <a:spcAft>
                <a:spcPts val="1800"/>
              </a:spcAft>
              <a:buNone/>
            </a:pPr>
            <a:r>
              <a:rPr lang="en-US" sz="2800" u="sng" dirty="0" smtClean="0"/>
              <a:t>LC Question 1</a:t>
            </a:r>
            <a:r>
              <a:rPr lang="en-US" sz="2800" dirty="0" smtClean="0"/>
              <a:t> What </a:t>
            </a:r>
            <a:r>
              <a:rPr lang="en-US" sz="2800" dirty="0"/>
              <a:t>is the change in the </a:t>
            </a:r>
            <a:r>
              <a:rPr lang="en-US" sz="2800" i="1" dirty="0">
                <a:latin typeface="Times New Roman" charset="0"/>
              </a:rPr>
              <a:t>x</a:t>
            </a:r>
            <a:r>
              <a:rPr lang="en-US" sz="2800" dirty="0"/>
              <a:t>-component of </a:t>
            </a:r>
            <a:r>
              <a:rPr lang="en-US" sz="2800" dirty="0" smtClean="0"/>
              <a:t>the ball’s </a:t>
            </a:r>
            <a:r>
              <a:rPr lang="en-US" sz="2800" dirty="0"/>
              <a:t>momentum</a:t>
            </a:r>
            <a:r>
              <a:rPr lang="en-US" sz="2800" dirty="0" smtClean="0"/>
              <a:t>?</a:t>
            </a:r>
          </a:p>
          <a:p>
            <a:pPr eaLnBrk="1" hangingPunct="1">
              <a:spcAft>
                <a:spcPts val="1800"/>
              </a:spcAft>
              <a:buNone/>
            </a:pPr>
            <a:r>
              <a:rPr lang="en-US" sz="2800" u="sng" dirty="0" smtClean="0"/>
              <a:t>LC Question 2</a:t>
            </a:r>
            <a:r>
              <a:rPr lang="en-US" sz="2800" dirty="0" smtClean="0"/>
              <a:t> What </a:t>
            </a:r>
            <a:r>
              <a:rPr lang="en-US" sz="2800" dirty="0"/>
              <a:t>is the change in the </a:t>
            </a:r>
            <a:r>
              <a:rPr lang="en-US" sz="2800" i="1" dirty="0" smtClean="0">
                <a:latin typeface="Times New Roman" charset="0"/>
              </a:rPr>
              <a:t>y</a:t>
            </a:r>
            <a:r>
              <a:rPr lang="en-US" sz="2800" dirty="0" smtClean="0"/>
              <a:t>-component </a:t>
            </a:r>
            <a:r>
              <a:rPr lang="en-US" sz="2800" dirty="0"/>
              <a:t>of the ball’s momentum?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endParaRPr lang="en-US" sz="2800" dirty="0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9630641" y="103584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9898929" y="883443"/>
            <a:ext cx="341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 err="1">
                <a:latin typeface="Times New Roman" charset="0"/>
              </a:rPr>
              <a:t>x</a:t>
            </a:r>
            <a:endParaRPr lang="en-US" sz="2800" i="1" dirty="0"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747961"/>
            <a:ext cx="8191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75" y="2747961"/>
            <a:ext cx="819150" cy="81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53400" y="3662362"/>
            <a:ext cx="36576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30015" y="3165281"/>
            <a:ext cx="900000" cy="900000"/>
          </a:xfrm>
          <a:prstGeom prst="straightConnector1">
            <a:avLst/>
          </a:prstGeom>
          <a:ln w="50800">
            <a:solidFill>
              <a:srgbClr val="008000"/>
            </a:solidFill>
            <a:beve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0924800" y="2353161"/>
            <a:ext cx="720000" cy="900000"/>
          </a:xfrm>
          <a:prstGeom prst="straightConnector1">
            <a:avLst/>
          </a:prstGeom>
          <a:ln w="50800">
            <a:solidFill>
              <a:srgbClr val="008000"/>
            </a:solidFill>
            <a:beve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93257"/>
              </p:ext>
            </p:extLst>
          </p:nvPr>
        </p:nvGraphicFramePr>
        <p:xfrm>
          <a:off x="9042400" y="3711575"/>
          <a:ext cx="5730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4" imgW="139680" imgH="228600" progId="Equation.3">
                  <p:embed/>
                </p:oleObj>
              </mc:Choice>
              <mc:Fallback>
                <p:oleObj name="Equation" r:id="rId4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3711575"/>
                        <a:ext cx="5730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81019"/>
              </p:ext>
            </p:extLst>
          </p:nvPr>
        </p:nvGraphicFramePr>
        <p:xfrm>
          <a:off x="10961801" y="1755775"/>
          <a:ext cx="7286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1801" y="1755775"/>
                        <a:ext cx="72866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9630641" y="42624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325841" y="197642"/>
            <a:ext cx="341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 err="1">
                <a:latin typeface="Times New Roman" charset="0"/>
              </a:rPr>
              <a:t>y</a:t>
            </a:r>
            <a:endParaRPr lang="en-US" sz="2800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76200"/>
                <a:ext cx="7653634" cy="531299"/>
              </a:xfrm>
              <a:prstGeom prst="rect">
                <a:avLst/>
              </a:prstGeom>
              <a:noFill/>
              <a:ln>
                <a:solidFill>
                  <a:srgbClr val="FF999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C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200" dirty="0" smtClean="0"/>
                  <a:t> 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CA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CA" sz="3200" dirty="0" smtClean="0"/>
                  <a:t>.</a:t>
                </a:r>
                <a:endParaRPr lang="en-CA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7653634" cy="531299"/>
              </a:xfrm>
              <a:prstGeom prst="rect">
                <a:avLst/>
              </a:prstGeom>
              <a:blipFill>
                <a:blip r:embed="rId8"/>
                <a:stretch>
                  <a:fillRect t="-23596" r="-1512" b="-34831"/>
                </a:stretch>
              </a:blipFill>
              <a:ln>
                <a:solidFill>
                  <a:srgbClr val="FF99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62541" y="203853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48391" y="203853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5BC3-D362-4648-8F02-86AB5C6609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09_APP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8" y="0"/>
            <a:ext cx="4731322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403" y="202855"/>
            <a:ext cx="3657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Impulse</a:t>
            </a:r>
            <a:endParaRPr lang="en-US" dirty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816003" y="823842"/>
            <a:ext cx="381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charset="0"/>
              </a:rPr>
              <a:t>The </a:t>
            </a:r>
            <a:r>
              <a:rPr lang="en-US" sz="2800" i="1" dirty="0">
                <a:latin typeface="Times New Roman" charset="0"/>
              </a:rPr>
              <a:t>impulse</a:t>
            </a:r>
            <a:r>
              <a:rPr lang="en-US" sz="2800" dirty="0">
                <a:latin typeface="Times New Roman" charset="0"/>
              </a:rPr>
              <a:t> upon a particle is: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2400" y="4363992"/>
            <a:ext cx="8884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charset="0"/>
              </a:rPr>
              <a:t>Impulse has units of N s, but you should be able to show that N s are equivalent to kg m/s.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charset="0"/>
              </a:rPr>
              <a:t>The </a:t>
            </a:r>
            <a:r>
              <a:rPr lang="en-US" sz="2800" b="1" dirty="0">
                <a:latin typeface="Times New Roman" charset="0"/>
              </a:rPr>
              <a:t>impulse-momentum theorem</a:t>
            </a:r>
            <a:r>
              <a:rPr lang="en-US" sz="2800" dirty="0">
                <a:latin typeface="Times New Roman" charset="0"/>
              </a:rPr>
              <a:t> states that the change in a particle’s momentum is equal to the impulse on it: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05339" y="1660108"/>
                <a:ext cx="2383729" cy="1159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339" y="1660108"/>
                <a:ext cx="2383729" cy="1159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1950" y="6096000"/>
                <a:ext cx="17201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CA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50" y="6096000"/>
                <a:ext cx="172015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21823" y="6099485"/>
                <a:ext cx="1747337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CA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23" y="6099485"/>
                <a:ext cx="1747337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90801" y="3184108"/>
                <a:ext cx="2407967" cy="1159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3184108"/>
                <a:ext cx="2407967" cy="1159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36678" y="4188876"/>
            <a:ext cx="845122" cy="262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9220200" y="4188876"/>
            <a:ext cx="2819400" cy="250833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5BC3-D362-4648-8F02-86AB5C6609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-914400"/>
            <a:ext cx="4662488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5BC3-D362-4648-8F02-86AB5C6609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7"/>
          <p:cNvSpPr>
            <a:spLocks/>
          </p:cNvSpPr>
          <p:nvPr/>
        </p:nvSpPr>
        <p:spPr bwMode="auto">
          <a:xfrm>
            <a:off x="228600" y="152400"/>
            <a:ext cx="586740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51911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19113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19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19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19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CA" altLang="en-US" sz="2400" dirty="0"/>
              <a:t>A 0.50 kg cart rolls to the right at +1.2 m/s.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CA" altLang="en-US" sz="2400" dirty="0"/>
              <a:t>It collides with a force sensor.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CA" altLang="en-US" sz="2400" dirty="0"/>
              <a:t>A plot of force versus time (with positive force defined as towards the right) gives an area of –1.0 N s.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CA" altLang="en-US" sz="2400" dirty="0" smtClean="0"/>
              <a:t>What </a:t>
            </a:r>
            <a:r>
              <a:rPr lang="en-CA" altLang="en-US" sz="2400" dirty="0"/>
              <a:t>is the velocity of the cart immediately after the collision</a:t>
            </a:r>
            <a:r>
              <a:rPr lang="en-CA" altLang="en-US" sz="2400" dirty="0" smtClean="0"/>
              <a:t>?</a:t>
            </a:r>
            <a:endParaRPr lang="en-CA" alt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6A5BC-F832-094C-B8D2-F0157CCE4F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990600"/>
            <a:ext cx="5638800" cy="1981200"/>
          </a:xfrm>
        </p:spPr>
        <p:txBody>
          <a:bodyPr/>
          <a:lstStyle/>
          <a:p>
            <a:pPr eaLnBrk="1" hangingPunct="1"/>
            <a:r>
              <a:rPr lang="en-US" sz="2400" dirty="0"/>
              <a:t>Consider a car accident in which a car, initially traveling at 50 km/hr, collides with a large, massive bridge support.</a:t>
            </a:r>
          </a:p>
          <a:p>
            <a:pPr eaLnBrk="1" hangingPunct="1"/>
            <a:r>
              <a:rPr lang="en-US" sz="2400" dirty="0"/>
              <a:t>The car comes to an abrupt stop.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76400" y="3276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images.thecarconnection.com/med/25-years-of-the-airbag_10022315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446"/>
            <a:ext cx="4876800" cy="27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1018" y="0"/>
            <a:ext cx="45576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http://images.thecarconnection.com/med/25-years-of-the-airbag_100223157_m.jpg</a:t>
            </a:r>
            <a:r>
              <a:rPr lang="en-CA" sz="800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3072618"/>
            <a:ext cx="11353800" cy="393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kern="0" dirty="0"/>
              <a:t>Why is it better to hit the airbag as opposed to the hard plastic steering wheel or dashboard?</a:t>
            </a:r>
          </a:p>
          <a:p>
            <a:pPr eaLnBrk="1" hangingPunct="1"/>
            <a:r>
              <a:rPr lang="en-US" sz="2400" kern="0" dirty="0"/>
              <a:t>ANSWER:</a:t>
            </a:r>
          </a:p>
          <a:p>
            <a:pPr eaLnBrk="1" hangingPunct="1"/>
            <a:r>
              <a:rPr lang="en-US" sz="2400" kern="0" dirty="0"/>
              <a:t>The people must reduce their momentum from </a:t>
            </a:r>
            <a:r>
              <a:rPr lang="en-US" sz="2400" i="1" kern="0" dirty="0">
                <a:latin typeface="Times New Roman"/>
                <a:cs typeface="Times New Roman"/>
              </a:rPr>
              <a:t>mv</a:t>
            </a:r>
            <a:r>
              <a:rPr lang="en-US" sz="2400" kern="0" dirty="0"/>
              <a:t> to zero.  This requires a force applied over some amount of time.  If the time is very short, the force must be very large (</a:t>
            </a:r>
            <a:r>
              <a:rPr lang="en-US" sz="2400" kern="0" dirty="0" err="1"/>
              <a:t>ie</a:t>
            </a:r>
            <a:r>
              <a:rPr lang="en-US" sz="2400" kern="0" dirty="0"/>
              <a:t> hitting steering wheel).</a:t>
            </a:r>
          </a:p>
          <a:p>
            <a:pPr eaLnBrk="1" hangingPunct="1"/>
            <a:r>
              <a:rPr lang="en-US" sz="2400" kern="0" dirty="0"/>
              <a:t>If the person hits the airbag, this squishes during impact, lengthening the time of the stop.  If the stopping process </a:t>
            </a:r>
            <a:r>
              <a:rPr lang="en-US" sz="2400" b="1" kern="0" dirty="0"/>
              <a:t>takes longer</a:t>
            </a:r>
            <a:r>
              <a:rPr lang="en-US" sz="2400" kern="0" dirty="0"/>
              <a:t>, then the maximum force is </a:t>
            </a:r>
            <a:r>
              <a:rPr lang="en-US" sz="2400" b="1" kern="0" dirty="0"/>
              <a:t>less</a:t>
            </a:r>
            <a:r>
              <a:rPr lang="en-US" sz="2400" kern="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5BC3-D362-4648-8F02-86AB5C6609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5781</TotalTime>
  <Words>1272</Words>
  <Application>Microsoft Office PowerPoint</Application>
  <PresentationFormat>Widescreen</PresentationFormat>
  <Paragraphs>161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Cambria Math</vt:lpstr>
      <vt:lpstr>Times New Roman</vt:lpstr>
      <vt:lpstr>Wingdings</vt:lpstr>
      <vt:lpstr>Default Design</vt:lpstr>
      <vt:lpstr>Equation</vt:lpstr>
      <vt:lpstr>PHY131H1F  - Class 15</vt:lpstr>
      <vt:lpstr>PowerPoint Presentation</vt:lpstr>
      <vt:lpstr>PowerPoint Presentation</vt:lpstr>
      <vt:lpstr>PowerPoint Presentation</vt:lpstr>
      <vt:lpstr>PowerPoint Presentation</vt:lpstr>
      <vt:lpstr>Impulse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Elastic Collision in 1 Dimension when ball 2 is initially at rest.</vt:lpstr>
      <vt:lpstr>Elastic Collision in 1 Dimension when ball 2 is initially at rest.</vt:lpstr>
      <vt:lpstr>Elastic Collision in 1 Dimension when ball 2 is initially at rest.</vt:lpstr>
      <vt:lpstr>Demonstration and Example</vt:lpstr>
      <vt:lpstr>PowerPoint Presentation</vt:lpstr>
      <vt:lpstr>Demonstration and Example</vt:lpstr>
      <vt:lpstr>Demonstration and Example</vt:lpstr>
      <vt:lpstr>PowerPoint Presentation</vt:lpstr>
      <vt:lpstr>Demonstration and Example</vt:lpstr>
      <vt:lpstr>Before Class 16 next Monday Nov. 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240</cp:revision>
  <cp:lastPrinted>2015-10-21T14:32:15Z</cp:lastPrinted>
  <dcterms:created xsi:type="dcterms:W3CDTF">2011-10-28T14:34:34Z</dcterms:created>
  <dcterms:modified xsi:type="dcterms:W3CDTF">2017-10-27T14:46:42Z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